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59" r:id="rId3"/>
    <p:sldId id="258" r:id="rId4"/>
    <p:sldId id="277" r:id="rId5"/>
    <p:sldId id="278" r:id="rId6"/>
    <p:sldId id="279" r:id="rId7"/>
    <p:sldId id="263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5" r:id="rId20"/>
    <p:sldId id="306" r:id="rId21"/>
    <p:sldId id="307" r:id="rId22"/>
    <p:sldId id="308" r:id="rId23"/>
    <p:sldId id="310" r:id="rId24"/>
    <p:sldId id="311" r:id="rId25"/>
    <p:sldId id="265" r:id="rId26"/>
    <p:sldId id="266" r:id="rId27"/>
    <p:sldId id="312" r:id="rId28"/>
    <p:sldId id="267" r:id="rId29"/>
    <p:sldId id="280" r:id="rId30"/>
    <p:sldId id="281" r:id="rId31"/>
    <p:sldId id="282" r:id="rId32"/>
    <p:sldId id="269" r:id="rId33"/>
    <p:sldId id="283" r:id="rId34"/>
    <p:sldId id="284" r:id="rId35"/>
    <p:sldId id="285" r:id="rId36"/>
    <p:sldId id="286" r:id="rId37"/>
    <p:sldId id="287" r:id="rId38"/>
    <p:sldId id="288" r:id="rId39"/>
    <p:sldId id="313" r:id="rId40"/>
    <p:sldId id="289" r:id="rId41"/>
    <p:sldId id="271" r:id="rId42"/>
    <p:sldId id="290" r:id="rId43"/>
    <p:sldId id="291" r:id="rId44"/>
    <p:sldId id="292" r:id="rId45"/>
    <p:sldId id="273" r:id="rId46"/>
    <p:sldId id="274" r:id="rId47"/>
    <p:sldId id="314" r:id="rId48"/>
    <p:sldId id="315" r:id="rId49"/>
    <p:sldId id="316" r:id="rId50"/>
    <p:sldId id="317" r:id="rId51"/>
    <p:sldId id="318" r:id="rId52"/>
    <p:sldId id="275" r:id="rId53"/>
    <p:sldId id="276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E6E6E6"/>
    <a:srgbClr val="006600"/>
    <a:srgbClr val="FF6600"/>
    <a:srgbClr val="FFCC99"/>
    <a:srgbClr val="FF3300"/>
    <a:srgbClr val="CCCCFF"/>
    <a:srgbClr val="A500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76.wmf"/><Relationship Id="rId7" Type="http://schemas.openxmlformats.org/officeDocument/2006/relationships/image" Target="../media/image88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10" Type="http://schemas.openxmlformats.org/officeDocument/2006/relationships/image" Target="../media/image91.wmf"/><Relationship Id="rId4" Type="http://schemas.openxmlformats.org/officeDocument/2006/relationships/image" Target="../media/image77.wmf"/><Relationship Id="rId9" Type="http://schemas.openxmlformats.org/officeDocument/2006/relationships/image" Target="../media/image9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76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0" Type="http://schemas.openxmlformats.org/officeDocument/2006/relationships/image" Target="../media/image97.wmf"/><Relationship Id="rId4" Type="http://schemas.openxmlformats.org/officeDocument/2006/relationships/image" Target="../media/image77.wmf"/><Relationship Id="rId9" Type="http://schemas.openxmlformats.org/officeDocument/2006/relationships/image" Target="../media/image9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10" Type="http://schemas.openxmlformats.org/officeDocument/2006/relationships/image" Target="../media/image124.wmf"/><Relationship Id="rId4" Type="http://schemas.openxmlformats.org/officeDocument/2006/relationships/image" Target="../media/image118.wmf"/><Relationship Id="rId9" Type="http://schemas.openxmlformats.org/officeDocument/2006/relationships/image" Target="../media/image1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9.wmf"/><Relationship Id="rId7" Type="http://schemas.openxmlformats.org/officeDocument/2006/relationships/image" Target="../media/image27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7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16EC5-2A2D-4CA7-90FE-87358D7F7491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15B34-C665-41B6-BD3B-377D6A2B9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3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9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1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4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30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8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6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08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5B34-C665-41B6-BD3B-377D6A2B90C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5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9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58.png"/><Relationship Id="rId5" Type="http://schemas.openxmlformats.org/officeDocument/2006/relationships/image" Target="../media/image290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280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png"/><Relationship Id="rId7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13.png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13.png"/><Relationship Id="rId10" Type="http://schemas.openxmlformats.org/officeDocument/2006/relationships/image" Target="../media/image40.wmf"/><Relationship Id="rId19" Type="http://schemas.openxmlformats.org/officeDocument/2006/relationships/image" Target="../media/image2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2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28.wmf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4.wmf"/><Relationship Id="rId26" Type="http://schemas.openxmlformats.org/officeDocument/2006/relationships/oleObject" Target="../embeddings/oleObject46.bin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1.wmf"/><Relationship Id="rId17" Type="http://schemas.openxmlformats.org/officeDocument/2006/relationships/oleObject" Target="../embeddings/oleObject41.bin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45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50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2.wmf"/><Relationship Id="rId22" Type="http://schemas.openxmlformats.org/officeDocument/2006/relationships/image" Target="../media/image56.wmf"/><Relationship Id="rId27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54.bin"/><Relationship Id="rId25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51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71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55.bin"/><Relationship Id="rId31" Type="http://schemas.openxmlformats.org/officeDocument/2006/relationships/oleObject" Target="../embeddings/oleObject61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84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74.bin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7.wmf"/><Relationship Id="rId22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95.wmf"/><Relationship Id="rId26" Type="http://schemas.openxmlformats.org/officeDocument/2006/relationships/image" Target="../media/image99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98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3.wmf"/><Relationship Id="rId22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0.png"/><Relationship Id="rId18" Type="http://schemas.openxmlformats.org/officeDocument/2006/relationships/image" Target="../media/image1030.png"/><Relationship Id="rId3" Type="http://schemas.openxmlformats.org/officeDocument/2006/relationships/image" Target="../media/image140.png"/><Relationship Id="rId7" Type="http://schemas.openxmlformats.org/officeDocument/2006/relationships/image" Target="../media/image75.wmf"/><Relationship Id="rId12" Type="http://schemas.openxmlformats.org/officeDocument/2006/relationships/image" Target="../media/image143.png"/><Relationship Id="rId1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0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42.png"/><Relationship Id="rId5" Type="http://schemas.openxmlformats.org/officeDocument/2006/relationships/image" Target="../media/image74.wmf"/><Relationship Id="rId15" Type="http://schemas.openxmlformats.org/officeDocument/2006/relationships/image" Target="../media/image102.png"/><Relationship Id="rId10" Type="http://schemas.openxmlformats.org/officeDocument/2006/relationships/image" Target="../media/image141.png"/><Relationship Id="rId19" Type="http://schemas.openxmlformats.org/officeDocument/2006/relationships/image" Target="../media/image104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6.wmf"/><Relationship Id="rId1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53.png"/><Relationship Id="rId3" Type="http://schemas.openxmlformats.org/officeDocument/2006/relationships/image" Target="../media/image87.png"/><Relationship Id="rId7" Type="http://schemas.openxmlformats.org/officeDocument/2006/relationships/image" Target="../media/image75.wmf"/><Relationship Id="rId12" Type="http://schemas.openxmlformats.org/officeDocument/2006/relationships/image" Target="../media/image15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51.png"/><Relationship Id="rId5" Type="http://schemas.openxmlformats.org/officeDocument/2006/relationships/image" Target="../media/image74.wmf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6.wmf"/><Relationship Id="rId14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8.png"/><Relationship Id="rId3" Type="http://schemas.openxmlformats.org/officeDocument/2006/relationships/image" Target="../media/image88.png"/><Relationship Id="rId7" Type="http://schemas.openxmlformats.org/officeDocument/2006/relationships/image" Target="../media/image75.wmf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6.png"/><Relationship Id="rId5" Type="http://schemas.openxmlformats.org/officeDocument/2006/relationships/image" Target="../media/image74.wmf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6.wmf"/><Relationship Id="rId1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106.jpeg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0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14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0.wmf"/><Relationship Id="rId19" Type="http://schemas.openxmlformats.org/officeDocument/2006/relationships/image" Target="../media/image106.jpeg"/><Relationship Id="rId4" Type="http://schemas.openxmlformats.org/officeDocument/2006/relationships/image" Target="../media/image107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2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17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23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21.wmf"/><Relationship Id="rId2" Type="http://schemas.openxmlformats.org/officeDocument/2006/relationships/tags" Target="../tags/tag1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18.wmf"/><Relationship Id="rId24" Type="http://schemas.openxmlformats.org/officeDocument/2006/relationships/image" Target="../media/image106.jpeg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22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46.png"/><Relationship Id="rId7" Type="http://schemas.openxmlformats.org/officeDocument/2006/relationships/image" Target="../media/image15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61.png"/><Relationship Id="rId5" Type="http://schemas.openxmlformats.org/officeDocument/2006/relationships/image" Target="../media/image148.png"/><Relationship Id="rId10" Type="http://schemas.openxmlformats.org/officeDocument/2006/relationships/image" Target="../media/image160.png"/><Relationship Id="rId4" Type="http://schemas.openxmlformats.org/officeDocument/2006/relationships/image" Target="../media/image147.png"/><Relationship Id="rId9" Type="http://schemas.openxmlformats.org/officeDocument/2006/relationships/image" Target="../media/image15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48.png"/><Relationship Id="rId9" Type="http://schemas.openxmlformats.org/officeDocument/2006/relationships/image" Target="../media/image1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7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78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48.png"/><Relationship Id="rId7" Type="http://schemas.openxmlformats.org/officeDocument/2006/relationships/image" Target="../media/image18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10" Type="http://schemas.openxmlformats.org/officeDocument/2006/relationships/image" Target="../media/image129.png"/><Relationship Id="rId4" Type="http://schemas.openxmlformats.org/officeDocument/2006/relationships/image" Target="../media/image126.png"/><Relationship Id="rId9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0.png"/><Relationship Id="rId7" Type="http://schemas.openxmlformats.org/officeDocument/2006/relationships/image" Target="../media/image187.png"/><Relationship Id="rId2" Type="http://schemas.openxmlformats.org/officeDocument/2006/relationships/image" Target="../media/image1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9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Relationship Id="rId9" Type="http://schemas.openxmlformats.org/officeDocument/2006/relationships/image" Target="../media/image19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6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201.png"/><Relationship Id="rId5" Type="http://schemas.openxmlformats.org/officeDocument/2006/relationships/image" Target="../media/image190.png"/><Relationship Id="rId10" Type="http://schemas.openxmlformats.org/officeDocument/2006/relationships/image" Target="../media/image200.png"/><Relationship Id="rId4" Type="http://schemas.openxmlformats.org/officeDocument/2006/relationships/image" Target="../media/image189.png"/><Relationship Id="rId9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89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45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20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204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5" Type="http://schemas.openxmlformats.org/officeDocument/2006/relationships/image" Target="../media/image190.png"/><Relationship Id="rId10" Type="http://schemas.openxmlformats.org/officeDocument/2006/relationships/image" Target="../media/image206.png"/><Relationship Id="rId4" Type="http://schemas.openxmlformats.org/officeDocument/2006/relationships/image" Target="../media/image189.png"/><Relationship Id="rId9" Type="http://schemas.openxmlformats.org/officeDocument/2006/relationships/image" Target="../media/image2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07.png"/><Relationship Id="rId7" Type="http://schemas.openxmlformats.org/officeDocument/2006/relationships/image" Target="../media/image2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190.png"/><Relationship Id="rId10" Type="http://schemas.openxmlformats.org/officeDocument/2006/relationships/image" Target="../media/image212.png"/><Relationship Id="rId4" Type="http://schemas.openxmlformats.org/officeDocument/2006/relationships/image" Target="../media/image189.png"/><Relationship Id="rId9" Type="http://schemas.openxmlformats.org/officeDocument/2006/relationships/image" Target="../media/image21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8.png"/><Relationship Id="rId3" Type="http://schemas.openxmlformats.org/officeDocument/2006/relationships/image" Target="../media/image213.png"/><Relationship Id="rId7" Type="http://schemas.openxmlformats.org/officeDocument/2006/relationships/image" Target="../media/image145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6.png"/><Relationship Id="rId5" Type="http://schemas.openxmlformats.org/officeDocument/2006/relationships/image" Target="../media/image19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189.png"/><Relationship Id="rId9" Type="http://schemas.openxmlformats.org/officeDocument/2006/relationships/image" Target="../media/image200.png"/><Relationship Id="rId14" Type="http://schemas.openxmlformats.org/officeDocument/2006/relationships/image" Target="../media/image21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44.png"/><Relationship Id="rId7" Type="http://schemas.openxmlformats.org/officeDocument/2006/relationships/image" Target="../media/image2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79.png"/><Relationship Id="rId9" Type="http://schemas.openxmlformats.org/officeDocument/2006/relationships/image" Target="../media/image19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3" Type="http://schemas.openxmlformats.org/officeDocument/2006/relationships/image" Target="../media/image222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5" Type="http://schemas.openxmlformats.org/officeDocument/2006/relationships/image" Target="../media/image190.png"/><Relationship Id="rId10" Type="http://schemas.openxmlformats.org/officeDocument/2006/relationships/image" Target="../media/image227.png"/><Relationship Id="rId4" Type="http://schemas.openxmlformats.org/officeDocument/2006/relationships/image" Target="../media/image189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89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5" Type="http://schemas.openxmlformats.org/officeDocument/2006/relationships/image" Target="../media/image230.png"/><Relationship Id="rId10" Type="http://schemas.openxmlformats.org/officeDocument/2006/relationships/image" Target="../media/image235.png"/><Relationship Id="rId4" Type="http://schemas.openxmlformats.org/officeDocument/2006/relationships/image" Target="../media/image190.png"/><Relationship Id="rId9" Type="http://schemas.openxmlformats.org/officeDocument/2006/relationships/image" Target="../media/image23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46.png"/><Relationship Id="rId10" Type="http://schemas.openxmlformats.org/officeDocument/2006/relationships/image" Target="../media/image241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9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8.png"/><Relationship Id="rId17" Type="http://schemas.openxmlformats.org/officeDocument/2006/relationships/image" Target="../media/image2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50.png"/><Relationship Id="rId10" Type="http://schemas.openxmlformats.org/officeDocument/2006/relationships/image" Target="../media/image241.png"/><Relationship Id="rId19" Type="http://schemas.openxmlformats.org/officeDocument/2006/relationships/image" Target="../media/image254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4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55.png"/><Relationship Id="rId3" Type="http://schemas.openxmlformats.org/officeDocument/2006/relationships/image" Target="../media/image238.png"/><Relationship Id="rId7" Type="http://schemas.openxmlformats.org/officeDocument/2006/relationships/image" Target="../media/image231.png"/><Relationship Id="rId12" Type="http://schemas.openxmlformats.org/officeDocument/2006/relationships/image" Target="../media/image247.png"/><Relationship Id="rId17" Type="http://schemas.openxmlformats.org/officeDocument/2006/relationships/image" Target="../media/image25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42.png"/><Relationship Id="rId5" Type="http://schemas.openxmlformats.org/officeDocument/2006/relationships/image" Target="../media/image190.png"/><Relationship Id="rId15" Type="http://schemas.openxmlformats.org/officeDocument/2006/relationships/image" Target="../media/image257.png"/><Relationship Id="rId10" Type="http://schemas.openxmlformats.org/officeDocument/2006/relationships/image" Target="../media/image241.png"/><Relationship Id="rId4" Type="http://schemas.openxmlformats.org/officeDocument/2006/relationships/image" Target="../media/image189.png"/><Relationship Id="rId9" Type="http://schemas.openxmlformats.org/officeDocument/2006/relationships/image" Target="../media/image240.png"/><Relationship Id="rId14" Type="http://schemas.openxmlformats.org/officeDocument/2006/relationships/image" Target="../media/image2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829278" y="1209563"/>
            <a:ext cx="7414530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Exponentials and </a:t>
            </a:r>
          </a:p>
          <a:p>
            <a:pPr algn="ctr"/>
            <a:r>
              <a:rPr lang="en-US" altLang="ja-JP" sz="88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Logarithms</a:t>
            </a:r>
            <a:endParaRPr lang="ja-JP" altLang="en-US" sz="88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1">
            <a:extLst>
              <a:ext uri="{FF2B5EF4-FFF2-40B4-BE49-F238E27FC236}">
                <a16:creationId xmlns:a16="http://schemas.microsoft.com/office/drawing/2014/main" id="{34EE6802-411D-4732-B86A-00E62DEC8AD7}"/>
              </a:ext>
            </a:extLst>
          </p:cNvPr>
          <p:cNvSpPr txBox="1"/>
          <p:nvPr/>
        </p:nvSpPr>
        <p:spPr>
          <a:xfrm>
            <a:off x="2282696" y="4006022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u="sng" baseline="0">
                <a:latin typeface="Comic Sans MS" pitchFamily="66" charset="0"/>
              </a:rPr>
              <a:t>Gradient Functions</a:t>
            </a:r>
            <a:endParaRPr lang="en-GB" altLang="en-US" sz="2000" baseline="0">
              <a:latin typeface="Comic Sans MS" pitchFamily="66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39624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You have already learnt about differentiation, that differentiating a graph function gives the gradient function…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We can plot the gradient function on the graph itself…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 = x</a:t>
            </a:r>
            <a:r>
              <a:rPr lang="en-GB" altLang="en-US" sz="2000" baseline="30000" dirty="0">
                <a:latin typeface="Comic Sans MS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dirty="0">
                <a:latin typeface="Comic Sans MS" pitchFamily="66" charset="0"/>
              </a:rPr>
              <a:t>So </a:t>
            </a:r>
            <a:r>
              <a:rPr lang="en-GB" altLang="en-US" sz="2000" baseline="30000" dirty="0" err="1">
                <a:latin typeface="Comic Sans MS" pitchFamily="66" charset="0"/>
              </a:rPr>
              <a:t>dy</a:t>
            </a:r>
            <a:r>
              <a:rPr lang="en-GB" altLang="en-US" sz="2000" baseline="0" dirty="0">
                <a:latin typeface="Comic Sans MS" pitchFamily="66" charset="0"/>
              </a:rPr>
              <a:t>/</a:t>
            </a:r>
            <a:r>
              <a:rPr lang="en-GB" altLang="en-US" sz="2000" baseline="-25000" dirty="0">
                <a:latin typeface="Comic Sans MS" pitchFamily="66" charset="0"/>
              </a:rPr>
              <a:t>dx</a:t>
            </a:r>
            <a:r>
              <a:rPr lang="en-GB" altLang="en-US" sz="2000" baseline="0" dirty="0">
                <a:latin typeface="Comic Sans MS" pitchFamily="66" charset="0"/>
              </a:rPr>
              <a:t> = 2x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6667" r="26785" b="16667"/>
          <a:stretch>
            <a:fillRect/>
          </a:stretch>
        </p:blipFill>
        <p:spPr bwMode="auto">
          <a:xfrm>
            <a:off x="4800600" y="1524000"/>
            <a:ext cx="40068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029200" y="1676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x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848600" y="2209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>
                <a:solidFill>
                  <a:srgbClr val="0000FF"/>
                </a:solidFill>
                <a:latin typeface="Comic Sans MS" pitchFamily="66" charset="0"/>
              </a:rPr>
              <a:t>y = 2x</a:t>
            </a:r>
            <a:endParaRPr lang="en-GB" altLang="en-US" sz="1800" b="1">
              <a:solidFill>
                <a:srgbClr val="0000FF"/>
              </a:solidFill>
              <a:latin typeface="Comic Sans MS" pitchFamily="66" charset="0"/>
            </a:endParaRPr>
          </a:p>
        </p:txBody>
      </p:sp>
      <p:grpSp>
        <p:nvGrpSpPr>
          <p:cNvPr id="50188" name="Group 12"/>
          <p:cNvGrpSpPr>
            <a:grpSpLocks/>
          </p:cNvGrpSpPr>
          <p:nvPr/>
        </p:nvGrpSpPr>
        <p:grpSpPr bwMode="auto">
          <a:xfrm>
            <a:off x="6096000" y="3200400"/>
            <a:ext cx="228600" cy="228600"/>
            <a:chOff x="2592" y="2880"/>
            <a:chExt cx="144" cy="144"/>
          </a:xfrm>
        </p:grpSpPr>
        <p:sp>
          <p:nvSpPr>
            <p:cNvPr id="7185" name="Line 10"/>
            <p:cNvSpPr>
              <a:spLocks noChangeShapeType="1"/>
            </p:cNvSpPr>
            <p:nvPr/>
          </p:nvSpPr>
          <p:spPr bwMode="auto">
            <a:xfrm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6" name="Line 11"/>
            <p:cNvSpPr>
              <a:spLocks noChangeShapeType="1"/>
            </p:cNvSpPr>
            <p:nvPr/>
          </p:nvSpPr>
          <p:spPr bwMode="auto">
            <a:xfrm flipH="1"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6207125" y="33385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6207125" y="4938713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5654675" y="3417888"/>
            <a:ext cx="42227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 flipV="1">
            <a:off x="6807200" y="4949825"/>
            <a:ext cx="366713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248150" y="2841625"/>
            <a:ext cx="1519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The Gradient at this point…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7158038" y="4852988"/>
            <a:ext cx="151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… is this value here!</a:t>
            </a: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5" grpId="0"/>
      <p:bldP spid="50189" grpId="0" animBg="1"/>
      <p:bldP spid="50190" grpId="0" animBg="1"/>
      <p:bldP spid="50191" grpId="0" animBg="1"/>
      <p:bldP spid="50192" grpId="0" animBg="1"/>
      <p:bldP spid="50193" grpId="0"/>
      <p:bldP spid="50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3" t="17296" r="34521" b="17079"/>
          <a:stretch>
            <a:fillRect/>
          </a:stretch>
        </p:blipFill>
        <p:spPr bwMode="auto">
          <a:xfrm>
            <a:off x="5213350" y="1216025"/>
            <a:ext cx="3551238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u="sng" baseline="0">
                <a:latin typeface="Comic Sans MS" pitchFamily="66" charset="0"/>
              </a:rPr>
              <a:t>Gradient Functions</a:t>
            </a:r>
            <a:endParaRPr lang="en-GB" altLang="en-US" sz="2000" baseline="0">
              <a:latin typeface="Comic Sans MS" pitchFamily="66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39624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You have already learnt about differentiation, that differentiating a graph function gives the gradient function…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We can plot the gradient function on the graph itself…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 = x</a:t>
            </a:r>
            <a:r>
              <a:rPr lang="en-GB" altLang="en-US" sz="2000" baseline="30000" dirty="0">
                <a:latin typeface="Comic Sans MS" pitchFamily="66" charset="0"/>
              </a:rPr>
              <a:t>3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dirty="0">
                <a:latin typeface="Comic Sans MS" pitchFamily="66" charset="0"/>
              </a:rPr>
              <a:t>So </a:t>
            </a:r>
            <a:r>
              <a:rPr lang="en-GB" altLang="en-US" sz="2000" baseline="30000" dirty="0" err="1">
                <a:latin typeface="Comic Sans MS" pitchFamily="66" charset="0"/>
              </a:rPr>
              <a:t>dy</a:t>
            </a:r>
            <a:r>
              <a:rPr lang="en-GB" altLang="en-US" sz="2000" baseline="0" dirty="0">
                <a:latin typeface="Comic Sans MS" pitchFamily="66" charset="0"/>
              </a:rPr>
              <a:t>/</a:t>
            </a:r>
            <a:r>
              <a:rPr lang="en-GB" altLang="en-US" sz="2000" baseline="-25000" dirty="0">
                <a:latin typeface="Comic Sans MS" pitchFamily="66" charset="0"/>
              </a:rPr>
              <a:t>dx</a:t>
            </a:r>
            <a:r>
              <a:rPr lang="en-GB" altLang="en-US" sz="2000" baseline="0" dirty="0">
                <a:latin typeface="Comic Sans MS" pitchFamily="66" charset="0"/>
              </a:rPr>
              <a:t> = 3x</a:t>
            </a:r>
            <a:r>
              <a:rPr lang="en-GB" altLang="en-US" sz="20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8153400" y="12985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x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116513" y="1236663"/>
            <a:ext cx="1077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y = 3x</a:t>
            </a:r>
            <a:r>
              <a:rPr lang="en-GB" altLang="en-US" sz="1800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</a:p>
        </p:txBody>
      </p:sp>
      <p:grpSp>
        <p:nvGrpSpPr>
          <p:cNvPr id="51209" name="Group 9"/>
          <p:cNvGrpSpPr>
            <a:grpSpLocks/>
          </p:cNvGrpSpPr>
          <p:nvPr/>
        </p:nvGrpSpPr>
        <p:grpSpPr bwMode="auto">
          <a:xfrm>
            <a:off x="6226175" y="3970338"/>
            <a:ext cx="228600" cy="228600"/>
            <a:chOff x="2592" y="2880"/>
            <a:chExt cx="144" cy="144"/>
          </a:xfrm>
        </p:grpSpPr>
        <p:sp>
          <p:nvSpPr>
            <p:cNvPr id="8216" name="Line 10"/>
            <p:cNvSpPr>
              <a:spLocks noChangeShapeType="1"/>
            </p:cNvSpPr>
            <p:nvPr/>
          </p:nvSpPr>
          <p:spPr bwMode="auto">
            <a:xfrm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11"/>
            <p:cNvSpPr>
              <a:spLocks noChangeShapeType="1"/>
            </p:cNvSpPr>
            <p:nvPr/>
          </p:nvSpPr>
          <p:spPr bwMode="auto">
            <a:xfrm flipH="1"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6337300" y="246856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>
            <a:off x="6308725" y="247015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5768975" y="4056063"/>
            <a:ext cx="42227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 flipV="1">
            <a:off x="5475288" y="2524125"/>
            <a:ext cx="14176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349750" y="3857625"/>
            <a:ext cx="15192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The Gradient at this point…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021138" y="2590800"/>
            <a:ext cx="1519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… is this value here!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635875" y="2462213"/>
            <a:ext cx="0" cy="91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7524750" y="3251200"/>
            <a:ext cx="228600" cy="228600"/>
            <a:chOff x="2592" y="2880"/>
            <a:chExt cx="144" cy="144"/>
          </a:xfrm>
        </p:grpSpPr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Line 22"/>
            <p:cNvSpPr>
              <a:spLocks noChangeShapeType="1"/>
            </p:cNvSpPr>
            <p:nvPr/>
          </p:nvSpPr>
          <p:spPr bwMode="auto">
            <a:xfrm flipH="1">
              <a:off x="2592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223" name="Line 23"/>
          <p:cNvSpPr>
            <a:spLocks noChangeShapeType="1"/>
          </p:cNvSpPr>
          <p:nvPr/>
        </p:nvSpPr>
        <p:spPr bwMode="auto">
          <a:xfrm flipH="1">
            <a:off x="6969125" y="2476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H="1" flipV="1">
            <a:off x="7766050" y="3586163"/>
            <a:ext cx="24447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7085013" y="4097338"/>
            <a:ext cx="18081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And the Gradient is </a:t>
            </a:r>
            <a:r>
              <a:rPr lang="en-GB" altLang="en-US" sz="1800" u="sng" baseline="0">
                <a:latin typeface="Comic Sans MS" pitchFamily="66" charset="0"/>
              </a:rPr>
              <a:t>the same</a:t>
            </a:r>
            <a:r>
              <a:rPr lang="en-GB" altLang="en-US" sz="1800" baseline="0">
                <a:latin typeface="Comic Sans MS" pitchFamily="66" charset="0"/>
              </a:rPr>
              <a:t> here!</a:t>
            </a:r>
          </a:p>
        </p:txBody>
      </p:sp>
      <p:sp>
        <p:nvSpPr>
          <p:cNvPr id="2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12" grpId="0" animBg="1"/>
      <p:bldP spid="51213" grpId="0" animBg="1"/>
      <p:bldP spid="51214" grpId="0" animBg="1"/>
      <p:bldP spid="51215" grpId="0" animBg="1"/>
      <p:bldP spid="51216" grpId="0"/>
      <p:bldP spid="51217" grpId="0"/>
      <p:bldP spid="51219" grpId="0" animBg="1"/>
      <p:bldP spid="51223" grpId="0" animBg="1"/>
      <p:bldP spid="51224" grpId="0" animBg="1"/>
      <p:bldP spid="51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u="sng" baseline="0">
                <a:latin typeface="Comic Sans MS" pitchFamily="66" charset="0"/>
              </a:rPr>
              <a:t>Gradient Functions</a:t>
            </a:r>
            <a:endParaRPr lang="en-GB" altLang="en-US" sz="2000" baseline="0">
              <a:latin typeface="Comic Sans MS" pitchFamily="66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3962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You have already learnt about differentiation, that differentiating a graph function gives the gradient function…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We can plot the gradient function on the graph itself…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 = 2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30000" dirty="0" err="1">
                <a:latin typeface="Comic Sans MS" pitchFamily="66" charset="0"/>
              </a:rPr>
              <a:t>dy</a:t>
            </a:r>
            <a:r>
              <a:rPr lang="en-GB" altLang="en-US" sz="2000" baseline="0" dirty="0">
                <a:latin typeface="Comic Sans MS" pitchFamily="66" charset="0"/>
              </a:rPr>
              <a:t>/</a:t>
            </a:r>
            <a:r>
              <a:rPr lang="en-GB" altLang="en-US" sz="2000" baseline="-25000" dirty="0">
                <a:latin typeface="Comic Sans MS" pitchFamily="66" charset="0"/>
              </a:rPr>
              <a:t>dx</a:t>
            </a:r>
            <a:r>
              <a:rPr lang="en-GB" altLang="en-US" sz="2000" baseline="0" dirty="0">
                <a:latin typeface="Comic Sans MS" pitchFamily="66" charset="0"/>
              </a:rPr>
              <a:t> = 2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  <a:r>
              <a:rPr lang="en-GB" altLang="en-US" sz="2000" baseline="0" dirty="0">
                <a:latin typeface="Comic Sans MS" pitchFamily="66" charset="0"/>
              </a:rPr>
              <a:t>ln2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2176463" y="5616575"/>
            <a:ext cx="20589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aseline="0" dirty="0">
                <a:latin typeface="Comic Sans MS" pitchFamily="66" charset="0"/>
              </a:rPr>
              <a:t>You will learn where this comes from in Year 13!</a:t>
            </a:r>
            <a:endParaRPr lang="en-GB" altLang="en-US" sz="1400" baseline="0" dirty="0">
              <a:latin typeface="Comic Sans MS" pitchFamily="66" charset="0"/>
            </a:endParaRPr>
          </a:p>
        </p:txBody>
      </p:sp>
      <p:pic>
        <p:nvPicPr>
          <p:cNvPr id="522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17346" r="28220" b="16557"/>
          <a:stretch>
            <a:fillRect/>
          </a:stretch>
        </p:blipFill>
        <p:spPr bwMode="auto">
          <a:xfrm>
            <a:off x="4135438" y="1755775"/>
            <a:ext cx="4800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353300" y="17907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2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7862888" y="2732088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y = 2</a:t>
            </a:r>
            <a:r>
              <a:rPr lang="en-GB" altLang="en-US" sz="1800" b="1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ln2</a:t>
            </a:r>
            <a:endParaRPr lang="en-GB" alt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9" grpId="0"/>
      <p:bldP spid="52251" grpId="0"/>
      <p:bldP spid="522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7491" r="38118" b="17296"/>
          <a:stretch>
            <a:fillRect/>
          </a:stretch>
        </p:blipFill>
        <p:spPr bwMode="auto">
          <a:xfrm>
            <a:off x="4356100" y="1565275"/>
            <a:ext cx="43053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u="sng" baseline="0">
                <a:latin typeface="Comic Sans MS" pitchFamily="66" charset="0"/>
              </a:rPr>
              <a:t>Gradient Functions</a:t>
            </a:r>
            <a:endParaRPr lang="en-GB" altLang="en-US" sz="2000" baseline="0">
              <a:latin typeface="Comic Sans MS" pitchFamily="66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000" y="2209800"/>
            <a:ext cx="3962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You have already learnt about differentiation, that differentiating a graph function gives the gradient function…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We can plot the gradient function on the graph itself…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y = 3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30000" dirty="0" err="1">
                <a:latin typeface="Comic Sans MS" pitchFamily="66" charset="0"/>
              </a:rPr>
              <a:t>dy</a:t>
            </a:r>
            <a:r>
              <a:rPr lang="en-GB" altLang="en-US" sz="2000" baseline="0" dirty="0">
                <a:latin typeface="Comic Sans MS" pitchFamily="66" charset="0"/>
              </a:rPr>
              <a:t>/</a:t>
            </a:r>
            <a:r>
              <a:rPr lang="en-GB" altLang="en-US" sz="2000" baseline="-25000" dirty="0">
                <a:latin typeface="Comic Sans MS" pitchFamily="66" charset="0"/>
              </a:rPr>
              <a:t>dx</a:t>
            </a:r>
            <a:r>
              <a:rPr lang="en-GB" altLang="en-US" sz="2000" baseline="0" dirty="0">
                <a:latin typeface="Comic Sans MS" pitchFamily="66" charset="0"/>
              </a:rPr>
              <a:t> = 3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  <a:r>
              <a:rPr lang="en-GB" altLang="en-US" sz="2000" baseline="0" dirty="0">
                <a:latin typeface="Comic Sans MS" pitchFamily="66" charset="0"/>
              </a:rPr>
              <a:t>ln3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176463" y="5616575"/>
            <a:ext cx="20589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aseline="0" dirty="0">
                <a:latin typeface="Comic Sans MS" pitchFamily="66" charset="0"/>
              </a:rPr>
              <a:t>You will learn where this comes from in Year 13!</a:t>
            </a:r>
            <a:endParaRPr lang="en-GB" altLang="en-US" sz="1400" baseline="0" dirty="0">
              <a:latin typeface="Comic Sans MS" pitchFamily="66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8153400" y="218122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>
                <a:solidFill>
                  <a:srgbClr val="FF0000"/>
                </a:solidFill>
                <a:latin typeface="Comic Sans MS" pitchFamily="66" charset="0"/>
              </a:rPr>
              <a:t>y = 3</a:t>
            </a:r>
            <a:r>
              <a:rPr lang="en-GB" altLang="en-US" sz="1800" b="1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194550" y="1325563"/>
            <a:ext cx="1281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>
                <a:solidFill>
                  <a:srgbClr val="0000FF"/>
                </a:solidFill>
                <a:latin typeface="Comic Sans MS" pitchFamily="66" charset="0"/>
              </a:rPr>
              <a:t>y = 3</a:t>
            </a:r>
            <a:r>
              <a:rPr lang="en-GB" altLang="en-US" sz="1800" b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 b="1" baseline="0">
                <a:solidFill>
                  <a:srgbClr val="0000FF"/>
                </a:solidFill>
                <a:latin typeface="Comic Sans MS" pitchFamily="66" charset="0"/>
              </a:rPr>
              <a:t>ln3</a:t>
            </a:r>
            <a:endParaRPr lang="en-GB" altLang="en-US" sz="18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4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/>
      <p:bldP spid="53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7491" r="28770" b="17296"/>
          <a:stretch>
            <a:fillRect/>
          </a:stretch>
        </p:blipFill>
        <p:spPr bwMode="auto">
          <a:xfrm>
            <a:off x="4406900" y="1863725"/>
            <a:ext cx="44878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7913688" y="1439863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3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6751638" y="1441450"/>
            <a:ext cx="1281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y = 3</a:t>
            </a:r>
            <a:r>
              <a:rPr lang="en-GB" altLang="en-US" sz="1800" b="1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ln3</a:t>
            </a:r>
            <a:endParaRPr lang="en-GB" alt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17346" r="31789" b="16557"/>
          <a:stretch>
            <a:fillRect/>
          </a:stretch>
        </p:blipFill>
        <p:spPr bwMode="auto">
          <a:xfrm>
            <a:off x="180975" y="1858963"/>
            <a:ext cx="4156075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2797175" y="153352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2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3668713" y="1414463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y = 2</a:t>
            </a:r>
            <a:r>
              <a:rPr lang="en-GB" altLang="en-US" sz="1800" b="1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ln2</a:t>
            </a:r>
            <a:endParaRPr lang="en-GB" altLang="en-US" sz="1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03200" y="5529263"/>
            <a:ext cx="8605838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What has happened from the first graph to the second?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800" baseline="0">
                <a:latin typeface="Comic Sans MS" pitchFamily="66" charset="0"/>
                <a:sym typeface="Wingdings" pitchFamily="2" charset="2"/>
              </a:rPr>
              <a:t> The lines have crossed…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800" baseline="0">
                <a:latin typeface="Comic Sans MS" pitchFamily="66" charset="0"/>
              </a:rPr>
              <a:t> Therefore the must be a value between 2 and 3 where the lines are equal…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17903" r="40154" b="18121"/>
          <a:stretch>
            <a:fillRect/>
          </a:stretch>
        </p:blipFill>
        <p:spPr bwMode="auto">
          <a:xfrm>
            <a:off x="4037013" y="1431925"/>
            <a:ext cx="48926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u="sng" baseline="0">
                <a:latin typeface="Comic Sans MS" pitchFamily="66" charset="0"/>
              </a:rPr>
              <a:t>Gradient Functions</a:t>
            </a:r>
            <a:endParaRPr lang="en-GB" altLang="en-US" sz="2000" baseline="0">
              <a:latin typeface="Comic Sans MS" pitchFamily="66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81000" y="2209800"/>
            <a:ext cx="3962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If we plot a graph of e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  <a:r>
              <a:rPr lang="en-GB" altLang="en-US" sz="2000" baseline="0" dirty="0">
                <a:latin typeface="Comic Sans MS" pitchFamily="66" charset="0"/>
              </a:rPr>
              <a:t>, its gradient function is the same graph!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This leads to an interesting conclusion…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If y = e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en-GB" altLang="en-US" sz="20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000" baseline="0" dirty="0">
                <a:latin typeface="Comic Sans MS" pitchFamily="66" charset="0"/>
              </a:rPr>
              <a:t>Then </a:t>
            </a:r>
            <a:r>
              <a:rPr lang="en-GB" altLang="en-US" sz="2000" baseline="30000" dirty="0" err="1">
                <a:latin typeface="Comic Sans MS" pitchFamily="66" charset="0"/>
              </a:rPr>
              <a:t>dy</a:t>
            </a:r>
            <a:r>
              <a:rPr lang="en-GB" altLang="en-US" sz="2000" baseline="0" dirty="0">
                <a:latin typeface="Comic Sans MS" pitchFamily="66" charset="0"/>
              </a:rPr>
              <a:t>/</a:t>
            </a:r>
            <a:r>
              <a:rPr lang="en-GB" altLang="en-US" sz="2000" baseline="-25000" dirty="0">
                <a:latin typeface="Comic Sans MS" pitchFamily="66" charset="0"/>
              </a:rPr>
              <a:t>dx</a:t>
            </a:r>
            <a:r>
              <a:rPr lang="en-GB" altLang="en-US" sz="2000" baseline="0" dirty="0">
                <a:latin typeface="Comic Sans MS" pitchFamily="66" charset="0"/>
              </a:rPr>
              <a:t> = e</a:t>
            </a:r>
            <a:r>
              <a:rPr lang="en-GB" altLang="en-US" sz="2000" baseline="30000" dirty="0">
                <a:latin typeface="Comic Sans MS" pitchFamily="66" charset="0"/>
              </a:rPr>
              <a:t>x</a:t>
            </a:r>
            <a:r>
              <a:rPr lang="en-GB" altLang="en-US" sz="2000" baseline="0" dirty="0">
                <a:latin typeface="Comic Sans MS" pitchFamily="66" charset="0"/>
              </a:rPr>
              <a:t> as well!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153400" y="28352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="1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383463" y="2138363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baseline="0" dirty="0">
                <a:solidFill>
                  <a:srgbClr val="0000FF"/>
                </a:solidFill>
                <a:latin typeface="Comic Sans MS" pitchFamily="66" charset="0"/>
              </a:rPr>
              <a:t>y = e</a:t>
            </a:r>
            <a:r>
              <a:rPr lang="en-GB" altLang="en-US" sz="1800" b="1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10195" y="1680755"/>
                <a:ext cx="15633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195" y="1680755"/>
                <a:ext cx="1563377" cy="307777"/>
              </a:xfrm>
              <a:prstGeom prst="rect">
                <a:avLst/>
              </a:prstGeom>
              <a:blipFill>
                <a:blip r:embed="rId2"/>
                <a:stretch>
                  <a:fillRect l="-9375" t="-18000" r="-1563" b="-4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1372" y="2137956"/>
                <a:ext cx="19428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2" y="2137956"/>
                <a:ext cx="1942840" cy="307777"/>
              </a:xfrm>
              <a:prstGeom prst="rect">
                <a:avLst/>
              </a:prstGeom>
              <a:blipFill>
                <a:blip r:embed="rId3"/>
                <a:stretch>
                  <a:fillRect l="-7547" t="-18000" r="-943" b="-4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8424" y="2869475"/>
                <a:ext cx="167122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24" y="2869475"/>
                <a:ext cx="1671227" cy="313291"/>
              </a:xfrm>
              <a:prstGeom prst="rect">
                <a:avLst/>
              </a:prstGeom>
              <a:blipFill>
                <a:blip r:embed="rId4"/>
                <a:stretch>
                  <a:fillRect l="-8394" t="-15686" r="-2555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1" y="3326676"/>
                <a:ext cx="219175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3326676"/>
                <a:ext cx="2191754" cy="313291"/>
              </a:xfrm>
              <a:prstGeom prst="rect">
                <a:avLst/>
              </a:prstGeom>
              <a:blipFill>
                <a:blip r:embed="rId5"/>
                <a:stretch>
                  <a:fillRect l="-6389" t="-15686" r="-1389" b="-43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86537" y="2483972"/>
            <a:ext cx="5042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 should learn these two results – in Year 13 you will see where they come from!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717919" y="2100457"/>
            <a:ext cx="1026767" cy="451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4193" y="2775371"/>
            <a:ext cx="1026767" cy="451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2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3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4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5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267788" y="1604554"/>
                <a:ext cx="4051663" cy="4166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GB" altLang="en-US" sz="1600" b="1" baseline="0" dirty="0">
                    <a:latin typeface="Comic Sans MS" pitchFamily="66" charset="0"/>
                  </a:rPr>
                  <a:t>You need to be able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600" b="1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1" i="1" baseline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1600" b="1" i="1" baseline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altLang="en-US" sz="1600" b="1" baseline="0" dirty="0">
                    <a:latin typeface="Comic Sans MS" pitchFamily="66" charset="0"/>
                  </a:rPr>
                  <a:t> using the results above</a:t>
                </a: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1600" b="1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1600" baseline="0" dirty="0">
                    <a:latin typeface="Comic Sans MS" pitchFamily="66" charset="0"/>
                  </a:rPr>
                  <a:t>Differentiate the following with</a:t>
                </a:r>
                <a:r>
                  <a:rPr lang="en-US" altLang="en-US" sz="1600" dirty="0">
                    <a:latin typeface="Comic Sans MS" pitchFamily="66" charset="0"/>
                  </a:rPr>
                  <a:t> respect to x:</a:t>
                </a: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1600" baseline="0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altLang="en-US" sz="1600" baseline="0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1600" baseline="0" dirty="0">
                    <a:latin typeface="Comic Sans MS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en-US" sz="1600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600" b="0" i="1" baseline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1600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baseline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1600" b="0" i="1" baseline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1600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1600" b="0" i="1" baseline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1600" b="0" i="1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en-US" sz="1600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altLang="en-US" sz="1600" baseline="0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1600" dirty="0">
                    <a:latin typeface="Comic Sans MS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altLang="en-US" sz="1600" baseline="0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altLang="en-US" sz="1600" baseline="0" dirty="0">
                    <a:latin typeface="Comic Sans MS" pitchFamily="66" charset="0"/>
                  </a:rPr>
                  <a:t>You can do all of these using the pattern at the top right of the screen!</a:t>
                </a:r>
                <a:endParaRPr lang="en-GB" altLang="en-US" sz="1600" baseline="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788" y="1604554"/>
                <a:ext cx="4051663" cy="4166718"/>
              </a:xfrm>
              <a:prstGeom prst="rect">
                <a:avLst/>
              </a:prstGeom>
              <a:blipFill>
                <a:blip r:embed="rId6"/>
                <a:stretch>
                  <a:fillRect l="-602" t="-292" r="-1805" b="-10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15987" y="1576252"/>
                <a:ext cx="825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987" y="1576252"/>
                <a:ext cx="825482" cy="276999"/>
              </a:xfrm>
              <a:prstGeom prst="rect">
                <a:avLst/>
              </a:prstGeom>
              <a:blipFill>
                <a:blip r:embed="rId7"/>
                <a:stretch>
                  <a:fillRect l="-6618" t="-4444" r="-220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72296" y="2007326"/>
                <a:ext cx="108677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96" y="2007326"/>
                <a:ext cx="1086772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11633" y="3069773"/>
                <a:ext cx="947311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3" y="3069773"/>
                <a:ext cx="947311" cy="4009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76651" y="3683727"/>
                <a:ext cx="1458669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651" y="3683727"/>
                <a:ext cx="1458669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98570" y="4841967"/>
                <a:ext cx="953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4841967"/>
                <a:ext cx="953723" cy="276999"/>
              </a:xfrm>
              <a:prstGeom prst="rect">
                <a:avLst/>
              </a:prstGeom>
              <a:blipFill>
                <a:blip r:embed="rId11"/>
                <a:stretch>
                  <a:fillRect l="-5769" t="-4348" r="-192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72296" y="5299167"/>
                <a:ext cx="1086772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96" y="5299167"/>
                <a:ext cx="1086772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10"/>
          <p:cNvSpPr>
            <a:spLocks/>
          </p:cNvSpPr>
          <p:nvPr/>
        </p:nvSpPr>
        <p:spPr bwMode="auto">
          <a:xfrm>
            <a:off x="5930537" y="1759131"/>
            <a:ext cx="165464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437812" y="3394165"/>
            <a:ext cx="1086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Follow the pattern!!</a:t>
            </a:r>
          </a:p>
        </p:txBody>
      </p:sp>
      <p:sp>
        <p:nvSpPr>
          <p:cNvPr id="25" name="Arc 10"/>
          <p:cNvSpPr>
            <a:spLocks/>
          </p:cNvSpPr>
          <p:nvPr/>
        </p:nvSpPr>
        <p:spPr bwMode="auto">
          <a:xfrm>
            <a:off x="6283234" y="3400698"/>
            <a:ext cx="165464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10"/>
          <p:cNvSpPr>
            <a:spLocks/>
          </p:cNvSpPr>
          <p:nvPr/>
        </p:nvSpPr>
        <p:spPr bwMode="auto">
          <a:xfrm>
            <a:off x="6061165" y="5016137"/>
            <a:ext cx="165464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50280" y="1700347"/>
            <a:ext cx="1086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Follow the pattern!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202680" y="4996542"/>
            <a:ext cx="1086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Follow the pattern!!!</a:t>
            </a:r>
          </a:p>
        </p:txBody>
      </p:sp>
    </p:spTree>
    <p:extLst>
      <p:ext uri="{BB962C8B-B14F-4D97-AF65-F5344CB8AC3E}">
        <p14:creationId xmlns:p14="http://schemas.microsoft.com/office/powerpoint/2010/main" val="38124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585913"/>
                <a:ext cx="4411663" cy="4525962"/>
              </a:xfrm>
            </p:spPr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 eaLnBrk="1" hangingPunct="1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2e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x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85913"/>
                <a:ext cx="4411663" cy="4525962"/>
              </a:xfr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341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2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6363" y="1746250"/>
            <a:ext cx="3179762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4345" name="TextBox 18"/>
          <p:cNvSpPr txBox="1">
            <a:spLocks noChangeArrowheads="1"/>
          </p:cNvSpPr>
          <p:nvPr/>
        </p:nvSpPr>
        <p:spPr bwMode="auto">
          <a:xfrm>
            <a:off x="6169025" y="3168650"/>
            <a:ext cx="70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263900" y="32496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f(x)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253605" y="4094026"/>
            <a:ext cx="871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2f(x)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5197475" y="323850"/>
            <a:ext cx="3179763" cy="2770188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7056438" y="1306513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2e</a:t>
            </a:r>
            <a:r>
              <a:rPr lang="en-GB" altLang="en-US" sz="1800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6151563" y="2562225"/>
            <a:ext cx="709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0000FF"/>
                </a:solidFill>
                <a:latin typeface="Comic Sans MS" pitchFamily="66" charset="0"/>
              </a:rPr>
              <a:t>(0,2)</a:t>
            </a:r>
          </a:p>
        </p:txBody>
      </p:sp>
      <p:sp useBgFill="1">
        <p:nvSpPr>
          <p:cNvPr id="14350" name="Rectangle 17"/>
          <p:cNvSpPr>
            <a:spLocks noChangeArrowheads="1"/>
          </p:cNvSpPr>
          <p:nvPr/>
        </p:nvSpPr>
        <p:spPr bwMode="auto">
          <a:xfrm>
            <a:off x="7681913" y="266700"/>
            <a:ext cx="1238250" cy="10826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011238" y="5022850"/>
            <a:ext cx="248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(For the same set of inputs (x), the outputs (y) double) </a:t>
            </a: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8" grpId="0"/>
      <p:bldP spid="14349" grpId="0"/>
      <p:bldP spid="14351" grpId="0"/>
      <p:bldP spid="14352" grpId="0"/>
      <p:bldP spid="14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4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5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6363" y="1746250"/>
            <a:ext cx="3179762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15367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5368" name="TextBox 18"/>
          <p:cNvSpPr txBox="1">
            <a:spLocks noChangeArrowheads="1"/>
          </p:cNvSpPr>
          <p:nvPr/>
        </p:nvSpPr>
        <p:spPr bwMode="auto">
          <a:xfrm>
            <a:off x="6169025" y="3168650"/>
            <a:ext cx="70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41980" y="29448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96849" y="3789225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f(x) + 2</a:t>
            </a:r>
          </a:p>
        </p:txBody>
      </p:sp>
      <p:sp>
        <p:nvSpPr>
          <p:cNvPr id="16396" name="TextBox 17"/>
          <p:cNvSpPr txBox="1">
            <a:spLocks noChangeArrowheads="1"/>
          </p:cNvSpPr>
          <p:nvPr/>
        </p:nvSpPr>
        <p:spPr bwMode="auto">
          <a:xfrm>
            <a:off x="6808788" y="1452563"/>
            <a:ext cx="1209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 + 2</a:t>
            </a:r>
            <a:endParaRPr lang="en-GB" alt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6151563" y="2330450"/>
            <a:ext cx="709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0000FF"/>
                </a:solidFill>
                <a:latin typeface="Comic Sans MS" pitchFamily="66" charset="0"/>
              </a:rPr>
              <a:t>(0,3)</a:t>
            </a:r>
          </a:p>
        </p:txBody>
      </p:sp>
      <p:sp useBgFill="1">
        <p:nvSpPr>
          <p:cNvPr id="15373" name="Rectangle 14"/>
          <p:cNvSpPr>
            <a:spLocks noChangeArrowheads="1"/>
          </p:cNvSpPr>
          <p:nvPr/>
        </p:nvSpPr>
        <p:spPr bwMode="auto">
          <a:xfrm>
            <a:off x="7681913" y="266700"/>
            <a:ext cx="1238250" cy="10826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011238" y="5022850"/>
            <a:ext cx="248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(For the same set of inputs (x), the outputs (y) increase by 2) 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5062538" y="1360488"/>
            <a:ext cx="3179762" cy="1420812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x</a:t>
                </a: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 + 2</a:t>
                </a:r>
                <a:endParaRPr lang="en-GB" altLang="en-US" sz="2000" b="1" baseline="300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6" grpId="0"/>
      <p:bldP spid="16397" grpId="0"/>
      <p:bldP spid="164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463" y="1567543"/>
                <a:ext cx="4066903" cy="460942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R"/>
                </a:pPr>
                <a:r>
                  <a:rPr lang="en-US" sz="20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, evaluate these expressions without a calculator:</a:t>
                </a:r>
              </a:p>
              <a:p>
                <a:pPr marL="457200" indent="-457200">
                  <a:buAutoNum type="arabicParenR"/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2) Simplify each expression by writing it as a single power:</a:t>
                </a:r>
              </a:p>
              <a:p>
                <a:pPr marL="0" indent="0">
                  <a:buNone/>
                </a:pPr>
                <a:endParaRPr lang="en-US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latin typeface="Comic Sans MS" panose="030F0702030302020204" pitchFamily="66" charset="0"/>
                  </a:rPr>
                  <a:t>		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rad>
                  </m:oMath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463" y="1567543"/>
                <a:ext cx="4066903" cy="4609420"/>
              </a:xfrm>
              <a:blipFill>
                <a:blip r:embed="rId2"/>
                <a:stretch>
                  <a:fillRect l="-2099" t="-2381" r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 txBox="1">
            <a:spLocks/>
          </p:cNvSpPr>
          <p:nvPr/>
        </p:nvSpPr>
        <p:spPr>
          <a:xfrm>
            <a:off x="4641668" y="1567543"/>
            <a:ext cx="4066903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3) Plot the following on a scatter graph and draw a line of best fit.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Find the gradient of your line of best fit, giving answers to 1dp.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037405"/>
                  </p:ext>
                </p:extLst>
              </p:nvPr>
            </p:nvGraphicFramePr>
            <p:xfrm>
              <a:off x="4693918" y="2473234"/>
              <a:ext cx="4040778" cy="7750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463">
                      <a:extLst>
                        <a:ext uri="{9D8B030D-6E8A-4147-A177-3AD203B41FA5}">
                          <a16:colId xmlns:a16="http://schemas.microsoft.com/office/drawing/2014/main" val="1032503832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1583849449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982257833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1499213708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2346541055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81929592"/>
                        </a:ext>
                      </a:extLst>
                    </a:gridCol>
                  </a:tblGrid>
                  <a:tr h="387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1.2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2.1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5.8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4037117"/>
                      </a:ext>
                    </a:extLst>
                  </a:tr>
                  <a:tr h="38753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5.8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7.4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9.4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10.3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Comic Sans MS" panose="030F0702030302020204" pitchFamily="66" charset="0"/>
                            </a:rPr>
                            <a:t>12.8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6115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037405"/>
                  </p:ext>
                </p:extLst>
              </p:nvPr>
            </p:nvGraphicFramePr>
            <p:xfrm>
              <a:off x="4693918" y="2473234"/>
              <a:ext cx="4040778" cy="7750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3463">
                      <a:extLst>
                        <a:ext uri="{9D8B030D-6E8A-4147-A177-3AD203B41FA5}">
                          <a16:colId xmlns:a16="http://schemas.microsoft.com/office/drawing/2014/main" val="1032503832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1583849449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982257833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1499213708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2346541055"/>
                        </a:ext>
                      </a:extLst>
                    </a:gridCol>
                    <a:gridCol w="673463">
                      <a:extLst>
                        <a:ext uri="{9D8B030D-6E8A-4147-A177-3AD203B41FA5}">
                          <a16:colId xmlns:a16="http://schemas.microsoft.com/office/drawing/2014/main" val="81929592"/>
                        </a:ext>
                      </a:extLst>
                    </a:gridCol>
                  </a:tblGrid>
                  <a:tr h="387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" t="-1563" r="-500000" b="-1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1.2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2.1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3.5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5.8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84037117"/>
                      </a:ext>
                    </a:extLst>
                  </a:tr>
                  <a:tr h="3875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1" t="-101563" r="-500000" b="-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5.8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7.4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9.4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10.3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Comic Sans MS" panose="030F0702030302020204" pitchFamily="66" charset="0"/>
                            </a:rPr>
                            <a:t>12.8</a:t>
                          </a:r>
                          <a:endParaRPr lang="en-GB" sz="16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196115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3177" y="2595155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" y="2595155"/>
                <a:ext cx="572593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1234" y="2495007"/>
                <a:ext cx="344966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34" y="2495007"/>
                <a:ext cx="344966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60914" y="2717075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4" y="2717075"/>
                <a:ext cx="458780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126" y="3531326"/>
                <a:ext cx="45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6" y="3531326"/>
                <a:ext cx="45878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34789" y="350955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789" y="3509555"/>
                <a:ext cx="34496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5543" y="4907281"/>
                <a:ext cx="440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3" y="4907281"/>
                <a:ext cx="440057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60915" y="4876801"/>
                <a:ext cx="5382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15" y="4876801"/>
                <a:ext cx="538289" cy="338554"/>
              </a:xfrm>
              <a:prstGeom prst="rect">
                <a:avLst/>
              </a:prstGeom>
              <a:blipFill>
                <a:blip r:embed="rId10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8093" y="5926184"/>
                <a:ext cx="440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93" y="5926184"/>
                <a:ext cx="440057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26082" y="5852161"/>
                <a:ext cx="4464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5852161"/>
                <a:ext cx="44646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91351" y="4262847"/>
                <a:ext cx="15168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+4.1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351" y="4262847"/>
                <a:ext cx="1516890" cy="338554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8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89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6363" y="1746250"/>
            <a:ext cx="3179762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16391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6126163" y="2762250"/>
            <a:ext cx="709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07145" y="2953522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018472" y="3815352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-f(x)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7934325" y="3949700"/>
            <a:ext cx="120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-e</a:t>
            </a:r>
            <a:r>
              <a:rPr lang="en-GB" altLang="en-US" sz="1800" baseline="30000" dirty="0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8444" name="TextBox 18"/>
          <p:cNvSpPr txBox="1">
            <a:spLocks noChangeArrowheads="1"/>
          </p:cNvSpPr>
          <p:nvPr/>
        </p:nvSpPr>
        <p:spPr bwMode="auto">
          <a:xfrm>
            <a:off x="6137275" y="3316288"/>
            <a:ext cx="709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0000FF"/>
                </a:solidFill>
                <a:latin typeface="Comic Sans MS" pitchFamily="66" charset="0"/>
              </a:rPr>
              <a:t>(0,-1)</a:t>
            </a:r>
          </a:p>
        </p:txBody>
      </p:sp>
      <p:sp useBgFill="1">
        <p:nvSpPr>
          <p:cNvPr id="16397" name="Rectangle 13"/>
          <p:cNvSpPr>
            <a:spLocks noChangeArrowheads="1"/>
          </p:cNvSpPr>
          <p:nvPr/>
        </p:nvSpPr>
        <p:spPr bwMode="auto">
          <a:xfrm>
            <a:off x="7681913" y="266700"/>
            <a:ext cx="1238250" cy="10826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1011238" y="5022850"/>
            <a:ext cx="248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(For the same set of inputs (x), the outputs (y) ‘swap signs’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 flipV="1">
            <a:off x="5192713" y="3219450"/>
            <a:ext cx="3179762" cy="1420813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-e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x</a:t>
                </a: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  <p:bldP spid="18444" grpId="0"/>
      <p:bldP spid="184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2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3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6363" y="1746250"/>
            <a:ext cx="3179762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17415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7416" name="TextBox 18"/>
          <p:cNvSpPr txBox="1">
            <a:spLocks noChangeArrowheads="1"/>
          </p:cNvSpPr>
          <p:nvPr/>
        </p:nvSpPr>
        <p:spPr bwMode="auto">
          <a:xfrm>
            <a:off x="6126163" y="2762250"/>
            <a:ext cx="709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089728" y="2918687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f(x)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18473" y="3797934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f(2x)</a:t>
            </a:r>
          </a:p>
        </p:txBody>
      </p:sp>
      <p:sp>
        <p:nvSpPr>
          <p:cNvPr id="19467" name="TextBox 17"/>
          <p:cNvSpPr txBox="1">
            <a:spLocks noChangeArrowheads="1"/>
          </p:cNvSpPr>
          <p:nvPr/>
        </p:nvSpPr>
        <p:spPr bwMode="auto">
          <a:xfrm>
            <a:off x="7005638" y="1393825"/>
            <a:ext cx="120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0000FF"/>
                </a:solidFill>
                <a:latin typeface="Comic Sans MS" pitchFamily="66" charset="0"/>
              </a:rPr>
              <a:t>2x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011238" y="5022850"/>
            <a:ext cx="248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(The same set of outputs (y) for half the inputs (x))</a:t>
            </a:r>
          </a:p>
        </p:txBody>
      </p:sp>
      <p:grpSp>
        <p:nvGrpSpPr>
          <p:cNvPr id="19476" name="Group 20"/>
          <p:cNvGrpSpPr>
            <a:grpSpLocks/>
          </p:cNvGrpSpPr>
          <p:nvPr/>
        </p:nvGrpSpPr>
        <p:grpSpPr bwMode="auto">
          <a:xfrm>
            <a:off x="5180013" y="1722438"/>
            <a:ext cx="2408237" cy="1439862"/>
            <a:chOff x="3273" y="1077"/>
            <a:chExt cx="1517" cy="907"/>
          </a:xfrm>
        </p:grpSpPr>
        <p:sp>
          <p:nvSpPr>
            <p:cNvPr id="2" name="Freeform 16"/>
            <p:cNvSpPr>
              <a:spLocks/>
            </p:cNvSpPr>
            <p:nvPr/>
          </p:nvSpPr>
          <p:spPr bwMode="auto">
            <a:xfrm>
              <a:off x="3857" y="1077"/>
              <a:ext cx="933" cy="895"/>
            </a:xfrm>
            <a:custGeom>
              <a:avLst/>
              <a:gdLst>
                <a:gd name="T0" fmla="*/ 0 w 2361063"/>
                <a:gd name="T1" fmla="*/ 1419289 h 996474"/>
                <a:gd name="T2" fmla="*/ 2113825 w 2361063"/>
                <a:gd name="T3" fmla="*/ 1185980 h 996474"/>
                <a:gd name="T4" fmla="*/ 3179928 w 2361063"/>
                <a:gd name="T5" fmla="*/ 0 h 9964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61063" h="996474">
                  <a:moveTo>
                    <a:pt x="0" y="996287"/>
                  </a:moveTo>
                  <a:cubicBezTo>
                    <a:pt x="587991" y="997424"/>
                    <a:pt x="1175983" y="998561"/>
                    <a:pt x="1569493" y="832513"/>
                  </a:cubicBezTo>
                  <a:cubicBezTo>
                    <a:pt x="1963004" y="666465"/>
                    <a:pt x="2162033" y="333232"/>
                    <a:pt x="2361063" y="0"/>
                  </a:cubicBez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425" name="Line 19"/>
            <p:cNvSpPr>
              <a:spLocks noChangeShapeType="1"/>
            </p:cNvSpPr>
            <p:nvPr/>
          </p:nvSpPr>
          <p:spPr bwMode="auto">
            <a:xfrm flipH="1">
              <a:off x="3273" y="1975"/>
              <a:ext cx="585" cy="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2x</a:t>
                </a: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  <p:bldP spid="194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6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7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6363" y="1746250"/>
            <a:ext cx="3179762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18439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6081713" y="2732088"/>
            <a:ext cx="709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98437" y="2953521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f(x)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44598" y="3789226"/>
            <a:ext cx="111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f(x + 1)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7005638" y="1393825"/>
            <a:ext cx="120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0000FF"/>
                </a:solidFill>
                <a:latin typeface="Comic Sans MS" pitchFamily="66" charset="0"/>
              </a:rPr>
              <a:t>x + 1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011238" y="5022850"/>
            <a:ext cx="248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>
                <a:latin typeface="Comic Sans MS" pitchFamily="66" charset="0"/>
              </a:rPr>
              <a:t>(The same set of outputs (y) for inputs (x) one less than before…)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4802188" y="1738313"/>
            <a:ext cx="3179762" cy="1420812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498" name="TextBox 18"/>
          <p:cNvSpPr txBox="1">
            <a:spLocks noChangeArrowheads="1"/>
          </p:cNvSpPr>
          <p:nvPr/>
        </p:nvSpPr>
        <p:spPr bwMode="auto">
          <a:xfrm>
            <a:off x="6654800" y="2420938"/>
            <a:ext cx="7096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aseline="0">
                <a:solidFill>
                  <a:srgbClr val="0000FF"/>
                </a:solidFill>
                <a:latin typeface="Comic Sans MS" pitchFamily="66" charset="0"/>
              </a:rPr>
              <a:t>(0,e)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586288" y="5124450"/>
            <a:ext cx="43116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We can work out the y-intercept by substituting in x = 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baseline="0">
                <a:latin typeface="Comic Sans MS" pitchFamily="66" charset="0"/>
                <a:sym typeface="Wingdings" pitchFamily="2" charset="2"/>
              </a:rPr>
              <a:t> This gives us e</a:t>
            </a:r>
            <a:r>
              <a:rPr lang="en-GB" altLang="en-US" sz="1600">
                <a:latin typeface="Comic Sans MS" pitchFamily="66" charset="0"/>
                <a:sym typeface="Wingdings" pitchFamily="2" charset="2"/>
              </a:rPr>
              <a:t>1</a:t>
            </a:r>
            <a:r>
              <a:rPr lang="en-GB" altLang="en-US" sz="1600" baseline="0">
                <a:latin typeface="Comic Sans MS" pitchFamily="66" charset="0"/>
                <a:sym typeface="Wingdings" pitchFamily="2" charset="2"/>
              </a:rPr>
              <a:t> = e</a:t>
            </a:r>
            <a:endParaRPr lang="en-GB" altLang="en-US" sz="1600" baseline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x + 1</a:t>
                </a:r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  <p:bldP spid="20493" grpId="0"/>
      <p:bldP spid="204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2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1600" y="1752600"/>
            <a:ext cx="3179763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8170863" y="137795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 flipV="1">
            <a:off x="2734038" y="4415020"/>
            <a:ext cx="71120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670175" y="5119960"/>
            <a:ext cx="22939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The graph of e</a:t>
            </a:r>
            <a:r>
              <a:rPr lang="en-GB" altLang="en-US" sz="1800" dirty="0">
                <a:latin typeface="Comic Sans MS" pitchFamily="66" charset="0"/>
              </a:rPr>
              <a:t>-x</a:t>
            </a:r>
            <a:r>
              <a:rPr lang="en-GB" altLang="en-US" sz="1800" baseline="0" dirty="0">
                <a:latin typeface="Comic Sans MS" pitchFamily="66" charset="0"/>
              </a:rPr>
              <a:t>, but with y values 10 times bigger…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 flipH="1">
            <a:off x="5180013" y="1738313"/>
            <a:ext cx="3179762" cy="1420812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2547" name="TextBox 17"/>
          <p:cNvSpPr txBox="1">
            <a:spLocks noChangeArrowheads="1"/>
          </p:cNvSpPr>
          <p:nvPr/>
        </p:nvSpPr>
        <p:spPr bwMode="auto">
          <a:xfrm>
            <a:off x="4429397" y="2003515"/>
            <a:ext cx="105700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3333FF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3333FF"/>
                </a:solidFill>
                <a:latin typeface="Comic Sans MS" pitchFamily="66" charset="0"/>
              </a:rPr>
              <a:t>-x</a:t>
            </a:r>
          </a:p>
        </p:txBody>
      </p:sp>
      <p:sp>
        <p:nvSpPr>
          <p:cNvPr id="3" name="Freeform 16"/>
          <p:cNvSpPr>
            <a:spLocks/>
          </p:cNvSpPr>
          <p:nvPr/>
        </p:nvSpPr>
        <p:spPr bwMode="auto">
          <a:xfrm flipH="1">
            <a:off x="5159375" y="-849313"/>
            <a:ext cx="3179763" cy="3773488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 useBgFill="1">
        <p:nvSpPr>
          <p:cNvPr id="20493" name="Rectangle 21"/>
          <p:cNvSpPr>
            <a:spLocks noChangeArrowheads="1"/>
          </p:cNvSpPr>
          <p:nvPr/>
        </p:nvSpPr>
        <p:spPr bwMode="auto">
          <a:xfrm>
            <a:off x="5229225" y="-1223963"/>
            <a:ext cx="1238250" cy="244792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p:sp>
        <p:nvSpPr>
          <p:cNvPr id="22550" name="TextBox 17"/>
          <p:cNvSpPr txBox="1">
            <a:spLocks noChangeArrowheads="1"/>
          </p:cNvSpPr>
          <p:nvPr/>
        </p:nvSpPr>
        <p:spPr bwMode="auto">
          <a:xfrm>
            <a:off x="5789613" y="1276350"/>
            <a:ext cx="126433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3333FF"/>
                </a:solidFill>
                <a:latin typeface="Comic Sans MS" pitchFamily="66" charset="0"/>
              </a:rPr>
              <a:t>y = 10e</a:t>
            </a:r>
            <a:r>
              <a:rPr lang="en-GB" altLang="en-US" sz="1800" baseline="30000" dirty="0">
                <a:solidFill>
                  <a:srgbClr val="3333FF"/>
                </a:solidFill>
                <a:latin typeface="Comic Sans MS" pitchFamily="66" charset="0"/>
              </a:rPr>
              <a:t>-x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6211888" y="3178175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FF0000"/>
                </a:solidFill>
                <a:latin typeface="Comic Sans MS" pitchFamily="66" charset="0"/>
              </a:rPr>
              <a:t>(0, 1)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6699250" y="2460625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3333FF"/>
                </a:solidFill>
                <a:latin typeface="Comic Sans MS" pitchFamily="66" charset="0"/>
              </a:rPr>
              <a:t>(0, 10)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10e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-x</a:t>
                </a:r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2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44" grpId="0" animBg="1"/>
      <p:bldP spid="22545" grpId="0"/>
      <p:bldP spid="22547" grpId="0"/>
      <p:bldP spid="22547" grpId="1"/>
      <p:bldP spid="22550" grpId="0"/>
      <p:bldP spid="22551" grpId="0"/>
      <p:bldP spid="225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8" name="Straight Arrow Connector 2"/>
          <p:cNvCxnSpPr>
            <a:cxnSpLocks noChangeShapeType="1"/>
          </p:cNvCxnSpPr>
          <p:nvPr/>
        </p:nvCxnSpPr>
        <p:spPr bwMode="auto">
          <a:xfrm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Straight Arrow Connector 12"/>
          <p:cNvCxnSpPr>
            <a:cxnSpLocks noChangeShapeType="1"/>
          </p:cNvCxnSpPr>
          <p:nvPr/>
        </p:nvCxnSpPr>
        <p:spPr bwMode="auto">
          <a:xfrm rot="5400000" flipV="1">
            <a:off x="6769100" y="1609725"/>
            <a:ext cx="0" cy="3194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16"/>
          <p:cNvSpPr/>
          <p:nvPr/>
        </p:nvSpPr>
        <p:spPr bwMode="auto">
          <a:xfrm>
            <a:off x="5181600" y="1752600"/>
            <a:ext cx="3179763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7383735" y="145297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2803706" y="4406310"/>
            <a:ext cx="71120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905306" y="5146085"/>
            <a:ext cx="254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aseline="0" dirty="0">
                <a:latin typeface="Comic Sans MS" pitchFamily="66" charset="0"/>
              </a:rPr>
              <a:t>The graph of e</a:t>
            </a:r>
            <a:r>
              <a:rPr lang="en-GB" altLang="en-US" sz="1800" baseline="30000" dirty="0">
                <a:latin typeface="Comic Sans MS" pitchFamily="66" charset="0"/>
              </a:rPr>
              <a:t>0.5x</a:t>
            </a:r>
            <a:r>
              <a:rPr lang="en-GB" altLang="en-US" sz="1800" baseline="0" dirty="0">
                <a:latin typeface="Comic Sans MS" pitchFamily="66" charset="0"/>
              </a:rPr>
              <a:t>, but with y values 4 times bigger with 3 added on at the end…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211888" y="3178175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FF0000"/>
                </a:solidFill>
                <a:latin typeface="Comic Sans MS" pitchFamily="66" charset="0"/>
              </a:rPr>
              <a:t>(0, 1)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6192838" y="2357438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3333FF"/>
                </a:solidFill>
                <a:latin typeface="Comic Sans MS" pitchFamily="66" charset="0"/>
              </a:rPr>
              <a:t>(0, 7)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5207000" y="1739900"/>
            <a:ext cx="3702050" cy="1420813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3571" name="TextBox 17"/>
          <p:cNvSpPr txBox="1">
            <a:spLocks noChangeArrowheads="1"/>
          </p:cNvSpPr>
          <p:nvPr/>
        </p:nvSpPr>
        <p:spPr bwMode="auto">
          <a:xfrm>
            <a:off x="8016875" y="2590800"/>
            <a:ext cx="132742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3333FF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3333FF"/>
                </a:solidFill>
                <a:latin typeface="Comic Sans MS" pitchFamily="66" charset="0"/>
              </a:rPr>
              <a:t>0.5x</a:t>
            </a:r>
          </a:p>
        </p:txBody>
      </p:sp>
      <p:sp>
        <p:nvSpPr>
          <p:cNvPr id="3" name="Freeform 16"/>
          <p:cNvSpPr>
            <a:spLocks/>
          </p:cNvSpPr>
          <p:nvPr/>
        </p:nvSpPr>
        <p:spPr bwMode="auto">
          <a:xfrm>
            <a:off x="5170488" y="827088"/>
            <a:ext cx="3702050" cy="2195512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3573" name="TextBox 17"/>
          <p:cNvSpPr txBox="1">
            <a:spLocks noChangeArrowheads="1"/>
          </p:cNvSpPr>
          <p:nvPr/>
        </p:nvSpPr>
        <p:spPr bwMode="auto">
          <a:xfrm>
            <a:off x="3735977" y="2802800"/>
            <a:ext cx="168098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3333FF"/>
                </a:solidFill>
                <a:latin typeface="Comic Sans MS" pitchFamily="66" charset="0"/>
              </a:rPr>
              <a:t>y = 4e</a:t>
            </a:r>
            <a:r>
              <a:rPr lang="en-GB" altLang="en-US" sz="1800" baseline="30000" dirty="0">
                <a:solidFill>
                  <a:srgbClr val="3333FF"/>
                </a:solidFill>
                <a:latin typeface="Comic Sans MS" pitchFamily="66" charset="0"/>
              </a:rPr>
              <a:t>0.5x</a:t>
            </a:r>
          </a:p>
        </p:txBody>
      </p:sp>
      <p:sp>
        <p:nvSpPr>
          <p:cNvPr id="4" name="Freeform 16"/>
          <p:cNvSpPr>
            <a:spLocks/>
          </p:cNvSpPr>
          <p:nvPr/>
        </p:nvSpPr>
        <p:spPr bwMode="auto">
          <a:xfrm>
            <a:off x="5178425" y="209550"/>
            <a:ext cx="3702050" cy="2559050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3576" name="TextBox 17"/>
          <p:cNvSpPr txBox="1">
            <a:spLocks noChangeArrowheads="1"/>
          </p:cNvSpPr>
          <p:nvPr/>
        </p:nvSpPr>
        <p:spPr bwMode="auto">
          <a:xfrm>
            <a:off x="3902527" y="2366600"/>
            <a:ext cx="17667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3333FF"/>
                </a:solidFill>
                <a:latin typeface="Comic Sans MS" pitchFamily="66" charset="0"/>
              </a:rPr>
              <a:t>y = 3 + 4e</a:t>
            </a:r>
            <a:r>
              <a:rPr lang="en-GB" altLang="en-US" sz="1800" baseline="30000" dirty="0">
                <a:solidFill>
                  <a:srgbClr val="3333FF"/>
                </a:solidFill>
                <a:latin typeface="Comic Sans MS" pitchFamily="66" charset="0"/>
              </a:rPr>
              <a:t>0.5x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184900" y="2682875"/>
            <a:ext cx="71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3333FF"/>
                </a:solidFill>
                <a:latin typeface="Comic Sans MS" pitchFamily="66" charset="0"/>
              </a:rPr>
              <a:t>(0, 4)</a:t>
            </a:r>
          </a:p>
        </p:txBody>
      </p:sp>
      <p:sp useBgFill="1">
        <p:nvSpPr>
          <p:cNvPr id="21523" name="Rectangle 13"/>
          <p:cNvSpPr>
            <a:spLocks noChangeArrowheads="1"/>
          </p:cNvSpPr>
          <p:nvPr/>
        </p:nvSpPr>
        <p:spPr bwMode="auto">
          <a:xfrm>
            <a:off x="7905750" y="-1673225"/>
            <a:ext cx="1238250" cy="24479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/>
              <p:cNvSpPr txBox="1">
                <a:spLocks noChangeArrowheads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GB" altLang="en-US" sz="2400" dirty="0">
                    <a:latin typeface="Comic Sans MS" pitchFamily="66" charset="0"/>
                  </a:rPr>
                  <a:t>	</a:t>
                </a:r>
                <a:r>
                  <a:rPr lang="en-GB" altLang="en-US" sz="2000" b="1" dirty="0">
                    <a:latin typeface="Comic Sans MS" pitchFamily="66" charset="0"/>
                  </a:rPr>
                  <a:t>You need to be able to sketch transformations of the graph </a:t>
                </a:r>
                <a14:m>
                  <m:oMath xmlns:m="http://schemas.openxmlformats.org/officeDocument/2006/math"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altLang="en-US" sz="2000" b="1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GB" altLang="en-US" sz="20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GB" altLang="en-US" sz="2000" b="1" baseline="30000" dirty="0">
                  <a:latin typeface="Comic Sans MS" pitchFamily="66" charset="0"/>
                </a:endParaRPr>
              </a:p>
              <a:p>
                <a:pPr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y = e</a:t>
                </a:r>
                <a:r>
                  <a:rPr lang="en-GB" altLang="en-US" sz="2000" b="1" baseline="30000" dirty="0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</a:p>
              <a:p>
                <a:pPr algn="ctr">
                  <a:buFontTx/>
                  <a:buNone/>
                </a:pPr>
                <a:endParaRPr lang="en-GB" altLang="en-US" sz="2000" b="1" dirty="0">
                  <a:latin typeface="Comic Sans MS" pitchFamily="66" charset="0"/>
                </a:endParaRPr>
              </a:p>
              <a:p>
                <a:pPr algn="ctr">
                  <a:buFontTx/>
                  <a:buNone/>
                </a:pPr>
                <a:r>
                  <a:rPr lang="en-GB" altLang="en-US" sz="2000" b="1" dirty="0">
                    <a:solidFill>
                      <a:srgbClr val="0000FF"/>
                    </a:solidFill>
                    <a:latin typeface="Comic Sans MS" pitchFamily="66" charset="0"/>
                  </a:rPr>
                  <a:t>y = 3 + 4e</a:t>
                </a:r>
                <a:r>
                  <a:rPr lang="en-GB" altLang="en-US" sz="2000" b="1" baseline="30000" dirty="0">
                    <a:solidFill>
                      <a:srgbClr val="0000FF"/>
                    </a:solidFill>
                    <a:latin typeface="Comic Sans MS" pitchFamily="66" charset="0"/>
                  </a:rPr>
                  <a:t>0.5x</a:t>
                </a:r>
              </a:p>
            </p:txBody>
          </p:sp>
        </mc:Choice>
        <mc:Fallback xmlns="">
          <p:sp>
            <p:nvSpPr>
              <p:cNvPr id="2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5913"/>
                <a:ext cx="4411663" cy="4525962"/>
              </a:xfrm>
              <a:prstGeom prst="rect">
                <a:avLst/>
              </a:prstGeom>
              <a:blipFill>
                <a:blip r:embed="rId2"/>
                <a:stretch>
                  <a:fillRect t="-538" r="-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 txBox="1">
            <a:spLocks/>
          </p:cNvSpPr>
          <p:nvPr/>
        </p:nvSpPr>
        <p:spPr>
          <a:xfrm>
            <a:off x="628651" y="32871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3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59" grpId="1"/>
      <p:bldP spid="23560" grpId="0" animBg="1"/>
      <p:bldP spid="23561" grpId="0"/>
      <p:bldP spid="23568" grpId="0"/>
      <p:bldP spid="23568" grpId="1"/>
      <p:bldP spid="23569" grpId="0"/>
      <p:bldP spid="23571" grpId="0"/>
      <p:bldP spid="23571" grpId="1"/>
      <p:bldP spid="23573" grpId="0"/>
      <p:bldP spid="23573" grpId="1"/>
      <p:bldP spid="23576" grpId="0"/>
      <p:bldP spid="2357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14C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7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342039" cy="51573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to model situations such as population growth, where the rate of change depends on the current amount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density of a pesticide in a section of field,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can be modelled by the equation:</a:t>
                </a:r>
              </a:p>
              <a:p>
                <a:pPr marL="0" indent="0" algn="ctr">
                  <a:buNone/>
                </a:pPr>
                <a:endParaRPr lang="en-GB" sz="105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the time in days since the pesticide was first applied.</a:t>
                </a:r>
              </a:p>
              <a:p>
                <a:pPr marL="0" indent="0" algn="ctr">
                  <a:buNone/>
                </a:pPr>
                <a:endParaRPr lang="en-US" sz="10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Estimate the density of the pesticide after 15 days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Interpret the meaning of the 160 in this model</a:t>
                </a: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342039" cy="5157379"/>
              </a:xfrm>
              <a:blipFill>
                <a:blip r:embed="rId2"/>
                <a:stretch>
                  <a:fillRect t="-709" r="-9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0491" y="1402080"/>
                <a:ext cx="1649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91" y="1402080"/>
                <a:ext cx="1649491" cy="276999"/>
              </a:xfrm>
              <a:prstGeom prst="rect">
                <a:avLst/>
              </a:prstGeom>
              <a:blipFill>
                <a:blip r:embed="rId3"/>
                <a:stretch>
                  <a:fillRect l="-2963" t="-4444" r="-111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6136" y="1885406"/>
                <a:ext cx="1907895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(15)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6" y="1885406"/>
                <a:ext cx="1907895" cy="288477"/>
              </a:xfrm>
              <a:prstGeom prst="rect">
                <a:avLst/>
              </a:prstGeom>
              <a:blipFill>
                <a:blip r:embed="rId4"/>
                <a:stretch>
                  <a:fillRect l="-2556" t="-8333" r="-2236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0490" y="2412274"/>
                <a:ext cx="1063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=146.2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490" y="2412274"/>
                <a:ext cx="1063625" cy="276999"/>
              </a:xfrm>
              <a:prstGeom prst="rect">
                <a:avLst/>
              </a:prstGeom>
              <a:blipFill>
                <a:blip r:embed="rId5"/>
                <a:stretch>
                  <a:fillRect l="-5172" r="-5172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48"/>
          <p:cNvSpPr>
            <a:spLocks/>
          </p:cNvSpPr>
          <p:nvPr/>
        </p:nvSpPr>
        <p:spPr bwMode="auto">
          <a:xfrm>
            <a:off x="6942907" y="1539240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5"/>
              <p:cNvSpPr txBox="1">
                <a:spLocks noChangeArrowheads="1"/>
              </p:cNvSpPr>
              <p:nvPr/>
            </p:nvSpPr>
            <p:spPr bwMode="auto">
              <a:xfrm>
                <a:off x="7082246" y="1580606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2246" y="1580606"/>
                <a:ext cx="1295400" cy="304800"/>
              </a:xfrm>
              <a:prstGeom prst="rect">
                <a:avLst/>
              </a:prstGeom>
              <a:blipFill>
                <a:blip r:embed="rId6"/>
                <a:stretch>
                  <a:fillRect t="-2000" b="-2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48"/>
          <p:cNvSpPr>
            <a:spLocks/>
          </p:cNvSpPr>
          <p:nvPr/>
        </p:nvSpPr>
        <p:spPr bwMode="auto">
          <a:xfrm>
            <a:off x="6947261" y="2083526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6921138" y="2142309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7429" y="3661954"/>
                <a:ext cx="1649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9" y="3661954"/>
                <a:ext cx="1649491" cy="276999"/>
              </a:xfrm>
              <a:prstGeom prst="rect">
                <a:avLst/>
              </a:prstGeom>
              <a:blipFill>
                <a:blip r:embed="rId7"/>
                <a:stretch>
                  <a:fillRect l="-2583" t="-4444" r="-110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3074" y="4145280"/>
                <a:ext cx="1810111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074" y="4145280"/>
                <a:ext cx="1810111" cy="288477"/>
              </a:xfrm>
              <a:prstGeom prst="rect">
                <a:avLst/>
              </a:prstGeom>
              <a:blipFill>
                <a:blip r:embed="rId8"/>
                <a:stretch>
                  <a:fillRect l="-2694" t="-8511" r="-235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7428" y="4672148"/>
                <a:ext cx="887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28" y="4672148"/>
                <a:ext cx="887294" cy="276999"/>
              </a:xfrm>
              <a:prstGeom prst="rect">
                <a:avLst/>
              </a:prstGeom>
              <a:blipFill>
                <a:blip r:embed="rId9"/>
                <a:stretch>
                  <a:fillRect l="-5479" r="-6164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48"/>
          <p:cNvSpPr>
            <a:spLocks/>
          </p:cNvSpPr>
          <p:nvPr/>
        </p:nvSpPr>
        <p:spPr bwMode="auto">
          <a:xfrm>
            <a:off x="6929845" y="3799114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5"/>
              <p:cNvSpPr txBox="1">
                <a:spLocks noChangeArrowheads="1"/>
              </p:cNvSpPr>
              <p:nvPr/>
            </p:nvSpPr>
            <p:spPr bwMode="auto">
              <a:xfrm>
                <a:off x="7016932" y="3875314"/>
                <a:ext cx="129540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6932" y="3875314"/>
                <a:ext cx="1295400" cy="304800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48"/>
          <p:cNvSpPr>
            <a:spLocks/>
          </p:cNvSpPr>
          <p:nvPr/>
        </p:nvSpPr>
        <p:spPr bwMode="auto">
          <a:xfrm>
            <a:off x="6934199" y="4343400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Text Box 55"/>
          <p:cNvSpPr txBox="1">
            <a:spLocks noChangeArrowheads="1"/>
          </p:cNvSpPr>
          <p:nvPr/>
        </p:nvSpPr>
        <p:spPr bwMode="auto">
          <a:xfrm>
            <a:off x="6908076" y="440218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728754" y="3161211"/>
            <a:ext cx="3892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55"/>
              <p:cNvSpPr txBox="1">
                <a:spLocks noChangeArrowheads="1"/>
              </p:cNvSpPr>
              <p:nvPr/>
            </p:nvSpPr>
            <p:spPr bwMode="auto">
              <a:xfrm>
                <a:off x="4511041" y="5151120"/>
                <a:ext cx="4484914" cy="117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we get 160 as the answer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5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Using </a:t>
                </a:r>
                <a14:m>
                  <m:oMath xmlns:m="http://schemas.openxmlformats.org/officeDocument/2006/math"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implies that no time has passed, so therefore 160 must be the original amount of pesticide sprayed in the area</a:t>
                </a:r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1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1041" y="5151120"/>
                <a:ext cx="4484914" cy="1177245"/>
              </a:xfrm>
              <a:prstGeom prst="rect">
                <a:avLst/>
              </a:prstGeom>
              <a:blipFill>
                <a:blip r:embed="rId11"/>
                <a:stretch>
                  <a:fillRect t="-1036" b="-4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26524" y="5042263"/>
                <a:ext cx="843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46.2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24" y="5042263"/>
                <a:ext cx="843500" cy="246221"/>
              </a:xfrm>
              <a:prstGeom prst="rect">
                <a:avLst/>
              </a:prstGeom>
              <a:blipFill>
                <a:blip r:embed="rId12"/>
                <a:stretch>
                  <a:fillRect l="-5036" r="-6475" b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1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1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1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1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9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342039" cy="51573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to model situations such as population growth, where the rate of change depends on the current amount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density of a pesticide in a section of field,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can be modelled by the equation:</a:t>
                </a:r>
              </a:p>
              <a:p>
                <a:pPr marL="0" indent="0" algn="ctr">
                  <a:buNone/>
                </a:pPr>
                <a:endParaRPr lang="en-GB" sz="105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8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d) Interpret the significance of the sign of your answer to part c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e) Sketch the graph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</a:t>
                </a:r>
              </a:p>
              <a:p>
                <a:pPr marL="342900" indent="-342900" algn="ctr">
                  <a:buAutoNum type="alphaLcParenR"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342039" cy="5157379"/>
              </a:xfrm>
              <a:blipFill>
                <a:blip r:embed="rId2"/>
                <a:stretch>
                  <a:fillRect l="-140" t="-709" r="-1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3377" cy="307777"/>
              </a:xfrm>
              <a:prstGeom prst="rect">
                <a:avLst/>
              </a:prstGeom>
              <a:blipFill>
                <a:blip r:embed="rId3"/>
                <a:stretch>
                  <a:fillRect l="-8077" t="-12963" r="-769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189" y="0"/>
                <a:ext cx="1942840" cy="307777"/>
              </a:xfrm>
              <a:prstGeom prst="rect">
                <a:avLst/>
              </a:prstGeom>
              <a:blipFill>
                <a:blip r:embed="rId4"/>
                <a:stretch>
                  <a:fillRect l="-6502" t="-12963" b="-3703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41" y="0"/>
                <a:ext cx="1671227" cy="313291"/>
              </a:xfrm>
              <a:prstGeom prst="rect">
                <a:avLst/>
              </a:prstGeom>
              <a:blipFill>
                <a:blip r:embed="rId5"/>
                <a:stretch>
                  <a:fillRect l="-7554" t="-10909" r="-1799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latin typeface="Comic Sans MS" panose="030F0702030302020204" pitchFamily="66" charset="0"/>
                  </a:rPr>
                  <a:t>Then: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46" y="0"/>
                <a:ext cx="2191754" cy="313291"/>
              </a:xfrm>
              <a:prstGeom prst="rect">
                <a:avLst/>
              </a:prstGeom>
              <a:blipFill>
                <a:blip r:embed="rId6"/>
                <a:stretch>
                  <a:fillRect l="-5769" t="-10909" r="-824" b="-3636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33703" y="1402080"/>
                <a:ext cx="16494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=160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03" y="1402080"/>
                <a:ext cx="1649491" cy="276999"/>
              </a:xfrm>
              <a:prstGeom prst="rect">
                <a:avLst/>
              </a:prstGeom>
              <a:blipFill>
                <a:blip r:embed="rId7"/>
                <a:stretch>
                  <a:fillRect l="-2583" t="-4444" r="-110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90012" y="1859280"/>
                <a:ext cx="2003754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2" y="1859280"/>
                <a:ext cx="2003754" cy="525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5779363" y="2367887"/>
            <a:ext cx="108477" cy="2954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07509" y="2642248"/>
            <a:ext cx="44210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sign is negative</a:t>
            </a:r>
          </a:p>
          <a:p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means that the gradient function (in this case) is downward sloping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context, this means that the level of decay of the pesticide is decreasing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2"/>
          <p:cNvCxnSpPr>
            <a:cxnSpLocks noChangeShapeType="1"/>
          </p:cNvCxnSpPr>
          <p:nvPr/>
        </p:nvCxnSpPr>
        <p:spPr bwMode="auto">
          <a:xfrm flipV="1">
            <a:off x="6090082" y="4332302"/>
            <a:ext cx="1" cy="197084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2"/>
          <p:cNvCxnSpPr>
            <a:cxnSpLocks noChangeShapeType="1"/>
          </p:cNvCxnSpPr>
          <p:nvPr/>
        </p:nvCxnSpPr>
        <p:spPr bwMode="auto">
          <a:xfrm rot="5400000" flipV="1">
            <a:off x="6979329" y="5248182"/>
            <a:ext cx="1" cy="1970843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rc 39"/>
          <p:cNvSpPr/>
          <p:nvPr/>
        </p:nvSpPr>
        <p:spPr>
          <a:xfrm rot="10800000">
            <a:off x="6012888" y="1965177"/>
            <a:ext cx="4785064" cy="4208016"/>
          </a:xfrm>
          <a:prstGeom prst="arc">
            <a:avLst>
              <a:gd name="adj1" fmla="val 16936299"/>
              <a:gd name="adj2" fmla="val 2083327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626413" y="4479757"/>
            <a:ext cx="504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160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1887" y="4771494"/>
            <a:ext cx="2172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original graph is a negative exponential shape!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3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40" grpId="0" animBg="1"/>
      <p:bldP spid="4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14D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8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</a:t>
            </a:r>
            <a:r>
              <a:rPr lang="en-GB" altLang="en-US" sz="1800" b="1" u="sng" dirty="0">
                <a:latin typeface="Comic Sans MS" pitchFamily="66" charset="0"/>
              </a:rPr>
              <a:t>Writing expressions as Logarithms</a:t>
            </a:r>
          </a:p>
          <a:p>
            <a:pPr eaLnBrk="1" hangingPunct="1">
              <a:buFontTx/>
              <a:buNone/>
            </a:pPr>
            <a:endParaRPr lang="en-GB" altLang="en-US" sz="1800" b="1" u="sng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 b="1" u="sng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‘a’ is known as the ‘base’ of the logarithm…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1) Write 2</a:t>
            </a:r>
            <a:r>
              <a:rPr lang="en-GB" altLang="en-US" sz="1800" baseline="30000" dirty="0">
                <a:latin typeface="Comic Sans MS" pitchFamily="66" charset="0"/>
              </a:rPr>
              <a:t>5</a:t>
            </a:r>
            <a:r>
              <a:rPr lang="en-GB" altLang="en-US" sz="1800" dirty="0">
                <a:latin typeface="Comic Sans MS" pitchFamily="66" charset="0"/>
              </a:rPr>
              <a:t> = 32 as a logarithm</a:t>
            </a:r>
            <a:endParaRPr lang="en-GB" altLang="en-US" sz="1800" b="1" u="sng" dirty="0">
              <a:latin typeface="Comic Sans MS" pitchFamily="66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8534400" y="649128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14D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15577"/>
              </p:ext>
            </p:extLst>
          </p:nvPr>
        </p:nvGraphicFramePr>
        <p:xfrm>
          <a:off x="476794" y="2277292"/>
          <a:ext cx="1143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0" name="Equation" r:id="rId3" imgW="634725" imgH="228501" progId="Equation.DSMT4">
                  <p:embed/>
                </p:oleObj>
              </mc:Choice>
              <mc:Fallback>
                <p:oleObj name="Equation" r:id="rId3" imgW="634725" imgH="228501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94" y="2277292"/>
                        <a:ext cx="11430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954085"/>
              </p:ext>
            </p:extLst>
          </p:nvPr>
        </p:nvGraphicFramePr>
        <p:xfrm>
          <a:off x="3045823" y="2259874"/>
          <a:ext cx="754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1" name="Equation" r:id="rId5" imgW="418918" imgH="203112" progId="Equation.DSMT4">
                  <p:embed/>
                </p:oleObj>
              </mc:Choice>
              <mc:Fallback>
                <p:oleObj name="Equation" r:id="rId5" imgW="418918" imgH="203112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823" y="2259874"/>
                        <a:ext cx="754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676400" y="2286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means that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93960"/>
              </p:ext>
            </p:extLst>
          </p:nvPr>
        </p:nvGraphicFramePr>
        <p:xfrm>
          <a:off x="716280" y="4824549"/>
          <a:ext cx="8683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2" name="Equation" r:id="rId7" imgW="482391" imgH="203112" progId="Equation.DSMT4">
                  <p:embed/>
                </p:oleObj>
              </mc:Choice>
              <mc:Fallback>
                <p:oleObj name="Equation" r:id="rId7" imgW="482391" imgH="203112" progId="Equation.DSMT4">
                  <p:embed/>
                  <p:pic>
                    <p:nvPicPr>
                      <p:cNvPr id="1229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" y="4824549"/>
                        <a:ext cx="8683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651930"/>
              </p:ext>
            </p:extLst>
          </p:nvPr>
        </p:nvGraphicFramePr>
        <p:xfrm>
          <a:off x="487680" y="5662749"/>
          <a:ext cx="12573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3" name="Equation" r:id="rId9" imgW="698500" imgH="228600" progId="Equation.DSMT4">
                  <p:embed/>
                </p:oleObj>
              </mc:Choice>
              <mc:Fallback>
                <p:oleObj name="Equation" r:id="rId9" imgW="698500" imgH="228600" progId="Equation.DSMT4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" y="5662749"/>
                        <a:ext cx="12573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68680" y="4672149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68680" y="4672149"/>
            <a:ext cx="1219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087880" y="4519749"/>
            <a:ext cx="2362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Effectively, the 2 stays as the ‘first’ number…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087880" y="5662749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The 32 and the 5 ‘switch positions’</a:t>
            </a: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868680" y="5205549"/>
            <a:ext cx="76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944880" y="5129349"/>
            <a:ext cx="60960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1173480" y="5205549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105400" y="1600200"/>
            <a:ext cx="3505200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2) Write as a logarithm: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1800">
                <a:latin typeface="Comic Sans MS" pitchFamily="66" charset="0"/>
              </a:rPr>
              <a:t>10</a:t>
            </a:r>
            <a:r>
              <a:rPr lang="en-GB" altLang="en-US" sz="1800" baseline="30000">
                <a:latin typeface="Comic Sans MS" pitchFamily="66" charset="0"/>
              </a:rPr>
              <a:t>3</a:t>
            </a:r>
            <a:r>
              <a:rPr lang="en-GB" altLang="en-US" sz="1800">
                <a:latin typeface="Comic Sans MS" pitchFamily="66" charset="0"/>
              </a:rPr>
              <a:t> = 1000</a:t>
            </a:r>
            <a:endParaRPr lang="en-GB" altLang="en-US" sz="1800" baseline="300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1800">
                <a:latin typeface="Comic Sans MS" pitchFamily="66" charset="0"/>
              </a:rPr>
              <a:t>5</a:t>
            </a:r>
            <a:r>
              <a:rPr lang="en-GB" altLang="en-US" sz="1800" baseline="30000">
                <a:latin typeface="Comic Sans MS" pitchFamily="66" charset="0"/>
              </a:rPr>
              <a:t>4</a:t>
            </a:r>
            <a:r>
              <a:rPr lang="en-GB" altLang="en-US" sz="1800">
                <a:latin typeface="Comic Sans MS" pitchFamily="66" charset="0"/>
              </a:rPr>
              <a:t> = 625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en-US" sz="1800">
                <a:latin typeface="Comic Sans MS" pitchFamily="66" charset="0"/>
              </a:rPr>
              <a:t>2</a:t>
            </a:r>
            <a:r>
              <a:rPr lang="en-GB" altLang="en-US" sz="1800" baseline="30000">
                <a:latin typeface="Comic Sans MS" pitchFamily="66" charset="0"/>
              </a:rPr>
              <a:t>10</a:t>
            </a:r>
            <a:r>
              <a:rPr lang="en-GB" altLang="en-US" sz="1800">
                <a:latin typeface="Comic Sans MS" pitchFamily="66" charset="0"/>
              </a:rPr>
              <a:t> = 1024</a:t>
            </a:r>
          </a:p>
        </p:txBody>
      </p:sp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6172200" y="2438400"/>
          <a:ext cx="12334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4" name="Equation" r:id="rId11" imgW="685800" imgH="203200" progId="Equation.DSMT4">
                  <p:embed/>
                </p:oleObj>
              </mc:Choice>
              <mc:Fallback>
                <p:oleObj name="Equation" r:id="rId11" imgW="685800" imgH="203200" progId="Equation.DSMT4">
                  <p:embed/>
                  <p:pic>
                    <p:nvPicPr>
                      <p:cNvPr id="123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2334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6019800" y="2895600"/>
          <a:ext cx="155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5" name="Equation" r:id="rId13" imgW="863225" imgH="228501" progId="Equation.DSMT4">
                  <p:embed/>
                </p:oleObj>
              </mc:Choice>
              <mc:Fallback>
                <p:oleObj name="Equation" r:id="rId13" imgW="863225" imgH="228501" progId="Equation.DSMT4">
                  <p:embed/>
                  <p:pic>
                    <p:nvPicPr>
                      <p:cNvPr id="1231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15541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6248400" y="4038600"/>
          <a:ext cx="10048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6" name="Equation" r:id="rId15" imgW="558558" imgH="203112" progId="Equation.DSMT4">
                  <p:embed/>
                </p:oleObj>
              </mc:Choice>
              <mc:Fallback>
                <p:oleObj name="Equation" r:id="rId15" imgW="558558" imgH="203112" progId="Equation.DSMT4">
                  <p:embed/>
                  <p:pic>
                    <p:nvPicPr>
                      <p:cNvPr id="1231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10048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2" name="Object 24"/>
          <p:cNvGraphicFramePr>
            <a:graphicFrameLocks noChangeAspect="1"/>
          </p:cNvGraphicFramePr>
          <p:nvPr/>
        </p:nvGraphicFramePr>
        <p:xfrm>
          <a:off x="6019800" y="4495800"/>
          <a:ext cx="1393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7" name="Equation" r:id="rId17" imgW="774364" imgH="228501" progId="Equation.DSMT4">
                  <p:embed/>
                </p:oleObj>
              </mc:Choice>
              <mc:Fallback>
                <p:oleObj name="Equation" r:id="rId17" imgW="774364" imgH="228501" progId="Equation.DSMT4">
                  <p:embed/>
                  <p:pic>
                    <p:nvPicPr>
                      <p:cNvPr id="1231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495800"/>
                        <a:ext cx="13938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3" name="Object 25"/>
          <p:cNvGraphicFramePr>
            <a:graphicFrameLocks noChangeAspect="1"/>
          </p:cNvGraphicFramePr>
          <p:nvPr/>
        </p:nvGraphicFramePr>
        <p:xfrm>
          <a:off x="6096000" y="5715000"/>
          <a:ext cx="11874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8" name="Equation" r:id="rId19" imgW="660113" imgH="203112" progId="Equation.DSMT4">
                  <p:embed/>
                </p:oleObj>
              </mc:Choice>
              <mc:Fallback>
                <p:oleObj name="Equation" r:id="rId19" imgW="660113" imgH="203112" progId="Equation.DSMT4">
                  <p:embed/>
                  <p:pic>
                    <p:nvPicPr>
                      <p:cNvPr id="123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715000"/>
                        <a:ext cx="11874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5867400" y="6172200"/>
          <a:ext cx="16224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99" name="Equation" r:id="rId21" imgW="901309" imgH="228501" progId="Equation.DSMT4">
                  <p:embed/>
                </p:oleObj>
              </mc:Choice>
              <mc:Fallback>
                <p:oleObj name="Equation" r:id="rId21" imgW="901309" imgH="228501" progId="Equation.DSMT4">
                  <p:embed/>
                  <p:pic>
                    <p:nvPicPr>
                      <p:cNvPr id="123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172200"/>
                        <a:ext cx="16224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0" name="Picture 27" descr="deth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2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299" grpId="0" animBg="1"/>
      <p:bldP spid="12299" grpId="1" animBg="1"/>
      <p:bldP spid="12301" grpId="0" animBg="1"/>
      <p:bldP spid="12301" grpId="1" animBg="1"/>
      <p:bldP spid="12302" grpId="0"/>
      <p:bldP spid="12304" grpId="0"/>
      <p:bldP spid="12305" grpId="0" animBg="1"/>
      <p:bldP spid="12305" grpId="1" animBg="1"/>
      <p:bldP spid="12306" grpId="0" animBg="1"/>
      <p:bldP spid="12306" grpId="1" animBg="1"/>
      <p:bldP spid="12307" grpId="0" animBg="1"/>
      <p:bldP spid="123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14A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Writing expressions as Logarithms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2286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means that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96863" y="2895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Find the value of: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304800" y="3352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a) </a:t>
            </a:r>
          </a:p>
        </p:txBody>
      </p:sp>
      <p:graphicFrame>
        <p:nvGraphicFramePr>
          <p:cNvPr id="13338" name="Object 26"/>
          <p:cNvGraphicFramePr>
            <a:graphicFrameLocks noChangeAspect="1"/>
          </p:cNvGraphicFramePr>
          <p:nvPr/>
        </p:nvGraphicFramePr>
        <p:xfrm>
          <a:off x="830263" y="3352800"/>
          <a:ext cx="8223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133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3352800"/>
                        <a:ext cx="8223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1058863" y="40386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What power do I raise 3 to, to get 81?</a:t>
            </a:r>
          </a:p>
        </p:txBody>
      </p:sp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830263" y="5181600"/>
          <a:ext cx="12334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1334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181600"/>
                        <a:ext cx="12334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4419600" y="3352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b) </a:t>
            </a:r>
          </a:p>
        </p:txBody>
      </p:sp>
      <p:graphicFrame>
        <p:nvGraphicFramePr>
          <p:cNvPr id="13343" name="Object 31"/>
          <p:cNvGraphicFramePr>
            <a:graphicFrameLocks noChangeAspect="1"/>
          </p:cNvGraphicFramePr>
          <p:nvPr/>
        </p:nvGraphicFramePr>
        <p:xfrm>
          <a:off x="4876800" y="3352800"/>
          <a:ext cx="10493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7" imgW="583947" imgH="228501" progId="Equation.DSMT4">
                  <p:embed/>
                </p:oleObj>
              </mc:Choice>
              <mc:Fallback>
                <p:oleObj name="Equation" r:id="rId7" imgW="583947" imgH="228501" progId="Equation.DSMT4">
                  <p:embed/>
                  <p:pic>
                    <p:nvPicPr>
                      <p:cNvPr id="1334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1049338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5181600" y="40386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What power do I raise 4 to, to get 0.25?</a:t>
            </a:r>
          </a:p>
        </p:txBody>
      </p:sp>
      <p:graphicFrame>
        <p:nvGraphicFramePr>
          <p:cNvPr id="13345" name="Object 33"/>
          <p:cNvGraphicFramePr>
            <a:graphicFrameLocks noChangeAspect="1"/>
          </p:cNvGraphicFramePr>
          <p:nvPr/>
        </p:nvGraphicFramePr>
        <p:xfrm>
          <a:off x="4876800" y="5257800"/>
          <a:ext cx="1600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9" imgW="889000" imgH="228600" progId="Equation.DSMT4">
                  <p:embed/>
                </p:oleObj>
              </mc:Choice>
              <mc:Fallback>
                <p:oleObj name="Equation" r:id="rId9" imgW="889000" imgH="228600" progId="Equation.DSMT4">
                  <p:embed/>
                  <p:pic>
                    <p:nvPicPr>
                      <p:cNvPr id="1334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257800"/>
                        <a:ext cx="16002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6" name="Line 34"/>
          <p:cNvSpPr>
            <a:spLocks noChangeShapeType="1"/>
          </p:cNvSpPr>
          <p:nvPr/>
        </p:nvSpPr>
        <p:spPr bwMode="auto">
          <a:xfrm flipH="1" flipV="1">
            <a:off x="6705600" y="4953000"/>
            <a:ext cx="5334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7239000" y="5181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0.25 is 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4419600" y="60198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Remember, </a:t>
            </a:r>
          </a:p>
        </p:txBody>
      </p:sp>
      <p:graphicFrame>
        <p:nvGraphicFramePr>
          <p:cNvPr id="13349" name="Object 37"/>
          <p:cNvGraphicFramePr>
            <a:graphicFrameLocks noChangeAspect="1"/>
          </p:cNvGraphicFramePr>
          <p:nvPr/>
        </p:nvGraphicFramePr>
        <p:xfrm>
          <a:off x="5791200" y="6019800"/>
          <a:ext cx="38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11" imgW="215713" imgH="190335" progId="Equation.DSMT4">
                  <p:embed/>
                </p:oleObj>
              </mc:Choice>
              <mc:Fallback>
                <p:oleObj name="Equation" r:id="rId11" imgW="215713" imgH="190335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019800"/>
                        <a:ext cx="38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0" name="Object 38"/>
          <p:cNvGraphicFramePr>
            <a:graphicFrameLocks noChangeAspect="1"/>
          </p:cNvGraphicFramePr>
          <p:nvPr/>
        </p:nvGraphicFramePr>
        <p:xfrm>
          <a:off x="6248400" y="5867400"/>
          <a:ext cx="4699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13" imgW="266469" imgH="393359" progId="Equation.DSMT4">
                  <p:embed/>
                </p:oleObj>
              </mc:Choice>
              <mc:Fallback>
                <p:oleObj name="Equation" r:id="rId13" imgW="266469" imgH="393359" progId="Equation.DSMT4">
                  <p:embed/>
                  <p:pic>
                    <p:nvPicPr>
                      <p:cNvPr id="1335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867400"/>
                        <a:ext cx="4699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2" name="Picture 39" descr="det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534400" y="649128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14D</a:t>
            </a:r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03544"/>
              </p:ext>
            </p:extLst>
          </p:nvPr>
        </p:nvGraphicFramePr>
        <p:xfrm>
          <a:off x="476794" y="2277292"/>
          <a:ext cx="1143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tion" r:id="rId16" imgW="634725" imgH="228501" progId="Equation.DSMT4">
                  <p:embed/>
                </p:oleObj>
              </mc:Choice>
              <mc:Fallback>
                <p:oleObj name="Equation" r:id="rId16" imgW="634725" imgH="228501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94" y="2277292"/>
                        <a:ext cx="11430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0907"/>
              </p:ext>
            </p:extLst>
          </p:nvPr>
        </p:nvGraphicFramePr>
        <p:xfrm>
          <a:off x="3045823" y="2259874"/>
          <a:ext cx="754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Equation" r:id="rId18" imgW="418918" imgH="203112" progId="Equation.DSMT4">
                  <p:embed/>
                </p:oleObj>
              </mc:Choice>
              <mc:Fallback>
                <p:oleObj name="Equation" r:id="rId18" imgW="418918" imgH="203112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823" y="2259874"/>
                        <a:ext cx="754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31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  <p:bldP spid="13337" grpId="0"/>
      <p:bldP spid="13339" grpId="0"/>
      <p:bldP spid="13342" grpId="0"/>
      <p:bldP spid="13344" grpId="0"/>
      <p:bldP spid="13346" grpId="0" animBg="1"/>
      <p:bldP spid="13347" grpId="0"/>
      <p:bldP spid="133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Writing expressions as Logarithms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2286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means that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96863" y="2895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Find the value of: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c) </a:t>
            </a: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838200" y="3352800"/>
          <a:ext cx="84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2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14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84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058863" y="40386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What power do I raise 0.5 to, to get 4?</a:t>
            </a:r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1371600" y="6248400"/>
          <a:ext cx="1393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" name="Equation" r:id="rId5" imgW="774364" imgH="228501" progId="Equation.DSMT4">
                  <p:embed/>
                </p:oleObj>
              </mc:Choice>
              <mc:Fallback>
                <p:oleObj name="Equation" r:id="rId5" imgW="774364" imgH="228501" progId="Equation.DSMT4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248400"/>
                        <a:ext cx="1393825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419600" y="3352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d) </a:t>
            </a:r>
          </a:p>
        </p:txBody>
      </p:sp>
      <p:graphicFrame>
        <p:nvGraphicFramePr>
          <p:cNvPr id="14351" name="Object 15"/>
          <p:cNvGraphicFramePr>
            <a:graphicFrameLocks noChangeAspect="1"/>
          </p:cNvGraphicFramePr>
          <p:nvPr/>
        </p:nvGraphicFramePr>
        <p:xfrm>
          <a:off x="4876800" y="3352800"/>
          <a:ext cx="10048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" name="Equation" r:id="rId7" imgW="558558" imgH="241195" progId="Equation.DSMT4">
                  <p:embed/>
                </p:oleObj>
              </mc:Choice>
              <mc:Fallback>
                <p:oleObj name="Equation" r:id="rId7" imgW="558558" imgH="241195" progId="Equation.DSMT4">
                  <p:embed/>
                  <p:pic>
                    <p:nvPicPr>
                      <p:cNvPr id="143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10048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54613" y="40386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What power do I raise ‘a’ to, to get a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4953000" y="5257800"/>
          <a:ext cx="13938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" name="Equation" r:id="rId9" imgW="774364" imgH="241195" progId="Equation.DSMT4">
                  <p:embed/>
                </p:oleObj>
              </mc:Choice>
              <mc:Fallback>
                <p:oleObj name="Equation" r:id="rId9" imgW="774364" imgH="241195" progId="Equation.DSMT4">
                  <p:embed/>
                  <p:pic>
                    <p:nvPicPr>
                      <p:cNvPr id="143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57800"/>
                        <a:ext cx="13938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9" name="Line 23"/>
          <p:cNvSpPr>
            <a:spLocks noChangeShapeType="1"/>
          </p:cNvSpPr>
          <p:nvPr/>
        </p:nvSpPr>
        <p:spPr bwMode="auto">
          <a:xfrm flipV="1">
            <a:off x="1143000" y="4648200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533400" y="5029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0.5 = 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533400" y="5410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0.5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altLang="en-US" sz="1800" baseline="-2500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533400" y="5791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0.5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-2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 = 4</a:t>
            </a:r>
          </a:p>
        </p:txBody>
      </p:sp>
      <p:pic>
        <p:nvPicPr>
          <p:cNvPr id="11285" name="Picture 27" descr="de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534400" y="649128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14D</a:t>
            </a: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03544"/>
              </p:ext>
            </p:extLst>
          </p:nvPr>
        </p:nvGraphicFramePr>
        <p:xfrm>
          <a:off x="476794" y="2277292"/>
          <a:ext cx="11430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" name="Equation" r:id="rId12" imgW="634725" imgH="228501" progId="Equation.DSMT4">
                  <p:embed/>
                </p:oleObj>
              </mc:Choice>
              <mc:Fallback>
                <p:oleObj name="Equation" r:id="rId12" imgW="634725" imgH="228501" progId="Equation.DSMT4">
                  <p:embed/>
                  <p:pic>
                    <p:nvPicPr>
                      <p:cNvPr id="12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94" y="2277292"/>
                        <a:ext cx="11430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10907"/>
              </p:ext>
            </p:extLst>
          </p:nvPr>
        </p:nvGraphicFramePr>
        <p:xfrm>
          <a:off x="3045823" y="2259874"/>
          <a:ext cx="754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" name="Equation" r:id="rId14" imgW="418918" imgH="203112" progId="Equation.DSMT4">
                  <p:embed/>
                </p:oleObj>
              </mc:Choice>
              <mc:Fallback>
                <p:oleObj name="Equation" r:id="rId14" imgW="418918" imgH="203112" progId="Equation.DSMT4">
                  <p:embed/>
                  <p:pic>
                    <p:nvPicPr>
                      <p:cNvPr id="122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823" y="2259874"/>
                        <a:ext cx="754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0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7" grpId="0"/>
      <p:bldP spid="14352" grpId="0"/>
      <p:bldP spid="14359" grpId="0" animBg="1"/>
      <p:bldP spid="14360" grpId="0"/>
      <p:bldP spid="14361" grpId="0"/>
      <p:bldP spid="143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14E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2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Laws of logarithms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You do not need to know proofs of these rules, but you will need to learn and use them: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33400" y="3276600"/>
          <a:ext cx="25908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5908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33400" y="3886200"/>
          <a:ext cx="27654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27654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33400" y="4953000"/>
          <a:ext cx="20415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53000"/>
                        <a:ext cx="20415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33400" y="5638800"/>
          <a:ext cx="20637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6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20637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276600" y="32004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(The Multiplication law)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429000" y="41148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(The Division law)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743200" y="5029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(The Power law)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38800" y="15240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Proof of the first rule: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638800" y="198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Suppose that;</a:t>
            </a:r>
          </a:p>
        </p:txBody>
      </p:sp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5715000" y="25146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" name="Equation" r:id="rId11" imgW="634725" imgH="228501" progId="Equation.DSMT4">
                  <p:embed/>
                </p:oleObj>
              </mc:Choice>
              <mc:Fallback>
                <p:oleObj name="Equation" r:id="rId11" imgW="634725" imgH="228501" progId="Equation.DSMT4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1066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7543800" y="2514600"/>
          <a:ext cx="1066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" name="Equation" r:id="rId13" imgW="634725" imgH="228501" progId="Equation.DSMT4">
                  <p:embed/>
                </p:oleObj>
              </mc:Choice>
              <mc:Fallback>
                <p:oleObj name="Equation" r:id="rId13" imgW="634725" imgH="228501" progId="Equation.DSMT4">
                  <p:embed/>
                  <p:pic>
                    <p:nvPicPr>
                      <p:cNvPr id="184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514600"/>
                        <a:ext cx="1066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858000" y="2514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and</a:t>
            </a: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62484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80772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5867400" y="3429000"/>
          <a:ext cx="7048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9" name="Equation" r:id="rId15" imgW="418918" imgH="203112" progId="Equation.DSMT4">
                  <p:embed/>
                </p:oleObj>
              </mc:Choice>
              <mc:Fallback>
                <p:oleObj name="Equation" r:id="rId15" imgW="418918" imgH="203112" progId="Equation.DSMT4">
                  <p:embed/>
                  <p:pic>
                    <p:nvPicPr>
                      <p:cNvPr id="1845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7048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7713663" y="3429000"/>
          <a:ext cx="72548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" name="Equation" r:id="rId17" imgW="431613" imgH="228501" progId="Equation.DSMT4">
                  <p:embed/>
                </p:oleObj>
              </mc:Choice>
              <mc:Fallback>
                <p:oleObj name="Equation" r:id="rId17" imgW="431613" imgH="228501" progId="Equation.DSMT4">
                  <p:embed/>
                  <p:pic>
                    <p:nvPicPr>
                      <p:cNvPr id="184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663" y="3429000"/>
                        <a:ext cx="72548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365966" y="3505200"/>
            <a:ext cx="228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8229600" y="3505200"/>
            <a:ext cx="228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6400800" y="4267200"/>
          <a:ext cx="5349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1" name="Equation" r:id="rId19" imgW="317087" imgH="164885" progId="Equation.DSMT4">
                  <p:embed/>
                </p:oleObj>
              </mc:Choice>
              <mc:Fallback>
                <p:oleObj name="Equation" r:id="rId19" imgW="317087" imgH="164885" progId="Equation.DSMT4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534988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6934200" y="4114800"/>
          <a:ext cx="8382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2" name="Equation" r:id="rId21" imgW="444307" imgH="203112" progId="Equation.DSMT4">
                  <p:embed/>
                </p:oleObj>
              </mc:Choice>
              <mc:Fallback>
                <p:oleObj name="Equation" r:id="rId21" imgW="444307" imgH="203112" progId="Equation.DSMT4">
                  <p:embed/>
                  <p:pic>
                    <p:nvPicPr>
                      <p:cNvPr id="1845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114800"/>
                        <a:ext cx="8382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6400800" y="5029200"/>
          <a:ext cx="534988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3" name="Equation" r:id="rId23" imgW="317087" imgH="164885" progId="Equation.DSMT4">
                  <p:embed/>
                </p:oleObj>
              </mc:Choice>
              <mc:Fallback>
                <p:oleObj name="Equation" r:id="rId23" imgW="317087" imgH="164885" progId="Equation.DSMT4">
                  <p:embed/>
                  <p:pic>
                    <p:nvPicPr>
                      <p:cNvPr id="1845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534988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7010400" y="4876800"/>
          <a:ext cx="5254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4" name="Equation" r:id="rId24" imgW="279279" imgH="203112" progId="Equation.DSMT4">
                  <p:embed/>
                </p:oleObj>
              </mc:Choice>
              <mc:Fallback>
                <p:oleObj name="Equation" r:id="rId24" imgW="279279" imgH="203112" progId="Equation.DSMT4">
                  <p:embed/>
                  <p:pic>
                    <p:nvPicPr>
                      <p:cNvPr id="1845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876800"/>
                        <a:ext cx="5254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0104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6172200" y="5791200"/>
          <a:ext cx="1516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5" name="Equation" r:id="rId26" imgW="901309" imgH="228501" progId="Equation.DSMT4">
                  <p:embed/>
                </p:oleObj>
              </mc:Choice>
              <mc:Fallback>
                <p:oleObj name="Equation" r:id="rId26" imgW="901309" imgH="228501" progId="Equation.DSMT4">
                  <p:embed/>
                  <p:pic>
                    <p:nvPicPr>
                      <p:cNvPr id="1846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91200"/>
                        <a:ext cx="15160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Line 29"/>
          <p:cNvSpPr>
            <a:spLocks noChangeShapeType="1"/>
          </p:cNvSpPr>
          <p:nvPr/>
        </p:nvSpPr>
        <p:spPr bwMode="auto">
          <a:xfrm>
            <a:off x="7010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5181600" y="61722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‘a must be raised to the power (</a:t>
            </a:r>
            <a:r>
              <a:rPr lang="en-GB" altLang="en-US" sz="1600" dirty="0" err="1">
                <a:solidFill>
                  <a:srgbClr val="FF0000"/>
                </a:solidFill>
                <a:latin typeface="Comic Sans MS" pitchFamily="66" charset="0"/>
              </a:rPr>
              <a:t>b+c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) to get </a:t>
            </a:r>
            <a:r>
              <a:rPr lang="en-GB" altLang="en-US" sz="1600" dirty="0" err="1">
                <a:solidFill>
                  <a:srgbClr val="FF0000"/>
                </a:solidFill>
                <a:latin typeface="Comic Sans MS" pitchFamily="66" charset="0"/>
              </a:rPr>
              <a:t>xy</a:t>
            </a: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7990" y="2508068"/>
            <a:ext cx="1132114" cy="365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528561" y="2503714"/>
            <a:ext cx="1132114" cy="365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149738" y="5765074"/>
            <a:ext cx="566056" cy="365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  <p:bldP spid="18443" grpId="0"/>
      <p:bldP spid="18444" grpId="0"/>
      <p:bldP spid="18445" grpId="0"/>
      <p:bldP spid="18448" grpId="0"/>
      <p:bldP spid="18449" grpId="0" animBg="1"/>
      <p:bldP spid="18450" grpId="0" animBg="1"/>
      <p:bldP spid="18453" grpId="0" animBg="1"/>
      <p:bldP spid="18453" grpId="1" animBg="1"/>
      <p:bldP spid="18454" grpId="0" animBg="1"/>
      <p:bldP spid="18454" grpId="1" animBg="1"/>
      <p:bldP spid="18459" grpId="0" animBg="1"/>
      <p:bldP spid="18461" grpId="0" animBg="1"/>
      <p:bldP spid="18462" grpId="0"/>
      <p:bldP spid="2" grpId="0" animBg="1"/>
      <p:bldP spid="2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Laws of logarithms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Write each of these as a single logarithm: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648200" y="1676400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648200" y="220980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5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7239000" y="1676400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6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7239000" y="2209800"/>
          <a:ext cx="152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7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1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52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5334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1)</a:t>
            </a:r>
          </a:p>
        </p:txBody>
      </p:sp>
      <p:graphicFrame>
        <p:nvGraphicFramePr>
          <p:cNvPr id="19488" name="Object 32"/>
          <p:cNvGraphicFramePr>
            <a:graphicFrameLocks noChangeAspect="1"/>
          </p:cNvGraphicFramePr>
          <p:nvPr/>
        </p:nvGraphicFramePr>
        <p:xfrm>
          <a:off x="990600" y="3352800"/>
          <a:ext cx="14478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8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1948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14478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9" name="Object 33"/>
          <p:cNvGraphicFramePr>
            <a:graphicFrameLocks noChangeAspect="1"/>
          </p:cNvGraphicFramePr>
          <p:nvPr/>
        </p:nvGraphicFramePr>
        <p:xfrm>
          <a:off x="990600" y="3962400"/>
          <a:ext cx="1112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9" name="Equation" r:id="rId13" imgW="672808" imgH="228501" progId="Equation.DSMT4">
                  <p:embed/>
                </p:oleObj>
              </mc:Choice>
              <mc:Fallback>
                <p:oleObj name="Equation" r:id="rId13" imgW="672808" imgH="228501" progId="Equation.DSMT4">
                  <p:embed/>
                  <p:pic>
                    <p:nvPicPr>
                      <p:cNvPr id="1948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62400"/>
                        <a:ext cx="11128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609600" y="4114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1" name="Line 35"/>
          <p:cNvSpPr>
            <a:spLocks noChangeShapeType="1"/>
          </p:cNvSpPr>
          <p:nvPr/>
        </p:nvSpPr>
        <p:spPr bwMode="auto">
          <a:xfrm>
            <a:off x="609600" y="4724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990600" y="4572000"/>
          <a:ext cx="7762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0" name="Equation" r:id="rId15" imgW="469900" imgH="228600" progId="Equation.DSMT4">
                  <p:embed/>
                </p:oleObj>
              </mc:Choice>
              <mc:Fallback>
                <p:oleObj name="Equation" r:id="rId15" imgW="469900" imgH="228600" progId="Equation.DSMT4">
                  <p:embed/>
                  <p:pic>
                    <p:nvPicPr>
                      <p:cNvPr id="19492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0"/>
                        <a:ext cx="7762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572000" y="1600200"/>
            <a:ext cx="21336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4572000" y="2209800"/>
            <a:ext cx="2133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32766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2)</a:t>
            </a:r>
          </a:p>
        </p:txBody>
      </p:sp>
      <p:graphicFrame>
        <p:nvGraphicFramePr>
          <p:cNvPr id="19496" name="Object 40"/>
          <p:cNvGraphicFramePr>
            <a:graphicFrameLocks noChangeAspect="1"/>
          </p:cNvGraphicFramePr>
          <p:nvPr/>
        </p:nvGraphicFramePr>
        <p:xfrm>
          <a:off x="3733800" y="3352800"/>
          <a:ext cx="15541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1" name="Equation" r:id="rId17" imgW="939800" imgH="228600" progId="Equation.DSMT4">
                  <p:embed/>
                </p:oleObj>
              </mc:Choice>
              <mc:Fallback>
                <p:oleObj name="Equation" r:id="rId17" imgW="939800" imgH="228600" progId="Equation.DSMT4">
                  <p:embed/>
                  <p:pic>
                    <p:nvPicPr>
                      <p:cNvPr id="1949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352800"/>
                        <a:ext cx="155416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97" name="Object 41"/>
          <p:cNvGraphicFramePr>
            <a:graphicFrameLocks noChangeAspect="1"/>
          </p:cNvGraphicFramePr>
          <p:nvPr/>
        </p:nvGraphicFramePr>
        <p:xfrm>
          <a:off x="3733800" y="3962400"/>
          <a:ext cx="1239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2" name="Equation" r:id="rId19" imgW="749300" imgH="228600" progId="Equation.DSMT4">
                  <p:embed/>
                </p:oleObj>
              </mc:Choice>
              <mc:Fallback>
                <p:oleObj name="Equation" r:id="rId19" imgW="749300" imgH="228600" progId="Equation.DSMT4">
                  <p:embed/>
                  <p:pic>
                    <p:nvPicPr>
                      <p:cNvPr id="19497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62400"/>
                        <a:ext cx="12398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3352800" y="4114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3352800" y="4724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500" name="Object 44"/>
          <p:cNvGraphicFramePr>
            <a:graphicFrameLocks noChangeAspect="1"/>
          </p:cNvGraphicFramePr>
          <p:nvPr/>
        </p:nvGraphicFramePr>
        <p:xfrm>
          <a:off x="3733800" y="4572000"/>
          <a:ext cx="6492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3" name="Equation" r:id="rId21" imgW="393529" imgH="228501" progId="Equation.DSMT4">
                  <p:embed/>
                </p:oleObj>
              </mc:Choice>
              <mc:Fallback>
                <p:oleObj name="Equation" r:id="rId21" imgW="393529" imgH="228501" progId="Equation.DSMT4">
                  <p:embed/>
                  <p:pic>
                    <p:nvPicPr>
                      <p:cNvPr id="1950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6492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5943600" y="33528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3)</a:t>
            </a:r>
          </a:p>
        </p:txBody>
      </p:sp>
      <p:graphicFrame>
        <p:nvGraphicFramePr>
          <p:cNvPr id="19502" name="Object 46"/>
          <p:cNvGraphicFramePr>
            <a:graphicFrameLocks noChangeAspect="1"/>
          </p:cNvGraphicFramePr>
          <p:nvPr/>
        </p:nvGraphicFramePr>
        <p:xfrm>
          <a:off x="6477000" y="3352800"/>
          <a:ext cx="1743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4" name="Equation" r:id="rId23" imgW="1054100" imgH="228600" progId="Equation.DSMT4">
                  <p:embed/>
                </p:oleObj>
              </mc:Choice>
              <mc:Fallback>
                <p:oleObj name="Equation" r:id="rId23" imgW="1054100" imgH="228600" progId="Equation.DSMT4">
                  <p:embed/>
                  <p:pic>
                    <p:nvPicPr>
                      <p:cNvPr id="19502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352800"/>
                        <a:ext cx="17430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6858000" y="1524000"/>
            <a:ext cx="2133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6019800" y="4114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505" name="Object 49"/>
          <p:cNvGraphicFramePr>
            <a:graphicFrameLocks noChangeAspect="1"/>
          </p:cNvGraphicFramePr>
          <p:nvPr/>
        </p:nvGraphicFramePr>
        <p:xfrm>
          <a:off x="6477000" y="3962400"/>
          <a:ext cx="16383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5" name="Equation" r:id="rId25" imgW="990170" imgH="241195" progId="Equation.DSMT4">
                  <p:embed/>
                </p:oleObj>
              </mc:Choice>
              <mc:Fallback>
                <p:oleObj name="Equation" r:id="rId25" imgW="990170" imgH="241195" progId="Equation.DSMT4">
                  <p:embed/>
                  <p:pic>
                    <p:nvPicPr>
                      <p:cNvPr id="19505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62400"/>
                        <a:ext cx="16383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6" name="Line 50"/>
          <p:cNvSpPr>
            <a:spLocks noChangeShapeType="1"/>
          </p:cNvSpPr>
          <p:nvPr/>
        </p:nvSpPr>
        <p:spPr bwMode="auto">
          <a:xfrm>
            <a:off x="6019800" y="4724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507" name="Object 51"/>
          <p:cNvGraphicFramePr>
            <a:graphicFrameLocks noChangeAspect="1"/>
          </p:cNvGraphicFramePr>
          <p:nvPr/>
        </p:nvGraphicFramePr>
        <p:xfrm>
          <a:off x="6477000" y="4572000"/>
          <a:ext cx="14493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6" name="Equation" r:id="rId27" imgW="876300" imgH="228600" progId="Equation.DSMT4">
                  <p:embed/>
                </p:oleObj>
              </mc:Choice>
              <mc:Fallback>
                <p:oleObj name="Equation" r:id="rId27" imgW="876300" imgH="228600" progId="Equation.DSMT4">
                  <p:embed/>
                  <p:pic>
                    <p:nvPicPr>
                      <p:cNvPr id="19507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572000"/>
                        <a:ext cx="14493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6019800" y="53340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509" name="Object 53"/>
          <p:cNvGraphicFramePr>
            <a:graphicFrameLocks noChangeAspect="1"/>
          </p:cNvGraphicFramePr>
          <p:nvPr/>
        </p:nvGraphicFramePr>
        <p:xfrm>
          <a:off x="6477000" y="5181600"/>
          <a:ext cx="11128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7" name="Equation" r:id="rId29" imgW="672808" imgH="228501" progId="Equation.DSMT4">
                  <p:embed/>
                </p:oleObj>
              </mc:Choice>
              <mc:Fallback>
                <p:oleObj name="Equation" r:id="rId29" imgW="672808" imgH="228501" progId="Equation.DSMT4">
                  <p:embed/>
                  <p:pic>
                    <p:nvPicPr>
                      <p:cNvPr id="1950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1600"/>
                        <a:ext cx="11128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6019800" y="5943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9511" name="Object 55"/>
          <p:cNvGraphicFramePr>
            <a:graphicFrameLocks noChangeAspect="1"/>
          </p:cNvGraphicFramePr>
          <p:nvPr/>
        </p:nvGraphicFramePr>
        <p:xfrm>
          <a:off x="6477000" y="5791200"/>
          <a:ext cx="7778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58" name="Equation" r:id="rId31" imgW="469900" imgH="228600" progId="Equation.DSMT4">
                  <p:embed/>
                </p:oleObj>
              </mc:Choice>
              <mc:Fallback>
                <p:oleObj name="Equation" r:id="rId31" imgW="469900" imgH="228600" progId="Equation.DSMT4">
                  <p:embed/>
                  <p:pic>
                    <p:nvPicPr>
                      <p:cNvPr id="1951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91200"/>
                        <a:ext cx="77787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</p:spTree>
    <p:extLst>
      <p:ext uri="{BB962C8B-B14F-4D97-AF65-F5344CB8AC3E}">
        <p14:creationId xmlns:p14="http://schemas.microsoft.com/office/powerpoint/2010/main" val="38051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0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0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0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0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7" grpId="0"/>
      <p:bldP spid="19490" grpId="0" animBg="1"/>
      <p:bldP spid="19491" grpId="0" animBg="1"/>
      <p:bldP spid="19493" grpId="0" animBg="1"/>
      <p:bldP spid="19493" grpId="1" animBg="1"/>
      <p:bldP spid="19494" grpId="0" animBg="1"/>
      <p:bldP spid="19494" grpId="1" animBg="1"/>
      <p:bldP spid="19495" grpId="0"/>
      <p:bldP spid="19498" grpId="0" animBg="1"/>
      <p:bldP spid="19499" grpId="0" animBg="1"/>
      <p:bldP spid="19501" grpId="0"/>
      <p:bldP spid="19503" grpId="0" animBg="1"/>
      <p:bldP spid="19504" grpId="0" animBg="1"/>
      <p:bldP spid="19506" grpId="0" animBg="1"/>
      <p:bldP spid="19508" grpId="0" animBg="1"/>
      <p:bldP spid="195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Laws of logarithms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Write each of these as a single logarithm: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648200" y="1676400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0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4648200" y="220980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1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174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7239000" y="1676400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2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74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7239000" y="2209800"/>
          <a:ext cx="152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3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174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52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4)</a:t>
            </a: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1066800" y="2971800"/>
          <a:ext cx="20145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4" name="Equation" r:id="rId11" imgW="1218671" imgH="431613" progId="Equation.DSMT4">
                  <p:embed/>
                </p:oleObj>
              </mc:Choice>
              <mc:Fallback>
                <p:oleObj name="Equation" r:id="rId11" imgW="1218671" imgH="431613" progId="Equation.DSMT4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20145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09600" y="41910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609600" y="507365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6858000" y="1524000"/>
            <a:ext cx="2133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0515" name="Object 35"/>
          <p:cNvGraphicFramePr>
            <a:graphicFrameLocks noChangeAspect="1"/>
          </p:cNvGraphicFramePr>
          <p:nvPr/>
        </p:nvGraphicFramePr>
        <p:xfrm>
          <a:off x="1066800" y="3810000"/>
          <a:ext cx="19304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5" name="Equation" r:id="rId13" imgW="1168400" imgH="469900" progId="Equation.DSMT4">
                  <p:embed/>
                </p:oleObj>
              </mc:Choice>
              <mc:Fallback>
                <p:oleObj name="Equation" r:id="rId13" imgW="1168400" imgH="469900" progId="Equation.DSMT4">
                  <p:embed/>
                  <p:pic>
                    <p:nvPicPr>
                      <p:cNvPr id="2051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19304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1066800" y="4724400"/>
          <a:ext cx="19526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6" name="Equation" r:id="rId15" imgW="1180588" imgH="431613" progId="Equation.DSMT4">
                  <p:embed/>
                </p:oleObj>
              </mc:Choice>
              <mc:Fallback>
                <p:oleObj name="Equation" r:id="rId15" imgW="1180588" imgH="431613" progId="Equation.DSMT4">
                  <p:embed/>
                  <p:pic>
                    <p:nvPicPr>
                      <p:cNvPr id="2051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195262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609600" y="5867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18" name="Object 38"/>
          <p:cNvGraphicFramePr>
            <a:graphicFrameLocks noChangeAspect="1"/>
          </p:cNvGraphicFramePr>
          <p:nvPr/>
        </p:nvGraphicFramePr>
        <p:xfrm>
          <a:off x="1066800" y="5562600"/>
          <a:ext cx="14287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7" name="Equation" r:id="rId17" imgW="863225" imgH="431613" progId="Equation.DSMT4">
                  <p:embed/>
                </p:oleObj>
              </mc:Choice>
              <mc:Fallback>
                <p:oleObj name="Equation" r:id="rId17" imgW="863225" imgH="431613" progId="Equation.DSMT4">
                  <p:embed/>
                  <p:pic>
                    <p:nvPicPr>
                      <p:cNvPr id="2051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14287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609600" y="6553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20" name="Object 40"/>
          <p:cNvGraphicFramePr>
            <a:graphicFrameLocks noChangeAspect="1"/>
          </p:cNvGraphicFramePr>
          <p:nvPr/>
        </p:nvGraphicFramePr>
        <p:xfrm>
          <a:off x="1066800" y="6400800"/>
          <a:ext cx="8397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8" name="Equation" r:id="rId19" imgW="508000" imgH="228600" progId="Equation.DSMT4">
                  <p:embed/>
                </p:oleObj>
              </mc:Choice>
              <mc:Fallback>
                <p:oleObj name="Equation" r:id="rId19" imgW="508000" imgH="228600" progId="Equation.DSMT4">
                  <p:embed/>
                  <p:pic>
                    <p:nvPicPr>
                      <p:cNvPr id="2052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400800"/>
                        <a:ext cx="8397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3352800" y="5105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200400" y="4495800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Alternatively, using rule 4</a:t>
            </a:r>
          </a:p>
        </p:txBody>
      </p:sp>
      <p:graphicFrame>
        <p:nvGraphicFramePr>
          <p:cNvPr id="20523" name="Object 43"/>
          <p:cNvGraphicFramePr>
            <a:graphicFrameLocks noChangeAspect="1"/>
          </p:cNvGraphicFramePr>
          <p:nvPr/>
        </p:nvGraphicFramePr>
        <p:xfrm>
          <a:off x="5638800" y="4876800"/>
          <a:ext cx="16795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9" name="Equation" r:id="rId21" imgW="1016000" imgH="228600" progId="Equation.DSMT4">
                  <p:embed/>
                </p:oleObj>
              </mc:Choice>
              <mc:Fallback>
                <p:oleObj name="Equation" r:id="rId21" imgW="1016000" imgH="228600" progId="Equation.DSMT4">
                  <p:embed/>
                  <p:pic>
                    <p:nvPicPr>
                      <p:cNvPr id="20523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876800"/>
                        <a:ext cx="16795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5181600" y="5638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25" name="Object 45"/>
          <p:cNvGraphicFramePr>
            <a:graphicFrameLocks noChangeAspect="1"/>
          </p:cNvGraphicFramePr>
          <p:nvPr/>
        </p:nvGraphicFramePr>
        <p:xfrm>
          <a:off x="5638800" y="5486400"/>
          <a:ext cx="12811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0" name="Equation" r:id="rId23" imgW="774364" imgH="228501" progId="Equation.DSMT4">
                  <p:embed/>
                </p:oleObj>
              </mc:Choice>
              <mc:Fallback>
                <p:oleObj name="Equation" r:id="rId23" imgW="774364" imgH="228501" progId="Equation.DSMT4">
                  <p:embed/>
                  <p:pic>
                    <p:nvPicPr>
                      <p:cNvPr id="20525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86400"/>
                        <a:ext cx="12811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6" name="Line 46"/>
          <p:cNvSpPr>
            <a:spLocks noChangeShapeType="1"/>
          </p:cNvSpPr>
          <p:nvPr/>
        </p:nvSpPr>
        <p:spPr bwMode="auto">
          <a:xfrm>
            <a:off x="5181600" y="6172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0527" name="Object 47"/>
          <p:cNvGraphicFramePr>
            <a:graphicFrameLocks noChangeAspect="1"/>
          </p:cNvGraphicFramePr>
          <p:nvPr/>
        </p:nvGraphicFramePr>
        <p:xfrm>
          <a:off x="5638800" y="6019800"/>
          <a:ext cx="8397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1" name="Equation" r:id="rId25" imgW="508000" imgH="228600" progId="Equation.DSMT4">
                  <p:embed/>
                </p:oleObj>
              </mc:Choice>
              <mc:Fallback>
                <p:oleObj name="Equation" r:id="rId25" imgW="508000" imgH="228600" progId="Equation.DSMT4">
                  <p:embed/>
                  <p:pic>
                    <p:nvPicPr>
                      <p:cNvPr id="20527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19800"/>
                        <a:ext cx="8397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4343400" y="2209800"/>
            <a:ext cx="25908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9" name="Line 49"/>
          <p:cNvSpPr>
            <a:spLocks noChangeShapeType="1"/>
          </p:cNvSpPr>
          <p:nvPr/>
        </p:nvSpPr>
        <p:spPr bwMode="auto">
          <a:xfrm>
            <a:off x="5181600" y="5105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781800" y="2133600"/>
            <a:ext cx="21336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</p:spTree>
    <p:extLst>
      <p:ext uri="{BB962C8B-B14F-4D97-AF65-F5344CB8AC3E}">
        <p14:creationId xmlns:p14="http://schemas.microsoft.com/office/powerpoint/2010/main" val="42106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2" grpId="0" animBg="1"/>
      <p:bldP spid="20493" grpId="0" animBg="1"/>
      <p:bldP spid="20505" grpId="0" animBg="1"/>
      <p:bldP spid="20505" grpId="1" animBg="1"/>
      <p:bldP spid="20517" grpId="0" animBg="1"/>
      <p:bldP spid="20519" grpId="0" animBg="1"/>
      <p:bldP spid="20521" grpId="0" animBg="1"/>
      <p:bldP spid="20522" grpId="0"/>
      <p:bldP spid="20524" grpId="0" animBg="1"/>
      <p:bldP spid="20526" grpId="0" animBg="1"/>
      <p:bldP spid="20528" grpId="0" animBg="1"/>
      <p:bldP spid="20528" grpId="1" animBg="1"/>
      <p:bldP spid="20529" grpId="0" animBg="1"/>
      <p:bldP spid="205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Laws of logarithms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Write in terms of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x,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y and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z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648200" y="1676400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4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8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648200" y="220980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5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7239000" y="1676400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84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239000" y="2209800"/>
          <a:ext cx="152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7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184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52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1)</a:t>
            </a:r>
          </a:p>
        </p:txBody>
      </p:sp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1066800" y="3124200"/>
          <a:ext cx="1295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" name="Equation" r:id="rId11" imgW="761669" imgH="241195" progId="Equation.DSMT4">
                  <p:embed/>
                </p:oleObj>
              </mc:Choice>
              <mc:Fallback>
                <p:oleObj name="Equation" r:id="rId11" imgW="761669" imgH="241195" progId="Equation.DSMT4">
                  <p:embed/>
                  <p:pic>
                    <p:nvPicPr>
                      <p:cNvPr id="2255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1295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1066800" y="3810000"/>
          <a:ext cx="2892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9" name="Equation" r:id="rId13" imgW="1701800" imgH="241300" progId="Equation.DSMT4">
                  <p:embed/>
                </p:oleObj>
              </mc:Choice>
              <mc:Fallback>
                <p:oleObj name="Equation" r:id="rId13" imgW="1701800" imgH="241300" progId="Equation.DSMT4">
                  <p:embed/>
                  <p:pic>
                    <p:nvPicPr>
                      <p:cNvPr id="22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28924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609600" y="4038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2561" name="Object 33"/>
          <p:cNvGraphicFramePr>
            <a:graphicFrameLocks noChangeAspect="1"/>
          </p:cNvGraphicFramePr>
          <p:nvPr/>
        </p:nvGraphicFramePr>
        <p:xfrm>
          <a:off x="1066800" y="4495800"/>
          <a:ext cx="26971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0" name="Equation" r:id="rId15" imgW="1587500" imgH="228600" progId="Equation.DSMT4">
                  <p:embed/>
                </p:oleObj>
              </mc:Choice>
              <mc:Fallback>
                <p:oleObj name="Equation" r:id="rId15" imgW="1587500" imgH="228600" progId="Equation.DSMT4">
                  <p:embed/>
                  <p:pic>
                    <p:nvPicPr>
                      <p:cNvPr id="2256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95800"/>
                        <a:ext cx="269716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609600" y="4724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5720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2)</a:t>
            </a:r>
          </a:p>
        </p:txBody>
      </p:sp>
      <p:graphicFrame>
        <p:nvGraphicFramePr>
          <p:cNvPr id="22564" name="Object 36"/>
          <p:cNvGraphicFramePr>
            <a:graphicFrameLocks noChangeAspect="1"/>
          </p:cNvGraphicFramePr>
          <p:nvPr/>
        </p:nvGraphicFramePr>
        <p:xfrm>
          <a:off x="5202238" y="2941638"/>
          <a:ext cx="11001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1" name="Equation" r:id="rId17" imgW="647700" imgH="457200" progId="Equation.DSMT4">
                  <p:embed/>
                </p:oleObj>
              </mc:Choice>
              <mc:Fallback>
                <p:oleObj name="Equation" r:id="rId17" imgW="647700" imgH="457200" progId="Equation.DSMT4">
                  <p:embed/>
                  <p:pic>
                    <p:nvPicPr>
                      <p:cNvPr id="2256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2941638"/>
                        <a:ext cx="11001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4724400" y="4038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2566" name="Object 38"/>
          <p:cNvGraphicFramePr>
            <a:graphicFrameLocks noChangeAspect="1"/>
          </p:cNvGraphicFramePr>
          <p:nvPr/>
        </p:nvGraphicFramePr>
        <p:xfrm>
          <a:off x="5181600" y="3810000"/>
          <a:ext cx="1770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2" name="Equation" r:id="rId19" imgW="1040948" imgH="241195" progId="Equation.DSMT4">
                  <p:embed/>
                </p:oleObj>
              </mc:Choice>
              <mc:Fallback>
                <p:oleObj name="Equation" r:id="rId19" imgW="1040948" imgH="241195" progId="Equation.DSMT4">
                  <p:embed/>
                  <p:pic>
                    <p:nvPicPr>
                      <p:cNvPr id="2256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10000"/>
                        <a:ext cx="17700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724400" y="47244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2568" name="Object 40"/>
          <p:cNvGraphicFramePr>
            <a:graphicFrameLocks noChangeAspect="1"/>
          </p:cNvGraphicFramePr>
          <p:nvPr/>
        </p:nvGraphicFramePr>
        <p:xfrm>
          <a:off x="5181600" y="4495800"/>
          <a:ext cx="16827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3" name="Equation" r:id="rId21" imgW="990600" imgH="228600" progId="Equation.DSMT4">
                  <p:embed/>
                </p:oleObj>
              </mc:Choice>
              <mc:Fallback>
                <p:oleObj name="Equation" r:id="rId21" imgW="990600" imgH="228600" progId="Equation.DSMT4">
                  <p:embed/>
                  <p:pic>
                    <p:nvPicPr>
                      <p:cNvPr id="22568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95800"/>
                        <a:ext cx="16827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</p:spTree>
    <p:extLst>
      <p:ext uri="{BB962C8B-B14F-4D97-AF65-F5344CB8AC3E}">
        <p14:creationId xmlns:p14="http://schemas.microsoft.com/office/powerpoint/2010/main" val="18541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60" grpId="0" animBg="1"/>
      <p:bldP spid="22562" grpId="0" animBg="1"/>
      <p:bldP spid="22563" grpId="0"/>
      <p:bldP spid="22565" grpId="0" animBg="1"/>
      <p:bldP spid="225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Laws of logarithms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Write in terms of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x,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y and log</a:t>
            </a:r>
            <a:r>
              <a:rPr lang="en-GB" altLang="en-US" sz="1600" baseline="-25000">
                <a:latin typeface="Comic Sans MS" pitchFamily="66" charset="0"/>
              </a:rPr>
              <a:t>a</a:t>
            </a:r>
            <a:r>
              <a:rPr lang="en-GB" altLang="en-US" sz="1600">
                <a:latin typeface="Comic Sans MS" pitchFamily="66" charset="0"/>
              </a:rPr>
              <a:t>z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648200" y="1676400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4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4648200" y="220980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5" name="Equation" r:id="rId5" imgW="1600200" imgH="457200" progId="Equation.DSMT4">
                  <p:embed/>
                </p:oleObj>
              </mc:Choice>
              <mc:Fallback>
                <p:oleObj name="Equation" r:id="rId5" imgW="1600200" imgH="4572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7239000" y="1676400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6" name="Equation" r:id="rId7" imgW="1180588" imgH="241195" progId="Equation.DSMT4">
                  <p:embed/>
                </p:oleObj>
              </mc:Choice>
              <mc:Fallback>
                <p:oleObj name="Equation" r:id="rId7" imgW="1180588" imgH="241195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76400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7239000" y="2209800"/>
          <a:ext cx="1524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7" name="Equation" r:id="rId9" imgW="1193800" imgH="431800" progId="Equation.DSMT4">
                  <p:embed/>
                </p:oleObj>
              </mc:Choice>
              <mc:Fallback>
                <p:oleObj name="Equation" r:id="rId9" imgW="1193800" imgH="431800" progId="Equation.DSMT4">
                  <p:embed/>
                  <p:pic>
                    <p:nvPicPr>
                      <p:cNvPr id="194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524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34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3)</a:t>
            </a:r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066800" y="2895600"/>
          <a:ext cx="13398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8" name="Equation" r:id="rId11" imgW="787400" imgH="508000" progId="Equation.DSMT4">
                  <p:embed/>
                </p:oleObj>
              </mc:Choice>
              <mc:Fallback>
                <p:oleObj name="Equation" r:id="rId11" imgW="787400" imgH="508000" progId="Equation.DSMT4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13398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609600" y="4114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09600" y="4876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572000" y="31242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4)</a:t>
            </a:r>
          </a:p>
        </p:txBody>
      </p:sp>
      <p:graphicFrame>
        <p:nvGraphicFramePr>
          <p:cNvPr id="23573" name="Object 21"/>
          <p:cNvGraphicFramePr>
            <a:graphicFrameLocks noChangeAspect="1"/>
          </p:cNvGraphicFramePr>
          <p:nvPr/>
        </p:nvGraphicFramePr>
        <p:xfrm>
          <a:off x="1066800" y="3886200"/>
          <a:ext cx="25685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9" name="Equation" r:id="rId13" imgW="1511300" imgH="254000" progId="Equation.DSMT4">
                  <p:embed/>
                </p:oleObj>
              </mc:Choice>
              <mc:Fallback>
                <p:oleObj name="Equation" r:id="rId13" imgW="1511300" imgH="254000" progId="Equation.DSMT4">
                  <p:embed/>
                  <p:pic>
                    <p:nvPicPr>
                      <p:cNvPr id="235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25685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22"/>
          <p:cNvGraphicFramePr>
            <a:graphicFrameLocks noChangeAspect="1"/>
          </p:cNvGraphicFramePr>
          <p:nvPr/>
        </p:nvGraphicFramePr>
        <p:xfrm>
          <a:off x="990600" y="4495800"/>
          <a:ext cx="2676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0" name="Equation" r:id="rId15" imgW="1574800" imgH="342900" progId="Equation.DSMT4">
                  <p:embed/>
                </p:oleObj>
              </mc:Choice>
              <mc:Fallback>
                <p:oleObj name="Equation" r:id="rId15" imgW="1574800" imgH="342900" progId="Equation.DSMT4">
                  <p:embed/>
                  <p:pic>
                    <p:nvPicPr>
                      <p:cNvPr id="235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2676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609600" y="5638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3576" name="Object 24"/>
          <p:cNvGraphicFramePr>
            <a:graphicFrameLocks noChangeAspect="1"/>
          </p:cNvGraphicFramePr>
          <p:nvPr/>
        </p:nvGraphicFramePr>
        <p:xfrm>
          <a:off x="990600" y="5334000"/>
          <a:ext cx="25892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1" name="Equation" r:id="rId17" imgW="1524000" imgH="393700" progId="Equation.DSMT4">
                  <p:embed/>
                </p:oleObj>
              </mc:Choice>
              <mc:Fallback>
                <p:oleObj name="Equation" r:id="rId17" imgW="1524000" imgH="393700" progId="Equation.DSMT4">
                  <p:embed/>
                  <p:pic>
                    <p:nvPicPr>
                      <p:cNvPr id="2357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334000"/>
                        <a:ext cx="25892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5"/>
          <p:cNvGraphicFramePr>
            <a:graphicFrameLocks noChangeAspect="1"/>
          </p:cNvGraphicFramePr>
          <p:nvPr/>
        </p:nvGraphicFramePr>
        <p:xfrm>
          <a:off x="5181600" y="2971800"/>
          <a:ext cx="1101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2" name="Equation" r:id="rId19" imgW="647700" imgH="431800" progId="Equation.DSMT4">
                  <p:embed/>
                </p:oleObj>
              </mc:Choice>
              <mc:Fallback>
                <p:oleObj name="Equation" r:id="rId19" imgW="647700" imgH="431800" progId="Equation.DSMT4">
                  <p:embed/>
                  <p:pic>
                    <p:nvPicPr>
                      <p:cNvPr id="2357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71800"/>
                        <a:ext cx="11017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4724400" y="4114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5181600" y="3886200"/>
          <a:ext cx="17700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3" name="Equation" r:id="rId21" imgW="1040948" imgH="241195" progId="Equation.DSMT4">
                  <p:embed/>
                </p:oleObj>
              </mc:Choice>
              <mc:Fallback>
                <p:oleObj name="Equation" r:id="rId21" imgW="1040948" imgH="241195" progId="Equation.DSMT4">
                  <p:embed/>
                  <p:pic>
                    <p:nvPicPr>
                      <p:cNvPr id="2357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886200"/>
                        <a:ext cx="177006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4724400" y="4876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3581" name="Object 29"/>
          <p:cNvGraphicFramePr>
            <a:graphicFrameLocks noChangeAspect="1"/>
          </p:cNvGraphicFramePr>
          <p:nvPr/>
        </p:nvGraphicFramePr>
        <p:xfrm>
          <a:off x="5181600" y="4648200"/>
          <a:ext cx="17049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4" name="Equation" r:id="rId23" imgW="1002865" imgH="228501" progId="Equation.DSMT4">
                  <p:embed/>
                </p:oleObj>
              </mc:Choice>
              <mc:Fallback>
                <p:oleObj name="Equation" r:id="rId23" imgW="1002865" imgH="228501" progId="Equation.DSMT4">
                  <p:embed/>
                  <p:pic>
                    <p:nvPicPr>
                      <p:cNvPr id="23581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648200"/>
                        <a:ext cx="17049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4692650" y="5703888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3583" name="Object 31"/>
          <p:cNvGraphicFramePr>
            <a:graphicFrameLocks noChangeAspect="1"/>
          </p:cNvGraphicFramePr>
          <p:nvPr/>
        </p:nvGraphicFramePr>
        <p:xfrm>
          <a:off x="5181600" y="5486400"/>
          <a:ext cx="10572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25" name="Equation" r:id="rId25" imgW="622030" imgH="228501" progId="Equation.DSMT4">
                  <p:embed/>
                </p:oleObj>
              </mc:Choice>
              <mc:Fallback>
                <p:oleObj name="Equation" r:id="rId25" imgW="622030" imgH="228501" progId="Equation.DSMT4">
                  <p:embed/>
                  <p:pic>
                    <p:nvPicPr>
                      <p:cNvPr id="2358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86400"/>
                        <a:ext cx="10572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6172200" y="4572000"/>
            <a:ext cx="8382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7731034" y="4931228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Comic Sans MS" pitchFamily="66" charset="0"/>
              </a:rPr>
              <a:t>= 1</a:t>
            </a: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7086600" y="4876800"/>
            <a:ext cx="609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</p:spTree>
    <p:extLst>
      <p:ext uri="{BB962C8B-B14F-4D97-AF65-F5344CB8AC3E}">
        <p14:creationId xmlns:p14="http://schemas.microsoft.com/office/powerpoint/2010/main" val="29708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4" grpId="0" animBg="1"/>
      <p:bldP spid="23566" grpId="0" animBg="1"/>
      <p:bldP spid="23567" grpId="0"/>
      <p:bldP spid="23575" grpId="0" animBg="1"/>
      <p:bldP spid="23578" grpId="0" animBg="1"/>
      <p:bldP spid="23580" grpId="0" animBg="1"/>
      <p:bldP spid="23582" grpId="0" animBg="1"/>
      <p:bldP spid="23586" grpId="0" animBg="1"/>
      <p:bldP spid="23587" grpId="0"/>
      <p:bldP spid="235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74572" y="-1"/>
            <a:ext cx="2259874" cy="6008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367451" y="121921"/>
            <a:ext cx="1615440" cy="4267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8377" y="78377"/>
            <a:ext cx="1985554" cy="400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148149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GB" altLang="en-US" sz="1800" dirty="0">
                    <a:latin typeface="Comic Sans MS" pitchFamily="66" charset="0"/>
                  </a:rPr>
                  <a:t>	</a:t>
                </a:r>
                <a:r>
                  <a:rPr lang="en-GB" altLang="en-US" sz="1800" b="1" u="sng" dirty="0">
                    <a:latin typeface="Comic Sans MS" pitchFamily="66" charset="0"/>
                  </a:rPr>
                  <a:t>Laws of logarithms</a:t>
                </a:r>
              </a:p>
              <a:p>
                <a:pPr eaLnBrk="1" hangingPunct="1">
                  <a:buFontTx/>
                  <a:buNone/>
                </a:pPr>
                <a:endParaRPr lang="en-GB" altLang="en-US" sz="18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Solve the equation:</a:t>
                </a:r>
              </a:p>
              <a:p>
                <a:pPr eaLnBrk="1" hangingPunct="1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2000" dirty="0"/>
              </a:p>
              <a:p>
                <a:pPr eaLnBrk="1" hangingPunct="1">
                  <a:buFontTx/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148149" cy="4525963"/>
              </a:xfrm>
              <a:blipFill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02180"/>
              </p:ext>
            </p:extLst>
          </p:nvPr>
        </p:nvGraphicFramePr>
        <p:xfrm>
          <a:off x="84908" y="126275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2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8" y="126275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33920"/>
              </p:ext>
            </p:extLst>
          </p:nvPr>
        </p:nvGraphicFramePr>
        <p:xfrm>
          <a:off x="3524794" y="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3" name="Equation" r:id="rId6" imgW="1600200" imgH="457200" progId="Equation.DSMT4">
                  <p:embed/>
                </p:oleObj>
              </mc:Choice>
              <mc:Fallback>
                <p:oleObj name="Equation" r:id="rId6" imgW="1600200" imgH="4572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94" y="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1539"/>
              </p:ext>
            </p:extLst>
          </p:nvPr>
        </p:nvGraphicFramePr>
        <p:xfrm>
          <a:off x="7430589" y="169818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name="Equation" r:id="rId8" imgW="1180588" imgH="241195" progId="Equation.DSMT4">
                  <p:embed/>
                </p:oleObj>
              </mc:Choice>
              <mc:Fallback>
                <p:oleObj name="Equation" r:id="rId8" imgW="1180588" imgH="241195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589" y="169818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93178" y="1754777"/>
                <a:ext cx="1177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1754777"/>
                <a:ext cx="1177245" cy="276999"/>
              </a:xfrm>
              <a:prstGeom prst="rect">
                <a:avLst/>
              </a:prstGeom>
              <a:blipFill>
                <a:blip r:embed="rId10"/>
                <a:stretch>
                  <a:fillRect l="-4663" t="-2222" r="-414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06240" y="2272937"/>
                <a:ext cx="1161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2272937"/>
                <a:ext cx="1161985" cy="276999"/>
              </a:xfrm>
              <a:prstGeom prst="rect">
                <a:avLst/>
              </a:prstGeom>
              <a:blipFill>
                <a:blip r:embed="rId11"/>
                <a:stretch>
                  <a:fillRect l="-6806" t="-4444" r="-3665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6023" y="2782389"/>
                <a:ext cx="833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23" y="2782389"/>
                <a:ext cx="833240" cy="276999"/>
              </a:xfrm>
              <a:prstGeom prst="rect">
                <a:avLst/>
              </a:prstGeom>
              <a:blipFill>
                <a:blip r:embed="rId12"/>
                <a:stretch>
                  <a:fillRect l="-5839" t="-4348" r="-219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02332" y="3291840"/>
                <a:ext cx="9823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2" y="3291840"/>
                <a:ext cx="982385" cy="276999"/>
              </a:xfrm>
              <a:prstGeom prst="rect">
                <a:avLst/>
              </a:prstGeom>
              <a:blipFill>
                <a:blip r:embed="rId13"/>
                <a:stretch>
                  <a:fillRect l="-5590" t="-4444" r="-124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54435" y="3792582"/>
                <a:ext cx="914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35" y="3792582"/>
                <a:ext cx="914289" cy="276999"/>
              </a:xfrm>
              <a:prstGeom prst="rect">
                <a:avLst/>
              </a:prstGeom>
              <a:blipFill>
                <a:blip r:embed="rId14"/>
                <a:stretch>
                  <a:fillRect l="-6667" r="-2667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8"/>
          <p:cNvSpPr>
            <a:spLocks/>
          </p:cNvSpPr>
          <p:nvPr/>
        </p:nvSpPr>
        <p:spPr bwMode="auto">
          <a:xfrm>
            <a:off x="5440679" y="1961606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553892" y="2020388"/>
            <a:ext cx="1796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Arc 48"/>
          <p:cNvSpPr>
            <a:spLocks/>
          </p:cNvSpPr>
          <p:nvPr/>
        </p:nvSpPr>
        <p:spPr bwMode="auto">
          <a:xfrm>
            <a:off x="5497285" y="2497183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rc 48"/>
          <p:cNvSpPr>
            <a:spLocks/>
          </p:cNvSpPr>
          <p:nvPr/>
        </p:nvSpPr>
        <p:spPr bwMode="auto">
          <a:xfrm>
            <a:off x="5519057" y="2997926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rc 48"/>
          <p:cNvSpPr>
            <a:spLocks/>
          </p:cNvSpPr>
          <p:nvPr/>
        </p:nvSpPr>
        <p:spPr bwMode="auto">
          <a:xfrm>
            <a:off x="5514703" y="3498669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479869" y="2460171"/>
            <a:ext cx="16698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Write without the logarithm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5553892" y="3065417"/>
            <a:ext cx="19006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Work out left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 Box 55"/>
          <p:cNvSpPr txBox="1">
            <a:spLocks noChangeArrowheads="1"/>
          </p:cNvSpPr>
          <p:nvPr/>
        </p:nvSpPr>
        <p:spPr bwMode="auto">
          <a:xfrm>
            <a:off x="5610498" y="3540034"/>
            <a:ext cx="13911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Square root…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4380412" y="4275909"/>
            <a:ext cx="34224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Comic Sans MS" pitchFamily="66" charset="0"/>
              </a:rPr>
              <a:t>Check that your answers work…</a:t>
            </a:r>
            <a:endParaRPr lang="en-GB" altLang="en-US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99659" y="4720045"/>
                <a:ext cx="1066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659" y="4720045"/>
                <a:ext cx="1066061" cy="276999"/>
              </a:xfrm>
              <a:prstGeom prst="rect">
                <a:avLst/>
              </a:prstGeom>
              <a:blipFill>
                <a:blip r:embed="rId15"/>
                <a:stretch>
                  <a:fillRect l="-5143" t="-2174" r="-80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39145" y="514241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5" y="5142411"/>
                <a:ext cx="418384" cy="276999"/>
              </a:xfrm>
              <a:prstGeom prst="rect">
                <a:avLst/>
              </a:prstGeom>
              <a:blipFill>
                <a:blip r:embed="rId16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93774" y="4715691"/>
                <a:ext cx="12391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(−16)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4" y="4715691"/>
                <a:ext cx="1239185" cy="276999"/>
              </a:xfrm>
              <a:prstGeom prst="rect">
                <a:avLst/>
              </a:prstGeom>
              <a:blipFill>
                <a:blip r:embed="rId17"/>
                <a:stretch>
                  <a:fillRect l="-4433" t="-4444" r="-689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28757" y="5138057"/>
                <a:ext cx="889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7" y="5138057"/>
                <a:ext cx="889924" cy="276999"/>
              </a:xfrm>
              <a:prstGeom prst="rect">
                <a:avLst/>
              </a:prstGeom>
              <a:blipFill>
                <a:blip r:embed="rId18"/>
                <a:stretch>
                  <a:fillRect l="-2740" r="-547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55"/>
              <p:cNvSpPr txBox="1">
                <a:spLocks noChangeArrowheads="1"/>
              </p:cNvSpPr>
              <p:nvPr/>
            </p:nvSpPr>
            <p:spPr bwMode="auto">
              <a:xfrm>
                <a:off x="1210491" y="5543006"/>
                <a:ext cx="661851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You cannot calculate the logarithm of a negative value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In terms of graphs, the answer would be where the graph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p>
                        <m:r>
                          <a:rPr lang="en-US" alt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below the x-axis (</a:t>
                </a:r>
                <a:r>
                  <a:rPr lang="en-GB" altLang="en-US" sz="1600" dirty="0" err="1">
                    <a:solidFill>
                      <a:srgbClr val="FF0000"/>
                    </a:solidFill>
                    <a:latin typeface="Comic Sans MS" pitchFamily="66" charset="0"/>
                  </a:rPr>
                  <a:t>ie</a:t>
                </a: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491" y="5543006"/>
                <a:ext cx="6618514" cy="954107"/>
              </a:xfrm>
              <a:prstGeom prst="rect">
                <a:avLst/>
              </a:prstGeom>
              <a:blipFill>
                <a:blip r:embed="rId19"/>
                <a:stretch>
                  <a:fillRect l="-184" t="-1274" b="-7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0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  <p:bldP spid="42" grpId="0" animBg="1"/>
      <p:bldP spid="43" grpId="0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74572" y="-1"/>
            <a:ext cx="2259874" cy="6008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367451" y="121921"/>
            <a:ext cx="1615440" cy="4267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8377" y="78377"/>
            <a:ext cx="1985554" cy="400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148149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GB" altLang="en-US" sz="1800" dirty="0">
                    <a:latin typeface="Comic Sans MS" pitchFamily="66" charset="0"/>
                  </a:rPr>
                  <a:t>	</a:t>
                </a:r>
                <a:r>
                  <a:rPr lang="en-GB" altLang="en-US" sz="1800" b="1" u="sng" dirty="0">
                    <a:latin typeface="Comic Sans MS" pitchFamily="66" charset="0"/>
                  </a:rPr>
                  <a:t>Laws of logarithms</a:t>
                </a:r>
              </a:p>
              <a:p>
                <a:pPr eaLnBrk="1" hangingPunct="1">
                  <a:buFontTx/>
                  <a:buNone/>
                </a:pPr>
                <a:endParaRPr lang="en-GB" altLang="en-US" sz="18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Solve the equation:</a:t>
                </a:r>
              </a:p>
              <a:p>
                <a:pPr eaLnBrk="1" hangingPunct="1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4+2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148149" cy="4525963"/>
              </a:xfrm>
              <a:blipFill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02180"/>
              </p:ext>
            </p:extLst>
          </p:nvPr>
        </p:nvGraphicFramePr>
        <p:xfrm>
          <a:off x="84908" y="126275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8" y="126275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33920"/>
              </p:ext>
            </p:extLst>
          </p:nvPr>
        </p:nvGraphicFramePr>
        <p:xfrm>
          <a:off x="3524794" y="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6" imgW="1600200" imgH="457200" progId="Equation.DSMT4">
                  <p:embed/>
                </p:oleObj>
              </mc:Choice>
              <mc:Fallback>
                <p:oleObj name="Equation" r:id="rId6" imgW="1600200" imgH="4572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94" y="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401539"/>
              </p:ext>
            </p:extLst>
          </p:nvPr>
        </p:nvGraphicFramePr>
        <p:xfrm>
          <a:off x="7430589" y="169818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8" imgW="1180588" imgH="241195" progId="Equation.DSMT4">
                  <p:embed/>
                </p:oleObj>
              </mc:Choice>
              <mc:Fallback>
                <p:oleObj name="Equation" r:id="rId8" imgW="1180588" imgH="241195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589" y="169818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36127" y="1793965"/>
                <a:ext cx="22182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4+2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7" y="1793965"/>
                <a:ext cx="2218236" cy="276999"/>
              </a:xfrm>
              <a:prstGeom prst="rect">
                <a:avLst/>
              </a:prstGeom>
              <a:blipFill>
                <a:blip r:embed="rId10"/>
                <a:stretch>
                  <a:fillRect l="-3022" r="-192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49190" y="2294708"/>
                <a:ext cx="2202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4+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90" y="2294708"/>
                <a:ext cx="2202974" cy="276999"/>
              </a:xfrm>
              <a:prstGeom prst="rect">
                <a:avLst/>
              </a:prstGeom>
              <a:blipFill>
                <a:blip r:embed="rId11"/>
                <a:stretch>
                  <a:fillRect l="-3039" t="-2174" r="-1657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6024" y="2769326"/>
                <a:ext cx="1398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24" y="2769326"/>
                <a:ext cx="1398716" cy="276999"/>
              </a:xfrm>
              <a:prstGeom prst="rect">
                <a:avLst/>
              </a:prstGeom>
              <a:blipFill>
                <a:blip r:embed="rId12"/>
                <a:stretch>
                  <a:fillRect l="-4783" t="-2174" r="-3043" b="-3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72893" y="3217817"/>
                <a:ext cx="1105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3" y="3217817"/>
                <a:ext cx="1105751" cy="276999"/>
              </a:xfrm>
              <a:prstGeom prst="rect">
                <a:avLst/>
              </a:prstGeom>
              <a:blipFill>
                <a:blip r:embed="rId13"/>
                <a:stretch>
                  <a:fillRect l="-4420" t="-2222" r="-55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51122" y="3683726"/>
                <a:ext cx="1126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2" y="3683726"/>
                <a:ext cx="1126655" cy="276999"/>
              </a:xfrm>
              <a:prstGeom prst="rect">
                <a:avLst/>
              </a:prstGeom>
              <a:blipFill>
                <a:blip r:embed="rId14"/>
                <a:stretch>
                  <a:fillRect l="-3784" t="-2174" r="-54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6105" y="4140927"/>
                <a:ext cx="870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5" y="4140927"/>
                <a:ext cx="870175" cy="276999"/>
              </a:xfrm>
              <a:prstGeom prst="rect">
                <a:avLst/>
              </a:prstGeom>
              <a:blipFill>
                <a:blip r:embed="rId15"/>
                <a:stretch>
                  <a:fillRect l="-4895" t="-2174" r="-1399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2379" y="4632961"/>
                <a:ext cx="628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alt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379" y="4632961"/>
                <a:ext cx="628955" cy="276999"/>
              </a:xfrm>
              <a:prstGeom prst="rect">
                <a:avLst/>
              </a:prstGeom>
              <a:blipFill>
                <a:blip r:embed="rId16"/>
                <a:stretch>
                  <a:fillRect l="-7767" r="-2913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48"/>
          <p:cNvSpPr>
            <a:spLocks/>
          </p:cNvSpPr>
          <p:nvPr/>
        </p:nvSpPr>
        <p:spPr bwMode="auto">
          <a:xfrm>
            <a:off x="6119948" y="1961606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6207035" y="2037806"/>
            <a:ext cx="17961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48"/>
          <p:cNvSpPr>
            <a:spLocks/>
          </p:cNvSpPr>
          <p:nvPr/>
        </p:nvSpPr>
        <p:spPr bwMode="auto">
          <a:xfrm>
            <a:off x="6185263" y="2436223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rc 48"/>
          <p:cNvSpPr>
            <a:spLocks/>
          </p:cNvSpPr>
          <p:nvPr/>
        </p:nvSpPr>
        <p:spPr bwMode="auto">
          <a:xfrm>
            <a:off x="6294120" y="2902132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rc 48"/>
          <p:cNvSpPr>
            <a:spLocks/>
          </p:cNvSpPr>
          <p:nvPr/>
        </p:nvSpPr>
        <p:spPr bwMode="auto">
          <a:xfrm>
            <a:off x="6307183" y="3368041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8"/>
          <p:cNvSpPr>
            <a:spLocks/>
          </p:cNvSpPr>
          <p:nvPr/>
        </p:nvSpPr>
        <p:spPr bwMode="auto">
          <a:xfrm>
            <a:off x="6285412" y="3833950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8"/>
          <p:cNvSpPr>
            <a:spLocks/>
          </p:cNvSpPr>
          <p:nvPr/>
        </p:nvSpPr>
        <p:spPr bwMode="auto">
          <a:xfrm>
            <a:off x="6272349" y="4308567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763589" y="1811383"/>
            <a:ext cx="853440" cy="28738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767943" y="2286000"/>
            <a:ext cx="853440" cy="352697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857897" y="2229394"/>
            <a:ext cx="1733005" cy="43542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54733" y="2756263"/>
            <a:ext cx="979714" cy="3526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6250577" y="2481943"/>
            <a:ext cx="19964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addition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6376851" y="2965269"/>
            <a:ext cx="27671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Rewrite without the logarithm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328955" y="3466012"/>
            <a:ext cx="19964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Work out left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6376851" y="3923212"/>
            <a:ext cx="1182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by 4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6398622" y="4397829"/>
            <a:ext cx="1182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4373879" y="5020491"/>
            <a:ext cx="46830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Note that the answer cannot be -5 (as in the previous example…</a:t>
            </a:r>
          </a:p>
        </p:txBody>
      </p:sp>
    </p:spTree>
    <p:extLst>
      <p:ext uri="{BB962C8B-B14F-4D97-AF65-F5344CB8AC3E}">
        <p14:creationId xmlns:p14="http://schemas.microsoft.com/office/powerpoint/2010/main" val="22645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592263"/>
            <a:ext cx="42672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</a:t>
            </a:r>
            <a:r>
              <a:rPr lang="en-GB" altLang="en-US" sz="1800" b="1" u="sng" dirty="0">
                <a:latin typeface="Comic Sans MS" pitchFamily="66" charset="0"/>
              </a:rPr>
              <a:t>Graphs of Exponential Functions</a:t>
            </a:r>
          </a:p>
          <a:p>
            <a:pPr eaLnBrk="1" hangingPunct="1">
              <a:buFontTx/>
              <a:buNone/>
            </a:pPr>
            <a:endParaRPr lang="en-GB" altLang="en-US" sz="1800" b="1" u="sng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You need to be familiar with the function;</a:t>
            </a:r>
          </a:p>
          <a:p>
            <a:pPr algn="ctr"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For example, y = 2</a:t>
            </a:r>
            <a:r>
              <a:rPr lang="en-GB" altLang="en-US" sz="1800" baseline="40000" dirty="0">
                <a:latin typeface="Comic Sans MS" pitchFamily="66" charset="0"/>
              </a:rPr>
              <a:t>x</a:t>
            </a:r>
            <a:r>
              <a:rPr lang="en-GB" altLang="en-US" sz="1800" dirty="0">
                <a:latin typeface="Comic Sans MS" pitchFamily="66" charset="0"/>
              </a:rPr>
              <a:t>, y = 5</a:t>
            </a:r>
            <a:r>
              <a:rPr lang="en-GB" altLang="en-US" sz="1800" baseline="40000" dirty="0">
                <a:latin typeface="Comic Sans MS" pitchFamily="66" charset="0"/>
              </a:rPr>
              <a:t>x</a:t>
            </a:r>
            <a:r>
              <a:rPr lang="en-GB" altLang="en-US" sz="1800" dirty="0">
                <a:latin typeface="Comic Sans MS" pitchFamily="66" charset="0"/>
              </a:rPr>
              <a:t> and so on…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1)  Draw the graph of y = 2</a:t>
            </a:r>
            <a:r>
              <a:rPr lang="en-GB" altLang="en-US" sz="1800" baseline="40000" dirty="0">
                <a:latin typeface="Comic Sans MS" pitchFamily="66" charset="0"/>
              </a:rPr>
              <a:t>x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14A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219200" y="2895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048000" y="2971800"/>
          <a:ext cx="652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" name="Equation" r:id="rId5" imgW="355138" imgH="177569" progId="Equation.DSMT4">
                  <p:embed/>
                </p:oleObj>
              </mc:Choice>
              <mc:Fallback>
                <p:oleObj name="Equation" r:id="rId5" imgW="355138" imgH="177569" progId="Equation.DSMT4">
                  <p:embed/>
                  <p:pic>
                    <p:nvPicPr>
                      <p:cNvPr id="8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6524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057400" y="2971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where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649708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8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202033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4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754358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2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2306683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859008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30000">
                <a:latin typeface="Comic Sans MS" pitchFamily="66" charset="0"/>
              </a:rPr>
              <a:t>1</a:t>
            </a:r>
            <a:r>
              <a:rPr lang="en-GB" altLang="en-US" sz="1600">
                <a:latin typeface="Comic Sans MS" pitchFamily="66" charset="0"/>
              </a:rPr>
              <a:t>/</a:t>
            </a:r>
            <a:r>
              <a:rPr lang="en-GB" altLang="en-US" sz="1600" baseline="-25000">
                <a:latin typeface="Comic Sans MS" pitchFamily="66" charset="0"/>
              </a:rPr>
              <a:t>2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411333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30000">
                <a:latin typeface="Comic Sans MS" pitchFamily="66" charset="0"/>
              </a:rPr>
              <a:t>1</a:t>
            </a:r>
            <a:r>
              <a:rPr lang="en-GB" altLang="en-US" sz="1600">
                <a:latin typeface="Comic Sans MS" pitchFamily="66" charset="0"/>
              </a:rPr>
              <a:t>/</a:t>
            </a:r>
            <a:r>
              <a:rPr lang="en-GB" altLang="en-US" sz="1600" baseline="-25000">
                <a:latin typeface="Comic Sans MS" pitchFamily="66" charset="0"/>
              </a:rPr>
              <a:t>4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963658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30000">
                <a:latin typeface="Comic Sans MS" pitchFamily="66" charset="0"/>
              </a:rPr>
              <a:t>1</a:t>
            </a:r>
            <a:r>
              <a:rPr lang="en-GB" altLang="en-US" sz="1600">
                <a:latin typeface="Comic Sans MS" pitchFamily="66" charset="0"/>
              </a:rPr>
              <a:t>/</a:t>
            </a:r>
            <a:r>
              <a:rPr lang="en-GB" altLang="en-US" sz="1600" baseline="-25000">
                <a:latin typeface="Comic Sans MS" pitchFamily="66" charset="0"/>
              </a:rPr>
              <a:t>8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515983" y="55509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y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649708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3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11558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2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763883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316208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868533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-1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420858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-2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973183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-3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15983" y="5144589"/>
            <a:ext cx="447675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x</a:t>
            </a:r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515983" y="5144589"/>
            <a:ext cx="358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515983" y="5550989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15983" y="5957389"/>
            <a:ext cx="3581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15983" y="5144589"/>
            <a:ext cx="0" cy="81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963658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1411333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1859008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2306683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2754358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3202033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3649708" y="5144589"/>
            <a:ext cx="0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4097383" y="5144589"/>
            <a:ext cx="0" cy="81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19125" y="6172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Remember:</a:t>
            </a:r>
          </a:p>
        </p:txBody>
      </p:sp>
      <p:graphicFrame>
        <p:nvGraphicFramePr>
          <p:cNvPr id="8232" name="Object 40"/>
          <p:cNvGraphicFramePr>
            <a:graphicFrameLocks noChangeAspect="1"/>
          </p:cNvGraphicFramePr>
          <p:nvPr/>
        </p:nvGraphicFramePr>
        <p:xfrm>
          <a:off x="2066925" y="6096000"/>
          <a:ext cx="438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Equation" r:id="rId7" imgW="215713" imgH="190335" progId="Equation.DSMT4">
                  <p:embed/>
                </p:oleObj>
              </mc:Choice>
              <mc:Fallback>
                <p:oleObj name="Equation" r:id="rId7" imgW="215713" imgH="190335" progId="Equation.DSMT4">
                  <p:embed/>
                  <p:pic>
                    <p:nvPicPr>
                      <p:cNvPr id="823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6096000"/>
                        <a:ext cx="438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2600325" y="63246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8234" name="Object 42"/>
          <p:cNvGraphicFramePr>
            <a:graphicFrameLocks noChangeAspect="1"/>
          </p:cNvGraphicFramePr>
          <p:nvPr/>
        </p:nvGraphicFramePr>
        <p:xfrm>
          <a:off x="3276600" y="5943600"/>
          <a:ext cx="38258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8234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43600"/>
                        <a:ext cx="38258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15" name="Rectangle 123"/>
          <p:cNvSpPr>
            <a:spLocks noChangeArrowheads="1"/>
          </p:cNvSpPr>
          <p:nvPr/>
        </p:nvSpPr>
        <p:spPr bwMode="auto">
          <a:xfrm>
            <a:off x="807720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4" name="Rectangle 122"/>
          <p:cNvSpPr>
            <a:spLocks noChangeArrowheads="1"/>
          </p:cNvSpPr>
          <p:nvPr/>
        </p:nvSpPr>
        <p:spPr bwMode="auto">
          <a:xfrm>
            <a:off x="763905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3" name="Rectangle 121"/>
          <p:cNvSpPr>
            <a:spLocks noChangeArrowheads="1"/>
          </p:cNvSpPr>
          <p:nvPr/>
        </p:nvSpPr>
        <p:spPr bwMode="auto">
          <a:xfrm>
            <a:off x="720090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2" name="Rectangle 120"/>
          <p:cNvSpPr>
            <a:spLocks noChangeArrowheads="1"/>
          </p:cNvSpPr>
          <p:nvPr/>
        </p:nvSpPr>
        <p:spPr bwMode="auto">
          <a:xfrm>
            <a:off x="676275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1" name="Rectangle 119"/>
          <p:cNvSpPr>
            <a:spLocks noChangeArrowheads="1"/>
          </p:cNvSpPr>
          <p:nvPr/>
        </p:nvSpPr>
        <p:spPr bwMode="auto">
          <a:xfrm>
            <a:off x="632460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0" name="Rectangle 118"/>
          <p:cNvSpPr>
            <a:spLocks noChangeArrowheads="1"/>
          </p:cNvSpPr>
          <p:nvPr/>
        </p:nvSpPr>
        <p:spPr bwMode="auto">
          <a:xfrm>
            <a:off x="588645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9" name="Rectangle 117"/>
          <p:cNvSpPr>
            <a:spLocks noChangeArrowheads="1"/>
          </p:cNvSpPr>
          <p:nvPr/>
        </p:nvSpPr>
        <p:spPr bwMode="auto">
          <a:xfrm>
            <a:off x="544830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8" name="Rectangle 116"/>
          <p:cNvSpPr>
            <a:spLocks noChangeArrowheads="1"/>
          </p:cNvSpPr>
          <p:nvPr/>
        </p:nvSpPr>
        <p:spPr bwMode="auto">
          <a:xfrm>
            <a:off x="5010150" y="455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7" name="Rectangle 115"/>
          <p:cNvSpPr>
            <a:spLocks noChangeArrowheads="1"/>
          </p:cNvSpPr>
          <p:nvPr/>
        </p:nvSpPr>
        <p:spPr bwMode="auto">
          <a:xfrm>
            <a:off x="807720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6" name="Rectangle 114"/>
          <p:cNvSpPr>
            <a:spLocks noChangeArrowheads="1"/>
          </p:cNvSpPr>
          <p:nvPr/>
        </p:nvSpPr>
        <p:spPr bwMode="auto">
          <a:xfrm>
            <a:off x="763905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5" name="Rectangle 113"/>
          <p:cNvSpPr>
            <a:spLocks noChangeArrowheads="1"/>
          </p:cNvSpPr>
          <p:nvPr/>
        </p:nvSpPr>
        <p:spPr bwMode="auto">
          <a:xfrm>
            <a:off x="720090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4" name="Rectangle 112"/>
          <p:cNvSpPr>
            <a:spLocks noChangeArrowheads="1"/>
          </p:cNvSpPr>
          <p:nvPr/>
        </p:nvSpPr>
        <p:spPr bwMode="auto">
          <a:xfrm>
            <a:off x="676275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3" name="Rectangle 111"/>
          <p:cNvSpPr>
            <a:spLocks noChangeArrowheads="1"/>
          </p:cNvSpPr>
          <p:nvPr/>
        </p:nvSpPr>
        <p:spPr bwMode="auto">
          <a:xfrm>
            <a:off x="632460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2" name="Rectangle 110"/>
          <p:cNvSpPr>
            <a:spLocks noChangeArrowheads="1"/>
          </p:cNvSpPr>
          <p:nvPr/>
        </p:nvSpPr>
        <p:spPr bwMode="auto">
          <a:xfrm>
            <a:off x="588645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1" name="Rectangle 109"/>
          <p:cNvSpPr>
            <a:spLocks noChangeArrowheads="1"/>
          </p:cNvSpPr>
          <p:nvPr/>
        </p:nvSpPr>
        <p:spPr bwMode="auto">
          <a:xfrm>
            <a:off x="544830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5010150" y="423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807720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8" name="Rectangle 106"/>
          <p:cNvSpPr>
            <a:spLocks noChangeArrowheads="1"/>
          </p:cNvSpPr>
          <p:nvPr/>
        </p:nvSpPr>
        <p:spPr bwMode="auto">
          <a:xfrm>
            <a:off x="763905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7" name="Rectangle 105"/>
          <p:cNvSpPr>
            <a:spLocks noChangeArrowheads="1"/>
          </p:cNvSpPr>
          <p:nvPr/>
        </p:nvSpPr>
        <p:spPr bwMode="auto">
          <a:xfrm>
            <a:off x="720090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6" name="Rectangle 104"/>
          <p:cNvSpPr>
            <a:spLocks noChangeArrowheads="1"/>
          </p:cNvSpPr>
          <p:nvPr/>
        </p:nvSpPr>
        <p:spPr bwMode="auto">
          <a:xfrm>
            <a:off x="676275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5" name="Rectangle 103"/>
          <p:cNvSpPr>
            <a:spLocks noChangeArrowheads="1"/>
          </p:cNvSpPr>
          <p:nvPr/>
        </p:nvSpPr>
        <p:spPr bwMode="auto">
          <a:xfrm>
            <a:off x="632460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588645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544830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2" name="Rectangle 100"/>
          <p:cNvSpPr>
            <a:spLocks noChangeArrowheads="1"/>
          </p:cNvSpPr>
          <p:nvPr/>
        </p:nvSpPr>
        <p:spPr bwMode="auto">
          <a:xfrm>
            <a:off x="5010150" y="391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1" name="Rectangle 99"/>
          <p:cNvSpPr>
            <a:spLocks noChangeArrowheads="1"/>
          </p:cNvSpPr>
          <p:nvPr/>
        </p:nvSpPr>
        <p:spPr bwMode="auto">
          <a:xfrm>
            <a:off x="807720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90" name="Rectangle 98"/>
          <p:cNvSpPr>
            <a:spLocks noChangeArrowheads="1"/>
          </p:cNvSpPr>
          <p:nvPr/>
        </p:nvSpPr>
        <p:spPr bwMode="auto">
          <a:xfrm>
            <a:off x="763905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9" name="Rectangle 97"/>
          <p:cNvSpPr>
            <a:spLocks noChangeArrowheads="1"/>
          </p:cNvSpPr>
          <p:nvPr/>
        </p:nvSpPr>
        <p:spPr bwMode="auto">
          <a:xfrm>
            <a:off x="720090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8" name="Rectangle 96"/>
          <p:cNvSpPr>
            <a:spLocks noChangeArrowheads="1"/>
          </p:cNvSpPr>
          <p:nvPr/>
        </p:nvSpPr>
        <p:spPr bwMode="auto">
          <a:xfrm>
            <a:off x="676275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7" name="Rectangle 95"/>
          <p:cNvSpPr>
            <a:spLocks noChangeArrowheads="1"/>
          </p:cNvSpPr>
          <p:nvPr/>
        </p:nvSpPr>
        <p:spPr bwMode="auto">
          <a:xfrm>
            <a:off x="632460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6" name="Rectangle 94"/>
          <p:cNvSpPr>
            <a:spLocks noChangeArrowheads="1"/>
          </p:cNvSpPr>
          <p:nvPr/>
        </p:nvSpPr>
        <p:spPr bwMode="auto">
          <a:xfrm>
            <a:off x="588645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5" name="Rectangle 93"/>
          <p:cNvSpPr>
            <a:spLocks noChangeArrowheads="1"/>
          </p:cNvSpPr>
          <p:nvPr/>
        </p:nvSpPr>
        <p:spPr bwMode="auto">
          <a:xfrm>
            <a:off x="544830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4" name="Rectangle 92"/>
          <p:cNvSpPr>
            <a:spLocks noChangeArrowheads="1"/>
          </p:cNvSpPr>
          <p:nvPr/>
        </p:nvSpPr>
        <p:spPr bwMode="auto">
          <a:xfrm>
            <a:off x="5010150" y="359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3" name="Rectangle 91"/>
          <p:cNvSpPr>
            <a:spLocks noChangeArrowheads="1"/>
          </p:cNvSpPr>
          <p:nvPr/>
        </p:nvSpPr>
        <p:spPr bwMode="auto">
          <a:xfrm>
            <a:off x="807720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auto">
          <a:xfrm>
            <a:off x="763905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1" name="Rectangle 89"/>
          <p:cNvSpPr>
            <a:spLocks noChangeArrowheads="1"/>
          </p:cNvSpPr>
          <p:nvPr/>
        </p:nvSpPr>
        <p:spPr bwMode="auto">
          <a:xfrm>
            <a:off x="720090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80" name="Rectangle 88"/>
          <p:cNvSpPr>
            <a:spLocks noChangeArrowheads="1"/>
          </p:cNvSpPr>
          <p:nvPr/>
        </p:nvSpPr>
        <p:spPr bwMode="auto">
          <a:xfrm>
            <a:off x="676275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9" name="Rectangle 87"/>
          <p:cNvSpPr>
            <a:spLocks noChangeArrowheads="1"/>
          </p:cNvSpPr>
          <p:nvPr/>
        </p:nvSpPr>
        <p:spPr bwMode="auto">
          <a:xfrm>
            <a:off x="632460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588645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7" name="Rectangle 85"/>
          <p:cNvSpPr>
            <a:spLocks noChangeArrowheads="1"/>
          </p:cNvSpPr>
          <p:nvPr/>
        </p:nvSpPr>
        <p:spPr bwMode="auto">
          <a:xfrm>
            <a:off x="544830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auto">
          <a:xfrm>
            <a:off x="5010150" y="328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5" name="Rectangle 83"/>
          <p:cNvSpPr>
            <a:spLocks noChangeArrowheads="1"/>
          </p:cNvSpPr>
          <p:nvPr/>
        </p:nvSpPr>
        <p:spPr bwMode="auto">
          <a:xfrm>
            <a:off x="807720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auto">
          <a:xfrm>
            <a:off x="763905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3" name="Rectangle 81"/>
          <p:cNvSpPr>
            <a:spLocks noChangeArrowheads="1"/>
          </p:cNvSpPr>
          <p:nvPr/>
        </p:nvSpPr>
        <p:spPr bwMode="auto">
          <a:xfrm>
            <a:off x="720090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2" name="Rectangle 80"/>
          <p:cNvSpPr>
            <a:spLocks noChangeArrowheads="1"/>
          </p:cNvSpPr>
          <p:nvPr/>
        </p:nvSpPr>
        <p:spPr bwMode="auto">
          <a:xfrm>
            <a:off x="676275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632460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70" name="Rectangle 78"/>
          <p:cNvSpPr>
            <a:spLocks noChangeArrowheads="1"/>
          </p:cNvSpPr>
          <p:nvPr/>
        </p:nvSpPr>
        <p:spPr bwMode="auto">
          <a:xfrm>
            <a:off x="588645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9" name="Rectangle 77"/>
          <p:cNvSpPr>
            <a:spLocks noChangeArrowheads="1"/>
          </p:cNvSpPr>
          <p:nvPr/>
        </p:nvSpPr>
        <p:spPr bwMode="auto">
          <a:xfrm>
            <a:off x="544830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8" name="Rectangle 76"/>
          <p:cNvSpPr>
            <a:spLocks noChangeArrowheads="1"/>
          </p:cNvSpPr>
          <p:nvPr/>
        </p:nvSpPr>
        <p:spPr bwMode="auto">
          <a:xfrm>
            <a:off x="5010150" y="296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7" name="Rectangle 75"/>
          <p:cNvSpPr>
            <a:spLocks noChangeArrowheads="1"/>
          </p:cNvSpPr>
          <p:nvPr/>
        </p:nvSpPr>
        <p:spPr bwMode="auto">
          <a:xfrm>
            <a:off x="807720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6" name="Rectangle 74"/>
          <p:cNvSpPr>
            <a:spLocks noChangeArrowheads="1"/>
          </p:cNvSpPr>
          <p:nvPr/>
        </p:nvSpPr>
        <p:spPr bwMode="auto">
          <a:xfrm>
            <a:off x="763905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5" name="Rectangle 73"/>
          <p:cNvSpPr>
            <a:spLocks noChangeArrowheads="1"/>
          </p:cNvSpPr>
          <p:nvPr/>
        </p:nvSpPr>
        <p:spPr bwMode="auto">
          <a:xfrm>
            <a:off x="720090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676275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3" name="Rectangle 71"/>
          <p:cNvSpPr>
            <a:spLocks noChangeArrowheads="1"/>
          </p:cNvSpPr>
          <p:nvPr/>
        </p:nvSpPr>
        <p:spPr bwMode="auto">
          <a:xfrm>
            <a:off x="632460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2" name="Rectangle 70"/>
          <p:cNvSpPr>
            <a:spLocks noChangeArrowheads="1"/>
          </p:cNvSpPr>
          <p:nvPr/>
        </p:nvSpPr>
        <p:spPr bwMode="auto">
          <a:xfrm>
            <a:off x="588645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1" name="Rectangle 69"/>
          <p:cNvSpPr>
            <a:spLocks noChangeArrowheads="1"/>
          </p:cNvSpPr>
          <p:nvPr/>
        </p:nvSpPr>
        <p:spPr bwMode="auto">
          <a:xfrm>
            <a:off x="544830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60" name="Rectangle 68"/>
          <p:cNvSpPr>
            <a:spLocks noChangeArrowheads="1"/>
          </p:cNvSpPr>
          <p:nvPr/>
        </p:nvSpPr>
        <p:spPr bwMode="auto">
          <a:xfrm>
            <a:off x="5010150" y="2646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9" name="Rectangle 67"/>
          <p:cNvSpPr>
            <a:spLocks noChangeArrowheads="1"/>
          </p:cNvSpPr>
          <p:nvPr/>
        </p:nvSpPr>
        <p:spPr bwMode="auto">
          <a:xfrm>
            <a:off x="807720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763905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720090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6" name="Rectangle 64"/>
          <p:cNvSpPr>
            <a:spLocks noChangeArrowheads="1"/>
          </p:cNvSpPr>
          <p:nvPr/>
        </p:nvSpPr>
        <p:spPr bwMode="auto">
          <a:xfrm>
            <a:off x="676275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632460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4" name="Rectangle 62"/>
          <p:cNvSpPr>
            <a:spLocks noChangeArrowheads="1"/>
          </p:cNvSpPr>
          <p:nvPr/>
        </p:nvSpPr>
        <p:spPr bwMode="auto">
          <a:xfrm>
            <a:off x="588645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544830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5010150" y="2328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807720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763905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9" name="Rectangle 57"/>
          <p:cNvSpPr>
            <a:spLocks noChangeArrowheads="1"/>
          </p:cNvSpPr>
          <p:nvPr/>
        </p:nvSpPr>
        <p:spPr bwMode="auto">
          <a:xfrm>
            <a:off x="720090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8" name="Rectangle 56"/>
          <p:cNvSpPr>
            <a:spLocks noChangeArrowheads="1"/>
          </p:cNvSpPr>
          <p:nvPr/>
        </p:nvSpPr>
        <p:spPr bwMode="auto">
          <a:xfrm>
            <a:off x="676275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7" name="Rectangle 55"/>
          <p:cNvSpPr>
            <a:spLocks noChangeArrowheads="1"/>
          </p:cNvSpPr>
          <p:nvPr/>
        </p:nvSpPr>
        <p:spPr bwMode="auto">
          <a:xfrm>
            <a:off x="632460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6" name="Rectangle 54"/>
          <p:cNvSpPr>
            <a:spLocks noChangeArrowheads="1"/>
          </p:cNvSpPr>
          <p:nvPr/>
        </p:nvSpPr>
        <p:spPr bwMode="auto">
          <a:xfrm>
            <a:off x="588645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5" name="Rectangle 53"/>
          <p:cNvSpPr>
            <a:spLocks noChangeArrowheads="1"/>
          </p:cNvSpPr>
          <p:nvPr/>
        </p:nvSpPr>
        <p:spPr bwMode="auto">
          <a:xfrm>
            <a:off x="544830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5010150" y="20113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807720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2" name="Rectangle 50"/>
          <p:cNvSpPr>
            <a:spLocks noChangeArrowheads="1"/>
          </p:cNvSpPr>
          <p:nvPr/>
        </p:nvSpPr>
        <p:spPr bwMode="auto">
          <a:xfrm>
            <a:off x="763905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1" name="Rectangle 49"/>
          <p:cNvSpPr>
            <a:spLocks noChangeArrowheads="1"/>
          </p:cNvSpPr>
          <p:nvPr/>
        </p:nvSpPr>
        <p:spPr bwMode="auto">
          <a:xfrm>
            <a:off x="720090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40" name="Rectangle 48"/>
          <p:cNvSpPr>
            <a:spLocks noChangeArrowheads="1"/>
          </p:cNvSpPr>
          <p:nvPr/>
        </p:nvSpPr>
        <p:spPr bwMode="auto">
          <a:xfrm>
            <a:off x="676275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632460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588645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37" name="Rectangle 45"/>
          <p:cNvSpPr>
            <a:spLocks noChangeArrowheads="1"/>
          </p:cNvSpPr>
          <p:nvPr/>
        </p:nvSpPr>
        <p:spPr bwMode="auto">
          <a:xfrm>
            <a:off x="544830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5010150" y="1693863"/>
            <a:ext cx="438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>
              <a:latin typeface="Comic Sans MS" pitchFamily="66" charset="0"/>
            </a:endParaRPr>
          </a:p>
        </p:txBody>
      </p:sp>
      <p:sp>
        <p:nvSpPr>
          <p:cNvPr id="8317" name="Line 125"/>
          <p:cNvSpPr>
            <a:spLocks noChangeShapeType="1"/>
          </p:cNvSpPr>
          <p:nvPr/>
        </p:nvSpPr>
        <p:spPr bwMode="auto">
          <a:xfrm>
            <a:off x="5010150" y="20113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18" name="Line 126"/>
          <p:cNvSpPr>
            <a:spLocks noChangeShapeType="1"/>
          </p:cNvSpPr>
          <p:nvPr/>
        </p:nvSpPr>
        <p:spPr bwMode="auto">
          <a:xfrm>
            <a:off x="5010150" y="23288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19" name="Line 127"/>
          <p:cNvSpPr>
            <a:spLocks noChangeShapeType="1"/>
          </p:cNvSpPr>
          <p:nvPr/>
        </p:nvSpPr>
        <p:spPr bwMode="auto">
          <a:xfrm>
            <a:off x="5010150" y="26463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0" name="Line 128"/>
          <p:cNvSpPr>
            <a:spLocks noChangeShapeType="1"/>
          </p:cNvSpPr>
          <p:nvPr/>
        </p:nvSpPr>
        <p:spPr bwMode="auto">
          <a:xfrm>
            <a:off x="5010150" y="29638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1" name="Line 129"/>
          <p:cNvSpPr>
            <a:spLocks noChangeShapeType="1"/>
          </p:cNvSpPr>
          <p:nvPr/>
        </p:nvSpPr>
        <p:spPr bwMode="auto">
          <a:xfrm>
            <a:off x="5010150" y="32813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2" name="Line 130"/>
          <p:cNvSpPr>
            <a:spLocks noChangeShapeType="1"/>
          </p:cNvSpPr>
          <p:nvPr/>
        </p:nvSpPr>
        <p:spPr bwMode="auto">
          <a:xfrm>
            <a:off x="5010150" y="35988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3" name="Line 131"/>
          <p:cNvSpPr>
            <a:spLocks noChangeShapeType="1"/>
          </p:cNvSpPr>
          <p:nvPr/>
        </p:nvSpPr>
        <p:spPr bwMode="auto">
          <a:xfrm>
            <a:off x="5010150" y="39163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4" name="Line 132"/>
          <p:cNvSpPr>
            <a:spLocks noChangeShapeType="1"/>
          </p:cNvSpPr>
          <p:nvPr/>
        </p:nvSpPr>
        <p:spPr bwMode="auto">
          <a:xfrm>
            <a:off x="5010150" y="4233863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8" name="Line 136"/>
          <p:cNvSpPr>
            <a:spLocks noChangeShapeType="1"/>
          </p:cNvSpPr>
          <p:nvPr/>
        </p:nvSpPr>
        <p:spPr bwMode="auto">
          <a:xfrm>
            <a:off x="544830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29" name="Line 137"/>
          <p:cNvSpPr>
            <a:spLocks noChangeShapeType="1"/>
          </p:cNvSpPr>
          <p:nvPr/>
        </p:nvSpPr>
        <p:spPr bwMode="auto">
          <a:xfrm>
            <a:off x="588645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30" name="Line 138"/>
          <p:cNvSpPr>
            <a:spLocks noChangeShapeType="1"/>
          </p:cNvSpPr>
          <p:nvPr/>
        </p:nvSpPr>
        <p:spPr bwMode="auto">
          <a:xfrm>
            <a:off x="632460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32" name="Line 140"/>
          <p:cNvSpPr>
            <a:spLocks noChangeShapeType="1"/>
          </p:cNvSpPr>
          <p:nvPr/>
        </p:nvSpPr>
        <p:spPr bwMode="auto">
          <a:xfrm>
            <a:off x="720090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33" name="Line 141"/>
          <p:cNvSpPr>
            <a:spLocks noChangeShapeType="1"/>
          </p:cNvSpPr>
          <p:nvPr/>
        </p:nvSpPr>
        <p:spPr bwMode="auto">
          <a:xfrm>
            <a:off x="763905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34" name="Line 142"/>
          <p:cNvSpPr>
            <a:spLocks noChangeShapeType="1"/>
          </p:cNvSpPr>
          <p:nvPr/>
        </p:nvSpPr>
        <p:spPr bwMode="auto">
          <a:xfrm>
            <a:off x="8077200" y="1693863"/>
            <a:ext cx="0" cy="317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39" name="Text Box 147"/>
          <p:cNvSpPr txBox="1">
            <a:spLocks noChangeArrowheads="1"/>
          </p:cNvSpPr>
          <p:nvPr/>
        </p:nvSpPr>
        <p:spPr bwMode="auto">
          <a:xfrm>
            <a:off x="8470900" y="4354513"/>
            <a:ext cx="331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x</a:t>
            </a:r>
          </a:p>
        </p:txBody>
      </p:sp>
      <p:sp>
        <p:nvSpPr>
          <p:cNvPr id="8340" name="Text Box 148"/>
          <p:cNvSpPr txBox="1">
            <a:spLocks noChangeArrowheads="1"/>
          </p:cNvSpPr>
          <p:nvPr/>
        </p:nvSpPr>
        <p:spPr bwMode="auto">
          <a:xfrm>
            <a:off x="6605588" y="1325563"/>
            <a:ext cx="331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y</a:t>
            </a:r>
          </a:p>
        </p:txBody>
      </p:sp>
      <p:sp useBgFill="1">
        <p:nvSpPr>
          <p:cNvPr id="8341" name="Text Box 149"/>
          <p:cNvSpPr txBox="1">
            <a:spLocks noChangeArrowheads="1"/>
          </p:cNvSpPr>
          <p:nvPr/>
        </p:nvSpPr>
        <p:spPr bwMode="auto">
          <a:xfrm>
            <a:off x="6732588" y="4067175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1</a:t>
            </a:r>
          </a:p>
        </p:txBody>
      </p:sp>
      <p:sp useBgFill="1">
        <p:nvSpPr>
          <p:cNvPr id="8342" name="Text Box 150"/>
          <p:cNvSpPr txBox="1">
            <a:spLocks noChangeArrowheads="1"/>
          </p:cNvSpPr>
          <p:nvPr/>
        </p:nvSpPr>
        <p:spPr bwMode="auto">
          <a:xfrm>
            <a:off x="6707188" y="3744913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2</a:t>
            </a:r>
          </a:p>
        </p:txBody>
      </p:sp>
      <p:sp useBgFill="1">
        <p:nvSpPr>
          <p:cNvPr id="8343" name="Text Box 151"/>
          <p:cNvSpPr txBox="1">
            <a:spLocks noChangeArrowheads="1"/>
          </p:cNvSpPr>
          <p:nvPr/>
        </p:nvSpPr>
        <p:spPr bwMode="auto">
          <a:xfrm>
            <a:off x="6715125" y="3449638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3</a:t>
            </a:r>
          </a:p>
        </p:txBody>
      </p:sp>
      <p:sp useBgFill="1">
        <p:nvSpPr>
          <p:cNvPr id="8344" name="Text Box 152"/>
          <p:cNvSpPr txBox="1">
            <a:spLocks noChangeArrowheads="1"/>
          </p:cNvSpPr>
          <p:nvPr/>
        </p:nvSpPr>
        <p:spPr bwMode="auto">
          <a:xfrm>
            <a:off x="6715125" y="3135313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4</a:t>
            </a:r>
          </a:p>
        </p:txBody>
      </p:sp>
      <p:sp useBgFill="1">
        <p:nvSpPr>
          <p:cNvPr id="8345" name="Text Box 153"/>
          <p:cNvSpPr txBox="1">
            <a:spLocks noChangeArrowheads="1"/>
          </p:cNvSpPr>
          <p:nvPr/>
        </p:nvSpPr>
        <p:spPr bwMode="auto">
          <a:xfrm>
            <a:off x="6697663" y="2813050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5</a:t>
            </a:r>
          </a:p>
        </p:txBody>
      </p:sp>
      <p:sp useBgFill="1"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707188" y="2192338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7</a:t>
            </a:r>
          </a:p>
        </p:txBody>
      </p:sp>
      <p:sp useBgFill="1">
        <p:nvSpPr>
          <p:cNvPr id="8347" name="Text Box 155"/>
          <p:cNvSpPr txBox="1">
            <a:spLocks noChangeArrowheads="1"/>
          </p:cNvSpPr>
          <p:nvPr/>
        </p:nvSpPr>
        <p:spPr bwMode="auto">
          <a:xfrm>
            <a:off x="6705600" y="2498725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6</a:t>
            </a:r>
          </a:p>
        </p:txBody>
      </p:sp>
      <p:sp useBgFill="1">
        <p:nvSpPr>
          <p:cNvPr id="8348" name="Text Box 156"/>
          <p:cNvSpPr txBox="1">
            <a:spLocks noChangeArrowheads="1"/>
          </p:cNvSpPr>
          <p:nvPr/>
        </p:nvSpPr>
        <p:spPr bwMode="auto">
          <a:xfrm>
            <a:off x="6697663" y="1860550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8</a:t>
            </a:r>
          </a:p>
        </p:txBody>
      </p:sp>
      <p:sp>
        <p:nvSpPr>
          <p:cNvPr id="8331" name="Line 139"/>
          <p:cNvSpPr>
            <a:spLocks noChangeShapeType="1"/>
          </p:cNvSpPr>
          <p:nvPr/>
        </p:nvSpPr>
        <p:spPr bwMode="auto">
          <a:xfrm>
            <a:off x="6762750" y="1693863"/>
            <a:ext cx="0" cy="317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 useBgFill="1">
        <p:nvSpPr>
          <p:cNvPr id="8349" name="Text Box 157"/>
          <p:cNvSpPr txBox="1">
            <a:spLocks noChangeArrowheads="1"/>
          </p:cNvSpPr>
          <p:nvPr/>
        </p:nvSpPr>
        <p:spPr bwMode="auto">
          <a:xfrm>
            <a:off x="7072313" y="4533900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1</a:t>
            </a:r>
          </a:p>
        </p:txBody>
      </p:sp>
      <p:sp useBgFill="1">
        <p:nvSpPr>
          <p:cNvPr id="8350" name="Text Box 158"/>
          <p:cNvSpPr txBox="1">
            <a:spLocks noChangeArrowheads="1"/>
          </p:cNvSpPr>
          <p:nvPr/>
        </p:nvSpPr>
        <p:spPr bwMode="auto">
          <a:xfrm>
            <a:off x="7512050" y="4527550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2</a:t>
            </a:r>
          </a:p>
        </p:txBody>
      </p:sp>
      <p:sp useBgFill="1"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7926388" y="4530725"/>
            <a:ext cx="2063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3</a:t>
            </a:r>
          </a:p>
        </p:txBody>
      </p:sp>
      <p:sp useBgFill="1">
        <p:nvSpPr>
          <p:cNvPr id="8352" name="Text Box 160"/>
          <p:cNvSpPr txBox="1">
            <a:spLocks noChangeArrowheads="1"/>
          </p:cNvSpPr>
          <p:nvPr/>
        </p:nvSpPr>
        <p:spPr bwMode="auto">
          <a:xfrm>
            <a:off x="6167438" y="4533900"/>
            <a:ext cx="35877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-1</a:t>
            </a:r>
          </a:p>
        </p:txBody>
      </p:sp>
      <p:sp useBgFill="1">
        <p:nvSpPr>
          <p:cNvPr id="8353" name="Text Box 161"/>
          <p:cNvSpPr txBox="1">
            <a:spLocks noChangeArrowheads="1"/>
          </p:cNvSpPr>
          <p:nvPr/>
        </p:nvSpPr>
        <p:spPr bwMode="auto">
          <a:xfrm>
            <a:off x="5700713" y="4537075"/>
            <a:ext cx="377825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-2</a:t>
            </a:r>
          </a:p>
        </p:txBody>
      </p:sp>
      <p:sp useBgFill="1">
        <p:nvSpPr>
          <p:cNvPr id="8354" name="Text Box 162"/>
          <p:cNvSpPr txBox="1">
            <a:spLocks noChangeArrowheads="1"/>
          </p:cNvSpPr>
          <p:nvPr/>
        </p:nvSpPr>
        <p:spPr bwMode="auto">
          <a:xfrm>
            <a:off x="5246688" y="4540250"/>
            <a:ext cx="404812" cy="304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latin typeface="Comic Sans MS" pitchFamily="66" charset="0"/>
              </a:rPr>
              <a:t>-3</a:t>
            </a:r>
          </a:p>
        </p:txBody>
      </p:sp>
      <p:sp>
        <p:nvSpPr>
          <p:cNvPr id="8325" name="Line 133"/>
          <p:cNvSpPr>
            <a:spLocks noChangeShapeType="1"/>
          </p:cNvSpPr>
          <p:nvPr/>
        </p:nvSpPr>
        <p:spPr bwMode="auto">
          <a:xfrm>
            <a:off x="5010150" y="4551363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357" name="Group 165"/>
          <p:cNvGrpSpPr>
            <a:grpSpLocks/>
          </p:cNvGrpSpPr>
          <p:nvPr/>
        </p:nvGrpSpPr>
        <p:grpSpPr bwMode="auto">
          <a:xfrm>
            <a:off x="6246813" y="4321175"/>
            <a:ext cx="152400" cy="152400"/>
            <a:chOff x="3840" y="3552"/>
            <a:chExt cx="96" cy="96"/>
          </a:xfrm>
        </p:grpSpPr>
        <p:sp>
          <p:nvSpPr>
            <p:cNvPr id="5295" name="Line 163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96" name="Line 164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58" name="Group 166"/>
          <p:cNvGrpSpPr>
            <a:grpSpLocks/>
          </p:cNvGrpSpPr>
          <p:nvPr/>
        </p:nvGrpSpPr>
        <p:grpSpPr bwMode="auto">
          <a:xfrm>
            <a:off x="5816600" y="4384675"/>
            <a:ext cx="152400" cy="152400"/>
            <a:chOff x="3840" y="3552"/>
            <a:chExt cx="96" cy="96"/>
          </a:xfrm>
        </p:grpSpPr>
        <p:sp>
          <p:nvSpPr>
            <p:cNvPr id="5293" name="Line 167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94" name="Line 168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61" name="Group 169"/>
          <p:cNvGrpSpPr>
            <a:grpSpLocks/>
          </p:cNvGrpSpPr>
          <p:nvPr/>
        </p:nvGrpSpPr>
        <p:grpSpPr bwMode="auto">
          <a:xfrm>
            <a:off x="5368925" y="4429125"/>
            <a:ext cx="152400" cy="152400"/>
            <a:chOff x="3840" y="3552"/>
            <a:chExt cx="96" cy="96"/>
          </a:xfrm>
        </p:grpSpPr>
        <p:sp>
          <p:nvSpPr>
            <p:cNvPr id="5291" name="Line 170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92" name="Line 171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64" name="Group 172"/>
          <p:cNvGrpSpPr>
            <a:grpSpLocks/>
          </p:cNvGrpSpPr>
          <p:nvPr/>
        </p:nvGrpSpPr>
        <p:grpSpPr bwMode="auto">
          <a:xfrm>
            <a:off x="6678613" y="4159250"/>
            <a:ext cx="152400" cy="152400"/>
            <a:chOff x="3840" y="3552"/>
            <a:chExt cx="96" cy="96"/>
          </a:xfrm>
        </p:grpSpPr>
        <p:sp>
          <p:nvSpPr>
            <p:cNvPr id="5289" name="Line 173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90" name="Line 174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67" name="Group 175"/>
          <p:cNvGrpSpPr>
            <a:grpSpLocks/>
          </p:cNvGrpSpPr>
          <p:nvPr/>
        </p:nvGrpSpPr>
        <p:grpSpPr bwMode="auto">
          <a:xfrm>
            <a:off x="7116763" y="3836988"/>
            <a:ext cx="152400" cy="152400"/>
            <a:chOff x="3840" y="3552"/>
            <a:chExt cx="96" cy="96"/>
          </a:xfrm>
        </p:grpSpPr>
        <p:sp>
          <p:nvSpPr>
            <p:cNvPr id="5287" name="Line 176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8" name="Line 177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70" name="Group 178"/>
          <p:cNvGrpSpPr>
            <a:grpSpLocks/>
          </p:cNvGrpSpPr>
          <p:nvPr/>
        </p:nvGrpSpPr>
        <p:grpSpPr bwMode="auto">
          <a:xfrm>
            <a:off x="8004175" y="1936750"/>
            <a:ext cx="152400" cy="152400"/>
            <a:chOff x="3840" y="3552"/>
            <a:chExt cx="96" cy="96"/>
          </a:xfrm>
        </p:grpSpPr>
        <p:sp>
          <p:nvSpPr>
            <p:cNvPr id="5285" name="Line 179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6" name="Line 180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73" name="Group 181"/>
          <p:cNvGrpSpPr>
            <a:grpSpLocks/>
          </p:cNvGrpSpPr>
          <p:nvPr/>
        </p:nvGrpSpPr>
        <p:grpSpPr bwMode="auto">
          <a:xfrm>
            <a:off x="7566025" y="3209925"/>
            <a:ext cx="152400" cy="152400"/>
            <a:chOff x="3840" y="3552"/>
            <a:chExt cx="96" cy="96"/>
          </a:xfrm>
        </p:grpSpPr>
        <p:sp>
          <p:nvSpPr>
            <p:cNvPr id="5283" name="Line 182"/>
            <p:cNvSpPr>
              <a:spLocks noChangeShapeType="1"/>
            </p:cNvSpPr>
            <p:nvPr/>
          </p:nvSpPr>
          <p:spPr bwMode="auto">
            <a:xfrm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84" name="Line 183"/>
            <p:cNvSpPr>
              <a:spLocks noChangeShapeType="1"/>
            </p:cNvSpPr>
            <p:nvPr/>
          </p:nvSpPr>
          <p:spPr bwMode="auto">
            <a:xfrm flipH="1">
              <a:off x="3840" y="3552"/>
              <a:ext cx="96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76" name="Freeform 184"/>
          <p:cNvSpPr>
            <a:spLocks/>
          </p:cNvSpPr>
          <p:nvPr/>
        </p:nvSpPr>
        <p:spPr bwMode="auto">
          <a:xfrm>
            <a:off x="5019675" y="1801813"/>
            <a:ext cx="3119438" cy="2716212"/>
          </a:xfrm>
          <a:custGeom>
            <a:avLst/>
            <a:gdLst>
              <a:gd name="T0" fmla="*/ 0 w 1965"/>
              <a:gd name="T1" fmla="*/ 2147483647 h 1711"/>
              <a:gd name="T2" fmla="*/ 667842307 w 1965"/>
              <a:gd name="T3" fmla="*/ 2147483647 h 1711"/>
              <a:gd name="T4" fmla="*/ 1378526483 w 1965"/>
              <a:gd name="T5" fmla="*/ 2147483647 h 1711"/>
              <a:gd name="T6" fmla="*/ 2091730023 w 1965"/>
              <a:gd name="T7" fmla="*/ 2147483647 h 1711"/>
              <a:gd name="T8" fmla="*/ 2147483647 w 1965"/>
              <a:gd name="T9" fmla="*/ 2147483647 h 1711"/>
              <a:gd name="T10" fmla="*/ 2147483647 w 1965"/>
              <a:gd name="T11" fmla="*/ 2147483647 h 1711"/>
              <a:gd name="T12" fmla="*/ 2147483647 w 1965"/>
              <a:gd name="T13" fmla="*/ 2147483647 h 1711"/>
              <a:gd name="T14" fmla="*/ 2147483647 w 1965"/>
              <a:gd name="T15" fmla="*/ 0 h 17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65" h="1711">
                <a:moveTo>
                  <a:pt x="0" y="1711"/>
                </a:moveTo>
                <a:cubicBezTo>
                  <a:pt x="87" y="1710"/>
                  <a:pt x="174" y="1710"/>
                  <a:pt x="265" y="1705"/>
                </a:cubicBezTo>
                <a:cubicBezTo>
                  <a:pt x="356" y="1700"/>
                  <a:pt x="453" y="1694"/>
                  <a:pt x="547" y="1683"/>
                </a:cubicBezTo>
                <a:cubicBezTo>
                  <a:pt x="641" y="1672"/>
                  <a:pt x="739" y="1662"/>
                  <a:pt x="830" y="1637"/>
                </a:cubicBezTo>
                <a:cubicBezTo>
                  <a:pt x="921" y="1612"/>
                  <a:pt x="1006" y="1587"/>
                  <a:pt x="1095" y="1536"/>
                </a:cubicBezTo>
                <a:cubicBezTo>
                  <a:pt x="1184" y="1485"/>
                  <a:pt x="1273" y="1432"/>
                  <a:pt x="1366" y="1332"/>
                </a:cubicBezTo>
                <a:cubicBezTo>
                  <a:pt x="1459" y="1232"/>
                  <a:pt x="1554" y="1159"/>
                  <a:pt x="1654" y="937"/>
                </a:cubicBezTo>
                <a:cubicBezTo>
                  <a:pt x="1754" y="715"/>
                  <a:pt x="1859" y="357"/>
                  <a:pt x="1965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77" name="Text Box 185"/>
          <p:cNvSpPr txBox="1">
            <a:spLocks noChangeArrowheads="1"/>
          </p:cNvSpPr>
          <p:nvPr/>
        </p:nvSpPr>
        <p:spPr bwMode="auto">
          <a:xfrm>
            <a:off x="4635500" y="5118100"/>
            <a:ext cx="4402138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Any graph of               will be the same basic shape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It always passes through (0,1) as anything to the power 0 is equal to 1</a:t>
            </a:r>
          </a:p>
        </p:txBody>
      </p:sp>
      <p:graphicFrame>
        <p:nvGraphicFramePr>
          <p:cNvPr id="8378" name="Object 186"/>
          <p:cNvGraphicFramePr>
            <a:graphicFrameLocks noChangeAspect="1"/>
          </p:cNvGraphicFramePr>
          <p:nvPr/>
        </p:nvGraphicFramePr>
        <p:xfrm>
          <a:off x="6229350" y="505618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Equation" r:id="rId11" imgW="419100" imgH="228600" progId="Equation.DSMT4">
                  <p:embed/>
                </p:oleObj>
              </mc:Choice>
              <mc:Fallback>
                <p:oleObj name="Equation" r:id="rId11" imgW="419100" imgH="228600" progId="Equation.DSMT4">
                  <p:embed/>
                  <p:pic>
                    <p:nvPicPr>
                      <p:cNvPr id="8378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5056188"/>
                        <a:ext cx="838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82" name="Picture 187" descr="det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5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8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4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3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8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1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4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9" dur="500"/>
                                        <p:tgtEl>
                                          <p:spTgt spid="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2" dur="5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5" dur="500"/>
                                        <p:tgtEl>
                                          <p:spTgt spid="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8" dur="500"/>
                                        <p:tgtEl>
                                          <p:spTgt spid="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4" dur="500"/>
                                        <p:tgtEl>
                                          <p:spTgt spid="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7" dur="500"/>
                                        <p:tgtEl>
                                          <p:spTgt spid="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0" dur="500"/>
                                        <p:tgtEl>
                                          <p:spTgt spid="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3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6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9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2" dur="5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5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8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4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0" dur="5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3" dur="500"/>
                                        <p:tgtEl>
                                          <p:spTgt spid="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6" dur="500"/>
                                        <p:tgtEl>
                                          <p:spTgt spid="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9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2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8" dur="500"/>
                                        <p:tgtEl>
                                          <p:spTgt spid="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4" dur="5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7" dur="5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0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3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6" dur="500"/>
                                        <p:tgtEl>
                                          <p:spTgt spid="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9" dur="500"/>
                                        <p:tgtEl>
                                          <p:spTgt spid="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2" dur="500"/>
                                        <p:tgtEl>
                                          <p:spTgt spid="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 nodeType="clickPar">
                      <p:stCondLst>
                        <p:cond delay="indefinite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7" dur="500"/>
                                        <p:tgtEl>
                                          <p:spTgt spid="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2" dur="500"/>
                                        <p:tgtEl>
                                          <p:spTgt spid="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 nodeType="clickPar">
                      <p:stCondLst>
                        <p:cond delay="indefinite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7" dur="500"/>
                                        <p:tgtEl>
                                          <p:spTgt spid="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 nodeType="clickPar">
                      <p:stCondLst>
                        <p:cond delay="indefinite"/>
                      </p:stCondLst>
                      <p:childTnLst>
                        <p:par>
                          <p:cTn id="5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2" dur="500"/>
                                        <p:tgtEl>
                                          <p:spTgt spid="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 nodeType="clickPar">
                      <p:stCondLst>
                        <p:cond delay="indefinite"/>
                      </p:stCondLst>
                      <p:childTnLst>
                        <p:par>
                          <p:cTn id="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7" dur="5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 nodeType="clickPar">
                      <p:stCondLst>
                        <p:cond delay="indefinite"/>
                      </p:stCondLst>
                      <p:childTnLst>
                        <p:par>
                          <p:cTn id="5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2" dur="5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 nodeType="clickPar">
                      <p:stCondLst>
                        <p:cond delay="indefinite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500"/>
                                        <p:tgtEl>
                                          <p:spTgt spid="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 nodeType="clickPar">
                      <p:stCondLst>
                        <p:cond delay="indefinite"/>
                      </p:stCondLst>
                      <p:childTnLst>
                        <p:par>
                          <p:cTn id="5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2" dur="5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7" dur="500"/>
                                        <p:tgtEl>
                                          <p:spTgt spid="8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0" dur="500"/>
                                        <p:tgtEl>
                                          <p:spTgt spid="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 nodeType="clickPar">
                      <p:stCondLst>
                        <p:cond delay="indefinite"/>
                      </p:stCondLst>
                      <p:childTnLst>
                        <p:par>
                          <p:cTn id="5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5" dur="500"/>
                                        <p:tgtEl>
                                          <p:spTgt spid="8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16" grpId="0"/>
      <p:bldP spid="8215" grpId="0"/>
      <p:bldP spid="8214" grpId="0"/>
      <p:bldP spid="8213" grpId="0"/>
      <p:bldP spid="8212" grpId="0"/>
      <p:bldP spid="8211" grpId="0"/>
      <p:bldP spid="8210" grpId="0"/>
      <p:bldP spid="8209" grpId="0"/>
      <p:bldP spid="8208" grpId="0"/>
      <p:bldP spid="8207" grpId="0"/>
      <p:bldP spid="8206" grpId="0"/>
      <p:bldP spid="8205" grpId="0"/>
      <p:bldP spid="8204" grpId="0"/>
      <p:bldP spid="8203" grpId="0"/>
      <p:bldP spid="8202" grpId="0"/>
      <p:bldP spid="8201" grpId="0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31" grpId="0"/>
      <p:bldP spid="8233" grpId="0" animBg="1"/>
      <p:bldP spid="8315" grpId="0"/>
      <p:bldP spid="8314" grpId="0"/>
      <p:bldP spid="8313" grpId="0"/>
      <p:bldP spid="8312" grpId="0"/>
      <p:bldP spid="8311" grpId="0"/>
      <p:bldP spid="8310" grpId="0"/>
      <p:bldP spid="8309" grpId="0"/>
      <p:bldP spid="8308" grpId="0"/>
      <p:bldP spid="8307" grpId="0"/>
      <p:bldP spid="8306" grpId="0"/>
      <p:bldP spid="8305" grpId="0"/>
      <p:bldP spid="8304" grpId="0"/>
      <p:bldP spid="8303" grpId="0"/>
      <p:bldP spid="8302" grpId="0"/>
      <p:bldP spid="8301" grpId="0"/>
      <p:bldP spid="8300" grpId="0"/>
      <p:bldP spid="8299" grpId="0"/>
      <p:bldP spid="8298" grpId="0"/>
      <p:bldP spid="8297" grpId="0"/>
      <p:bldP spid="8296" grpId="0"/>
      <p:bldP spid="8295" grpId="0"/>
      <p:bldP spid="8294" grpId="0"/>
      <p:bldP spid="8293" grpId="0"/>
      <p:bldP spid="8292" grpId="0"/>
      <p:bldP spid="8291" grpId="0"/>
      <p:bldP spid="8290" grpId="0"/>
      <p:bldP spid="8289" grpId="0"/>
      <p:bldP spid="8288" grpId="0"/>
      <p:bldP spid="8287" grpId="0"/>
      <p:bldP spid="8286" grpId="0"/>
      <p:bldP spid="8285" grpId="0"/>
      <p:bldP spid="8284" grpId="0"/>
      <p:bldP spid="8283" grpId="0"/>
      <p:bldP spid="8282" grpId="0"/>
      <p:bldP spid="8281" grpId="0"/>
      <p:bldP spid="8280" grpId="0"/>
      <p:bldP spid="8279" grpId="0"/>
      <p:bldP spid="8278" grpId="0"/>
      <p:bldP spid="8277" grpId="0"/>
      <p:bldP spid="8276" grpId="0"/>
      <p:bldP spid="8275" grpId="0"/>
      <p:bldP spid="8274" grpId="0"/>
      <p:bldP spid="8273" grpId="0"/>
      <p:bldP spid="8272" grpId="0"/>
      <p:bldP spid="8271" grpId="0"/>
      <p:bldP spid="8270" grpId="0"/>
      <p:bldP spid="8269" grpId="0"/>
      <p:bldP spid="8268" grpId="0"/>
      <p:bldP spid="8267" grpId="0"/>
      <p:bldP spid="8266" grpId="0"/>
      <p:bldP spid="8265" grpId="0"/>
      <p:bldP spid="8264" grpId="0"/>
      <p:bldP spid="8263" grpId="0"/>
      <p:bldP spid="8262" grpId="0"/>
      <p:bldP spid="8261" grpId="0"/>
      <p:bldP spid="8260" grpId="0"/>
      <p:bldP spid="8259" grpId="0"/>
      <p:bldP spid="8258" grpId="0"/>
      <p:bldP spid="8257" grpId="0"/>
      <p:bldP spid="8256" grpId="0"/>
      <p:bldP spid="8255" grpId="0"/>
      <p:bldP spid="8254" grpId="0"/>
      <p:bldP spid="8253" grpId="0"/>
      <p:bldP spid="8252" grpId="0"/>
      <p:bldP spid="8251" grpId="0"/>
      <p:bldP spid="8250" grpId="0"/>
      <p:bldP spid="8249" grpId="0"/>
      <p:bldP spid="8248" grpId="0"/>
      <p:bldP spid="8247" grpId="0"/>
      <p:bldP spid="8246" grpId="0"/>
      <p:bldP spid="8245" grpId="0"/>
      <p:bldP spid="8244" grpId="0"/>
      <p:bldP spid="8243" grpId="0"/>
      <p:bldP spid="8242" grpId="0"/>
      <p:bldP spid="8241" grpId="0"/>
      <p:bldP spid="8240" grpId="0"/>
      <p:bldP spid="8239" grpId="0"/>
      <p:bldP spid="8238" grpId="0"/>
      <p:bldP spid="8237" grpId="0"/>
      <p:bldP spid="8236" grpId="0"/>
      <p:bldP spid="8317" grpId="0" animBg="1"/>
      <p:bldP spid="8318" grpId="0" animBg="1"/>
      <p:bldP spid="8319" grpId="0" animBg="1"/>
      <p:bldP spid="8320" grpId="0" animBg="1"/>
      <p:bldP spid="8321" grpId="0" animBg="1"/>
      <p:bldP spid="8322" grpId="0" animBg="1"/>
      <p:bldP spid="8323" grpId="0" animBg="1"/>
      <p:bldP spid="8324" grpId="0" animBg="1"/>
      <p:bldP spid="8328" grpId="0" animBg="1"/>
      <p:bldP spid="8329" grpId="0" animBg="1"/>
      <p:bldP spid="8330" grpId="0" animBg="1"/>
      <p:bldP spid="8332" grpId="0" animBg="1"/>
      <p:bldP spid="8333" grpId="0" animBg="1"/>
      <p:bldP spid="8334" grpId="0" animBg="1"/>
      <p:bldP spid="8339" grpId="0"/>
      <p:bldP spid="8340" grpId="0"/>
      <p:bldP spid="8341" grpId="0" animBg="1"/>
      <p:bldP spid="8342" grpId="0" animBg="1"/>
      <p:bldP spid="8343" grpId="0" animBg="1"/>
      <p:bldP spid="8344" grpId="0" animBg="1"/>
      <p:bldP spid="8345" grpId="0" animBg="1"/>
      <p:bldP spid="8346" grpId="0" animBg="1"/>
      <p:bldP spid="8347" grpId="0" animBg="1"/>
      <p:bldP spid="8348" grpId="0" animBg="1"/>
      <p:bldP spid="8331" grpId="0" animBg="1"/>
      <p:bldP spid="8349" grpId="0" animBg="1"/>
      <p:bldP spid="8350" grpId="0" animBg="1"/>
      <p:bldP spid="8351" grpId="0" animBg="1"/>
      <p:bldP spid="8352" grpId="0" animBg="1"/>
      <p:bldP spid="8353" grpId="0" animBg="1"/>
      <p:bldP spid="8354" grpId="0" animBg="1"/>
      <p:bldP spid="8325" grpId="0" animBg="1"/>
      <p:bldP spid="837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235234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GB" altLang="en-US" sz="1800" dirty="0">
                    <a:latin typeface="Comic Sans MS" pitchFamily="66" charset="0"/>
                  </a:rPr>
                  <a:t>	</a:t>
                </a:r>
                <a:r>
                  <a:rPr lang="en-GB" altLang="en-US" sz="1800" b="1" u="sng" dirty="0">
                    <a:latin typeface="Comic Sans MS" pitchFamily="66" charset="0"/>
                  </a:rPr>
                  <a:t>Laws of logarithms</a:t>
                </a:r>
              </a:p>
              <a:p>
                <a:pPr eaLnBrk="1" hangingPunct="1">
                  <a:buFontTx/>
                  <a:buNone/>
                </a:pPr>
                <a:endParaRPr lang="en-GB" altLang="en-US" sz="18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Solve the equation:</a:t>
                </a:r>
              </a:p>
              <a:p>
                <a:pPr eaLnBrk="1" hangingPunct="1">
                  <a:buFontTx/>
                  <a:buNone/>
                </a:pPr>
                <a:endParaRPr lang="en-US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+11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endParaRPr lang="en-GB" altLang="en-US" sz="1600" dirty="0">
                  <a:latin typeface="Comic Sans MS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GB" altLang="en-US" sz="1600" dirty="0">
                    <a:latin typeface="Comic Sans MS" pitchFamily="66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235234" cy="4525963"/>
              </a:xfrm>
              <a:blipFill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610600" y="6491288"/>
            <a:ext cx="6204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14E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4572" y="-1"/>
            <a:ext cx="2259874" cy="6008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67451" y="121921"/>
            <a:ext cx="1615440" cy="4267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8377" y="78377"/>
            <a:ext cx="1985554" cy="4005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274225"/>
              </p:ext>
            </p:extLst>
          </p:nvPr>
        </p:nvGraphicFramePr>
        <p:xfrm>
          <a:off x="84908" y="126275"/>
          <a:ext cx="19812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8" y="126275"/>
                        <a:ext cx="19812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47616"/>
              </p:ext>
            </p:extLst>
          </p:nvPr>
        </p:nvGraphicFramePr>
        <p:xfrm>
          <a:off x="3524794" y="0"/>
          <a:ext cx="20574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" name="Equation" r:id="rId6" imgW="1600200" imgH="457200" progId="Equation.DSMT4">
                  <p:embed/>
                </p:oleObj>
              </mc:Choice>
              <mc:Fallback>
                <p:oleObj name="Equation" r:id="rId6" imgW="1600200" imgH="4572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794" y="0"/>
                        <a:ext cx="20574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202869"/>
              </p:ext>
            </p:extLst>
          </p:nvPr>
        </p:nvGraphicFramePr>
        <p:xfrm>
          <a:off x="7430589" y="169818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8" name="Equation" r:id="rId8" imgW="1180588" imgH="241195" progId="Equation.DSMT4">
                  <p:embed/>
                </p:oleObj>
              </mc:Choice>
              <mc:Fallback>
                <p:oleObj name="Equation" r:id="rId8" imgW="1180588" imgH="241195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589" y="169818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61658" y="1737361"/>
                <a:ext cx="28628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+11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658" y="1737361"/>
                <a:ext cx="2862835" cy="246221"/>
              </a:xfrm>
              <a:prstGeom prst="rect">
                <a:avLst/>
              </a:prstGeom>
              <a:blipFill>
                <a:blip r:embed="rId10"/>
                <a:stretch>
                  <a:fillRect l="-1919" r="-853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41669" y="2116183"/>
                <a:ext cx="168642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+11</m:t>
                              </m:r>
                            </m:num>
                            <m:den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16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den>
                          </m:f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69" y="2116183"/>
                <a:ext cx="1686424" cy="553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82343" y="2756263"/>
                <a:ext cx="112562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343" y="2756263"/>
                <a:ext cx="1125629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82491" y="3413759"/>
                <a:ext cx="103053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+11</m:t>
                          </m:r>
                        </m:num>
                        <m:den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1" y="3413759"/>
                <a:ext cx="1030539" cy="4626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03371" y="4140924"/>
                <a:ext cx="16184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−45=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1" y="4140924"/>
                <a:ext cx="1618456" cy="246221"/>
              </a:xfrm>
              <a:prstGeom prst="rect">
                <a:avLst/>
              </a:prstGeom>
              <a:blipFill>
                <a:blip r:embed="rId14"/>
                <a:stretch>
                  <a:fillRect l="-2264" r="-1509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9280" y="4624250"/>
                <a:ext cx="7854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=56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0" y="4624250"/>
                <a:ext cx="785471" cy="246221"/>
              </a:xfrm>
              <a:prstGeom prst="rect">
                <a:avLst/>
              </a:prstGeom>
              <a:blipFill>
                <a:blip r:embed="rId15"/>
                <a:stretch>
                  <a:fillRect l="-4651" r="-387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86845" y="5098867"/>
                <a:ext cx="5578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alt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845" y="5098867"/>
                <a:ext cx="557845" cy="246221"/>
              </a:xfrm>
              <a:prstGeom prst="rect">
                <a:avLst/>
              </a:prstGeom>
              <a:blipFill>
                <a:blip r:embed="rId16"/>
                <a:stretch>
                  <a:fillRect l="-3261" r="-6522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48"/>
          <p:cNvSpPr>
            <a:spLocks/>
          </p:cNvSpPr>
          <p:nvPr/>
        </p:nvSpPr>
        <p:spPr bwMode="auto">
          <a:xfrm>
            <a:off x="6446521" y="1931127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55"/>
          <p:cNvSpPr txBox="1">
            <a:spLocks noChangeArrowheads="1"/>
          </p:cNvSpPr>
          <p:nvPr/>
        </p:nvSpPr>
        <p:spPr bwMode="auto">
          <a:xfrm>
            <a:off x="6433458" y="1872345"/>
            <a:ext cx="1804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Use the subtraction law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Arc 48"/>
          <p:cNvSpPr>
            <a:spLocks/>
          </p:cNvSpPr>
          <p:nvPr/>
        </p:nvSpPr>
        <p:spPr bwMode="auto">
          <a:xfrm>
            <a:off x="6877596" y="2484121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rc 48"/>
          <p:cNvSpPr>
            <a:spLocks/>
          </p:cNvSpPr>
          <p:nvPr/>
        </p:nvSpPr>
        <p:spPr bwMode="auto">
          <a:xfrm>
            <a:off x="6899368" y="3124201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48"/>
          <p:cNvSpPr>
            <a:spLocks/>
          </p:cNvSpPr>
          <p:nvPr/>
        </p:nvSpPr>
        <p:spPr bwMode="auto">
          <a:xfrm>
            <a:off x="6912431" y="3685904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48"/>
          <p:cNvSpPr>
            <a:spLocks/>
          </p:cNvSpPr>
          <p:nvPr/>
        </p:nvSpPr>
        <p:spPr bwMode="auto">
          <a:xfrm>
            <a:off x="6864534" y="4265024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48"/>
          <p:cNvSpPr>
            <a:spLocks/>
          </p:cNvSpPr>
          <p:nvPr/>
        </p:nvSpPr>
        <p:spPr bwMode="auto">
          <a:xfrm>
            <a:off x="6494420" y="4783184"/>
            <a:ext cx="145869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474721" y="1672046"/>
            <a:ext cx="2455816" cy="35705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085806" y="2098766"/>
            <a:ext cx="853440" cy="6008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7043057" y="2455819"/>
            <a:ext cx="18048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Rewrite without using the logarithm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 Box 55"/>
          <p:cNvSpPr txBox="1">
            <a:spLocks noChangeArrowheads="1"/>
          </p:cNvSpPr>
          <p:nvPr/>
        </p:nvSpPr>
        <p:spPr bwMode="auto">
          <a:xfrm>
            <a:off x="7064829" y="3174277"/>
            <a:ext cx="17047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Calculate left side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7051764" y="3744688"/>
                <a:ext cx="1770017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−5)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1764" y="3744688"/>
                <a:ext cx="1770017" cy="307777"/>
              </a:xfrm>
              <a:prstGeom prst="rect">
                <a:avLst/>
              </a:prstGeom>
              <a:blipFill>
                <a:blip r:embed="rId17"/>
                <a:stretch>
                  <a:fillRect t="-1961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6908073" y="4315100"/>
            <a:ext cx="1269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Rearrange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6564085" y="4876804"/>
            <a:ext cx="1269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9" grpId="0" animBg="1"/>
      <p:bldP spid="29" grpId="1" animBg="1"/>
      <p:bldP spid="30" grpId="0"/>
      <p:bldP spid="31" grpId="0"/>
      <p:bldP spid="32" grpId="0"/>
      <p:bldP spid="33" grpId="0"/>
      <p:bldP spid="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14F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78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41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</a:t>
            </a:r>
            <a:r>
              <a:rPr lang="en-GB" altLang="en-US" sz="1800" b="1" u="sng" dirty="0">
                <a:latin typeface="Comic Sans MS" pitchFamily="66" charset="0"/>
              </a:rPr>
              <a:t>Solving Equations using Logarithms</a:t>
            </a: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Logarithms allow you to solve equations where ‘powers’ are involved as unknowns.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You need to be able to solve these by ‘taking logs’ of each side of the equation.</a:t>
            </a:r>
          </a:p>
          <a:p>
            <a:pPr eaLnBrk="1" hangingPunct="1">
              <a:buFontTx/>
              <a:buNone/>
            </a:pPr>
            <a:endParaRPr lang="en-GB" altLang="en-US" sz="1800" dirty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	All logarithms you use on the calculator will be in base 10 by default.</a:t>
            </a:r>
            <a:endParaRPr lang="en-GB" altLang="en-US" sz="1800" b="1" u="sng" dirty="0">
              <a:latin typeface="Comic Sans MS" pitchFamily="66" charset="0"/>
            </a:endParaRP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239000" y="1524000"/>
          <a:ext cx="8890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4" name="Equation" r:id="rId3" imgW="482391" imgH="203112" progId="Equation.DSMT4">
                  <p:embed/>
                </p:oleObj>
              </mc:Choice>
              <mc:Fallback>
                <p:oleObj name="Equation" r:id="rId3" imgW="482391" imgH="203112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524000"/>
                        <a:ext cx="8890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6629400" y="2209800"/>
          <a:ext cx="2198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5" name="Equation" r:id="rId5" imgW="1193800" imgH="241300" progId="Equation.DSMT4">
                  <p:embed/>
                </p:oleObj>
              </mc:Choice>
              <mc:Fallback>
                <p:oleObj name="Equation" r:id="rId5" imgW="1193800" imgH="241300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09800"/>
                        <a:ext cx="21986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705600" y="2971800"/>
          <a:ext cx="21050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6" name="Equation" r:id="rId7" imgW="1143000" imgH="228600" progId="Equation.DSMT4">
                  <p:embed/>
                </p:oleObj>
              </mc:Choice>
              <mc:Fallback>
                <p:oleObj name="Equation" r:id="rId7" imgW="1143000" imgH="22860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971800"/>
                        <a:ext cx="21050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7086600" y="3733800"/>
          <a:ext cx="14033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7" name="Equation" r:id="rId9" imgW="761669" imgH="431613" progId="Equation.DSMT4">
                  <p:embed/>
                </p:oleObj>
              </mc:Choice>
              <mc:Fallback>
                <p:oleObj name="Equation" r:id="rId9" imgW="761669" imgH="431613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33800"/>
                        <a:ext cx="140335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7086600" y="4724400"/>
          <a:ext cx="15208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8" name="Equation" r:id="rId11" imgW="825500" imgH="393700" progId="Equation.DSMT4">
                  <p:embed/>
                </p:oleObj>
              </mc:Choice>
              <mc:Fallback>
                <p:oleObj name="Equation" r:id="rId11" imgW="825500" imgH="393700" progId="Equation.DSMT4">
                  <p:embed/>
                  <p:pic>
                    <p:nvPicPr>
                      <p:cNvPr id="256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15208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7391400" y="5791200"/>
          <a:ext cx="10048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29" name="Equation" r:id="rId13" imgW="545626" imgH="177646" progId="Equation.DSMT4">
                  <p:embed/>
                </p:oleObj>
              </mc:Choice>
              <mc:Fallback>
                <p:oleObj name="Equation" r:id="rId13" imgW="545626" imgH="177646" progId="Equation.DSMT4">
                  <p:embed/>
                  <p:pic>
                    <p:nvPicPr>
                      <p:cNvPr id="256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791200"/>
                        <a:ext cx="1004888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Arc 10"/>
          <p:cNvSpPr>
            <a:spLocks/>
          </p:cNvSpPr>
          <p:nvPr/>
        </p:nvSpPr>
        <p:spPr bwMode="auto">
          <a:xfrm flipH="1">
            <a:off x="6172200" y="1676400"/>
            <a:ext cx="304800" cy="6858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0887327 h 43199"/>
              <a:gd name="T4" fmla="*/ 0 w 21600"/>
              <a:gd name="T5" fmla="*/ 544379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Arc 11"/>
          <p:cNvSpPr>
            <a:spLocks/>
          </p:cNvSpPr>
          <p:nvPr/>
        </p:nvSpPr>
        <p:spPr bwMode="auto">
          <a:xfrm flipH="1">
            <a:off x="6172200" y="2438400"/>
            <a:ext cx="304800" cy="7620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3441144 h 43199"/>
              <a:gd name="T4" fmla="*/ 0 w 21600"/>
              <a:gd name="T5" fmla="*/ 672073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Arc 12"/>
          <p:cNvSpPr>
            <a:spLocks/>
          </p:cNvSpPr>
          <p:nvPr/>
        </p:nvSpPr>
        <p:spPr bwMode="auto">
          <a:xfrm flipH="1">
            <a:off x="6172200" y="3276600"/>
            <a:ext cx="304800" cy="838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6263785 h 43199"/>
              <a:gd name="T4" fmla="*/ 0 w 21600"/>
              <a:gd name="T5" fmla="*/ 813208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Arc 13"/>
          <p:cNvSpPr>
            <a:spLocks/>
          </p:cNvSpPr>
          <p:nvPr/>
        </p:nvSpPr>
        <p:spPr bwMode="auto">
          <a:xfrm flipH="1">
            <a:off x="6172200" y="4191000"/>
            <a:ext cx="304800" cy="838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6263785 h 43199"/>
              <a:gd name="T4" fmla="*/ 0 w 21600"/>
              <a:gd name="T5" fmla="*/ 813208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Arc 14"/>
          <p:cNvSpPr>
            <a:spLocks/>
          </p:cNvSpPr>
          <p:nvPr/>
        </p:nvSpPr>
        <p:spPr bwMode="auto">
          <a:xfrm flipH="1">
            <a:off x="6172200" y="5105400"/>
            <a:ext cx="304800" cy="838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6263785 h 43199"/>
              <a:gd name="T4" fmla="*/ 0 w 21600"/>
              <a:gd name="T5" fmla="*/ 8132086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876800" y="1828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‘Take logs’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267200" y="2514600"/>
            <a:ext cx="1905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You can bring the power down…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343400" y="3505200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Divide by log</a:t>
            </a:r>
            <a:r>
              <a:rPr lang="en-GB" altLang="en-US" sz="1600" baseline="-25000">
                <a:solidFill>
                  <a:srgbClr val="FF0000"/>
                </a:solidFill>
                <a:latin typeface="Comic Sans MS" pitchFamily="66" charset="0"/>
              </a:rPr>
              <a:t>10</a:t>
            </a: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267200" y="5029200"/>
            <a:ext cx="1905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Make sure you use the exact answers to avoid rounding errors..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14F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8458200" y="5791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(3sf)</a:t>
            </a:r>
          </a:p>
        </p:txBody>
      </p:sp>
      <p:pic>
        <p:nvPicPr>
          <p:cNvPr id="21525" name="Picture 21" descr="log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0"/>
            <a:ext cx="884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238897" y="4437017"/>
            <a:ext cx="190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3620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/>
      <p:bldP spid="25616" grpId="0"/>
      <p:bldP spid="25617" grpId="0"/>
      <p:bldP spid="25618" grpId="0"/>
      <p:bldP spid="25620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Solving Equations using Logarithms</a:t>
            </a: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 steps are essentially the same when the power is an expression, such as ‘x – 2’, ‘2x + 4’ etc…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There is more rearranging to be done though, as well as factorising.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Overall, you are trying to get all the ‘x’s on one side and all the logs on the other…</a:t>
            </a:r>
            <a:endParaRPr lang="en-GB" altLang="en-US" sz="1800" b="1" u="sng">
              <a:latin typeface="Comic Sans MS" pitchFamily="66" charset="0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629400" y="1600200"/>
          <a:ext cx="1193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3" imgW="647419" imgH="203112" progId="Equation.DSMT4">
                  <p:embed/>
                </p:oleObj>
              </mc:Choice>
              <mc:Fallback>
                <p:oleObj name="Equation" r:id="rId3" imgW="647419" imgH="203112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00200"/>
                        <a:ext cx="1193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Arc 10"/>
          <p:cNvSpPr>
            <a:spLocks/>
          </p:cNvSpPr>
          <p:nvPr/>
        </p:nvSpPr>
        <p:spPr bwMode="auto">
          <a:xfrm flipH="1">
            <a:off x="5181600" y="18288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Arc 11"/>
          <p:cNvSpPr>
            <a:spLocks/>
          </p:cNvSpPr>
          <p:nvPr/>
        </p:nvSpPr>
        <p:spPr bwMode="auto">
          <a:xfrm flipH="1">
            <a:off x="5181600" y="24384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86200" y="1905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‘Take logs’</a:t>
            </a:r>
          </a:p>
        </p:txBody>
      </p:sp>
      <p:graphicFrame>
        <p:nvGraphicFramePr>
          <p:cNvPr id="26644" name="Object 20"/>
          <p:cNvGraphicFramePr>
            <a:graphicFrameLocks noChangeAspect="1"/>
          </p:cNvGraphicFramePr>
          <p:nvPr/>
        </p:nvGraphicFramePr>
        <p:xfrm>
          <a:off x="6019800" y="2133600"/>
          <a:ext cx="2317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5" imgW="1257300" imgH="228600" progId="Equation.DSMT4">
                  <p:embed/>
                </p:oleObj>
              </mc:Choice>
              <mc:Fallback>
                <p:oleObj name="Equation" r:id="rId5" imgW="1257300" imgH="228600" progId="Equation.DSMT4">
                  <p:embed/>
                  <p:pic>
                    <p:nvPicPr>
                      <p:cNvPr id="266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133600"/>
                        <a:ext cx="23177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5791200" y="2743200"/>
          <a:ext cx="29035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7" imgW="1574800" imgH="203200" progId="Equation.DSMT4">
                  <p:embed/>
                </p:oleObj>
              </mc:Choice>
              <mc:Fallback>
                <p:oleObj name="Equation" r:id="rId7" imgW="1574800" imgH="203200" progId="Equation.DSMT4">
                  <p:embed/>
                  <p:pic>
                    <p:nvPicPr>
                      <p:cNvPr id="266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743200"/>
                        <a:ext cx="29035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5486400" y="3352800"/>
          <a:ext cx="35131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Equation" r:id="rId9" imgW="1905000" imgH="203200" progId="Equation.DSMT4">
                  <p:embed/>
                </p:oleObj>
              </mc:Choice>
              <mc:Fallback>
                <p:oleObj name="Equation" r:id="rId9" imgW="1905000" imgH="203200" progId="Equation.DSMT4">
                  <p:embed/>
                  <p:pic>
                    <p:nvPicPr>
                      <p:cNvPr id="266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352800"/>
                        <a:ext cx="35131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5486400" y="3962400"/>
          <a:ext cx="35131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11" imgW="1905000" imgH="203200" progId="Equation.DSMT4">
                  <p:embed/>
                </p:oleObj>
              </mc:Choice>
              <mc:Fallback>
                <p:oleObj name="Equation" r:id="rId11" imgW="1905000" imgH="203200" progId="Equation.DSMT4">
                  <p:embed/>
                  <p:pic>
                    <p:nvPicPr>
                      <p:cNvPr id="266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35131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5486400" y="4648200"/>
          <a:ext cx="34893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13" imgW="1892300" imgH="203200" progId="Equation.DSMT4">
                  <p:embed/>
                </p:oleObj>
              </mc:Choice>
              <mc:Fallback>
                <p:oleObj name="Equation" r:id="rId13" imgW="1892300" imgH="203200" progId="Equation.DSMT4">
                  <p:embed/>
                  <p:pic>
                    <p:nvPicPr>
                      <p:cNvPr id="2664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348932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5"/>
          <p:cNvGraphicFramePr>
            <a:graphicFrameLocks noChangeAspect="1"/>
          </p:cNvGraphicFramePr>
          <p:nvPr/>
        </p:nvGraphicFramePr>
        <p:xfrm>
          <a:off x="6172200" y="5181600"/>
          <a:ext cx="20367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" name="Equation" r:id="rId15" imgW="1104900" imgH="419100" progId="Equation.DSMT4">
                  <p:embed/>
                </p:oleObj>
              </mc:Choice>
              <mc:Fallback>
                <p:oleObj name="Equation" r:id="rId15" imgW="1104900" imgH="419100" progId="Equation.DSMT4">
                  <p:embed/>
                  <p:pic>
                    <p:nvPicPr>
                      <p:cNvPr id="26649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2036763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6"/>
          <p:cNvGraphicFramePr>
            <a:graphicFrameLocks noChangeAspect="1"/>
          </p:cNvGraphicFramePr>
          <p:nvPr/>
        </p:nvGraphicFramePr>
        <p:xfrm>
          <a:off x="6705600" y="6172200"/>
          <a:ext cx="11461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" name="Equation" r:id="rId17" imgW="621760" imgH="177646" progId="Equation.DSMT4">
                  <p:embed/>
                </p:oleObj>
              </mc:Choice>
              <mc:Fallback>
                <p:oleObj name="Equation" r:id="rId17" imgW="621760" imgH="177646" progId="Equation.DSMT4">
                  <p:embed/>
                  <p:pic>
                    <p:nvPicPr>
                      <p:cNvPr id="266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172200"/>
                        <a:ext cx="11461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1" name="Arc 27"/>
          <p:cNvSpPr>
            <a:spLocks/>
          </p:cNvSpPr>
          <p:nvPr/>
        </p:nvSpPr>
        <p:spPr bwMode="auto">
          <a:xfrm flipH="1">
            <a:off x="5181600" y="30480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52" name="Arc 28"/>
          <p:cNvSpPr>
            <a:spLocks/>
          </p:cNvSpPr>
          <p:nvPr/>
        </p:nvSpPr>
        <p:spPr bwMode="auto">
          <a:xfrm flipH="1">
            <a:off x="5181600" y="36576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53" name="Arc 29"/>
          <p:cNvSpPr>
            <a:spLocks/>
          </p:cNvSpPr>
          <p:nvPr/>
        </p:nvSpPr>
        <p:spPr bwMode="auto">
          <a:xfrm flipH="1">
            <a:off x="5181600" y="42672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54" name="Arc 30"/>
          <p:cNvSpPr>
            <a:spLocks/>
          </p:cNvSpPr>
          <p:nvPr/>
        </p:nvSpPr>
        <p:spPr bwMode="auto">
          <a:xfrm flipH="1">
            <a:off x="5181600" y="4876800"/>
            <a:ext cx="304800" cy="6858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0887327 h 43199"/>
              <a:gd name="T4" fmla="*/ 0 w 21600"/>
              <a:gd name="T5" fmla="*/ 544379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55" name="Arc 31"/>
          <p:cNvSpPr>
            <a:spLocks/>
          </p:cNvSpPr>
          <p:nvPr/>
        </p:nvSpPr>
        <p:spPr bwMode="auto">
          <a:xfrm flipH="1">
            <a:off x="5181600" y="5638800"/>
            <a:ext cx="304800" cy="6858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10887327 h 43199"/>
              <a:gd name="T4" fmla="*/ 0 w 21600"/>
              <a:gd name="T5" fmla="*/ 5443791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3733800" y="2438400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Bring the powers down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3733800" y="3048000"/>
            <a:ext cx="1524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Multiply out the brackets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3581400" y="36576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Rearrange to get ‘x’s together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3505200" y="43434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 to isolate the x term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3733800" y="49530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       (log7-log3)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657600" y="5715000"/>
            <a:ext cx="160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Be careful when typing it all in!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8001000" y="6172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(3dp)</a:t>
            </a:r>
          </a:p>
        </p:txBody>
      </p:sp>
      <p:pic>
        <p:nvPicPr>
          <p:cNvPr id="22556" name="Picture 39" descr="logs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0"/>
            <a:ext cx="884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14F</a:t>
            </a:r>
          </a:p>
        </p:txBody>
      </p:sp>
    </p:spTree>
    <p:extLst>
      <p:ext uri="{BB962C8B-B14F-4D97-AF65-F5344CB8AC3E}">
        <p14:creationId xmlns:p14="http://schemas.microsoft.com/office/powerpoint/2010/main" val="72291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animBg="1"/>
      <p:bldP spid="26639" grpId="0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/>
      <p:bldP spid="26657" grpId="0"/>
      <p:bldP spid="26658" grpId="0"/>
      <p:bldP spid="26659" grpId="0"/>
      <p:bldP spid="26660" grpId="0"/>
      <p:bldP spid="2666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733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Solving Equations using Logarithms</a:t>
            </a: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You may also need to use a substitution method with even harder ones.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You will know to use this when you see a logarithm that has a similar shape to a quadratic equation..</a:t>
            </a: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Let y=5</a:t>
            </a:r>
            <a:r>
              <a:rPr lang="en-GB" altLang="en-US" sz="1600" baseline="30000">
                <a:latin typeface="Comic Sans MS" pitchFamily="66" charset="0"/>
              </a:rPr>
              <a:t>x</a:t>
            </a: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GB" altLang="en-US" sz="16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GB" altLang="en-US" sz="1600">
                <a:latin typeface="Comic Sans MS" pitchFamily="66" charset="0"/>
              </a:rPr>
              <a:t>	When you raise a number to a power, the answer cannot be negative…</a:t>
            </a:r>
            <a:endParaRPr lang="en-GB" altLang="en-US" sz="1600" baseline="30000">
              <a:latin typeface="Comic Sans MS" pitchFamily="66" charset="0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019800" y="1600200"/>
          <a:ext cx="22002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8" name="Equation" r:id="rId4" imgW="1193800" imgH="228600" progId="Equation.DSMT4">
                  <p:embed/>
                </p:oleObj>
              </mc:Choice>
              <mc:Fallback>
                <p:oleObj name="Equation" r:id="rId4" imgW="1193800" imgH="22860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600200"/>
                        <a:ext cx="22002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Arc 5"/>
          <p:cNvSpPr>
            <a:spLocks/>
          </p:cNvSpPr>
          <p:nvPr/>
        </p:nvSpPr>
        <p:spPr bwMode="auto">
          <a:xfrm flipH="1">
            <a:off x="5181600" y="18288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733800" y="19050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Sub in ‘y = 5</a:t>
            </a:r>
            <a:r>
              <a:rPr lang="en-GB" altLang="en-US" sz="1400" baseline="3000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</p:txBody>
      </p:sp>
      <p:graphicFrame>
        <p:nvGraphicFramePr>
          <p:cNvPr id="27675" name="Object 27"/>
          <p:cNvGraphicFramePr>
            <a:graphicFrameLocks noChangeAspect="1"/>
          </p:cNvGraphicFramePr>
          <p:nvPr/>
        </p:nvGraphicFramePr>
        <p:xfrm>
          <a:off x="6172200" y="2133600"/>
          <a:ext cx="18732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9" name="Equation" r:id="rId6" imgW="1016000" imgH="228600" progId="Equation.DSMT4">
                  <p:embed/>
                </p:oleObj>
              </mc:Choice>
              <mc:Fallback>
                <p:oleObj name="Equation" r:id="rId6" imgW="1016000" imgH="228600" progId="Equation.DSMT4">
                  <p:embed/>
                  <p:pic>
                    <p:nvPicPr>
                      <p:cNvPr id="276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18732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6" name="Object 28"/>
          <p:cNvGraphicFramePr>
            <a:graphicFrameLocks noChangeAspect="1"/>
          </p:cNvGraphicFramePr>
          <p:nvPr/>
        </p:nvGraphicFramePr>
        <p:xfrm>
          <a:off x="6096000" y="2743200"/>
          <a:ext cx="2084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" name="Equation" r:id="rId8" imgW="1129810" imgH="203112" progId="Equation.DSMT4">
                  <p:embed/>
                </p:oleObj>
              </mc:Choice>
              <mc:Fallback>
                <p:oleObj name="Equation" r:id="rId8" imgW="1129810" imgH="203112" progId="Equation.DSMT4">
                  <p:embed/>
                  <p:pic>
                    <p:nvPicPr>
                      <p:cNvPr id="276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43200"/>
                        <a:ext cx="20843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7" name="Object 29"/>
          <p:cNvGraphicFramePr>
            <a:graphicFrameLocks noChangeAspect="1"/>
          </p:cNvGraphicFramePr>
          <p:nvPr/>
        </p:nvGraphicFramePr>
        <p:xfrm>
          <a:off x="6019800" y="3429000"/>
          <a:ext cx="9604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" name="Equation" r:id="rId10" imgW="520474" imgH="203112" progId="Equation.DSMT4">
                  <p:embed/>
                </p:oleObj>
              </mc:Choice>
              <mc:Fallback>
                <p:oleObj name="Equation" r:id="rId10" imgW="520474" imgH="203112" progId="Equation.DSMT4">
                  <p:embed/>
                  <p:pic>
                    <p:nvPicPr>
                      <p:cNvPr id="276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9604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8" name="Object 30"/>
          <p:cNvGraphicFramePr>
            <a:graphicFrameLocks noChangeAspect="1"/>
          </p:cNvGraphicFramePr>
          <p:nvPr/>
        </p:nvGraphicFramePr>
        <p:xfrm>
          <a:off x="7696200" y="3429000"/>
          <a:ext cx="6556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2" name="Equation" r:id="rId12" imgW="355292" imgH="203024" progId="Equation.DSMT4">
                  <p:embed/>
                </p:oleObj>
              </mc:Choice>
              <mc:Fallback>
                <p:oleObj name="Equation" r:id="rId12" imgW="355292" imgH="203024" progId="Equation.DSMT4">
                  <p:embed/>
                  <p:pic>
                    <p:nvPicPr>
                      <p:cNvPr id="276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429000"/>
                        <a:ext cx="6556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086600" y="3429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or</a:t>
            </a:r>
          </a:p>
        </p:txBody>
      </p:sp>
      <p:graphicFrame>
        <p:nvGraphicFramePr>
          <p:cNvPr id="27680" name="Object 32"/>
          <p:cNvGraphicFramePr>
            <a:graphicFrameLocks noChangeAspect="1"/>
          </p:cNvGraphicFramePr>
          <p:nvPr/>
        </p:nvGraphicFramePr>
        <p:xfrm>
          <a:off x="6781800" y="4114800"/>
          <a:ext cx="7493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14" imgW="406048" imgH="203024" progId="Equation.DSMT4">
                  <p:embed/>
                </p:oleObj>
              </mc:Choice>
              <mc:Fallback>
                <p:oleObj name="Equation" r:id="rId14" imgW="406048" imgH="203024" progId="Equation.DSMT4">
                  <p:embed/>
                  <p:pic>
                    <p:nvPicPr>
                      <p:cNvPr id="276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7493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34"/>
          <p:cNvGraphicFramePr>
            <a:graphicFrameLocks noChangeAspect="1"/>
          </p:cNvGraphicFramePr>
          <p:nvPr/>
        </p:nvGraphicFramePr>
        <p:xfrm>
          <a:off x="6396038" y="4548188"/>
          <a:ext cx="15224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Equation" r:id="rId16" imgW="825500" imgH="228600" progId="Equation.DSMT4">
                  <p:embed/>
                </p:oleObj>
              </mc:Choice>
              <mc:Fallback>
                <p:oleObj name="Equation" r:id="rId16" imgW="825500" imgH="228600" progId="Equation.DSMT4">
                  <p:embed/>
                  <p:pic>
                    <p:nvPicPr>
                      <p:cNvPr id="276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4548188"/>
                        <a:ext cx="1522412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35"/>
          <p:cNvGraphicFramePr>
            <a:graphicFrameLocks noChangeAspect="1"/>
          </p:cNvGraphicFramePr>
          <p:nvPr/>
        </p:nvGraphicFramePr>
        <p:xfrm>
          <a:off x="6400800" y="5105400"/>
          <a:ext cx="159226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Equation" r:id="rId18" imgW="863225" imgH="203112" progId="Equation.DSMT4">
                  <p:embed/>
                </p:oleObj>
              </mc:Choice>
              <mc:Fallback>
                <p:oleObj name="Equation" r:id="rId18" imgW="863225" imgH="203112" progId="Equation.DSMT4">
                  <p:embed/>
                  <p:pic>
                    <p:nvPicPr>
                      <p:cNvPr id="276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1592263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4" name="Object 36"/>
          <p:cNvGraphicFramePr>
            <a:graphicFrameLocks noChangeAspect="1"/>
          </p:cNvGraphicFramePr>
          <p:nvPr/>
        </p:nvGraphicFramePr>
        <p:xfrm>
          <a:off x="6629400" y="5486400"/>
          <a:ext cx="10763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6" name="Equation" r:id="rId20" imgW="583947" imgH="418918" progId="Equation.DSMT4">
                  <p:embed/>
                </p:oleObj>
              </mc:Choice>
              <mc:Fallback>
                <p:oleObj name="Equation" r:id="rId20" imgW="583947" imgH="418918" progId="Equation.DSMT4">
                  <p:embed/>
                  <p:pic>
                    <p:nvPicPr>
                      <p:cNvPr id="276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486400"/>
                        <a:ext cx="10763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37"/>
          <p:cNvGraphicFramePr>
            <a:graphicFrameLocks noChangeAspect="1"/>
          </p:cNvGraphicFramePr>
          <p:nvPr/>
        </p:nvGraphicFramePr>
        <p:xfrm>
          <a:off x="6705600" y="6324600"/>
          <a:ext cx="1006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" name="Equation" r:id="rId22" imgW="545626" imgH="177646" progId="Equation.DSMT4">
                  <p:embed/>
                </p:oleObj>
              </mc:Choice>
              <mc:Fallback>
                <p:oleObj name="Equation" r:id="rId22" imgW="545626" imgH="177646" progId="Equation.DSMT4">
                  <p:embed/>
                  <p:pic>
                    <p:nvPicPr>
                      <p:cNvPr id="276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324600"/>
                        <a:ext cx="1006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232263" y="459159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2070463" y="436299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 = 5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 x 5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2070463" y="4743995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 = 5</a:t>
            </a:r>
            <a:r>
              <a:rPr lang="en-GB" altLang="en-US" sz="1800" baseline="30000">
                <a:solidFill>
                  <a:srgbClr val="FF0000"/>
                </a:solidFill>
                <a:latin typeface="Comic Sans MS" pitchFamily="66" charset="0"/>
              </a:rPr>
              <a:t>2x</a:t>
            </a:r>
          </a:p>
        </p:txBody>
      </p:sp>
      <p:sp>
        <p:nvSpPr>
          <p:cNvPr id="27689" name="Arc 41"/>
          <p:cNvSpPr>
            <a:spLocks/>
          </p:cNvSpPr>
          <p:nvPr/>
        </p:nvSpPr>
        <p:spPr bwMode="auto">
          <a:xfrm flipH="1">
            <a:off x="5210175" y="24384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90" name="Arc 42"/>
          <p:cNvSpPr>
            <a:spLocks/>
          </p:cNvSpPr>
          <p:nvPr/>
        </p:nvSpPr>
        <p:spPr bwMode="auto">
          <a:xfrm flipH="1">
            <a:off x="5181600" y="3048000"/>
            <a:ext cx="304800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7620000" y="3352800"/>
            <a:ext cx="7620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622663" y="4362995"/>
            <a:ext cx="5334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6" name="Arc 48"/>
          <p:cNvSpPr>
            <a:spLocks/>
          </p:cNvSpPr>
          <p:nvPr/>
        </p:nvSpPr>
        <p:spPr bwMode="auto">
          <a:xfrm flipH="1">
            <a:off x="5715000" y="4343400"/>
            <a:ext cx="304800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98" name="Arc 50"/>
          <p:cNvSpPr>
            <a:spLocks/>
          </p:cNvSpPr>
          <p:nvPr/>
        </p:nvSpPr>
        <p:spPr bwMode="auto">
          <a:xfrm flipH="1">
            <a:off x="5715000" y="4800600"/>
            <a:ext cx="304800" cy="4572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4838812 h 43199"/>
              <a:gd name="T4" fmla="*/ 0 w 21600"/>
              <a:gd name="T5" fmla="*/ 2419459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99" name="Arc 51"/>
          <p:cNvSpPr>
            <a:spLocks/>
          </p:cNvSpPr>
          <p:nvPr/>
        </p:nvSpPr>
        <p:spPr bwMode="auto">
          <a:xfrm flipH="1">
            <a:off x="5715000" y="5257800"/>
            <a:ext cx="304800" cy="6096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8602332 h 43199"/>
              <a:gd name="T4" fmla="*/ 0 w 21600"/>
              <a:gd name="T5" fmla="*/ 4301265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700" name="Arc 52"/>
          <p:cNvSpPr>
            <a:spLocks/>
          </p:cNvSpPr>
          <p:nvPr/>
        </p:nvSpPr>
        <p:spPr bwMode="auto">
          <a:xfrm flipH="1">
            <a:off x="5715000" y="5867400"/>
            <a:ext cx="304800" cy="6096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8602332 h 43199"/>
              <a:gd name="T4" fmla="*/ 0 w 21600"/>
              <a:gd name="T5" fmla="*/ 4301265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3990975" y="2590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Factorise</a:t>
            </a:r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3505200" y="30480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You have 2 possible answers</a:t>
            </a:r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4495800" y="44196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‘Take logs’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4038600" y="48006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Bring the power down</a:t>
            </a: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4038600" y="54102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Divide by log5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4114800" y="5943600"/>
            <a:ext cx="1752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solidFill>
                  <a:srgbClr val="FF0000"/>
                </a:solidFill>
                <a:latin typeface="Comic Sans MS" pitchFamily="66" charset="0"/>
              </a:rPr>
              <a:t>Make sure it is accurate…</a:t>
            </a:r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7696200" y="63246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itchFamily="66" charset="0"/>
              </a:rPr>
              <a:t>(2dp)</a:t>
            </a:r>
          </a:p>
        </p:txBody>
      </p:sp>
      <p:pic>
        <p:nvPicPr>
          <p:cNvPr id="23588" name="Picture 60" descr="logss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0"/>
            <a:ext cx="884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30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5" grpId="0"/>
      <p:bldP spid="27679" grpId="0"/>
      <p:bldP spid="27686" grpId="0" animBg="1"/>
      <p:bldP spid="27687" grpId="0"/>
      <p:bldP spid="27688" grpId="0"/>
      <p:bldP spid="27689" grpId="0" animBg="1"/>
      <p:bldP spid="27690" grpId="0" animBg="1"/>
      <p:bldP spid="27693" grpId="0" animBg="1"/>
      <p:bldP spid="27695" grpId="0" animBg="1"/>
      <p:bldP spid="27696" grpId="0" animBg="1"/>
      <p:bldP spid="27698" grpId="0" animBg="1"/>
      <p:bldP spid="27699" grpId="0" animBg="1"/>
      <p:bldP spid="27700" grpId="0" animBg="1"/>
      <p:bldP spid="27701" grpId="0"/>
      <p:bldP spid="27702" grpId="0"/>
      <p:bldP spid="27703" grpId="0"/>
      <p:bldP spid="27704" grpId="0"/>
      <p:bldP spid="27705" grpId="0"/>
      <p:bldP spid="27706" grpId="0"/>
      <p:bldP spid="2770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14G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81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notation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means the logarithm to the base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, and is also on your calculator.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compare the graphs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l="-671" t="-766" r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411685" y="1362892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rot="5400000" flipV="1">
            <a:off x="6411685" y="1362892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4887685" y="1515292"/>
            <a:ext cx="2895600" cy="2895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7"/>
          <p:cNvSpPr/>
          <p:nvPr/>
        </p:nvSpPr>
        <p:spPr bwMode="auto">
          <a:xfrm>
            <a:off x="4887685" y="1439092"/>
            <a:ext cx="2362200" cy="1420813"/>
          </a:xfrm>
          <a:custGeom>
            <a:avLst/>
            <a:gdLst>
              <a:gd name="connsiteX0" fmla="*/ 0 w 2361063"/>
              <a:gd name="connsiteY0" fmla="*/ 996287 h 996474"/>
              <a:gd name="connsiteX1" fmla="*/ 1569493 w 2361063"/>
              <a:gd name="connsiteY1" fmla="*/ 832513 h 996474"/>
              <a:gd name="connsiteX2" fmla="*/ 2361063 w 2361063"/>
              <a:gd name="connsiteY2" fmla="*/ 0 h 9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>
                <a:solidFill>
                  <a:srgbClr val="FF0000"/>
                </a:solidFill>
              </a:ln>
              <a:latin typeface="Comic Sans MS" pitchFamily="66" charset="0"/>
            </a:endParaRPr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 rot="16200000" flipV="1">
            <a:off x="5946548" y="2543992"/>
            <a:ext cx="2362200" cy="1371600"/>
          </a:xfrm>
          <a:custGeom>
            <a:avLst/>
            <a:gdLst>
              <a:gd name="T0" fmla="*/ 0 w 2361063"/>
              <a:gd name="T1" fmla="*/ 1419289 h 996474"/>
              <a:gd name="T2" fmla="*/ 2113825 w 2361063"/>
              <a:gd name="T3" fmla="*/ 1185980 h 996474"/>
              <a:gd name="T4" fmla="*/ 3179928 w 2361063"/>
              <a:gd name="T5" fmla="*/ 0 h 9964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61063" h="996474">
                <a:moveTo>
                  <a:pt x="0" y="996287"/>
                </a:moveTo>
                <a:cubicBezTo>
                  <a:pt x="587991" y="997424"/>
                  <a:pt x="1175983" y="998561"/>
                  <a:pt x="1569493" y="832513"/>
                </a:cubicBezTo>
                <a:cubicBezTo>
                  <a:pt x="1963004" y="666465"/>
                  <a:pt x="2162033" y="333232"/>
                  <a:pt x="2361063" y="0"/>
                </a:cubicBezTo>
              </a:path>
            </a:pathLst>
          </a:cu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6806973" y="1072380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FF0000"/>
                </a:solidFill>
                <a:latin typeface="Comic Sans MS" pitchFamily="66" charset="0"/>
              </a:rPr>
              <a:t>y = e</a:t>
            </a:r>
            <a:r>
              <a:rPr lang="en-GB" altLang="en-US" sz="18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7742010" y="1723255"/>
            <a:ext cx="87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aseline="0" dirty="0">
                <a:solidFill>
                  <a:srgbClr val="0000FF"/>
                </a:solidFill>
                <a:latin typeface="Comic Sans MS" pitchFamily="66" charset="0"/>
              </a:rPr>
              <a:t>y = </a:t>
            </a:r>
            <a:r>
              <a:rPr lang="en-GB" altLang="en-US" sz="1800" baseline="0" dirty="0" err="1">
                <a:solidFill>
                  <a:srgbClr val="0000FF"/>
                </a:solidFill>
                <a:latin typeface="Comic Sans MS" pitchFamily="66" charset="0"/>
              </a:rPr>
              <a:t>lnx</a:t>
            </a:r>
            <a:endParaRPr lang="en-GB" alt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694385" y="1264467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aseline="0">
                <a:latin typeface="Comic Sans MS" pitchFamily="66" charset="0"/>
              </a:rPr>
              <a:t>y = x</a:t>
            </a:r>
            <a:endParaRPr lang="en-GB" altLang="en-US" sz="1400">
              <a:latin typeface="Comic Sans MS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895748" y="2385242"/>
            <a:ext cx="58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FF0000"/>
                </a:solidFill>
                <a:latin typeface="Comic Sans MS" pitchFamily="66" charset="0"/>
              </a:rPr>
              <a:t>(0,1)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583135" y="2936105"/>
            <a:ext cx="587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solidFill>
                  <a:srgbClr val="0000FF"/>
                </a:solidFill>
                <a:latin typeface="Comic Sans MS" pitchFamily="66" charset="0"/>
              </a:rPr>
              <a:t>(1,0)</a:t>
            </a:r>
          </a:p>
        </p:txBody>
      </p:sp>
    </p:spTree>
    <p:extLst>
      <p:ext uri="{BB962C8B-B14F-4D97-AF65-F5344CB8AC3E}">
        <p14:creationId xmlns:p14="http://schemas.microsoft.com/office/powerpoint/2010/main" val="26745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when solving exponential equations involving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15141" y="3953690"/>
                <a:ext cx="727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41" y="3953690"/>
                <a:ext cx="727443" cy="276999"/>
              </a:xfrm>
              <a:prstGeom prst="rect">
                <a:avLst/>
              </a:prstGeom>
              <a:blipFill>
                <a:blip r:embed="rId3"/>
                <a:stretch>
                  <a:fillRect l="-4202" r="-840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5358" y="4489268"/>
                <a:ext cx="15969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58" y="4489268"/>
                <a:ext cx="1596912" cy="276999"/>
              </a:xfrm>
              <a:prstGeom prst="rect">
                <a:avLst/>
              </a:prstGeom>
              <a:blipFill>
                <a:blip r:embed="rId4"/>
                <a:stretch>
                  <a:fillRect l="-4962" t="-2174" r="-343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blipFill>
                <a:blip r:embed="rId5"/>
                <a:stretch>
                  <a:fillRect l="-4237" r="-1695" b="-2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15289" y="5569130"/>
                <a:ext cx="1047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89" y="5569130"/>
                <a:ext cx="1047659" cy="276999"/>
              </a:xfrm>
              <a:prstGeom prst="rect">
                <a:avLst/>
              </a:prstGeom>
              <a:blipFill>
                <a:blip r:embed="rId6"/>
                <a:stretch>
                  <a:fillRect l="-2924" t="-4444" r="-643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71004" y="5024846"/>
                <a:ext cx="1594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4" y="5024846"/>
                <a:ext cx="1594283" cy="276999"/>
              </a:xfrm>
              <a:prstGeom prst="rect">
                <a:avLst/>
              </a:prstGeom>
              <a:blipFill>
                <a:blip r:embed="rId7"/>
                <a:stretch>
                  <a:fillRect l="-4580" t="-2174" r="-343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5"/>
          <p:cNvSpPr>
            <a:spLocks/>
          </p:cNvSpPr>
          <p:nvPr/>
        </p:nvSpPr>
        <p:spPr bwMode="auto">
          <a:xfrm>
            <a:off x="2603861" y="4101738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671352" y="4116978"/>
            <a:ext cx="181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natural logs of both sides</a:t>
            </a:r>
          </a:p>
        </p:txBody>
      </p:sp>
      <p:sp>
        <p:nvSpPr>
          <p:cNvPr id="24" name="Arc 5"/>
          <p:cNvSpPr>
            <a:spLocks/>
          </p:cNvSpPr>
          <p:nvPr/>
        </p:nvSpPr>
        <p:spPr bwMode="auto">
          <a:xfrm>
            <a:off x="2625632" y="4646023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5"/>
          <p:cNvSpPr>
            <a:spLocks/>
          </p:cNvSpPr>
          <p:nvPr/>
        </p:nvSpPr>
        <p:spPr bwMode="auto">
          <a:xfrm>
            <a:off x="2629987" y="5199017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780208" y="4748350"/>
            <a:ext cx="1813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2706187" y="5318761"/>
                <a:ext cx="132588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187" y="5318761"/>
                <a:ext cx="1325882" cy="307777"/>
              </a:xfrm>
              <a:prstGeom prst="rect">
                <a:avLst/>
              </a:prstGeom>
              <a:blipFill>
                <a:blip r:embed="rId8"/>
                <a:stretch>
                  <a:fillRect b="-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77533" y="5967550"/>
            <a:ext cx="22881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It is fine to leave your answers as exact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17027" y="3975462"/>
                <a:ext cx="727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27" y="3975462"/>
                <a:ext cx="727443" cy="276999"/>
              </a:xfrm>
              <a:prstGeom prst="rect">
                <a:avLst/>
              </a:prstGeom>
              <a:blipFill>
                <a:blip r:embed="rId9"/>
                <a:stretch>
                  <a:fillRect l="-4167" r="-750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03667" y="4511040"/>
                <a:ext cx="1141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667" y="4511040"/>
                <a:ext cx="1141787" cy="276999"/>
              </a:xfrm>
              <a:prstGeom prst="rect">
                <a:avLst/>
              </a:prstGeom>
              <a:blipFill>
                <a:blip r:embed="rId10"/>
                <a:stretch>
                  <a:fillRect l="-4787" r="-478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721530" y="5037910"/>
                <a:ext cx="818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530" y="5037910"/>
                <a:ext cx="818109" cy="276999"/>
              </a:xfrm>
              <a:prstGeom prst="rect">
                <a:avLst/>
              </a:prstGeom>
              <a:blipFill>
                <a:blip r:embed="rId11"/>
                <a:stretch>
                  <a:fillRect l="-3731" r="-746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5"/>
          <p:cNvSpPr>
            <a:spLocks/>
          </p:cNvSpPr>
          <p:nvPr/>
        </p:nvSpPr>
        <p:spPr bwMode="auto">
          <a:xfrm>
            <a:off x="6631575" y="4132218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873238" y="4138750"/>
            <a:ext cx="181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Take natural logs of both sides</a:t>
            </a:r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>
            <a:off x="6653346" y="4676503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982094" y="4770122"/>
            <a:ext cx="1813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5283922" y="5536476"/>
            <a:ext cx="3363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You should use notation like the above when dealing with natural logarithms</a:t>
            </a:r>
          </a:p>
        </p:txBody>
      </p:sp>
    </p:spTree>
    <p:extLst>
      <p:ext uri="{BB962C8B-B14F-4D97-AF65-F5344CB8AC3E}">
        <p14:creationId xmlns:p14="http://schemas.microsoft.com/office/powerpoint/2010/main" val="1350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4" grpId="0"/>
      <p:bldP spid="35" grpId="0" animBg="1"/>
      <p:bldP spid="37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when solving exponential equations involving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6730" y="4066902"/>
                <a:ext cx="818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30" y="4066902"/>
                <a:ext cx="818109" cy="276999"/>
              </a:xfrm>
              <a:prstGeom prst="rect">
                <a:avLst/>
              </a:prstGeom>
              <a:blipFill>
                <a:blip r:embed="rId3"/>
                <a:stretch>
                  <a:fillRect l="-6716" r="-59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blipFill>
                <a:blip r:embed="rId4"/>
                <a:stretch>
                  <a:fillRect l="-4237" r="-1695" b="-2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5"/>
          <p:cNvSpPr>
            <a:spLocks/>
          </p:cNvSpPr>
          <p:nvPr/>
        </p:nvSpPr>
        <p:spPr bwMode="auto">
          <a:xfrm>
            <a:off x="2795450" y="4214950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7"/>
              <p:cNvSpPr txBox="1">
                <a:spLocks noChangeArrowheads="1"/>
              </p:cNvSpPr>
              <p:nvPr/>
            </p:nvSpPr>
            <p:spPr bwMode="auto">
              <a:xfrm>
                <a:off x="2836815" y="4177938"/>
                <a:ext cx="181356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Think about what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represents</a:t>
                </a:r>
              </a:p>
            </p:txBody>
          </p:sp>
        </mc:Choice>
        <mc:Fallback xmlns="">
          <p:sp>
            <p:nvSpPr>
              <p:cNvPr id="2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6815" y="4177938"/>
                <a:ext cx="1813561" cy="523220"/>
              </a:xfrm>
              <a:prstGeom prst="rect">
                <a:avLst/>
              </a:prstGeom>
              <a:blipFill>
                <a:blip r:embed="rId5"/>
                <a:stretch>
                  <a:fillRect t="-1163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84661" y="4567645"/>
                <a:ext cx="10476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661" y="4567645"/>
                <a:ext cx="1047659" cy="276999"/>
              </a:xfrm>
              <a:prstGeom prst="rect">
                <a:avLst/>
              </a:prstGeom>
              <a:blipFill>
                <a:blip r:embed="rId6"/>
                <a:stretch>
                  <a:fillRect l="-7558" t="-2174" r="-523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11232" y="5094514"/>
                <a:ext cx="718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32" y="5094514"/>
                <a:ext cx="718210" cy="276999"/>
              </a:xfrm>
              <a:prstGeom prst="rect">
                <a:avLst/>
              </a:prstGeom>
              <a:blipFill>
                <a:blip r:embed="rId7"/>
                <a:stretch>
                  <a:fillRect l="-4237" t="-4444" r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5"/>
          <p:cNvSpPr>
            <a:spLocks/>
          </p:cNvSpPr>
          <p:nvPr/>
        </p:nvSpPr>
        <p:spPr bwMode="auto">
          <a:xfrm>
            <a:off x="2643050" y="4724401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710541" y="4739641"/>
            <a:ext cx="181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Rewrite without using a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72890" y="4062548"/>
                <a:ext cx="818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90" y="4062548"/>
                <a:ext cx="818109" cy="276999"/>
              </a:xfrm>
              <a:prstGeom prst="rect">
                <a:avLst/>
              </a:prstGeom>
              <a:blipFill>
                <a:blip r:embed="rId8"/>
                <a:stretch>
                  <a:fillRect l="-6716" r="-597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5"/>
          <p:cNvSpPr>
            <a:spLocks/>
          </p:cNvSpPr>
          <p:nvPr/>
        </p:nvSpPr>
        <p:spPr bwMode="auto">
          <a:xfrm>
            <a:off x="6361610" y="4210596"/>
            <a:ext cx="200298" cy="533400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507478" y="4208418"/>
            <a:ext cx="1813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0000FF"/>
                </a:solidFill>
                <a:latin typeface="Comic Sans MS" pitchFamily="66" charset="0"/>
              </a:rPr>
              <a:t>Learn this pattern so you can use it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86100" y="4602480"/>
                <a:ext cx="7182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100" y="4602480"/>
                <a:ext cx="718210" cy="276999"/>
              </a:xfrm>
              <a:prstGeom prst="rect">
                <a:avLst/>
              </a:prstGeom>
              <a:blipFill>
                <a:blip r:embed="rId9"/>
                <a:stretch>
                  <a:fillRect l="-4237" t="-4444" r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/>
      <p:bldP spid="31" grpId="0"/>
      <p:bldP spid="36" grpId="0"/>
      <p:bldP spid="38" grpId="0" animBg="1"/>
      <p:bldP spid="40" grpId="0"/>
      <p:bldP spid="41" grpId="0"/>
      <p:bldP spid="42" grpId="0" animBg="1"/>
      <p:bldP spid="43" grpId="0"/>
      <p:bldP spid="4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when solving exponential equations involving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blipFill>
                <a:blip r:embed="rId3"/>
                <a:stretch>
                  <a:fillRect l="-4237" r="-1695" b="-2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29891" y="1584960"/>
                <a:ext cx="939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891" y="1584960"/>
                <a:ext cx="939103" cy="246221"/>
              </a:xfrm>
              <a:prstGeom prst="rect">
                <a:avLst/>
              </a:prstGeom>
              <a:blipFill>
                <a:blip r:embed="rId4"/>
                <a:stretch>
                  <a:fillRect l="-1948" r="-324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8451" y="2094412"/>
                <a:ext cx="1211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51" y="2094412"/>
                <a:ext cx="1211678" cy="246221"/>
              </a:xfrm>
              <a:prstGeom prst="rect">
                <a:avLst/>
              </a:prstGeom>
              <a:blipFill>
                <a:blip r:embed="rId5"/>
                <a:stretch>
                  <a:fillRect l="-3015" r="-201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91149" y="2603863"/>
                <a:ext cx="1211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149" y="2603863"/>
                <a:ext cx="1211678" cy="246221"/>
              </a:xfrm>
              <a:prstGeom prst="rect">
                <a:avLst/>
              </a:prstGeom>
              <a:blipFill>
                <a:blip r:embed="rId6"/>
                <a:stretch>
                  <a:fillRect l="-3015" r="-2010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00006" y="3034937"/>
                <a:ext cx="124585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06" y="3034937"/>
                <a:ext cx="1245854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5"/>
          <p:cNvSpPr>
            <a:spLocks/>
          </p:cNvSpPr>
          <p:nvPr/>
        </p:nvSpPr>
        <p:spPr bwMode="auto">
          <a:xfrm>
            <a:off x="5930536" y="171558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954484" y="1748247"/>
            <a:ext cx="18135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natural logs</a:t>
            </a:r>
          </a:p>
        </p:txBody>
      </p:sp>
      <p:sp>
        <p:nvSpPr>
          <p:cNvPr id="26" name="Arc 5"/>
          <p:cNvSpPr>
            <a:spLocks/>
          </p:cNvSpPr>
          <p:nvPr/>
        </p:nvSpPr>
        <p:spPr bwMode="auto">
          <a:xfrm>
            <a:off x="6291942" y="2216331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>
            <a:off x="6470468" y="278674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481353" y="2876007"/>
            <a:ext cx="1338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307182" y="2275116"/>
            <a:ext cx="1338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</a:p>
        </p:txBody>
      </p:sp>
    </p:spTree>
    <p:extLst>
      <p:ext uri="{BB962C8B-B14F-4D97-AF65-F5344CB8AC3E}">
        <p14:creationId xmlns:p14="http://schemas.microsoft.com/office/powerpoint/2010/main" val="1540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4" grpId="0" animBg="1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600200"/>
            <a:ext cx="44370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Graphs of Exponential Functions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Here are a few more examples of graphs where 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2027238" y="2522538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522538"/>
                        <a:ext cx="69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82600" y="2933700"/>
          <a:ext cx="6208713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Chart" r:id="rId5" imgW="6810430" imgH="3895622" progId="Excel.Chart.8">
                  <p:embed/>
                </p:oleObj>
              </mc:Choice>
              <mc:Fallback>
                <p:oleObj name="Chart" r:id="rId5" imgW="6810430" imgH="3895622" progId="Excel.Chart.8">
                  <p:embed/>
                  <p:pic>
                    <p:nvPicPr>
                      <p:cNvPr id="92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933700"/>
                        <a:ext cx="6208713" cy="383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00725" y="3070225"/>
            <a:ext cx="101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 = 3</a:t>
            </a:r>
            <a:r>
              <a:rPr lang="en-GB" altLang="en-US" sz="1800" baseline="400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64200" y="4799013"/>
            <a:ext cx="1012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y = 2</a:t>
            </a:r>
            <a:r>
              <a:rPr lang="en-GB" altLang="en-US" sz="1800" baseline="40000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38800" y="5749925"/>
            <a:ext cx="1012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CC00"/>
                </a:solidFill>
                <a:latin typeface="Comic Sans MS" pitchFamily="66" charset="0"/>
              </a:rPr>
              <a:t>y = 1.5</a:t>
            </a:r>
            <a:r>
              <a:rPr lang="en-GB" altLang="en-US" sz="1800" baseline="40000">
                <a:solidFill>
                  <a:srgbClr val="00CC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05600" y="1828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All pass through (0,1)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705600" y="26670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They never go below 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81800" y="3505200"/>
            <a:ext cx="2286000" cy="2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Notice that either side of (0,1), the biggest/smallest values switch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  <a:sym typeface="Wingdings" pitchFamily="2" charset="2"/>
              </a:rPr>
              <a:t>Above (0,1), y = 3x is the biggest value, below (0,1), it is the smallest…</a:t>
            </a:r>
            <a:endParaRPr lang="en-GB" altLang="en-US" sz="1800">
              <a:latin typeface="Comic Sans MS" pitchFamily="66" charset="0"/>
            </a:endParaRPr>
          </a:p>
        </p:txBody>
      </p:sp>
      <p:pic>
        <p:nvPicPr>
          <p:cNvPr id="6157" name="Picture 13" descr="de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14A</a:t>
            </a:r>
          </a:p>
        </p:txBody>
      </p:sp>
    </p:spTree>
    <p:extLst>
      <p:ext uri="{BB962C8B-B14F-4D97-AF65-F5344CB8AC3E}">
        <p14:creationId xmlns:p14="http://schemas.microsoft.com/office/powerpoint/2010/main" val="26028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22" grpId="0"/>
      <p:bldP spid="9223" grpId="0"/>
      <p:bldP spid="9224" grpId="0"/>
      <p:bldP spid="9225" grpId="0"/>
      <p:bldP spid="9226" grpId="0"/>
      <p:bldP spid="92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when solving exponential equations involving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blipFill>
                <a:blip r:embed="rId3"/>
                <a:stretch>
                  <a:fillRect l="-4237" r="-1695" b="-2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93604" y="1584960"/>
                <a:ext cx="12116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+1=5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604" y="1584960"/>
                <a:ext cx="1211678" cy="246221"/>
              </a:xfrm>
              <a:prstGeom prst="rect">
                <a:avLst/>
              </a:prstGeom>
              <a:blipFill>
                <a:blip r:embed="rId4"/>
                <a:stretch>
                  <a:fillRect l="-5556" r="-50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5"/>
          <p:cNvSpPr>
            <a:spLocks/>
          </p:cNvSpPr>
          <p:nvPr/>
        </p:nvSpPr>
        <p:spPr bwMode="auto">
          <a:xfrm>
            <a:off x="5904411" y="171558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928360" y="1774373"/>
            <a:ext cx="12562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1</a:t>
            </a:r>
          </a:p>
        </p:txBody>
      </p:sp>
      <p:sp>
        <p:nvSpPr>
          <p:cNvPr id="26" name="Arc 5"/>
          <p:cNvSpPr>
            <a:spLocks/>
          </p:cNvSpPr>
          <p:nvPr/>
        </p:nvSpPr>
        <p:spPr bwMode="auto">
          <a:xfrm>
            <a:off x="6065520" y="223374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rc 5"/>
          <p:cNvSpPr>
            <a:spLocks/>
          </p:cNvSpPr>
          <p:nvPr/>
        </p:nvSpPr>
        <p:spPr bwMode="auto">
          <a:xfrm>
            <a:off x="5913120" y="2778033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19798" y="2771504"/>
            <a:ext cx="1608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Write without a logarithm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080760" y="2292533"/>
            <a:ext cx="13389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42860" y="2094411"/>
                <a:ext cx="8527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860" y="2094411"/>
                <a:ext cx="852798" cy="246221"/>
              </a:xfrm>
              <a:prstGeom prst="rect">
                <a:avLst/>
              </a:prstGeom>
              <a:blipFill>
                <a:blip r:embed="rId5"/>
                <a:stretch>
                  <a:fillRect l="-7857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73790" y="2595154"/>
                <a:ext cx="7389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790" y="2595154"/>
                <a:ext cx="738984" cy="246221"/>
              </a:xfrm>
              <a:prstGeom prst="rect">
                <a:avLst/>
              </a:prstGeom>
              <a:blipFill>
                <a:blip r:embed="rId6"/>
                <a:stretch>
                  <a:fillRect l="-9836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56099" y="3165565"/>
                <a:ext cx="6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099" y="3165565"/>
                <a:ext cx="652743" cy="246221"/>
              </a:xfrm>
              <a:prstGeom prst="rect">
                <a:avLst/>
              </a:prstGeom>
              <a:blipFill>
                <a:blip r:embed="rId7"/>
                <a:stretch>
                  <a:fillRect l="-8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8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16" grpId="0"/>
      <p:bldP spid="17" grpId="0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graph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𝒍𝒏𝒙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is a reflection of the graph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 in the line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anose="030F0702030302020204" pitchFamily="66" charset="0"/>
                  </a:rPr>
                  <a:t>.</a:t>
                </a:r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You should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when solving exponential equations involving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14G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6" y="69669"/>
                <a:ext cx="1412631" cy="307777"/>
              </a:xfrm>
              <a:prstGeom prst="rect">
                <a:avLst/>
              </a:prstGeom>
              <a:blipFill>
                <a:blip r:embed="rId3"/>
                <a:stretch>
                  <a:fillRect l="-4237" r="-1695" b="-2909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04294" y="1541417"/>
                <a:ext cx="14353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294" y="1541417"/>
                <a:ext cx="1435329" cy="246221"/>
              </a:xfrm>
              <a:prstGeom prst="rect">
                <a:avLst/>
              </a:prstGeom>
              <a:blipFill>
                <a:blip r:embed="rId4"/>
                <a:stretch>
                  <a:fillRect l="-340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3118" y="2033452"/>
                <a:ext cx="1794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118" y="2033452"/>
                <a:ext cx="1794209" cy="246221"/>
              </a:xfrm>
              <a:prstGeom prst="rect">
                <a:avLst/>
              </a:prstGeom>
              <a:blipFill>
                <a:blip r:embed="rId5"/>
                <a:stretch>
                  <a:fillRect l="-272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86609" y="2542904"/>
                <a:ext cx="19391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9" y="2542904"/>
                <a:ext cx="1939185" cy="246221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2042" y="3296196"/>
                <a:ext cx="16841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042" y="3296196"/>
                <a:ext cx="1684115" cy="246221"/>
              </a:xfrm>
              <a:prstGeom prst="rect">
                <a:avLst/>
              </a:prstGeom>
              <a:blipFill>
                <a:blip r:embed="rId7"/>
                <a:stretch>
                  <a:fillRect l="-2527" t="-25000" r="-3249" b="-5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5"/>
          <p:cNvSpPr>
            <a:spLocks/>
          </p:cNvSpPr>
          <p:nvPr/>
        </p:nvSpPr>
        <p:spPr bwMode="auto">
          <a:xfrm>
            <a:off x="6505301" y="1654629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29250" y="1713414"/>
            <a:ext cx="12562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Subtract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26233" y="4545876"/>
                <a:ext cx="6617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233" y="4545876"/>
                <a:ext cx="661720" cy="246221"/>
              </a:xfrm>
              <a:prstGeom prst="rect">
                <a:avLst/>
              </a:prstGeom>
              <a:blipFill>
                <a:blip r:embed="rId8"/>
                <a:stretch>
                  <a:fillRect l="-7407" r="-926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221480" y="3681551"/>
            <a:ext cx="12562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No solutions if negative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31291" y="5011785"/>
                <a:ext cx="7389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291" y="5011785"/>
                <a:ext cx="738985" cy="246221"/>
              </a:xfrm>
              <a:prstGeom prst="rect">
                <a:avLst/>
              </a:prstGeom>
              <a:blipFill>
                <a:blip r:embed="rId9"/>
                <a:stretch>
                  <a:fillRect l="-6612" r="-826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5"/>
          <p:cNvSpPr>
            <a:spLocks/>
          </p:cNvSpPr>
          <p:nvPr/>
        </p:nvSpPr>
        <p:spPr bwMode="auto">
          <a:xfrm>
            <a:off x="6431279" y="215537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55228" y="2214157"/>
            <a:ext cx="2566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Factorise (or write using y to help)</a:t>
            </a:r>
          </a:p>
        </p:txBody>
      </p:sp>
      <p:sp>
        <p:nvSpPr>
          <p:cNvPr id="17" name="Arc 5"/>
          <p:cNvSpPr>
            <a:spLocks/>
          </p:cNvSpPr>
          <p:nvPr/>
        </p:nvSpPr>
        <p:spPr bwMode="auto">
          <a:xfrm>
            <a:off x="6444342" y="276061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6485707" y="2767152"/>
                <a:ext cx="1743893" cy="5416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2 possible solutions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5707" y="2767152"/>
                <a:ext cx="1743893" cy="541623"/>
              </a:xfrm>
              <a:prstGeom prst="rect">
                <a:avLst/>
              </a:prstGeom>
              <a:blipFill>
                <a:blip r:embed="rId10"/>
                <a:stretch>
                  <a:fillRect t="-2247" b="-67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5"/>
          <p:cNvSpPr>
            <a:spLocks/>
          </p:cNvSpPr>
          <p:nvPr/>
        </p:nvSpPr>
        <p:spPr bwMode="auto">
          <a:xfrm>
            <a:off x="6544489" y="4663440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594563" y="4774476"/>
            <a:ext cx="17134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natural logs</a:t>
            </a:r>
          </a:p>
        </p:txBody>
      </p:sp>
    </p:spTree>
    <p:extLst>
      <p:ext uri="{BB962C8B-B14F-4D97-AF65-F5344CB8AC3E}">
        <p14:creationId xmlns:p14="http://schemas.microsoft.com/office/powerpoint/2010/main" val="42658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22" grpId="0"/>
      <p:bldP spid="24" grpId="0" animBg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14H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62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are familiar with problems involving straight-line graphs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use logarithms to turn an exponential relationship into a linear one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In short, using a logarithmic scale can turn a curved line into a straight line!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In short, using a logarithmic scale can turn a curved line into a straight line!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8342" y="2891246"/>
            <a:ext cx="3854498" cy="3509553"/>
            <a:chOff x="217714" y="2873830"/>
            <a:chExt cx="3854498" cy="35095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057" t="13679" r="29295" b="17363"/>
            <a:stretch/>
          </p:blipFill>
          <p:spPr>
            <a:xfrm>
              <a:off x="217714" y="2969624"/>
              <a:ext cx="3753394" cy="3413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96788" y="5839096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6788" y="5839096"/>
                  <a:ext cx="37542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926080" y="2960915"/>
                  <a:ext cx="92038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6080" y="2960915"/>
                  <a:ext cx="920380" cy="37555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2133601" y="2995748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16184" y="3048000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72641" y="2873830"/>
                  <a:ext cx="2786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641" y="2873830"/>
                  <a:ext cx="27867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3043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720046" y="2913016"/>
            <a:ext cx="4423954" cy="3470366"/>
            <a:chOff x="4720046" y="2913016"/>
            <a:chExt cx="4423954" cy="34703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l="26973" t="13891" r="27793" b="16802"/>
            <a:stretch/>
          </p:blipFill>
          <p:spPr>
            <a:xfrm>
              <a:off x="4720046" y="2972047"/>
              <a:ext cx="3958129" cy="3411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49305" y="2991394"/>
                  <a:ext cx="1694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𝒍𝒐𝒈𝒚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𝒍𝒐𝒈𝒙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9305" y="2991394"/>
                  <a:ext cx="169469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6727373" y="3008810"/>
              <a:ext cx="235131" cy="252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631577" y="2913016"/>
                  <a:ext cx="709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𝒍𝒐𝒈𝒚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577" y="2913016"/>
                  <a:ext cx="70975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724" r="-2586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16389" y="5886993"/>
                  <a:ext cx="709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𝒍𝒐𝒈𝒙</m:t>
                        </m:r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6389" y="5886993"/>
                  <a:ext cx="70975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855" r="-1709"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Arrow Connector 27"/>
          <p:cNvCxnSpPr/>
          <p:nvPr/>
        </p:nvCxnSpPr>
        <p:spPr>
          <a:xfrm flipH="1">
            <a:off x="3857897" y="2237173"/>
            <a:ext cx="1157986" cy="65407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93763" y="2254928"/>
            <a:ext cx="1322476" cy="72775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64132" y="1165935"/>
            <a:ext cx="5246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These are the same equation, one with logs having been taken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it is plotted on logarithmic axes, it is a straight line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can be shown by starting with an exponential relationship…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8570" y="1541416"/>
                <a:ext cx="9698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1541416"/>
                <a:ext cx="969817" cy="307777"/>
              </a:xfrm>
              <a:prstGeom prst="rect">
                <a:avLst/>
              </a:prstGeom>
              <a:blipFill>
                <a:blip r:embed="rId2"/>
                <a:stretch>
                  <a:fillRect l="-6289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28456" y="2120535"/>
                <a:ext cx="17243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2120535"/>
                <a:ext cx="1724383" cy="307777"/>
              </a:xfrm>
              <a:prstGeom prst="rect">
                <a:avLst/>
              </a:prstGeom>
              <a:blipFill>
                <a:blip r:embed="rId3"/>
                <a:stretch>
                  <a:fillRect l="-4947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24101" y="2725781"/>
                <a:ext cx="2412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1" y="2725781"/>
                <a:ext cx="2412134" cy="307777"/>
              </a:xfrm>
              <a:prstGeom prst="rect">
                <a:avLst/>
              </a:prstGeom>
              <a:blipFill>
                <a:blip r:embed="rId4"/>
                <a:stretch>
                  <a:fillRect l="-30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28456" y="3270067"/>
                <a:ext cx="24132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3270067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3283" r="-2778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07279" y="3875313"/>
                <a:ext cx="1333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79" y="3875313"/>
                <a:ext cx="1333122" cy="307777"/>
              </a:xfrm>
              <a:prstGeom prst="rect">
                <a:avLst/>
              </a:prstGeom>
              <a:blipFill>
                <a:blip r:embed="rId6"/>
                <a:stretch>
                  <a:fillRect l="-4110" r="-913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5"/>
          <p:cNvSpPr>
            <a:spLocks/>
          </p:cNvSpPr>
          <p:nvPr/>
        </p:nvSpPr>
        <p:spPr bwMode="auto">
          <a:xfrm>
            <a:off x="6335484" y="1772195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437809" y="1874522"/>
            <a:ext cx="2174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38" name="Arc 5"/>
          <p:cNvSpPr>
            <a:spLocks/>
          </p:cNvSpPr>
          <p:nvPr/>
        </p:nvSpPr>
        <p:spPr bwMode="auto">
          <a:xfrm>
            <a:off x="6958147" y="2386149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" name="Arc 5"/>
          <p:cNvSpPr>
            <a:spLocks/>
          </p:cNvSpPr>
          <p:nvPr/>
        </p:nvSpPr>
        <p:spPr bwMode="auto">
          <a:xfrm>
            <a:off x="7067004" y="2904309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Arc 5"/>
          <p:cNvSpPr>
            <a:spLocks/>
          </p:cNvSpPr>
          <p:nvPr/>
        </p:nvSpPr>
        <p:spPr bwMode="auto">
          <a:xfrm>
            <a:off x="6940730" y="3474720"/>
            <a:ext cx="113213" cy="583474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6999513" y="2357847"/>
            <a:ext cx="1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the addition law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117079" y="2971801"/>
            <a:ext cx="1865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955969" y="3402875"/>
            <a:ext cx="2188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We can compare this with the straight line form…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885508" y="3927566"/>
            <a:ext cx="252549" cy="2525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541520" y="3261360"/>
            <a:ext cx="579120" cy="335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200502" y="3257006"/>
            <a:ext cx="714103" cy="3352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377542" y="3252652"/>
            <a:ext cx="605247" cy="33528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043747" y="3918857"/>
            <a:ext cx="217715" cy="2612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373189" y="3923212"/>
            <a:ext cx="452846" cy="261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47109" y="3805645"/>
                <a:ext cx="23615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 term is variable</a:t>
                </a:r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09" y="3805645"/>
                <a:ext cx="2361544" cy="338554"/>
              </a:xfrm>
              <a:prstGeom prst="rect">
                <a:avLst/>
              </a:prstGeom>
              <a:blipFill>
                <a:blip r:embed="rId7"/>
                <a:stretch>
                  <a:fillRect l="-1289" t="-3571" r="-515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65864" y="4315097"/>
                <a:ext cx="2869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We then have a constant multiplied by a variable</a:t>
                </a:r>
              </a:p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 would be the constant)</a:t>
                </a:r>
                <a:endParaRPr lang="en-GB" sz="1600" dirty="0">
                  <a:solidFill>
                    <a:srgbClr val="FF66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4" y="4315097"/>
                <a:ext cx="2869474" cy="830997"/>
              </a:xfrm>
              <a:prstGeom prst="rect">
                <a:avLst/>
              </a:prstGeom>
              <a:blipFill>
                <a:blip r:embed="rId8"/>
                <a:stretch>
                  <a:fillRect t="-1471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5965373" y="4278962"/>
            <a:ext cx="2098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We then have a constant</a:t>
            </a:r>
            <a:endParaRPr lang="en-GB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9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10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01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30" grpId="0"/>
      <p:bldP spid="32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/>
      <p:bldP spid="42" grpId="0"/>
      <p:bldP spid="43" grpId="0"/>
      <p:bldP spid="9" grpId="0" animBg="1"/>
      <p:bldP spid="9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12" grpId="0"/>
      <p:bldP spid="12" grpId="1"/>
      <p:bldP spid="49" grpId="0"/>
      <p:bldP spid="49" grpId="1"/>
      <p:bldP spid="50" grpId="0"/>
      <p:bldP spid="50" grpId="1"/>
      <p:bldP spid="51" grpId="0" animBg="1"/>
      <p:bldP spid="5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Rank,</a:t>
                          </a:r>
                          <a:r>
                            <a:rPr lang="en-US" sz="1050" b="1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baseline="0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Population,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03509" r="-534307" b="-1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70588" r="-534307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8154" t="18696" r="19287" b="3391"/>
          <a:stretch/>
        </p:blipFill>
        <p:spPr>
          <a:xfrm>
            <a:off x="4079817" y="2551699"/>
            <a:ext cx="4681005" cy="3903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908" y="4950823"/>
            <a:ext cx="299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 scatter graph of this data would look like this!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361509" y="4815840"/>
            <a:ext cx="566057" cy="26996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99918" y="6380946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918" y="6380946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77215" y="2517904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215" y="2517904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Draw a table giving values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𝑙𝑜𝑔𝑅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to 2 decimal places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Plot a graph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the values from your table, and draw a line of best fit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Rank,</a:t>
                          </a:r>
                          <a:r>
                            <a:rPr lang="en-US" sz="1050" b="1" baseline="0" dirty="0"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baseline="0" dirty="0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>
                              <a:latin typeface="Comic Sans MS" panose="030F0702030302020204" pitchFamily="66" charset="0"/>
                            </a:rPr>
                            <a:t>Population, 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1" i="1" dirty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2872806"/>
                  </p:ext>
                </p:extLst>
              </p:nvPr>
            </p:nvGraphicFramePr>
            <p:xfrm>
              <a:off x="3788228" y="1323701"/>
              <a:ext cx="5277395" cy="1113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6023">
                      <a:extLst>
                        <a:ext uri="{9D8B030D-6E8A-4147-A177-3AD203B41FA5}">
                          <a16:colId xmlns:a16="http://schemas.microsoft.com/office/drawing/2014/main" val="71127420"/>
                        </a:ext>
                      </a:extLst>
                    </a:gridCol>
                    <a:gridCol w="970815">
                      <a:extLst>
                        <a:ext uri="{9D8B030D-6E8A-4147-A177-3AD203B41FA5}">
                          <a16:colId xmlns:a16="http://schemas.microsoft.com/office/drawing/2014/main" val="3243907947"/>
                        </a:ext>
                      </a:extLst>
                    </a:gridCol>
                    <a:gridCol w="831859">
                      <a:extLst>
                        <a:ext uri="{9D8B030D-6E8A-4147-A177-3AD203B41FA5}">
                          <a16:colId xmlns:a16="http://schemas.microsoft.com/office/drawing/2014/main" val="2559936056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56575966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187170501"/>
                        </a:ext>
                      </a:extLst>
                    </a:gridCol>
                    <a:gridCol w="879566">
                      <a:extLst>
                        <a:ext uri="{9D8B030D-6E8A-4147-A177-3AD203B41FA5}">
                          <a16:colId xmlns:a16="http://schemas.microsoft.com/office/drawing/2014/main" val="398512031"/>
                        </a:ext>
                      </a:extLst>
                    </a:gridCol>
                  </a:tblGrid>
                  <a:tr h="3512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City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Birmingham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Leeds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Glasgow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Sheffield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b="1" dirty="0" smtClean="0">
                              <a:latin typeface="Comic Sans MS" panose="030F0702030302020204" pitchFamily="66" charset="0"/>
                            </a:rPr>
                            <a:t>Bradford</a:t>
                          </a:r>
                          <a:endParaRPr lang="en-GB" sz="1050" b="1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80751965"/>
                      </a:ext>
                    </a:extLst>
                  </a:tr>
                  <a:tr h="3512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03509" r="-534307" b="-128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18116235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730" t="-170588" r="-534307" b="-7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1,000,000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730,000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620,000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530,000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50" dirty="0" smtClean="0">
                              <a:latin typeface="Comic Sans MS" panose="030F0702030302020204" pitchFamily="66" charset="0"/>
                            </a:rPr>
                            <a:t>480,000</a:t>
                          </a:r>
                          <a:endParaRPr lang="en-GB" sz="105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0850472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35667"/>
              </p:ext>
            </p:extLst>
          </p:nvPr>
        </p:nvGraphicFramePr>
        <p:xfrm>
          <a:off x="3788227" y="2538849"/>
          <a:ext cx="5277395" cy="1053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023">
                  <a:extLst>
                    <a:ext uri="{9D8B030D-6E8A-4147-A177-3AD203B41FA5}">
                      <a16:colId xmlns:a16="http://schemas.microsoft.com/office/drawing/2014/main" val="71127420"/>
                    </a:ext>
                  </a:extLst>
                </a:gridCol>
                <a:gridCol w="970815">
                  <a:extLst>
                    <a:ext uri="{9D8B030D-6E8A-4147-A177-3AD203B41FA5}">
                      <a16:colId xmlns:a16="http://schemas.microsoft.com/office/drawing/2014/main" val="3243907947"/>
                    </a:ext>
                  </a:extLst>
                </a:gridCol>
                <a:gridCol w="831859">
                  <a:extLst>
                    <a:ext uri="{9D8B030D-6E8A-4147-A177-3AD203B41FA5}">
                      <a16:colId xmlns:a16="http://schemas.microsoft.com/office/drawing/2014/main" val="2559936056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56575966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18717050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98512031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City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Birmingham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Leeds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Glasgow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Sheffield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Bradford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5196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1623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047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802" y="2941464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2" y="2941464"/>
                <a:ext cx="669978" cy="276999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0802" y="3280018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2" y="3280018"/>
                <a:ext cx="669978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83308" y="2941464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0.30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0291" y="2938760"/>
            <a:ext cx="497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0.48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2441" y="2938760"/>
            <a:ext cx="53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2158" y="2938760"/>
            <a:ext cx="608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4477" y="2938760"/>
            <a:ext cx="762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8393" y="3291559"/>
            <a:ext cx="273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8811" y="3291559"/>
            <a:ext cx="548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5.86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7937" y="3291559"/>
            <a:ext cx="6359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5.79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753" y="3285403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5.72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95181" y="3291854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5.68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28399" t="28037" r="36497" b="4023"/>
          <a:stretch/>
        </p:blipFill>
        <p:spPr>
          <a:xfrm>
            <a:off x="4941723" y="3672606"/>
            <a:ext cx="2770100" cy="3015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757621" y="6457890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621" y="6457890"/>
                <a:ext cx="456856" cy="215444"/>
              </a:xfrm>
              <a:prstGeom prst="rect">
                <a:avLst/>
              </a:prstGeom>
              <a:blipFill>
                <a:blip r:embed="rId10"/>
                <a:stretch>
                  <a:fillRect l="-13333" r="-1333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50780" y="3788568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780" y="3788568"/>
                <a:ext cx="455253" cy="215444"/>
              </a:xfrm>
              <a:prstGeom prst="rect">
                <a:avLst/>
              </a:prstGeom>
              <a:blipFill>
                <a:blip r:embed="rId11"/>
                <a:stretch>
                  <a:fillRect l="-13514" r="-1486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5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3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4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28399" t="28037" r="36497" b="4023"/>
          <a:stretch/>
        </p:blipFill>
        <p:spPr>
          <a:xfrm>
            <a:off x="5477692" y="2586208"/>
            <a:ext cx="2919984" cy="317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62265" y="5810701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265" y="5810701"/>
                <a:ext cx="165110" cy="215444"/>
              </a:xfrm>
              <a:prstGeom prst="rect">
                <a:avLst/>
              </a:prstGeom>
              <a:blipFill>
                <a:blip r:embed="rId6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22439" y="2478486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439" y="2478486"/>
                <a:ext cx="455253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28154" t="18696" r="19287" b="3391"/>
          <a:stretch/>
        </p:blipFill>
        <p:spPr>
          <a:xfrm>
            <a:off x="332464" y="2586208"/>
            <a:ext cx="3812356" cy="31788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39119" y="4807502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19" y="4807502"/>
                <a:ext cx="456856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8958" y="2563435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8" y="2563435"/>
                <a:ext cx="163506" cy="215444"/>
              </a:xfrm>
              <a:prstGeom prst="rect">
                <a:avLst/>
              </a:prstGeom>
              <a:blipFill>
                <a:blip r:embed="rId10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269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448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b) Plot a graph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𝑙𝑜𝑔𝑃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the values from your table, and draw a line of best fit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 you need to rearrange the original relationship into the  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𝑚𝑥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form.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44847"/>
              </a:xfrm>
              <a:blipFill>
                <a:blip r:embed="rId3"/>
                <a:stretch>
                  <a:fillRect t="-711" r="-5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72236"/>
              </p:ext>
            </p:extLst>
          </p:nvPr>
        </p:nvGraphicFramePr>
        <p:xfrm>
          <a:off x="3773010" y="1248335"/>
          <a:ext cx="5277395" cy="1053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6023">
                  <a:extLst>
                    <a:ext uri="{9D8B030D-6E8A-4147-A177-3AD203B41FA5}">
                      <a16:colId xmlns:a16="http://schemas.microsoft.com/office/drawing/2014/main" val="71127420"/>
                    </a:ext>
                  </a:extLst>
                </a:gridCol>
                <a:gridCol w="970815">
                  <a:extLst>
                    <a:ext uri="{9D8B030D-6E8A-4147-A177-3AD203B41FA5}">
                      <a16:colId xmlns:a16="http://schemas.microsoft.com/office/drawing/2014/main" val="3243907947"/>
                    </a:ext>
                  </a:extLst>
                </a:gridCol>
                <a:gridCol w="831859">
                  <a:extLst>
                    <a:ext uri="{9D8B030D-6E8A-4147-A177-3AD203B41FA5}">
                      <a16:colId xmlns:a16="http://schemas.microsoft.com/office/drawing/2014/main" val="2559936056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56575966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187170501"/>
                    </a:ext>
                  </a:extLst>
                </a:gridCol>
                <a:gridCol w="879566">
                  <a:extLst>
                    <a:ext uri="{9D8B030D-6E8A-4147-A177-3AD203B41FA5}">
                      <a16:colId xmlns:a16="http://schemas.microsoft.com/office/drawing/2014/main" val="398512031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City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Birmingham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Leeds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Glasgow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Sheffield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Comic Sans MS" panose="030F0702030302020204" pitchFamily="66" charset="0"/>
                        </a:rPr>
                        <a:t>Bradford</a:t>
                      </a:r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5196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1623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algn="ctr"/>
                      <a:endParaRPr lang="en-GB" sz="105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50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047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5585" y="1650950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5" y="1650950"/>
                <a:ext cx="669978" cy="276999"/>
              </a:xfrm>
              <a:prstGeom prst="rect">
                <a:avLst/>
              </a:prstGeom>
              <a:blipFill>
                <a:blip r:embed="rId6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5585" y="1989504"/>
                <a:ext cx="6699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dirty="0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585" y="1989504"/>
                <a:ext cx="669978" cy="276999"/>
              </a:xfrm>
              <a:prstGeom prst="rect">
                <a:avLst/>
              </a:prstGeom>
              <a:blipFill>
                <a:blip r:embed="rId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68091" y="1650950"/>
            <a:ext cx="463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0.30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5074" y="1648246"/>
            <a:ext cx="497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0.48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7224" y="1648246"/>
            <a:ext cx="53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0.60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6941" y="1648246"/>
            <a:ext cx="608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0.70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9260" y="1648246"/>
            <a:ext cx="7625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0.78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3176" y="2001045"/>
            <a:ext cx="273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3594" y="2001045"/>
            <a:ext cx="548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5.86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2720" y="2001045"/>
            <a:ext cx="6359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5.79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4536" y="1994889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5.72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9964" y="2001340"/>
            <a:ext cx="6011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5.68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l="28399" t="28037" r="36497" b="4023"/>
          <a:stretch/>
        </p:blipFill>
        <p:spPr>
          <a:xfrm>
            <a:off x="4467730" y="2394800"/>
            <a:ext cx="3812234" cy="4150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19583" y="2359230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583" y="2359230"/>
                <a:ext cx="455253" cy="215444"/>
              </a:xfrm>
              <a:prstGeom prst="rect">
                <a:avLst/>
              </a:prstGeom>
              <a:blipFill>
                <a:blip r:embed="rId9"/>
                <a:stretch>
                  <a:fillRect l="-12000" r="-14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86922" y="6273224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22" y="6273224"/>
                <a:ext cx="456856" cy="215444"/>
              </a:xfrm>
              <a:prstGeom prst="rect">
                <a:avLst/>
              </a:prstGeom>
              <a:blipFill>
                <a:blip r:embed="rId10"/>
                <a:stretch>
                  <a:fillRect l="-12000" r="-14667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746123" y="3344091"/>
            <a:ext cx="3453137" cy="296092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Exponentials and Logarithms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8" y="1600200"/>
            <a:ext cx="44370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</a:t>
            </a:r>
            <a:r>
              <a:rPr lang="en-GB" altLang="en-US" sz="1800" b="1" u="sng">
                <a:latin typeface="Comic Sans MS" pitchFamily="66" charset="0"/>
              </a:rPr>
              <a:t>Graphs of Exponential Functions</a:t>
            </a:r>
          </a:p>
          <a:p>
            <a:pPr eaLnBrk="1" hangingPunct="1">
              <a:buFontTx/>
              <a:buNone/>
            </a:pPr>
            <a:endParaRPr lang="en-GB" altLang="en-US" sz="180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1800">
                <a:latin typeface="Comic Sans MS" pitchFamily="66" charset="0"/>
              </a:rPr>
              <a:t>	Here are a few more examples of graphs where 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027238" y="2522538"/>
          <a:ext cx="69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522538"/>
                        <a:ext cx="69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381000" y="2971800"/>
          <a:ext cx="586740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Chart" r:id="rId5" imgW="6810430" imgH="3895622" progId="Excel.Chart.8">
                  <p:embed/>
                </p:oleObj>
              </mc:Choice>
              <mc:Fallback>
                <p:oleObj name="Chart" r:id="rId5" imgW="6810430" imgH="3895622" progId="Excel.Chart.8">
                  <p:embed/>
                  <p:pic>
                    <p:nvPicPr>
                      <p:cNvPr id="102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5867400" cy="366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34000" y="3200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 = 2</a:t>
            </a:r>
            <a:r>
              <a:rPr lang="en-GB" altLang="en-US" sz="1800" baseline="400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105400" y="5334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y = (</a:t>
            </a:r>
            <a:r>
              <a:rPr lang="en-GB" altLang="en-US" sz="1800" baseline="3000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GB" altLang="en-US" sz="1800" baseline="-25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GB" altLang="en-US" sz="1800" baseline="40000">
                <a:solidFill>
                  <a:srgbClr val="0000FF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248400" y="20574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itchFamily="66" charset="0"/>
              </a:rPr>
              <a:t>The graph </a:t>
            </a: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y = (</a:t>
            </a:r>
            <a:r>
              <a:rPr lang="en-GB" altLang="en-US" sz="1800" baseline="3000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/</a:t>
            </a:r>
            <a:r>
              <a:rPr lang="en-GB" altLang="en-US" sz="1800" baseline="-2500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GB" altLang="en-US" sz="180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GB" altLang="en-US" sz="1800" baseline="4000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GB" altLang="en-US" sz="1800">
                <a:latin typeface="Comic Sans MS" pitchFamily="66" charset="0"/>
              </a:rPr>
              <a:t> is a reflection of 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 = 2</a:t>
            </a:r>
            <a:r>
              <a:rPr lang="en-GB" altLang="en-US" sz="1800" baseline="400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76200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7924800" y="2743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7315200" y="3505200"/>
          <a:ext cx="914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" name="Equation" r:id="rId7" imgW="583947" imgH="469696" progId="Equation.DSMT4">
                  <p:embed/>
                </p:oleObj>
              </mc:Choice>
              <mc:Fallback>
                <p:oleObj name="Equation" r:id="rId7" imgW="583947" imgH="469696" progId="Equation.DSMT4">
                  <p:embed/>
                  <p:pic>
                    <p:nvPicPr>
                      <p:cNvPr id="1025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505200"/>
                        <a:ext cx="914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20"/>
          <p:cNvGraphicFramePr>
            <a:graphicFrameLocks noChangeAspect="1"/>
          </p:cNvGraphicFramePr>
          <p:nvPr/>
        </p:nvGraphicFramePr>
        <p:xfrm>
          <a:off x="7239000" y="4876800"/>
          <a:ext cx="9937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" name="Equation" r:id="rId9" imgW="634725" imgH="304668" progId="Equation.DSMT4">
                  <p:embed/>
                </p:oleObj>
              </mc:Choice>
              <mc:Fallback>
                <p:oleObj name="Equation" r:id="rId9" imgW="634725" imgH="304668" progId="Equation.DSMT4">
                  <p:embed/>
                  <p:pic>
                    <p:nvPicPr>
                      <p:cNvPr id="1026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76800"/>
                        <a:ext cx="9937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7391400" y="5867400"/>
          <a:ext cx="736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" name="Equation" r:id="rId11" imgW="469900" imgH="228600" progId="Equation.DSMT4">
                  <p:embed/>
                </p:oleObj>
              </mc:Choice>
              <mc:Fallback>
                <p:oleObj name="Equation" r:id="rId11" imgW="469900" imgH="228600" progId="Equation.DSMT4">
                  <p:embed/>
                  <p:pic>
                    <p:nvPicPr>
                      <p:cNvPr id="1026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5867400"/>
                        <a:ext cx="7366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7724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7724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185" name="Picture 24" descr="det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193675"/>
            <a:ext cx="6715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610599" y="6491288"/>
            <a:ext cx="6030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Comic Sans MS" pitchFamily="66" charset="0"/>
              </a:rPr>
              <a:t>14A</a:t>
            </a:r>
          </a:p>
        </p:txBody>
      </p:sp>
    </p:spTree>
    <p:extLst>
      <p:ext uri="{BB962C8B-B14F-4D97-AF65-F5344CB8AC3E}">
        <p14:creationId xmlns:p14="http://schemas.microsoft.com/office/powerpoint/2010/main" val="402512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53" grpId="0"/>
      <p:bldP spid="10254" grpId="0"/>
      <p:bldP spid="10255" grpId="0"/>
      <p:bldP spid="10256" grpId="0"/>
      <p:bldP spid="10257" grpId="0" animBg="1"/>
      <p:bldP spid="10258" grpId="0" animBg="1"/>
      <p:bldP spid="10262" grpId="0" animBg="1"/>
      <p:bldP spid="1026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First you need to rearrange the original relationship into the   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form.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5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71922" y="1561062"/>
                <a:ext cx="806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22" y="1561062"/>
                <a:ext cx="806182" cy="246221"/>
              </a:xfrm>
              <a:prstGeom prst="rect">
                <a:avLst/>
              </a:prstGeom>
              <a:blipFill>
                <a:blip r:embed="rId6"/>
                <a:stretch>
                  <a:fillRect l="-53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2097710"/>
                <a:ext cx="14060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97710"/>
                <a:ext cx="1406026" cy="246221"/>
              </a:xfrm>
              <a:prstGeom prst="rect">
                <a:avLst/>
              </a:prstGeom>
              <a:blipFill>
                <a:blip r:embed="rId7"/>
                <a:stretch>
                  <a:fillRect l="-432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2634358"/>
                <a:ext cx="19542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34358"/>
                <a:ext cx="1954253" cy="246221"/>
              </a:xfrm>
              <a:prstGeom prst="rect">
                <a:avLst/>
              </a:prstGeom>
              <a:blipFill>
                <a:blip r:embed="rId8"/>
                <a:stretch>
                  <a:fillRect l="-311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0" y="3171006"/>
                <a:ext cx="19588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𝑛𝑙𝑜𝑔𝑅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1006"/>
                <a:ext cx="1958870" cy="246221"/>
              </a:xfrm>
              <a:prstGeom prst="rect">
                <a:avLst/>
              </a:prstGeom>
              <a:blipFill>
                <a:blip r:embed="rId9"/>
                <a:stretch>
                  <a:fillRect l="-3115" r="-249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5"/>
          <p:cNvSpPr>
            <a:spLocks/>
          </p:cNvSpPr>
          <p:nvPr/>
        </p:nvSpPr>
        <p:spPr bwMode="auto">
          <a:xfrm>
            <a:off x="6048101" y="171846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6104707" y="1824988"/>
            <a:ext cx="10711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</a:t>
            </a:r>
          </a:p>
        </p:txBody>
      </p:sp>
      <p:sp>
        <p:nvSpPr>
          <p:cNvPr id="33" name="Arc 5"/>
          <p:cNvSpPr>
            <a:spLocks/>
          </p:cNvSpPr>
          <p:nvPr/>
        </p:nvSpPr>
        <p:spPr bwMode="auto">
          <a:xfrm>
            <a:off x="6543145" y="2259036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" name="Arc 5"/>
          <p:cNvSpPr>
            <a:spLocks/>
          </p:cNvSpPr>
          <p:nvPr/>
        </p:nvSpPr>
        <p:spPr bwMode="auto">
          <a:xfrm>
            <a:off x="6656358" y="2786841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599751" y="2358784"/>
            <a:ext cx="14164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Addition law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769571" y="2892580"/>
            <a:ext cx="1050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Power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3981454" y="3704802"/>
                <a:ext cx="4870940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constant from the linear graph</a:t>
                </a: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US" altLang="en-US" sz="3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gradient from the linear graph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454" y="3704802"/>
                <a:ext cx="4870940" cy="800219"/>
              </a:xfrm>
              <a:prstGeom prst="rect">
                <a:avLst/>
              </a:prstGeom>
              <a:blipFill>
                <a:blip r:embed="rId10"/>
                <a:stretch>
                  <a:fillRect t="-1527" b="-68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30" grpId="0"/>
      <p:bldP spid="31" grpId="0" animBg="1"/>
      <p:bldP spid="32" grpId="0"/>
      <p:bldP spid="33" grpId="0" animBg="1"/>
      <p:bldP spid="34" grpId="0" animBg="1"/>
      <p:bldP spid="35" grpId="0"/>
      <p:bldP spid="3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data shows the rank (by size) and population of some UK cities.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relationship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can be modelled by the formula: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are constants.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c) Use your graph to estimate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two significant figures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264942" y="4666439"/>
                <a:ext cx="3314281" cy="1638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constant from the linear graph</a:t>
                </a: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endParaRPr lang="en-US" altLang="en-US" sz="3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marL="285750" indent="-285750" algn="ctr" eaLnBrk="1" hangingPunct="1">
                  <a:spcBef>
                    <a:spcPct val="50000"/>
                  </a:spcBef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600" dirty="0">
                    <a:solidFill>
                      <a:srgbClr val="FF0000"/>
                    </a:solidFill>
                    <a:latin typeface="Comic Sans MS" pitchFamily="66" charset="0"/>
                  </a:rPr>
                  <a:t> is the gradient from the linear graph</a:t>
                </a:r>
                <a:endParaRPr lang="en-GB" altLang="en-US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942" y="4666439"/>
                <a:ext cx="3314281" cy="1638910"/>
              </a:xfrm>
              <a:prstGeom prst="rect">
                <a:avLst/>
              </a:prstGeom>
              <a:blipFill>
                <a:blip r:embed="rId6"/>
                <a:stretch>
                  <a:fillRect t="-743" r="-1103" b="-4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8399" t="28037" r="36497" b="4023"/>
          <a:stretch/>
        </p:blipFill>
        <p:spPr>
          <a:xfrm>
            <a:off x="4382648" y="1314993"/>
            <a:ext cx="4132702" cy="4499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46407" y="1184731"/>
                <a:ext cx="45525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07" y="1184731"/>
                <a:ext cx="455253" cy="215444"/>
              </a:xfrm>
              <a:prstGeom prst="rect">
                <a:avLst/>
              </a:prstGeom>
              <a:blipFill>
                <a:blip r:embed="rId8"/>
                <a:stretch>
                  <a:fillRect l="-12000" r="-14667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56014" y="5645595"/>
                <a:ext cx="456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𝒍𝒐𝒈𝑹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014" y="5645595"/>
                <a:ext cx="456856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3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4678887" y="2333105"/>
            <a:ext cx="3820679" cy="34913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9326" y="4894218"/>
                <a:ext cx="11447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𝒍𝒐𝒈𝒂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26" y="4894218"/>
                <a:ext cx="1144737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799806" y="6213567"/>
                <a:ext cx="10982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06" y="6213567"/>
                <a:ext cx="109824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2354" y="5421085"/>
                <a:ext cx="14568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354" y="5421085"/>
                <a:ext cx="145680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72296" y="6069875"/>
                <a:ext cx="9121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96" y="6069875"/>
                <a:ext cx="912109" cy="276999"/>
              </a:xfrm>
              <a:prstGeom prst="rect">
                <a:avLst/>
              </a:prstGeom>
              <a:blipFill>
                <a:blip r:embed="rId13"/>
                <a:stretch>
                  <a:fillRect l="-6040" r="-67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57702" y="6074229"/>
                <a:ext cx="2014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=1600000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−0.67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702" y="6074229"/>
                <a:ext cx="2014462" cy="276999"/>
              </a:xfrm>
              <a:prstGeom prst="rect">
                <a:avLst/>
              </a:prstGeom>
              <a:blipFill>
                <a:blip r:embed="rId14"/>
                <a:stretch>
                  <a:fillRect l="-2115" t="-4348" r="-9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773782" y="6226628"/>
            <a:ext cx="82731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64972" y="5151120"/>
                <a:ext cx="977960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972" y="5151120"/>
                <a:ext cx="977960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6" grpId="0"/>
      <p:bldP spid="8" grpId="0"/>
      <p:bldP spid="27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28154" t="18696" r="19287" b="3391"/>
          <a:stretch/>
        </p:blipFill>
        <p:spPr>
          <a:xfrm>
            <a:off x="90703" y="2403328"/>
            <a:ext cx="3932658" cy="3279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8961" t="19307" r="6688" b="3087"/>
          <a:stretch/>
        </p:blipFill>
        <p:spPr>
          <a:xfrm>
            <a:off x="4702630" y="2403567"/>
            <a:ext cx="4310741" cy="328313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5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6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91347" y="2007325"/>
                <a:ext cx="2014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𝑃</m:t>
                      </m:r>
                      <m:r>
                        <a:rPr lang="en-US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=1600000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−0.67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347" y="2007325"/>
                <a:ext cx="2014462" cy="276999"/>
              </a:xfrm>
              <a:prstGeom prst="rect">
                <a:avLst/>
              </a:prstGeom>
              <a:blipFill>
                <a:blip r:embed="rId7"/>
                <a:stretch>
                  <a:fillRect l="-2115" t="-4348" r="-90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83887" y="5627821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7" y="5627821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5712" y="2188966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12" y="2188966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8890" y="5632176"/>
                <a:ext cx="1651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890" y="5632176"/>
                <a:ext cx="165110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36901" y="2158486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901" y="2158486"/>
                <a:ext cx="163506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14994" y="585216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Original data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3600" y="584780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Comic Sans MS" panose="030F0702030302020204" pitchFamily="66" charset="0"/>
              </a:rPr>
              <a:t>Calculated graph</a:t>
            </a:r>
            <a:endParaRPr lang="en-GB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There is a second situation that you may need to deal with, which is slightly different…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variable x is in the power, rather than being raised to a power…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t="-766" r="-1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8570" y="1767839"/>
                <a:ext cx="9698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0" y="1767839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566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28456" y="2346958"/>
                <a:ext cx="17243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2346958"/>
                <a:ext cx="1724383" cy="307777"/>
              </a:xfrm>
              <a:prstGeom prst="rect">
                <a:avLst/>
              </a:prstGeom>
              <a:blipFill>
                <a:blip r:embed="rId7"/>
                <a:stretch>
                  <a:fillRect l="-4594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24101" y="2952204"/>
                <a:ext cx="24121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01" y="2952204"/>
                <a:ext cx="2412134" cy="307777"/>
              </a:xfrm>
              <a:prstGeom prst="rect">
                <a:avLst/>
              </a:prstGeom>
              <a:blipFill>
                <a:blip r:embed="rId8"/>
                <a:stretch>
                  <a:fillRect l="-30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28456" y="3496490"/>
                <a:ext cx="240155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56" y="3496490"/>
                <a:ext cx="2401555" cy="307777"/>
              </a:xfrm>
              <a:prstGeom prst="rect">
                <a:avLst/>
              </a:prstGeom>
              <a:blipFill>
                <a:blip r:embed="rId9"/>
                <a:stretch>
                  <a:fillRect l="-3553" r="-2030" b="-3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07279" y="4101736"/>
                <a:ext cx="13331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279" y="4101736"/>
                <a:ext cx="1333122" cy="307777"/>
              </a:xfrm>
              <a:prstGeom prst="rect">
                <a:avLst/>
              </a:prstGeom>
              <a:blipFill>
                <a:blip r:embed="rId10"/>
                <a:stretch>
                  <a:fillRect l="-4110" r="-913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5"/>
          <p:cNvSpPr>
            <a:spLocks/>
          </p:cNvSpPr>
          <p:nvPr/>
        </p:nvSpPr>
        <p:spPr bwMode="auto">
          <a:xfrm>
            <a:off x="6335484" y="1998618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437809" y="2100945"/>
            <a:ext cx="21749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Take logs of both sides</a:t>
            </a:r>
          </a:p>
        </p:txBody>
      </p:sp>
      <p:sp>
        <p:nvSpPr>
          <p:cNvPr id="14" name="Arc 5"/>
          <p:cNvSpPr>
            <a:spLocks/>
          </p:cNvSpPr>
          <p:nvPr/>
        </p:nvSpPr>
        <p:spPr bwMode="auto">
          <a:xfrm>
            <a:off x="6958147" y="261257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rc 5"/>
          <p:cNvSpPr>
            <a:spLocks/>
          </p:cNvSpPr>
          <p:nvPr/>
        </p:nvSpPr>
        <p:spPr bwMode="auto">
          <a:xfrm>
            <a:off x="7067004" y="3130732"/>
            <a:ext cx="113213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rc 5"/>
          <p:cNvSpPr>
            <a:spLocks/>
          </p:cNvSpPr>
          <p:nvPr/>
        </p:nvSpPr>
        <p:spPr bwMode="auto">
          <a:xfrm>
            <a:off x="6940730" y="3701143"/>
            <a:ext cx="113213" cy="583474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999513" y="2584270"/>
            <a:ext cx="18658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the addition law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117079" y="3198224"/>
            <a:ext cx="1865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power law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955969" y="3629298"/>
            <a:ext cx="21880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We can compare this with the straight line form…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85508" y="4153989"/>
            <a:ext cx="252549" cy="25254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541520" y="3487783"/>
            <a:ext cx="579120" cy="33528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200502" y="3483429"/>
            <a:ext cx="714103" cy="33528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377542" y="3479075"/>
            <a:ext cx="605247" cy="33528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043747" y="4145280"/>
            <a:ext cx="217715" cy="26125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73189" y="4149635"/>
            <a:ext cx="452846" cy="261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22469" y="4032068"/>
                <a:ext cx="13861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‘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 term is variable</a:t>
                </a:r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469" y="4032068"/>
                <a:ext cx="1386184" cy="584775"/>
              </a:xfrm>
              <a:prstGeom prst="rect">
                <a:avLst/>
              </a:prstGeom>
              <a:blipFill>
                <a:blip r:embed="rId11"/>
                <a:stretch>
                  <a:fillRect t="-2083" r="-438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7978" y="4698275"/>
                <a:ext cx="21727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We then have a constant multiplied by a variable</a:t>
                </a:r>
              </a:p>
              <a:p>
                <a:pPr algn="ctr"/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 would be the constant)</a:t>
                </a:r>
                <a:endParaRPr lang="en-GB" sz="1600" dirty="0">
                  <a:solidFill>
                    <a:srgbClr val="FF66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8" y="4698275"/>
                <a:ext cx="2172788" cy="1323439"/>
              </a:xfrm>
              <a:prstGeom prst="rect">
                <a:avLst/>
              </a:prstGeom>
              <a:blipFill>
                <a:blip r:embed="rId12"/>
                <a:stretch>
                  <a:fillRect t="-922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522719" y="4427007"/>
            <a:ext cx="154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ic Sans MS" panose="030F0702030302020204" pitchFamily="66" charset="0"/>
              </a:rPr>
              <a:t>We then have a constant</a:t>
            </a:r>
            <a:endParaRPr lang="en-GB" sz="1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13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14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1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Logarithms can be used to manage and explore non-linear trends in data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mic Sans MS" panose="030F0702030302020204" pitchFamily="66" charset="0"/>
              </a:rPr>
              <a:t>Note that the axes we use for these will be different to the previous example…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3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4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5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6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90077" y="2949458"/>
                <a:ext cx="969817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077" y="2949458"/>
                <a:ext cx="969817" cy="307777"/>
              </a:xfrm>
              <a:prstGeom prst="rect">
                <a:avLst/>
              </a:prstGeom>
              <a:blipFill>
                <a:blip r:embed="rId7"/>
                <a:stretch>
                  <a:fillRect l="-6250" b="-26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271620" y="3654852"/>
                <a:ext cx="2413289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20" y="3654852"/>
                <a:ext cx="2413289" cy="307777"/>
              </a:xfrm>
              <a:prstGeom prst="rect">
                <a:avLst/>
              </a:prstGeom>
              <a:blipFill>
                <a:blip r:embed="rId8"/>
                <a:stretch>
                  <a:fillRect l="-3291" r="-3038" b="-34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22294" y="2975584"/>
                <a:ext cx="969817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294" y="2975584"/>
                <a:ext cx="969817" cy="307777"/>
              </a:xfrm>
              <a:prstGeom prst="rect">
                <a:avLst/>
              </a:prstGeom>
              <a:blipFill>
                <a:blip r:embed="rId9"/>
                <a:stretch>
                  <a:fillRect l="-5660" b="-2352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62306" y="3663561"/>
                <a:ext cx="2401555" cy="307777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06" y="3663561"/>
                <a:ext cx="2401555" cy="307777"/>
              </a:xfrm>
              <a:prstGeom prst="rect">
                <a:avLst/>
              </a:prstGeom>
              <a:blipFill>
                <a:blip r:embed="rId10"/>
                <a:stretch>
                  <a:fillRect l="-3553" r="-2030" b="-34000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280329" y="3615664"/>
            <a:ext cx="574766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126546" y="3611310"/>
            <a:ext cx="583475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377712" y="3628727"/>
            <a:ext cx="574766" cy="3657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032342" y="3624374"/>
            <a:ext cx="213360" cy="3657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008" y="4323256"/>
                <a:ext cx="2785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 this example, to get a linear relationship we plot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𝑙𝑜𝑔𝑦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𝑙𝑜𝑔𝑥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08" y="4323256"/>
                <a:ext cx="2785390" cy="830997"/>
              </a:xfrm>
              <a:prstGeom prst="rect">
                <a:avLst/>
              </a:prstGeom>
              <a:blipFill>
                <a:blip r:embed="rId11"/>
                <a:stretch>
                  <a:fillRect t="-1460" r="-656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26094" y="4333613"/>
                <a:ext cx="27853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In this example, to get a linear relationship we plot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𝑙𝑜𝑔𝑦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94" y="4333613"/>
                <a:ext cx="2785390" cy="830997"/>
              </a:xfrm>
              <a:prstGeom prst="rect">
                <a:avLst/>
              </a:prstGeom>
              <a:blipFill>
                <a:blip r:embed="rId12"/>
                <a:stretch>
                  <a:fillRect t="-1471" r="-43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29644" y="5379866"/>
            <a:ext cx="723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Ensure you check what form the equation is, as this will affect what you plot on the x-axis…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3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5" grpId="0" animBg="1"/>
      <p:bldP spid="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6" grpId="0"/>
      <p:bldP spid="42" grpId="0"/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93622" y="3422468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 above as a starting point…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95337" y="4005945"/>
                <a:ext cx="216110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337" y="4005945"/>
                <a:ext cx="2161104" cy="276999"/>
              </a:xfrm>
              <a:prstGeom prst="rect">
                <a:avLst/>
              </a:prstGeom>
              <a:blipFill>
                <a:blip r:embed="rId12"/>
                <a:stretch>
                  <a:fillRect l="-3390" t="-2174" r="-2260" b="-3260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3565" y="4480564"/>
                <a:ext cx="216110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𝑡𝑙𝑜𝑔𝑏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65" y="4480564"/>
                <a:ext cx="2161104" cy="276999"/>
              </a:xfrm>
              <a:prstGeom prst="rect">
                <a:avLst/>
              </a:prstGeom>
              <a:blipFill>
                <a:blip r:embed="rId13"/>
                <a:stretch>
                  <a:fillRect l="-3099" t="-2222" r="-1408" b="-35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86628" y="4937764"/>
                <a:ext cx="164474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28" y="4937764"/>
                <a:ext cx="1644746" cy="276999"/>
              </a:xfrm>
              <a:prstGeom prst="rect">
                <a:avLst/>
              </a:prstGeom>
              <a:blipFill>
                <a:blip r:embed="rId14"/>
                <a:stretch>
                  <a:fillRect l="-4444" t="-2222" r="-2963" b="-35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"/>
          <p:cNvSpPr>
            <a:spLocks/>
          </p:cNvSpPr>
          <p:nvPr/>
        </p:nvSpPr>
        <p:spPr bwMode="auto">
          <a:xfrm>
            <a:off x="6492238" y="4132218"/>
            <a:ext cx="213362" cy="507275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646815" y="4103917"/>
            <a:ext cx="193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Use the variables in the question</a:t>
            </a:r>
          </a:p>
        </p:txBody>
      </p:sp>
      <p:sp>
        <p:nvSpPr>
          <p:cNvPr id="46" name="Arc 5"/>
          <p:cNvSpPr>
            <a:spLocks/>
          </p:cNvSpPr>
          <p:nvPr/>
        </p:nvSpPr>
        <p:spPr bwMode="auto">
          <a:xfrm>
            <a:off x="6426923" y="4624253"/>
            <a:ext cx="200300" cy="470262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7"/>
              <p:cNvSpPr txBox="1">
                <a:spLocks noChangeArrowheads="1"/>
              </p:cNvSpPr>
              <p:nvPr/>
            </p:nvSpPr>
            <p:spPr bwMode="auto">
              <a:xfrm>
                <a:off x="6566265" y="4604660"/>
                <a:ext cx="248629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y-intercept is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𝑙𝑜𝑔𝑎</m:t>
                    </m:r>
                  </m:oMath>
                </a14:m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the gradient is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𝑙𝑜𝑔𝑏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6265" y="4604660"/>
                <a:ext cx="2486298" cy="523220"/>
              </a:xfrm>
              <a:prstGeom prst="rect">
                <a:avLst/>
              </a:prstGeom>
              <a:blipFill>
                <a:blip r:embed="rId15"/>
                <a:stretch>
                  <a:fillRect t="-1163" r="-1961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6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7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36" grpId="0"/>
      <p:bldP spid="41" grpId="0"/>
      <p:bldP spid="44" grpId="0" animBg="1"/>
      <p:bldP spid="45" grpId="0"/>
      <p:bldP spid="46" grpId="0" animBg="1"/>
      <p:bldP spid="48" grpId="0"/>
      <p:bldP spid="5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26114" y="3452952"/>
                <a:ext cx="164474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114" y="3452952"/>
                <a:ext cx="1644746" cy="276999"/>
              </a:xfrm>
              <a:prstGeom prst="rect">
                <a:avLst/>
              </a:prstGeom>
              <a:blipFill>
                <a:blip r:embed="rId12"/>
                <a:stretch>
                  <a:fillRect l="-4444" t="-2174" r="-2963" b="-32609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61394" y="3910151"/>
                <a:ext cx="1345688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2+0.6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94" y="3910151"/>
                <a:ext cx="1345688" cy="276999"/>
              </a:xfrm>
              <a:prstGeom prst="rect">
                <a:avLst/>
              </a:prstGeom>
              <a:blipFill>
                <a:blip r:embed="rId13"/>
                <a:stretch>
                  <a:fillRect l="-3620" t="-4348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4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5749" y="4323809"/>
                <a:ext cx="1709186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749" y="4323809"/>
                <a:ext cx="1709186" cy="276999"/>
              </a:xfrm>
              <a:prstGeom prst="rect">
                <a:avLst/>
              </a:prstGeom>
              <a:blipFill>
                <a:blip r:embed="rId15"/>
                <a:stretch>
                  <a:fillRect l="-2491" t="-4348" r="-712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70103" y="4763592"/>
                <a:ext cx="1910331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03" y="4763592"/>
                <a:ext cx="1910331" cy="276999"/>
              </a:xfrm>
              <a:prstGeom prst="rect">
                <a:avLst/>
              </a:prstGeom>
              <a:blipFill>
                <a:blip r:embed="rId16"/>
                <a:stretch>
                  <a:fillRect l="-2556" t="-4348" r="-639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83166" y="5212083"/>
                <a:ext cx="1675587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166" y="5212083"/>
                <a:ext cx="1675587" cy="276999"/>
              </a:xfrm>
              <a:prstGeom prst="rect">
                <a:avLst/>
              </a:prstGeom>
              <a:blipFill>
                <a:blip r:embed="rId17"/>
                <a:stretch>
                  <a:fillRect l="-2545" t="-2222" r="-727" b="-666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786743" y="3535679"/>
            <a:ext cx="670560" cy="2264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881153" y="5185954"/>
            <a:ext cx="1693817" cy="343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79553" y="6091652"/>
                <a:ext cx="872868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53" y="6091652"/>
                <a:ext cx="872868" cy="276999"/>
              </a:xfrm>
              <a:prstGeom prst="rect">
                <a:avLst/>
              </a:prstGeom>
              <a:blipFill>
                <a:blip r:embed="rId18"/>
                <a:stretch>
                  <a:fillRect l="-3472" r="-6250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76833" y="6091652"/>
                <a:ext cx="91717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3.98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833" y="6091652"/>
                <a:ext cx="917174" cy="276999"/>
              </a:xfrm>
              <a:prstGeom prst="rect">
                <a:avLst/>
              </a:prstGeom>
              <a:blipFill>
                <a:blip r:embed="rId19"/>
                <a:stretch>
                  <a:fillRect l="-5960" r="-5960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"/>
          <p:cNvSpPr>
            <a:spLocks/>
          </p:cNvSpPr>
          <p:nvPr/>
        </p:nvSpPr>
        <p:spPr bwMode="auto">
          <a:xfrm>
            <a:off x="6300650" y="3592287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342016" y="3651072"/>
            <a:ext cx="272360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Write without the logarithm</a:t>
            </a:r>
          </a:p>
        </p:txBody>
      </p:sp>
      <p:sp>
        <p:nvSpPr>
          <p:cNvPr id="56" name="Arc 5"/>
          <p:cNvSpPr>
            <a:spLocks/>
          </p:cNvSpPr>
          <p:nvPr/>
        </p:nvSpPr>
        <p:spPr bwMode="auto">
          <a:xfrm>
            <a:off x="6627221" y="4032070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Arc 5"/>
          <p:cNvSpPr>
            <a:spLocks/>
          </p:cNvSpPr>
          <p:nvPr/>
        </p:nvSpPr>
        <p:spPr bwMode="auto">
          <a:xfrm>
            <a:off x="6840581" y="4497979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Arc 5"/>
          <p:cNvSpPr>
            <a:spLocks/>
          </p:cNvSpPr>
          <p:nvPr/>
        </p:nvSpPr>
        <p:spPr bwMode="auto">
          <a:xfrm>
            <a:off x="6731724" y="4955180"/>
            <a:ext cx="156756" cy="426718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537958" y="3968934"/>
            <a:ext cx="1804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Separate using index laws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899364" y="4460969"/>
            <a:ext cx="18048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Rewrite the right part as a bracket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6834049" y="5031380"/>
            <a:ext cx="20574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 each power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648892" y="5680169"/>
            <a:ext cx="54951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You can compare this with the form suggested earlier…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blipFill>
                <a:blip r:embed="rId20"/>
                <a:stretch>
                  <a:fillRect l="-2817" t="-2857" b="-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38" grpId="0"/>
      <p:bldP spid="5" grpId="0" animBg="1"/>
      <p:bldP spid="40" grpId="0" animBg="1"/>
      <p:bldP spid="42" grpId="0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Logarithms can be used to manage and explore non-linear trends in data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graph shown represents the growth of a population of bacteria,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over a period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hours. The graph has a gradient of 0.6 and meets the vertical axis at (0,2) as shown.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 scientist suggests that this growth can be modelled by the equation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where a and b are constants to be found.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an equation for the line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Using your answer to part a or otherwise,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giving them to 3sf where necessary</a:t>
                </a: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lnSpc>
                    <a:spcPct val="100000"/>
                  </a:lnSpc>
                  <a:spcBef>
                    <a:spcPts val="0"/>
                  </a:spcBef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Interpret the meaning of the constant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in this model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3"/>
                <a:stretch>
                  <a:fillRect l="-168" t="-766" r="-1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69817" cy="307777"/>
              </a:xfrm>
              <a:prstGeom prst="rect">
                <a:avLst/>
              </a:prstGeom>
              <a:blipFill>
                <a:blip r:embed="rId4"/>
                <a:stretch>
                  <a:fillRect l="-487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𝑛𝑙𝑜𝑔𝑥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17" y="0"/>
                <a:ext cx="2413289" cy="307777"/>
              </a:xfrm>
              <a:prstGeom prst="rect">
                <a:avLst/>
              </a:prstGeom>
              <a:blipFill>
                <a:blip r:embed="rId5"/>
                <a:stretch>
                  <a:fillRect l="-2743" r="-1995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216" y="0"/>
                <a:ext cx="969817" cy="307777"/>
              </a:xfrm>
              <a:prstGeom prst="rect">
                <a:avLst/>
              </a:prstGeom>
              <a:blipFill>
                <a:blip r:embed="rId6"/>
                <a:stretch>
                  <a:fillRect l="-4268" b="-18182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𝑙𝑜𝑔𝑎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𝑥𝑙𝑜𝑔𝑏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45" y="0"/>
                <a:ext cx="2401555" cy="307777"/>
              </a:xfrm>
              <a:prstGeom prst="rect">
                <a:avLst/>
              </a:prstGeom>
              <a:blipFill>
                <a:blip r:embed="rId7"/>
                <a:stretch>
                  <a:fillRect l="-2757" r="-1253" b="-25455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6818812" y="1232264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7537269" y="2020390"/>
            <a:ext cx="2176" cy="19289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𝑙𝑜𝑔𝑃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56" y="1184366"/>
                <a:ext cx="417935" cy="215444"/>
              </a:xfrm>
              <a:prstGeom prst="rect">
                <a:avLst/>
              </a:prstGeom>
              <a:blipFill>
                <a:blip r:embed="rId8"/>
                <a:stretch>
                  <a:fillRect l="-14706" r="-1323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94" y="2991395"/>
                <a:ext cx="114967" cy="215444"/>
              </a:xfrm>
              <a:prstGeom prst="rect">
                <a:avLst/>
              </a:prstGeom>
              <a:blipFill>
                <a:blip r:embed="rId9"/>
                <a:stretch>
                  <a:fillRect l="-36842" r="-21053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ine 5"/>
          <p:cNvSpPr>
            <a:spLocks noChangeShapeType="1"/>
          </p:cNvSpPr>
          <p:nvPr/>
        </p:nvSpPr>
        <p:spPr bwMode="auto">
          <a:xfrm rot="5400000" flipH="1" flipV="1">
            <a:off x="7072448" y="1238795"/>
            <a:ext cx="854530" cy="187778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412" y="2303418"/>
                <a:ext cx="147476" cy="215444"/>
              </a:xfrm>
              <a:prstGeom prst="rect">
                <a:avLst/>
              </a:prstGeom>
              <a:blipFill>
                <a:blip r:embed="rId10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76" y="2982686"/>
                <a:ext cx="195944" cy="215444"/>
              </a:xfrm>
              <a:prstGeom prst="rect">
                <a:avLst/>
              </a:prstGeom>
              <a:blipFill>
                <a:blip r:embed="rId11"/>
                <a:stretch>
                  <a:fillRect l="-12500" r="-1250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𝑙𝑜𝑔𝑃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=2+0.6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2" y="4384770"/>
                <a:ext cx="1276696" cy="215444"/>
              </a:xfrm>
              <a:prstGeom prst="rect">
                <a:avLst/>
              </a:prstGeom>
              <a:blipFill>
                <a:blip r:embed="rId12"/>
                <a:stretch>
                  <a:fillRect l="-4785" r="-2392" b="-3055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23" y="5246918"/>
                <a:ext cx="1299330" cy="215444"/>
              </a:xfrm>
              <a:prstGeom prst="rect">
                <a:avLst/>
              </a:prstGeom>
              <a:blipFill>
                <a:blip r:embed="rId13"/>
                <a:stretch>
                  <a:fillRect l="-2817" t="-2857" b="-5714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21909" y="3696792"/>
                <a:ext cx="1675587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09" y="3696792"/>
                <a:ext cx="1675587" cy="276999"/>
              </a:xfrm>
              <a:prstGeom prst="rect">
                <a:avLst/>
              </a:prstGeom>
              <a:blipFill>
                <a:blip r:embed="rId14"/>
                <a:stretch>
                  <a:fillRect l="-2545" r="-727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34972" y="4693924"/>
                <a:ext cx="887294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972" y="4693924"/>
                <a:ext cx="887294" cy="276999"/>
              </a:xfrm>
              <a:prstGeom prst="rect">
                <a:avLst/>
              </a:prstGeom>
              <a:blipFill>
                <a:blip r:embed="rId15"/>
                <a:stretch>
                  <a:fillRect l="-5479" r="-6164" b="-6667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5"/>
          <p:cNvSpPr>
            <a:spLocks/>
          </p:cNvSpPr>
          <p:nvPr/>
        </p:nvSpPr>
        <p:spPr bwMode="auto">
          <a:xfrm>
            <a:off x="6413862" y="3862253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6514012" y="3947164"/>
                <a:ext cx="98406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alt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alt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012" y="3947164"/>
                <a:ext cx="984069" cy="307777"/>
              </a:xfrm>
              <a:prstGeom prst="rect">
                <a:avLst/>
              </a:prstGeom>
              <a:blipFill>
                <a:blip r:embed="rId16"/>
                <a:stretch>
                  <a:fillRect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5"/>
          <p:cNvSpPr>
            <a:spLocks/>
          </p:cNvSpPr>
          <p:nvPr/>
        </p:nvSpPr>
        <p:spPr bwMode="auto">
          <a:xfrm>
            <a:off x="6374674" y="4328162"/>
            <a:ext cx="152401" cy="457199"/>
          </a:xfrm>
          <a:custGeom>
            <a:avLst/>
            <a:gdLst>
              <a:gd name="T0" fmla="*/ 0 w 21600"/>
              <a:gd name="T1" fmla="*/ 0 h 43199"/>
              <a:gd name="T2" fmla="*/ 36435 w 21600"/>
              <a:gd name="T3" fmla="*/ 6586161 h 43199"/>
              <a:gd name="T4" fmla="*/ 0 w 21600"/>
              <a:gd name="T5" fmla="*/ 3293154 h 431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</a:path>
              <a:path w="21600" h="4319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57"/>
                  <a:pt x="12040" y="43098"/>
                  <a:pt x="183" y="431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553200" y="4430491"/>
            <a:ext cx="984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30617" y="4184471"/>
                <a:ext cx="1695143" cy="276999"/>
              </a:xfrm>
              <a:prstGeom prst="rect">
                <a:avLst/>
              </a:prstGeom>
              <a:noFill/>
              <a:ln w="317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=100×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3.98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617" y="4184471"/>
                <a:ext cx="1695143" cy="276999"/>
              </a:xfrm>
              <a:prstGeom prst="rect">
                <a:avLst/>
              </a:prstGeom>
              <a:blipFill>
                <a:blip r:embed="rId17"/>
                <a:stretch>
                  <a:fillRect l="-2878" t="-4348" r="-1079" b="-6522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606834" y="5331829"/>
            <a:ext cx="40233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 dirty="0">
                <a:solidFill>
                  <a:srgbClr val="FF0000"/>
                </a:solidFill>
                <a:latin typeface="Comic Sans MS" pitchFamily="66" charset="0"/>
              </a:rPr>
              <a:t>So in this case, 100 gives the initial size of the bacteria population</a:t>
            </a:r>
          </a:p>
        </p:txBody>
      </p:sp>
    </p:spTree>
    <p:extLst>
      <p:ext uri="{BB962C8B-B14F-4D97-AF65-F5344CB8AC3E}">
        <p14:creationId xmlns:p14="http://schemas.microsoft.com/office/powerpoint/2010/main" val="317201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1" grpId="0" animBg="1"/>
      <p:bldP spid="43" grpId="0"/>
      <p:bldP spid="44" grpId="0" animBg="1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E49D45-5CE5-48F9-887D-8DD1819E011A}"/>
              </a:ext>
            </a:extLst>
          </p:cNvPr>
          <p:cNvSpPr/>
          <p:nvPr/>
        </p:nvSpPr>
        <p:spPr>
          <a:xfrm>
            <a:off x="1940966" y="2230495"/>
            <a:ext cx="5191165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ea typeface="HGGyoshotai" panose="03000609000000000000" pitchFamily="65" charset="-128"/>
                <a:cs typeface="Segoe UI Black" panose="020B0A02040204020203" pitchFamily="34" charset="0"/>
              </a:rPr>
              <a:t>Exercise 14B</a:t>
            </a:r>
            <a:endParaRPr lang="ja-JP" altLang="en-US" sz="8000" b="1" dirty="0">
              <a:ln w="381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ea typeface="HGGyoshotai" panose="03000609000000000000" pitchFamily="65" charset="-128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81000" y="1619795"/>
            <a:ext cx="8077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latin typeface="Comic Sans MS" pitchFamily="66" charset="0"/>
              </a:rPr>
              <a:t> Imagine you have £100 in a bank account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latin typeface="Comic Sans MS" pitchFamily="66" charset="0"/>
                <a:sym typeface="Wingdings" pitchFamily="2" charset="2"/>
              </a:rPr>
              <a:t> Imagine your interest rate for the year is 100%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>
                <a:latin typeface="Comic Sans MS" pitchFamily="66" charset="0"/>
              </a:rPr>
              <a:t> You will receive 100% interest in one lump at the end of the year, so you will now have £200 in the bank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1000" y="3143795"/>
            <a:ext cx="80772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1600" baseline="0" dirty="0">
                <a:latin typeface="Comic Sans MS" pitchFamily="66" charset="0"/>
              </a:rPr>
              <a:t>However, you are offered a possible alternative way of being paid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 dirty="0">
                <a:latin typeface="Comic Sans MS" pitchFamily="66" charset="0"/>
                <a:sym typeface="Wingdings" pitchFamily="2" charset="2"/>
              </a:rPr>
              <a:t> Your bank manager says, ‘If you like, you can have your 100% interest split into two 50% payments, one made halfway through the year, and one made at the end’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 dirty="0">
                <a:latin typeface="Comic Sans MS" pitchFamily="66" charset="0"/>
              </a:rPr>
              <a:t> How much money will you have at the end of the year, doing it this way (and what would be the quickest calculation to work that out?)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 dirty="0">
                <a:latin typeface="Comic Sans MS" pitchFamily="66" charset="0"/>
              </a:rPr>
              <a:t> £100 x 1.5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en-GB" altLang="en-US" sz="1600" baseline="0" dirty="0">
                <a:latin typeface="Comic Sans MS" pitchFamily="66" charset="0"/>
              </a:rPr>
              <a:t> = £225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à"/>
            </a:pPr>
            <a:endParaRPr lang="en-GB" altLang="en-US" sz="1600" baseline="0" dirty="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1600" baseline="0" dirty="0">
                <a:latin typeface="Comic Sans MS" pitchFamily="66" charset="0"/>
              </a:rPr>
              <a:t>Investigate further. What would happen if you split the interest into 4, or 10, or 100 smaller bits etc…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" name="Rectangle 103"/>
          <p:cNvSpPr>
            <a:spLocks noChangeArrowheads="1"/>
          </p:cNvSpPr>
          <p:nvPr/>
        </p:nvSpPr>
        <p:spPr bwMode="auto">
          <a:xfrm>
            <a:off x="7146925" y="5300663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£100</a:t>
            </a:r>
            <a:r>
              <a:rPr lang="en-GB" altLang="en-US" sz="1600" b="1" baseline="0">
                <a:solidFill>
                  <a:srgbClr val="FF0000"/>
                </a:solidFill>
                <a:latin typeface="Comic Sans MS" pitchFamily="66" charset="0"/>
              </a:rPr>
              <a:t>e</a:t>
            </a:r>
          </a:p>
        </p:txBody>
      </p:sp>
      <p:sp>
        <p:nvSpPr>
          <p:cNvPr id="49253" name="Rectangle 101"/>
          <p:cNvSpPr>
            <a:spLocks noChangeArrowheads="1"/>
          </p:cNvSpPr>
          <p:nvPr/>
        </p:nvSpPr>
        <p:spPr bwMode="auto">
          <a:xfrm>
            <a:off x="4343400" y="5300663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(1 + </a:t>
            </a:r>
            <a:r>
              <a:rPr lang="en-GB" altLang="en-US" sz="1600" baseline="30000" dirty="0">
                <a:latin typeface="Comic Sans MS" pitchFamily="66" charset="0"/>
              </a:rPr>
              <a:t>1</a:t>
            </a:r>
            <a:r>
              <a:rPr lang="en-GB" altLang="en-US" sz="1600" baseline="0" dirty="0">
                <a:latin typeface="Comic Sans MS" pitchFamily="66" charset="0"/>
              </a:rPr>
              <a:t>/</a:t>
            </a:r>
            <a:r>
              <a:rPr lang="en-GB" altLang="en-US" sz="1600" baseline="-25000" dirty="0">
                <a:latin typeface="Comic Sans MS" pitchFamily="66" charset="0"/>
              </a:rPr>
              <a:t>n</a:t>
            </a:r>
            <a:r>
              <a:rPr lang="en-GB" altLang="en-US" sz="1600" baseline="0" dirty="0">
                <a:latin typeface="Comic Sans MS" pitchFamily="66" charset="0"/>
              </a:rPr>
              <a:t>)</a:t>
            </a:r>
            <a:r>
              <a:rPr lang="en-GB" altLang="en-US" sz="1600" baseline="30000" dirty="0">
                <a:latin typeface="Comic Sans MS" pitchFamily="66" charset="0"/>
              </a:rPr>
              <a:t>n</a:t>
            </a:r>
          </a:p>
        </p:txBody>
      </p:sp>
      <p:sp>
        <p:nvSpPr>
          <p:cNvPr id="49251" name="Rectangle 99"/>
          <p:cNvSpPr>
            <a:spLocks noChangeArrowheads="1"/>
          </p:cNvSpPr>
          <p:nvPr/>
        </p:nvSpPr>
        <p:spPr bwMode="auto">
          <a:xfrm>
            <a:off x="2667000" y="5300663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30000" dirty="0">
                <a:latin typeface="Comic Sans MS" pitchFamily="66" charset="0"/>
              </a:rPr>
              <a:t>100</a:t>
            </a:r>
            <a:r>
              <a:rPr lang="en-GB" altLang="en-US" sz="1600" baseline="0" dirty="0">
                <a:latin typeface="Comic Sans MS" pitchFamily="66" charset="0"/>
              </a:rPr>
              <a:t>/</a:t>
            </a:r>
            <a:r>
              <a:rPr lang="en-GB" altLang="en-US" sz="1600" baseline="-25000" dirty="0">
                <a:latin typeface="Comic Sans MS" pitchFamily="66" charset="0"/>
              </a:rPr>
              <a:t>n</a:t>
            </a:r>
          </a:p>
        </p:txBody>
      </p:sp>
      <p:sp>
        <p:nvSpPr>
          <p:cNvPr id="49249" name="Rectangle 97"/>
          <p:cNvSpPr>
            <a:spLocks noChangeArrowheads="1"/>
          </p:cNvSpPr>
          <p:nvPr/>
        </p:nvSpPr>
        <p:spPr bwMode="auto">
          <a:xfrm>
            <a:off x="1447800" y="5300663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n</a:t>
            </a:r>
          </a:p>
        </p:txBody>
      </p:sp>
      <p:sp>
        <p:nvSpPr>
          <p:cNvPr id="49247" name="Rectangle 95"/>
          <p:cNvSpPr>
            <a:spLocks noChangeArrowheads="1"/>
          </p:cNvSpPr>
          <p:nvPr/>
        </p:nvSpPr>
        <p:spPr bwMode="auto">
          <a:xfrm>
            <a:off x="381000" y="53006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213" name="Rectangle 61"/>
          <p:cNvSpPr>
            <a:spLocks noChangeArrowheads="1"/>
          </p:cNvSpPr>
          <p:nvPr/>
        </p:nvSpPr>
        <p:spPr bwMode="auto">
          <a:xfrm>
            <a:off x="7146925" y="4965700"/>
            <a:ext cx="16922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£271.81</a:t>
            </a:r>
          </a:p>
        </p:txBody>
      </p:sp>
      <p:sp>
        <p:nvSpPr>
          <p:cNvPr id="49212" name="Rectangle 60"/>
          <p:cNvSpPr>
            <a:spLocks noChangeArrowheads="1"/>
          </p:cNvSpPr>
          <p:nvPr/>
        </p:nvSpPr>
        <p:spPr bwMode="auto">
          <a:xfrm>
            <a:off x="4343400" y="4965700"/>
            <a:ext cx="2803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1.0001</a:t>
            </a:r>
            <a:r>
              <a:rPr lang="en-GB" altLang="en-US" sz="1600" baseline="30000" dirty="0">
                <a:latin typeface="Comic Sans MS" pitchFamily="66" charset="0"/>
              </a:rPr>
              <a:t>10000</a:t>
            </a:r>
          </a:p>
        </p:txBody>
      </p:sp>
      <p:sp>
        <p:nvSpPr>
          <p:cNvPr id="49211" name="Rectangle 59"/>
          <p:cNvSpPr>
            <a:spLocks noChangeArrowheads="1"/>
          </p:cNvSpPr>
          <p:nvPr/>
        </p:nvSpPr>
        <p:spPr bwMode="auto">
          <a:xfrm>
            <a:off x="2667000" y="4965700"/>
            <a:ext cx="167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0.01%</a:t>
            </a:r>
          </a:p>
        </p:txBody>
      </p:sp>
      <p:sp>
        <p:nvSpPr>
          <p:cNvPr id="49210" name="Rectangle 58"/>
          <p:cNvSpPr>
            <a:spLocks noChangeArrowheads="1"/>
          </p:cNvSpPr>
          <p:nvPr/>
        </p:nvSpPr>
        <p:spPr bwMode="auto">
          <a:xfrm>
            <a:off x="1447800" y="4965700"/>
            <a:ext cx="1219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10,000</a:t>
            </a:r>
          </a:p>
        </p:txBody>
      </p:sp>
      <p:sp>
        <p:nvSpPr>
          <p:cNvPr id="49209" name="Rectangle 57"/>
          <p:cNvSpPr>
            <a:spLocks noChangeArrowheads="1"/>
          </p:cNvSpPr>
          <p:nvPr/>
        </p:nvSpPr>
        <p:spPr bwMode="auto">
          <a:xfrm>
            <a:off x="381000" y="4965700"/>
            <a:ext cx="1066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208" name="Rectangle 56"/>
          <p:cNvSpPr>
            <a:spLocks noChangeArrowheads="1"/>
          </p:cNvSpPr>
          <p:nvPr/>
        </p:nvSpPr>
        <p:spPr bwMode="auto">
          <a:xfrm>
            <a:off x="7146925" y="4630738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£271.69</a:t>
            </a:r>
          </a:p>
        </p:txBody>
      </p:sp>
      <p:sp>
        <p:nvSpPr>
          <p:cNvPr id="49207" name="Rectangle 55"/>
          <p:cNvSpPr>
            <a:spLocks noChangeArrowheads="1"/>
          </p:cNvSpPr>
          <p:nvPr/>
        </p:nvSpPr>
        <p:spPr bwMode="auto">
          <a:xfrm>
            <a:off x="4343400" y="4630738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1.001</a:t>
            </a:r>
            <a:r>
              <a:rPr lang="en-GB" altLang="en-US" sz="1600" baseline="30000" dirty="0">
                <a:latin typeface="Comic Sans MS" pitchFamily="66" charset="0"/>
              </a:rPr>
              <a:t>1000</a:t>
            </a:r>
          </a:p>
        </p:txBody>
      </p:sp>
      <p:sp>
        <p:nvSpPr>
          <p:cNvPr id="49206" name="Rectangle 54"/>
          <p:cNvSpPr>
            <a:spLocks noChangeArrowheads="1"/>
          </p:cNvSpPr>
          <p:nvPr/>
        </p:nvSpPr>
        <p:spPr bwMode="auto">
          <a:xfrm>
            <a:off x="2667000" y="4630738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0.1%</a:t>
            </a:r>
          </a:p>
        </p:txBody>
      </p:sp>
      <p:sp>
        <p:nvSpPr>
          <p:cNvPr id="49205" name="Rectangle 53"/>
          <p:cNvSpPr>
            <a:spLocks noChangeArrowheads="1"/>
          </p:cNvSpPr>
          <p:nvPr/>
        </p:nvSpPr>
        <p:spPr bwMode="auto">
          <a:xfrm>
            <a:off x="1447800" y="4630738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1,000</a:t>
            </a:r>
          </a:p>
        </p:txBody>
      </p:sp>
      <p:sp>
        <p:nvSpPr>
          <p:cNvPr id="49204" name="Rectangle 52"/>
          <p:cNvSpPr>
            <a:spLocks noChangeArrowheads="1"/>
          </p:cNvSpPr>
          <p:nvPr/>
        </p:nvSpPr>
        <p:spPr bwMode="auto">
          <a:xfrm>
            <a:off x="381000" y="46402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203" name="Rectangle 51"/>
          <p:cNvSpPr>
            <a:spLocks noChangeArrowheads="1"/>
          </p:cNvSpPr>
          <p:nvPr/>
        </p:nvSpPr>
        <p:spPr bwMode="auto">
          <a:xfrm>
            <a:off x="7146925" y="4305300"/>
            <a:ext cx="16922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£270.48</a:t>
            </a:r>
          </a:p>
        </p:txBody>
      </p:sp>
      <p:sp>
        <p:nvSpPr>
          <p:cNvPr id="49202" name="Rectangle 50"/>
          <p:cNvSpPr>
            <a:spLocks noChangeArrowheads="1"/>
          </p:cNvSpPr>
          <p:nvPr/>
        </p:nvSpPr>
        <p:spPr bwMode="auto">
          <a:xfrm>
            <a:off x="4343400" y="4305300"/>
            <a:ext cx="2803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1.01</a:t>
            </a:r>
            <a:r>
              <a:rPr lang="en-GB" altLang="en-US" sz="1600" baseline="30000" dirty="0">
                <a:latin typeface="Comic Sans MS" pitchFamily="66" charset="0"/>
              </a:rPr>
              <a:t>100</a:t>
            </a:r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2667000" y="4305300"/>
            <a:ext cx="167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1%</a:t>
            </a:r>
          </a:p>
        </p:txBody>
      </p:sp>
      <p:sp>
        <p:nvSpPr>
          <p:cNvPr id="49200" name="Rectangle 48"/>
          <p:cNvSpPr>
            <a:spLocks noChangeArrowheads="1"/>
          </p:cNvSpPr>
          <p:nvPr/>
        </p:nvSpPr>
        <p:spPr bwMode="auto">
          <a:xfrm>
            <a:off x="1447800" y="4305300"/>
            <a:ext cx="1219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100</a:t>
            </a:r>
          </a:p>
        </p:txBody>
      </p: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381000" y="4305300"/>
            <a:ext cx="1066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98" name="Rectangle 46"/>
          <p:cNvSpPr>
            <a:spLocks noChangeArrowheads="1"/>
          </p:cNvSpPr>
          <p:nvPr/>
        </p:nvSpPr>
        <p:spPr bwMode="auto">
          <a:xfrm>
            <a:off x="7146925" y="3970338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£269.16</a:t>
            </a:r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4343400" y="3970338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1.02</a:t>
            </a:r>
            <a:r>
              <a:rPr lang="en-GB" altLang="en-US" sz="1600" baseline="30000" dirty="0">
                <a:latin typeface="Comic Sans MS" pitchFamily="66" charset="0"/>
              </a:rPr>
              <a:t>50</a:t>
            </a:r>
          </a:p>
        </p:txBody>
      </p:sp>
      <p:sp>
        <p:nvSpPr>
          <p:cNvPr id="49196" name="Rectangle 44"/>
          <p:cNvSpPr>
            <a:spLocks noChangeArrowheads="1"/>
          </p:cNvSpPr>
          <p:nvPr/>
        </p:nvSpPr>
        <p:spPr bwMode="auto">
          <a:xfrm>
            <a:off x="2667000" y="3970338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2%</a:t>
            </a:r>
          </a:p>
        </p:txBody>
      </p: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1447800" y="3970338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50</a:t>
            </a:r>
          </a:p>
        </p:txBody>
      </p:sp>
      <p:sp>
        <p:nvSpPr>
          <p:cNvPr id="49194" name="Rectangle 42"/>
          <p:cNvSpPr>
            <a:spLocks noChangeArrowheads="1"/>
          </p:cNvSpPr>
          <p:nvPr/>
        </p:nvSpPr>
        <p:spPr bwMode="auto">
          <a:xfrm>
            <a:off x="381000" y="3970338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7146925" y="3635375"/>
            <a:ext cx="16922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£265.33</a:t>
            </a:r>
          </a:p>
        </p:txBody>
      </p:sp>
      <p:sp>
        <p:nvSpPr>
          <p:cNvPr id="49192" name="Rectangle 40"/>
          <p:cNvSpPr>
            <a:spLocks noChangeArrowheads="1"/>
          </p:cNvSpPr>
          <p:nvPr/>
        </p:nvSpPr>
        <p:spPr bwMode="auto">
          <a:xfrm>
            <a:off x="4343400" y="3635375"/>
            <a:ext cx="2803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1.05</a:t>
            </a:r>
            <a:r>
              <a:rPr lang="en-GB" altLang="en-US" sz="1600" baseline="30000" dirty="0">
                <a:latin typeface="Comic Sans MS" pitchFamily="66" charset="0"/>
              </a:rPr>
              <a:t>20</a:t>
            </a: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2667000" y="3635375"/>
            <a:ext cx="167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5%</a:t>
            </a:r>
          </a:p>
        </p:txBody>
      </p:sp>
      <p:sp>
        <p:nvSpPr>
          <p:cNvPr id="49190" name="Rectangle 38"/>
          <p:cNvSpPr>
            <a:spLocks noChangeArrowheads="1"/>
          </p:cNvSpPr>
          <p:nvPr/>
        </p:nvSpPr>
        <p:spPr bwMode="auto">
          <a:xfrm>
            <a:off x="1447800" y="3635375"/>
            <a:ext cx="1219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20</a:t>
            </a:r>
          </a:p>
        </p:txBody>
      </p:sp>
      <p:sp>
        <p:nvSpPr>
          <p:cNvPr id="49189" name="Rectangle 37"/>
          <p:cNvSpPr>
            <a:spLocks noChangeArrowheads="1"/>
          </p:cNvSpPr>
          <p:nvPr/>
        </p:nvSpPr>
        <p:spPr bwMode="auto">
          <a:xfrm>
            <a:off x="381000" y="3635375"/>
            <a:ext cx="1066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7146925" y="3300413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£259.37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343400" y="3300413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1.1</a:t>
            </a:r>
            <a:r>
              <a:rPr lang="en-GB" altLang="en-US" sz="1600" baseline="30000" dirty="0">
                <a:latin typeface="Comic Sans MS" pitchFamily="66" charset="0"/>
              </a:rPr>
              <a:t>10</a:t>
            </a:r>
          </a:p>
        </p:txBody>
      </p:sp>
      <p:sp>
        <p:nvSpPr>
          <p:cNvPr id="49186" name="Rectangle 34"/>
          <p:cNvSpPr>
            <a:spLocks noChangeArrowheads="1"/>
          </p:cNvSpPr>
          <p:nvPr/>
        </p:nvSpPr>
        <p:spPr bwMode="auto">
          <a:xfrm>
            <a:off x="2667000" y="3300413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10%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1447800" y="3300413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10</a:t>
            </a:r>
          </a:p>
        </p:txBody>
      </p:sp>
      <p:sp>
        <p:nvSpPr>
          <p:cNvPr id="49184" name="Rectangle 32"/>
          <p:cNvSpPr>
            <a:spLocks noChangeArrowheads="1"/>
          </p:cNvSpPr>
          <p:nvPr/>
        </p:nvSpPr>
        <p:spPr bwMode="auto">
          <a:xfrm>
            <a:off x="381000" y="330041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7146925" y="2965450"/>
            <a:ext cx="16922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£256.58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4343400" y="2965450"/>
            <a:ext cx="2803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1.125</a:t>
            </a:r>
            <a:r>
              <a:rPr lang="en-GB" altLang="en-US" sz="1600" baseline="30000" dirty="0">
                <a:latin typeface="Comic Sans MS" pitchFamily="66" charset="0"/>
              </a:rPr>
              <a:t>8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2667000" y="2965450"/>
            <a:ext cx="167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12.5%</a:t>
            </a: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1447800" y="2965450"/>
            <a:ext cx="1219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8</a:t>
            </a: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381000" y="2965450"/>
            <a:ext cx="1066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7146925" y="2630488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£244.14</a:t>
            </a: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4343400" y="2630488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1.25</a:t>
            </a:r>
            <a:r>
              <a:rPr lang="en-GB" altLang="en-US" sz="1600" baseline="30000" dirty="0">
                <a:latin typeface="Comic Sans MS" pitchFamily="66" charset="0"/>
              </a:rPr>
              <a:t>4</a:t>
            </a: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2667000" y="2630488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25%</a:t>
            </a: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1447800" y="2630488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4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381000" y="2630488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146925" y="2295525"/>
            <a:ext cx="16922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£225</a:t>
            </a: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4343400" y="2295525"/>
            <a:ext cx="280352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 dirty="0">
                <a:latin typeface="Comic Sans MS" pitchFamily="66" charset="0"/>
              </a:rPr>
              <a:t>£100 x 1.5</a:t>
            </a:r>
            <a:r>
              <a:rPr lang="en-GB" altLang="en-US" sz="16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2667000" y="2295525"/>
            <a:ext cx="16764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50%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1447800" y="2295525"/>
            <a:ext cx="12192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2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81000" y="2295525"/>
            <a:ext cx="106680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7146925" y="1960563"/>
            <a:ext cx="16922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solidFill>
                  <a:srgbClr val="FF0000"/>
                </a:solidFill>
                <a:latin typeface="Comic Sans MS" pitchFamily="66" charset="0"/>
              </a:rPr>
              <a:t>£200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4343400" y="1960563"/>
            <a:ext cx="28035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 x 2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2676525" y="1960563"/>
            <a:ext cx="16764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100%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457325" y="1960563"/>
            <a:ext cx="12192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1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90525" y="19605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£100</a:t>
            </a:r>
          </a:p>
        </p:txBody>
      </p:sp>
      <p:sp>
        <p:nvSpPr>
          <p:cNvPr id="6203" name="Rectangle 11"/>
          <p:cNvSpPr>
            <a:spLocks noChangeArrowheads="1"/>
          </p:cNvSpPr>
          <p:nvPr/>
        </p:nvSpPr>
        <p:spPr bwMode="auto">
          <a:xfrm>
            <a:off x="7146925" y="1371600"/>
            <a:ext cx="169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Total (2dp)</a:t>
            </a:r>
          </a:p>
        </p:txBody>
      </p:sp>
      <p:sp>
        <p:nvSpPr>
          <p:cNvPr id="6204" name="Rectangle 10"/>
          <p:cNvSpPr>
            <a:spLocks noChangeArrowheads="1"/>
          </p:cNvSpPr>
          <p:nvPr/>
        </p:nvSpPr>
        <p:spPr bwMode="auto">
          <a:xfrm>
            <a:off x="4343400" y="1371600"/>
            <a:ext cx="2803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Sum</a:t>
            </a:r>
          </a:p>
        </p:txBody>
      </p:sp>
      <p:sp>
        <p:nvSpPr>
          <p:cNvPr id="6205" name="Rectangle 9"/>
          <p:cNvSpPr>
            <a:spLocks noChangeArrowheads="1"/>
          </p:cNvSpPr>
          <p:nvPr/>
        </p:nvSpPr>
        <p:spPr bwMode="auto">
          <a:xfrm>
            <a:off x="2667000" y="1371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Interest Each Payment</a:t>
            </a:r>
          </a:p>
        </p:txBody>
      </p:sp>
      <p:sp>
        <p:nvSpPr>
          <p:cNvPr id="6206" name="Rectangle 8"/>
          <p:cNvSpPr>
            <a:spLocks noChangeArrowheads="1"/>
          </p:cNvSpPr>
          <p:nvPr/>
        </p:nvSpPr>
        <p:spPr bwMode="auto">
          <a:xfrm>
            <a:off x="1447800" y="1371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Payments</a:t>
            </a:r>
          </a:p>
        </p:txBody>
      </p:sp>
      <p:sp>
        <p:nvSpPr>
          <p:cNvPr id="6207" name="Rectangle 7"/>
          <p:cNvSpPr>
            <a:spLocks noChangeArrowheads="1"/>
          </p:cNvSpPr>
          <p:nvPr/>
        </p:nvSpPr>
        <p:spPr bwMode="auto">
          <a:xfrm>
            <a:off x="381000" y="1371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1600" baseline="0">
                <a:latin typeface="Comic Sans MS" pitchFamily="66" charset="0"/>
              </a:rPr>
              <a:t>Start Amount</a:t>
            </a:r>
          </a:p>
        </p:txBody>
      </p:sp>
      <p:sp>
        <p:nvSpPr>
          <p:cNvPr id="6208" name="Line 62"/>
          <p:cNvSpPr>
            <a:spLocks noChangeShapeType="1"/>
          </p:cNvSpPr>
          <p:nvPr/>
        </p:nvSpPr>
        <p:spPr bwMode="auto">
          <a:xfrm>
            <a:off x="381000" y="1371600"/>
            <a:ext cx="845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09" name="Line 63"/>
          <p:cNvSpPr>
            <a:spLocks noChangeShapeType="1"/>
          </p:cNvSpPr>
          <p:nvPr/>
        </p:nvSpPr>
        <p:spPr bwMode="auto">
          <a:xfrm>
            <a:off x="381000" y="1951038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0" name="Line 64"/>
          <p:cNvSpPr>
            <a:spLocks noChangeShapeType="1"/>
          </p:cNvSpPr>
          <p:nvPr/>
        </p:nvSpPr>
        <p:spPr bwMode="auto">
          <a:xfrm>
            <a:off x="381000" y="22860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1" name="Line 65"/>
          <p:cNvSpPr>
            <a:spLocks noChangeShapeType="1"/>
          </p:cNvSpPr>
          <p:nvPr/>
        </p:nvSpPr>
        <p:spPr bwMode="auto">
          <a:xfrm>
            <a:off x="381000" y="262096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2" name="Line 66"/>
          <p:cNvSpPr>
            <a:spLocks noChangeShapeType="1"/>
          </p:cNvSpPr>
          <p:nvPr/>
        </p:nvSpPr>
        <p:spPr bwMode="auto">
          <a:xfrm>
            <a:off x="381000" y="2955925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3" name="Line 67"/>
          <p:cNvSpPr>
            <a:spLocks noChangeShapeType="1"/>
          </p:cNvSpPr>
          <p:nvPr/>
        </p:nvSpPr>
        <p:spPr bwMode="auto">
          <a:xfrm>
            <a:off x="381000" y="3290888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4" name="Line 68"/>
          <p:cNvSpPr>
            <a:spLocks noChangeShapeType="1"/>
          </p:cNvSpPr>
          <p:nvPr/>
        </p:nvSpPr>
        <p:spPr bwMode="auto">
          <a:xfrm>
            <a:off x="381000" y="362585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5" name="Line 69"/>
          <p:cNvSpPr>
            <a:spLocks noChangeShapeType="1"/>
          </p:cNvSpPr>
          <p:nvPr/>
        </p:nvSpPr>
        <p:spPr bwMode="auto">
          <a:xfrm>
            <a:off x="381000" y="396081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6" name="Line 70"/>
          <p:cNvSpPr>
            <a:spLocks noChangeShapeType="1"/>
          </p:cNvSpPr>
          <p:nvPr/>
        </p:nvSpPr>
        <p:spPr bwMode="auto">
          <a:xfrm>
            <a:off x="381000" y="4295775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7" name="Line 71"/>
          <p:cNvSpPr>
            <a:spLocks noChangeShapeType="1"/>
          </p:cNvSpPr>
          <p:nvPr/>
        </p:nvSpPr>
        <p:spPr bwMode="auto">
          <a:xfrm>
            <a:off x="381000" y="4630738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8" name="Line 72"/>
          <p:cNvSpPr>
            <a:spLocks noChangeShapeType="1"/>
          </p:cNvSpPr>
          <p:nvPr/>
        </p:nvSpPr>
        <p:spPr bwMode="auto">
          <a:xfrm>
            <a:off x="381000" y="4965700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19" name="Line 73"/>
          <p:cNvSpPr>
            <a:spLocks noChangeShapeType="1"/>
          </p:cNvSpPr>
          <p:nvPr/>
        </p:nvSpPr>
        <p:spPr bwMode="auto">
          <a:xfrm>
            <a:off x="381000" y="5635625"/>
            <a:ext cx="8458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0" name="Line 74"/>
          <p:cNvSpPr>
            <a:spLocks noChangeShapeType="1"/>
          </p:cNvSpPr>
          <p:nvPr/>
        </p:nvSpPr>
        <p:spPr bwMode="auto">
          <a:xfrm>
            <a:off x="381000" y="1371600"/>
            <a:ext cx="0" cy="42640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1" name="Line 75"/>
          <p:cNvSpPr>
            <a:spLocks noChangeShapeType="1"/>
          </p:cNvSpPr>
          <p:nvPr/>
        </p:nvSpPr>
        <p:spPr bwMode="auto">
          <a:xfrm>
            <a:off x="1447800" y="1371600"/>
            <a:ext cx="0" cy="426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2" name="Line 76"/>
          <p:cNvSpPr>
            <a:spLocks noChangeShapeType="1"/>
          </p:cNvSpPr>
          <p:nvPr/>
        </p:nvSpPr>
        <p:spPr bwMode="auto">
          <a:xfrm>
            <a:off x="2667000" y="1371600"/>
            <a:ext cx="0" cy="426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3" name="Line 77"/>
          <p:cNvSpPr>
            <a:spLocks noChangeShapeType="1"/>
          </p:cNvSpPr>
          <p:nvPr/>
        </p:nvSpPr>
        <p:spPr bwMode="auto">
          <a:xfrm>
            <a:off x="4343400" y="1371600"/>
            <a:ext cx="0" cy="426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4" name="Line 78"/>
          <p:cNvSpPr>
            <a:spLocks noChangeShapeType="1"/>
          </p:cNvSpPr>
          <p:nvPr/>
        </p:nvSpPr>
        <p:spPr bwMode="auto">
          <a:xfrm>
            <a:off x="7146925" y="1371600"/>
            <a:ext cx="0" cy="4264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5" name="Line 79"/>
          <p:cNvSpPr>
            <a:spLocks noChangeShapeType="1"/>
          </p:cNvSpPr>
          <p:nvPr/>
        </p:nvSpPr>
        <p:spPr bwMode="auto">
          <a:xfrm>
            <a:off x="8839200" y="1371600"/>
            <a:ext cx="0" cy="42640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26" name="Line 96"/>
          <p:cNvSpPr>
            <a:spLocks noChangeShapeType="1"/>
          </p:cNvSpPr>
          <p:nvPr/>
        </p:nvSpPr>
        <p:spPr bwMode="auto">
          <a:xfrm>
            <a:off x="381000" y="5300663"/>
            <a:ext cx="845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49259" name="Object 107"/>
          <p:cNvGraphicFramePr>
            <a:graphicFrameLocks noChangeAspect="1"/>
          </p:cNvGraphicFramePr>
          <p:nvPr/>
        </p:nvGraphicFramePr>
        <p:xfrm>
          <a:off x="381000" y="5791200"/>
          <a:ext cx="130651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" name="Equation" r:id="rId3" imgW="761669" imgH="469696" progId="Equation.DSMT4">
                  <p:embed/>
                </p:oleObj>
              </mc:Choice>
              <mc:Fallback>
                <p:oleObj name="Equation" r:id="rId3" imgW="761669" imgH="469696" progId="Equation.DSMT4">
                  <p:embed/>
                  <p:pic>
                    <p:nvPicPr>
                      <p:cNvPr id="49259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791200"/>
                        <a:ext cx="130651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60" name="Text Box 108"/>
          <p:cNvSpPr txBox="1">
            <a:spLocks noChangeArrowheads="1"/>
          </p:cNvSpPr>
          <p:nvPr/>
        </p:nvSpPr>
        <p:spPr bwMode="auto">
          <a:xfrm>
            <a:off x="4114800" y="5791200"/>
            <a:ext cx="487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latin typeface="Comic Sans MS" pitchFamily="66" charset="0"/>
              </a:rPr>
              <a:t>The larger the value of n, the better the accuracy of e…</a:t>
            </a:r>
          </a:p>
        </p:txBody>
      </p:sp>
      <p:sp>
        <p:nvSpPr>
          <p:cNvPr id="49261" name="Text Box 109"/>
          <p:cNvSpPr txBox="1">
            <a:spLocks noChangeArrowheads="1"/>
          </p:cNvSpPr>
          <p:nvPr/>
        </p:nvSpPr>
        <p:spPr bwMode="auto">
          <a:xfrm>
            <a:off x="4114800" y="60960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latin typeface="Comic Sans MS" pitchFamily="66" charset="0"/>
              </a:rPr>
              <a:t>The value of e is irrational, like </a:t>
            </a:r>
            <a:r>
              <a:rPr lang="el-GR" altLang="en-US" sz="1400" baseline="0">
                <a:latin typeface="Comic Sans MS" pitchFamily="66" charset="0"/>
              </a:rPr>
              <a:t>π</a:t>
            </a:r>
            <a:r>
              <a:rPr lang="en-GB" altLang="en-US" sz="1400" baseline="0">
                <a:latin typeface="Comic Sans MS" pitchFamily="66" charset="0"/>
              </a:rPr>
              <a:t>…</a:t>
            </a:r>
            <a:endParaRPr lang="el-GR" altLang="en-US" sz="1400" baseline="0">
              <a:latin typeface="Comic Sans MS" pitchFamily="66" charset="0"/>
            </a:endParaRPr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4114800" y="6400800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latin typeface="Comic Sans MS" pitchFamily="66" charset="0"/>
              </a:rPr>
              <a:t>It also has another interesting property…</a:t>
            </a:r>
            <a:endParaRPr lang="el-GR" altLang="en-US" sz="1400" baseline="0">
              <a:latin typeface="Comic Sans MS" pitchFamily="66" charset="0"/>
            </a:endParaRPr>
          </a:p>
        </p:txBody>
      </p:sp>
      <p:sp>
        <p:nvSpPr>
          <p:cNvPr id="49263" name="Text Box 111"/>
          <p:cNvSpPr txBox="1">
            <a:spLocks noChangeArrowheads="1"/>
          </p:cNvSpPr>
          <p:nvPr/>
        </p:nvSpPr>
        <p:spPr bwMode="auto">
          <a:xfrm>
            <a:off x="1905000" y="6096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 baseline="0">
                <a:latin typeface="Comic Sans MS" pitchFamily="66" charset="0"/>
              </a:rPr>
              <a:t>(2.718281828459…)</a:t>
            </a:r>
          </a:p>
        </p:txBody>
      </p:sp>
      <p:sp>
        <p:nvSpPr>
          <p:cNvPr id="9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Exponentials and Logarithms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9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545759" y="6488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14B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4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4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4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4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" grpId="0"/>
      <p:bldP spid="49253" grpId="0"/>
      <p:bldP spid="49251" grpId="0"/>
      <p:bldP spid="49249" grpId="0"/>
      <p:bldP spid="49247" grpId="0"/>
      <p:bldP spid="49213" grpId="0"/>
      <p:bldP spid="49212" grpId="0"/>
      <p:bldP spid="49211" grpId="0"/>
      <p:bldP spid="49210" grpId="0"/>
      <p:bldP spid="49209" grpId="0"/>
      <p:bldP spid="49208" grpId="0"/>
      <p:bldP spid="49207" grpId="0"/>
      <p:bldP spid="49206" grpId="0"/>
      <p:bldP spid="49205" grpId="0"/>
      <p:bldP spid="49204" grpId="0"/>
      <p:bldP spid="49203" grpId="0"/>
      <p:bldP spid="49202" grpId="0"/>
      <p:bldP spid="49201" grpId="0"/>
      <p:bldP spid="49200" grpId="0"/>
      <p:bldP spid="49199" grpId="0"/>
      <p:bldP spid="49198" grpId="0"/>
      <p:bldP spid="49197" grpId="0"/>
      <p:bldP spid="49196" grpId="0"/>
      <p:bldP spid="49195" grpId="0"/>
      <p:bldP spid="49194" grpId="0"/>
      <p:bldP spid="49193" grpId="0"/>
      <p:bldP spid="49192" grpId="0"/>
      <p:bldP spid="49191" grpId="0"/>
      <p:bldP spid="49190" grpId="0"/>
      <p:bldP spid="49189" grpId="0"/>
      <p:bldP spid="49188" grpId="0"/>
      <p:bldP spid="49187" grpId="0"/>
      <p:bldP spid="49186" grpId="0"/>
      <p:bldP spid="49185" grpId="0"/>
      <p:bldP spid="49184" grpId="0"/>
      <p:bldP spid="49183" grpId="0"/>
      <p:bldP spid="49182" grpId="0"/>
      <p:bldP spid="49181" grpId="0"/>
      <p:bldP spid="49180" grpId="0"/>
      <p:bldP spid="49179" grpId="0"/>
      <p:bldP spid="49178" grpId="0"/>
      <p:bldP spid="49177" grpId="0"/>
      <p:bldP spid="49176" grpId="0"/>
      <p:bldP spid="49175" grpId="0"/>
      <p:bldP spid="49174" grpId="0"/>
      <p:bldP spid="49173" grpId="0"/>
      <p:bldP spid="49172" grpId="0"/>
      <p:bldP spid="49171" grpId="0"/>
      <p:bldP spid="49170" grpId="0"/>
      <p:bldP spid="49169" grpId="0"/>
      <p:bldP spid="49168" grpId="0"/>
      <p:bldP spid="49167" grpId="0"/>
      <p:bldP spid="49166" grpId="0"/>
      <p:bldP spid="49165" grpId="0"/>
      <p:bldP spid="49164" grpId="0"/>
      <p:bldP spid="49260" grpId="0"/>
      <p:bldP spid="49261" grpId="0"/>
      <p:bldP spid="49262" grpId="0"/>
      <p:bldP spid="492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4865</Words>
  <Application>Microsoft Office PowerPoint</Application>
  <PresentationFormat>画面に合わせる (4:3)</PresentationFormat>
  <Paragraphs>1203</Paragraphs>
  <Slides>67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67</vt:i4>
      </vt:variant>
    </vt:vector>
  </HeadingPairs>
  <TitlesOfParts>
    <vt:vector size="82" baseType="lpstr">
      <vt:lpstr>HGGyoshotai</vt:lpstr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Monotype Corsiva</vt:lpstr>
      <vt:lpstr>Segoe UI Black</vt:lpstr>
      <vt:lpstr>Wingdings</vt:lpstr>
      <vt:lpstr>Office テーマ</vt:lpstr>
      <vt:lpstr>Equation</vt:lpstr>
      <vt:lpstr>Chart</vt:lpstr>
      <vt:lpstr>PowerPoint プレゼンテーション</vt:lpstr>
      <vt:lpstr>Prior Knowledge Check</vt:lpstr>
      <vt:lpstr>PowerPoint プレゼンテーション</vt:lpstr>
      <vt:lpstr>Exponentials and Logarithms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PowerPoint プレゼンテーション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  <vt:lpstr>Exponentials and Logarithms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171</cp:revision>
  <dcterms:created xsi:type="dcterms:W3CDTF">2017-08-14T15:35:38Z</dcterms:created>
  <dcterms:modified xsi:type="dcterms:W3CDTF">2018-08-13T23:42:41Z</dcterms:modified>
</cp:coreProperties>
</file>