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mv" ContentType="video/x-ms-wmv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  <p:sldId id="257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101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01/01/2021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00492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01/01/2021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87503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01/01/2021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46284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01/01/2021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14833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01/01/2021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83416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01/01/2021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06831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01/01/2021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86509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01/01/2021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54700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01/01/2021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16076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01/01/2021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98302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01/01/2021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66240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6DF5FD-9527-4885-BB3C-900525AF2037}" type="datetimeFigureOut">
              <a:rPr lang="en-GB" smtClean="0"/>
              <a:t>01/01/2021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50167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153.png"/><Relationship Id="rId2" Type="http://schemas.openxmlformats.org/officeDocument/2006/relationships/video" Target="../media/media1.wmv"/><Relationship Id="rId1" Type="http://schemas.microsoft.com/office/2007/relationships/media" Target="../media/media1.wmv"/><Relationship Id="rId6" Type="http://schemas.openxmlformats.org/officeDocument/2006/relationships/image" Target="../media/image152.png"/><Relationship Id="rId5" Type="http://schemas.openxmlformats.org/officeDocument/2006/relationships/image" Target="../media/image151.png"/><Relationship Id="rId4" Type="http://schemas.openxmlformats.org/officeDocument/2006/relationships/image" Target="../media/image150.png"/><Relationship Id="rId9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EEEC92-A3CC-4907-B769-49B87C7F28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4324" y="2766218"/>
            <a:ext cx="8717133" cy="1325563"/>
          </a:xfrm>
        </p:spPr>
        <p:txBody>
          <a:bodyPr/>
          <a:lstStyle/>
          <a:p>
            <a:pPr algn="ctr"/>
            <a:r>
              <a:rPr lang="en-GB" b="1" dirty="0"/>
              <a:t>Areas between curves and lines (13.7)</a:t>
            </a:r>
          </a:p>
        </p:txBody>
      </p:sp>
    </p:spTree>
    <p:extLst>
      <p:ext uri="{BB962C8B-B14F-4D97-AF65-F5344CB8AC3E}">
        <p14:creationId xmlns:p14="http://schemas.microsoft.com/office/powerpoint/2010/main" val="593290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81" name="Group 9"/>
          <p:cNvGrpSpPr>
            <a:grpSpLocks/>
          </p:cNvGrpSpPr>
          <p:nvPr/>
        </p:nvGrpSpPr>
        <p:grpSpPr bwMode="auto">
          <a:xfrm>
            <a:off x="5663276" y="3919410"/>
            <a:ext cx="2895464" cy="931244"/>
            <a:chOff x="3161" y="2537"/>
            <a:chExt cx="1814" cy="720"/>
          </a:xfrm>
          <a:solidFill>
            <a:srgbClr val="FFC000"/>
          </a:solidFill>
        </p:grpSpPr>
        <p:sp>
          <p:nvSpPr>
            <p:cNvPr id="3090" name="AutoShape 6"/>
            <p:cNvSpPr>
              <a:spLocks noChangeArrowheads="1"/>
            </p:cNvSpPr>
            <p:nvPr/>
          </p:nvSpPr>
          <p:spPr bwMode="auto">
            <a:xfrm>
              <a:off x="3161" y="2537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" name="Text Box 8"/>
                <p:cNvSpPr txBox="1">
                  <a:spLocks noChangeArrowheads="1"/>
                </p:cNvSpPr>
                <p:nvPr/>
              </p:nvSpPr>
              <p:spPr bwMode="auto">
                <a:xfrm>
                  <a:off x="3208" y="2675"/>
                  <a:ext cx="1733" cy="393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/>
                    <a:t>b) </a:t>
                  </a:r>
                  <a14:m>
                    <m:oMath xmlns:m="http://schemas.openxmlformats.org/officeDocument/2006/math"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5.5</m:t>
                      </m:r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2" name="Text Box 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208" y="2675"/>
                  <a:ext cx="1733" cy="393"/>
                </a:xfrm>
                <a:prstGeom prst="rect">
                  <a:avLst/>
                </a:prstGeom>
                <a:blipFill>
                  <a:blip r:embed="rId4"/>
                  <a:stretch>
                    <a:fillRect t="-10714" b="-30952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2" name="Group 10"/>
          <p:cNvGrpSpPr>
            <a:grpSpLocks/>
          </p:cNvGrpSpPr>
          <p:nvPr/>
        </p:nvGrpSpPr>
        <p:grpSpPr bwMode="auto">
          <a:xfrm>
            <a:off x="5656239" y="5781898"/>
            <a:ext cx="2902502" cy="931245"/>
            <a:chOff x="3322" y="2602"/>
            <a:chExt cx="1814" cy="720"/>
          </a:xfrm>
          <a:solidFill>
            <a:schemeClr val="bg1"/>
          </a:solidFill>
        </p:grpSpPr>
        <p:sp>
          <p:nvSpPr>
            <p:cNvPr id="3" name="AutoShape 11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9" name="Text Box 12"/>
                <p:cNvSpPr txBox="1">
                  <a:spLocks noChangeArrowheads="1"/>
                </p:cNvSpPr>
                <p:nvPr/>
              </p:nvSpPr>
              <p:spPr bwMode="auto">
                <a:xfrm>
                  <a:off x="3362" y="2765"/>
                  <a:ext cx="1733" cy="393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/>
                    <a:t>d) </a:t>
                  </a:r>
                  <a14:m>
                    <m:oMath xmlns:m="http://schemas.openxmlformats.org/officeDocument/2006/math"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13.5</m:t>
                      </m:r>
                    </m:oMath>
                  </a14:m>
                  <a:endParaRPr lang="en-GB" altLang="en-US" sz="2700" b="0" dirty="0"/>
                </a:p>
              </p:txBody>
            </p:sp>
          </mc:Choice>
          <mc:Fallback xmlns="">
            <p:sp>
              <p:nvSpPr>
                <p:cNvPr id="3089" name="Text Box 1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62" y="2765"/>
                  <a:ext cx="1733" cy="393"/>
                </a:xfrm>
                <a:prstGeom prst="rect">
                  <a:avLst/>
                </a:prstGeom>
                <a:blipFill>
                  <a:blip r:embed="rId5"/>
                  <a:stretch>
                    <a:fillRect t="-10843" b="-32530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5" name="Group 13"/>
          <p:cNvGrpSpPr>
            <a:grpSpLocks/>
          </p:cNvGrpSpPr>
          <p:nvPr/>
        </p:nvGrpSpPr>
        <p:grpSpPr bwMode="auto">
          <a:xfrm>
            <a:off x="5663275" y="2982548"/>
            <a:ext cx="2860462" cy="931245"/>
            <a:chOff x="3322" y="2602"/>
            <a:chExt cx="1814" cy="720"/>
          </a:xfrm>
          <a:solidFill>
            <a:srgbClr val="00B050"/>
          </a:solidFill>
        </p:grpSpPr>
        <p:sp>
          <p:nvSpPr>
            <p:cNvPr id="3086" name="AutoShape 14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7" name="Text Box 15"/>
                <p:cNvSpPr txBox="1">
                  <a:spLocks noChangeArrowheads="1"/>
                </p:cNvSpPr>
                <p:nvPr/>
              </p:nvSpPr>
              <p:spPr bwMode="auto">
                <a:xfrm>
                  <a:off x="3398" y="2757"/>
                  <a:ext cx="1661" cy="393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/>
                    <a:t>a) </a:t>
                  </a:r>
                  <a14:m>
                    <m:oMath xmlns:m="http://schemas.openxmlformats.org/officeDocument/2006/math"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9.0</m:t>
                      </m:r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3087" name="Text Box 1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98" y="2757"/>
                  <a:ext cx="1661" cy="393"/>
                </a:xfrm>
                <a:prstGeom prst="rect">
                  <a:avLst/>
                </a:prstGeom>
                <a:blipFill>
                  <a:blip r:embed="rId6"/>
                  <a:stretch>
                    <a:fillRect t="-10714" b="-30952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8" name="Group 16"/>
          <p:cNvGrpSpPr>
            <a:grpSpLocks/>
          </p:cNvGrpSpPr>
          <p:nvPr/>
        </p:nvGrpSpPr>
        <p:grpSpPr bwMode="auto">
          <a:xfrm>
            <a:off x="5663276" y="4850654"/>
            <a:ext cx="2895464" cy="931245"/>
            <a:chOff x="3335" y="2568"/>
            <a:chExt cx="1814" cy="720"/>
          </a:xfrm>
          <a:solidFill>
            <a:srgbClr val="FF0000"/>
          </a:solidFill>
        </p:grpSpPr>
        <p:sp>
          <p:nvSpPr>
            <p:cNvPr id="3084" name="AutoShape 17"/>
            <p:cNvSpPr>
              <a:spLocks noChangeArrowheads="1"/>
            </p:cNvSpPr>
            <p:nvPr/>
          </p:nvSpPr>
          <p:spPr bwMode="auto">
            <a:xfrm>
              <a:off x="3335" y="2568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" name="Text Box 18"/>
                <p:cNvSpPr txBox="1">
                  <a:spLocks noChangeArrowheads="1"/>
                </p:cNvSpPr>
                <p:nvPr/>
              </p:nvSpPr>
              <p:spPr bwMode="auto">
                <a:xfrm>
                  <a:off x="3350" y="2721"/>
                  <a:ext cx="1758" cy="393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/>
                    <a:t>c) </a:t>
                  </a:r>
                  <a14:m>
                    <m:oMath xmlns:m="http://schemas.openxmlformats.org/officeDocument/2006/math"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4.5</m:t>
                      </m:r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4" name="Text Box 1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50" y="2721"/>
                  <a:ext cx="1758" cy="393"/>
                </a:xfrm>
                <a:prstGeom prst="rect">
                  <a:avLst/>
                </a:prstGeom>
                <a:blipFill>
                  <a:blip r:embed="rId7"/>
                  <a:stretch>
                    <a:fillRect t="-10714" b="-30952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5" name="AutoShape 20"/>
          <p:cNvSpPr>
            <a:spLocks noChangeArrowheads="1"/>
          </p:cNvSpPr>
          <p:nvPr/>
        </p:nvSpPr>
        <p:spPr bwMode="auto">
          <a:xfrm>
            <a:off x="714878" y="253544"/>
            <a:ext cx="4432968" cy="1151181"/>
          </a:xfrm>
          <a:prstGeom prst="roundRect">
            <a:avLst>
              <a:gd name="adj" fmla="val 16667"/>
            </a:avLst>
          </a:prstGeom>
          <a:solidFill>
            <a:srgbClr val="CCFFCC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2000" dirty="0">
                <a:latin typeface="+mn-lt"/>
              </a:rPr>
              <a:t>Find the area between the two curves.</a:t>
            </a:r>
            <a:endParaRPr lang="en-US" altLang="en-US" sz="2000" dirty="0">
              <a:latin typeface="+mn-lt"/>
            </a:endParaRPr>
          </a:p>
        </p:txBody>
      </p:sp>
      <p:sp>
        <p:nvSpPr>
          <p:cNvPr id="3079" name="Text Box 22"/>
          <p:cNvSpPr txBox="1">
            <a:spLocks noChangeArrowheads="1"/>
          </p:cNvSpPr>
          <p:nvPr/>
        </p:nvSpPr>
        <p:spPr bwMode="auto">
          <a:xfrm>
            <a:off x="1325167" y="1250157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350"/>
          </a:p>
        </p:txBody>
      </p:sp>
      <p:sp>
        <p:nvSpPr>
          <p:cNvPr id="3080" name="Text Box 23"/>
          <p:cNvSpPr txBox="1">
            <a:spLocks noChangeArrowheads="1"/>
          </p:cNvSpPr>
          <p:nvPr/>
        </p:nvSpPr>
        <p:spPr bwMode="auto">
          <a:xfrm>
            <a:off x="58307" y="317426"/>
            <a:ext cx="404813" cy="78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500" dirty="0"/>
              <a:t>1</a:t>
            </a:r>
          </a:p>
        </p:txBody>
      </p:sp>
      <p:pic>
        <p:nvPicPr>
          <p:cNvPr id="20" name="Countdown_timer.wmv">
            <a:hlinkClick r:id="" action="ppaction://media"/>
          </p:cNvPr>
          <p:cNvPicPr>
            <a:picLocks noChangeAspect="1"/>
          </p:cNvPicPr>
          <p:nvPr>
            <a:vide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8"/>
          <a:stretch>
            <a:fillRect/>
          </a:stretch>
        </p:blipFill>
        <p:spPr>
          <a:xfrm>
            <a:off x="5399604" y="252667"/>
            <a:ext cx="3520580" cy="2640435"/>
          </a:xfrm>
          <a:prstGeom prst="rect">
            <a:avLst/>
          </a:prstGeom>
        </p:spPr>
      </p:pic>
      <p:sp>
        <p:nvSpPr>
          <p:cNvPr id="6" name="Oval 5">
            <a:extLst>
              <a:ext uri="{FF2B5EF4-FFF2-40B4-BE49-F238E27FC236}">
                <a16:creationId xmlns:a16="http://schemas.microsoft.com/office/drawing/2014/main" id="{56EAD616-51AC-410D-9DE1-A00F6404752D}"/>
              </a:ext>
            </a:extLst>
          </p:cNvPr>
          <p:cNvSpPr/>
          <p:nvPr/>
        </p:nvSpPr>
        <p:spPr>
          <a:xfrm>
            <a:off x="5399604" y="4756873"/>
            <a:ext cx="3520580" cy="1151181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F9AF141E-94EA-429C-8E78-818A9CA173E6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223816" y="1913563"/>
            <a:ext cx="5054368" cy="29966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2785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1" dur="1" fill="hold"/>
                                        <p:tgtEl>
                                          <p:spTgt spid="2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video>
              <p:cMediaNode vol="80000">
                <p:cTn id="12" fill="hold" display="0">
                  <p:stCondLst>
                    <p:cond delay="indefinite"/>
                  </p:stCondLst>
                </p:cTn>
                <p:tgtEl>
                  <p:spTgt spid="20"/>
                </p:tgtEl>
              </p:cMediaNode>
            </p:video>
          </p:childTnLst>
        </p:cTn>
      </p:par>
    </p:tnLst>
    <p:bldLst>
      <p:bldP spid="6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3" ma:contentTypeDescription="Create a new document." ma:contentTypeScope="" ma:versionID="23bc477752390507dc2cffcd22a104a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8007d9db6d91cd99dd6d826ae72dde73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8121CD64-A35D-4AD2-90A4-9034EB01DBA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533EEE09-9E1B-40E3-BB10-BB2EAF6748D8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1330ACF-5E5F-4CCE-9AE4-C4DE72DF0FAA}">
  <ds:schemaRefs>
    <ds:schemaRef ds:uri="http://purl.org/dc/elements/1.1/"/>
    <ds:schemaRef ds:uri="http://schemas.microsoft.com/office/2006/metadata/properties"/>
    <ds:schemaRef ds:uri="78db98b4-7c56-4667-9532-fea666d1edab"/>
    <ds:schemaRef ds:uri="00eee050-7eda-4a68-8825-514e694f5f09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501</TotalTime>
  <Words>29</Words>
  <Application>Microsoft Office PowerPoint</Application>
  <PresentationFormat>On-screen Show (4:3)</PresentationFormat>
  <Paragraphs>7</Paragraphs>
  <Slides>2</Slides>
  <Notes>0</Notes>
  <HiddenSlides>0</HiddenSlides>
  <MMClips>1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Cambria Math</vt:lpstr>
      <vt:lpstr>Office Theme</vt:lpstr>
      <vt:lpstr>Areas between curves and lines (13.7)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5- Radians</dc:title>
  <dc:creator>Berwick, Chris</dc:creator>
  <cp:lastModifiedBy>Gareth Westwater</cp:lastModifiedBy>
  <cp:revision>89</cp:revision>
  <dcterms:created xsi:type="dcterms:W3CDTF">2020-04-22T14:47:14Z</dcterms:created>
  <dcterms:modified xsi:type="dcterms:W3CDTF">2021-01-01T06:00:39Z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