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27.png"/><Relationship Id="rId5" Type="http://schemas.openxmlformats.org/officeDocument/2006/relationships/image" Target="../media/image1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4.png"/><Relationship Id="rId4" Type="http://schemas.openxmlformats.org/officeDocument/2006/relationships/image" Target="../media/image133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2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10" Type="http://schemas.openxmlformats.org/officeDocument/2006/relationships/image" Target="../media/image5.png"/><Relationship Id="rId4" Type="http://schemas.openxmlformats.org/officeDocument/2006/relationships/image" Target="../media/image139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EEEC92-A3CC-4907-B769-49B87C7F28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4325" y="2639609"/>
                <a:ext cx="8515350" cy="1325563"/>
              </a:xfrm>
            </p:spPr>
            <p:txBody>
              <a:bodyPr/>
              <a:lstStyle/>
              <a:p>
                <a:pPr algn="ctr"/>
                <a:r>
                  <a:rPr lang="en-GB" b="1" dirty="0"/>
                  <a:t>Areas under the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-axis (13.6)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EEEC92-A3CC-4907-B769-49B87C7F2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4325" y="2639609"/>
                <a:ext cx="851535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46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56663" y="4432569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01" y="2620"/>
              <a:ext cx="1733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b) Only statement 1 is correct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56663" y="5607843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41" y="2685"/>
              <a:ext cx="1733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d) Both statements are correct</a:t>
              </a:r>
              <a:endParaRPr lang="en-GB" altLang="en-US" sz="2000" b="0" dirty="0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07027" y="4432571"/>
            <a:ext cx="2860462" cy="931246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13"/>
              <a:ext cx="1661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a) Neither statement is correct</a:t>
              </a:r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07027" y="5607843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721"/>
              <a:ext cx="1758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c) Only statement 2 is correct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In the diagram area 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=5 </m:t>
                    </m:r>
                    <m:r>
                      <a:rPr lang="en-GB" altLang="en-US" sz="1800" b="0" i="1" dirty="0" smtClean="0">
                        <a:latin typeface="Cambria Math" panose="02040503050406030204" pitchFamily="18" charset="0"/>
                      </a:rPr>
                      <m:t>𝑢𝑛𝑖𝑡</m:t>
                    </m:r>
                    <m:sSup>
                      <m:sSupPr>
                        <m:ctrlPr>
                          <a:rPr lang="en-GB" alt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alt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dirty="0">
                    <a:latin typeface="+mn-lt"/>
                  </a:rPr>
                  <a:t> and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area </a:t>
                </a:r>
                <a14:m>
                  <m:oMath xmlns:m="http://schemas.openxmlformats.org/officeDocument/2006/math"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n-GB" altLang="en-US" sz="1800" b="0" i="1" smtClean="0">
                        <a:latin typeface="Cambria Math" panose="02040503050406030204" pitchFamily="18" charset="0"/>
                      </a:rPr>
                      <m:t>𝑢𝑛𝑖𝑡</m:t>
                    </m:r>
                    <m:sSup>
                      <m:sSupPr>
                        <m:ctrlP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1800" dirty="0">
                    <a:latin typeface="+mn-lt"/>
                  </a:rPr>
                  <a:t>. Which of the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following is true about the statements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below?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4211" b="-10000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54638" y="252667"/>
            <a:ext cx="3365545" cy="25241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94987" y="4318073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45E694-9D88-4150-8C98-01A553A8AA64}"/>
                  </a:ext>
                </a:extLst>
              </p:cNvPr>
              <p:cNvSpPr txBox="1"/>
              <p:nvPr/>
            </p:nvSpPr>
            <p:spPr>
              <a:xfrm>
                <a:off x="79667" y="1638826"/>
                <a:ext cx="2860462" cy="593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(1)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=8</m:t>
                        </m:r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45E694-9D88-4150-8C98-01A553A8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" y="1638826"/>
                <a:ext cx="2860462" cy="593945"/>
              </a:xfrm>
              <a:prstGeom prst="rect">
                <a:avLst/>
              </a:prstGeom>
              <a:blipFill>
                <a:blip r:embed="rId6"/>
                <a:stretch>
                  <a:fillRect l="-3198" b="-15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BC0D53-95E4-41B8-A925-CB4964C50004}"/>
                  </a:ext>
                </a:extLst>
              </p:cNvPr>
              <p:cNvSpPr txBox="1"/>
              <p:nvPr/>
            </p:nvSpPr>
            <p:spPr>
              <a:xfrm>
                <a:off x="79667" y="2350691"/>
                <a:ext cx="2860462" cy="593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(2)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BC0D53-95E4-41B8-A925-CB4964C5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" y="2350691"/>
                <a:ext cx="2860462" cy="593945"/>
              </a:xfrm>
              <a:prstGeom prst="rect">
                <a:avLst/>
              </a:prstGeom>
              <a:blipFill>
                <a:blip r:embed="rId7"/>
                <a:stretch>
                  <a:fillRect l="-3198" b="-15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69A1B89-0F03-4F7F-AA1D-11756C1185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7257" y="1597769"/>
            <a:ext cx="2860461" cy="214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6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56663" y="4432569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201" y="2620"/>
              <a:ext cx="1733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b) Only statement 1 is correct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56663" y="5607843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089" name="Text Box 12"/>
            <p:cNvSpPr txBox="1">
              <a:spLocks noChangeArrowheads="1"/>
            </p:cNvSpPr>
            <p:nvPr/>
          </p:nvSpPr>
          <p:spPr bwMode="auto">
            <a:xfrm>
              <a:off x="3341" y="2685"/>
              <a:ext cx="1733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d) Both statements are correct</a:t>
              </a:r>
              <a:endParaRPr lang="en-GB" altLang="en-US" sz="2000" b="0" dirty="0"/>
            </a:p>
          </p:txBody>
        </p:sp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07027" y="4432571"/>
            <a:ext cx="2860462" cy="931246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3389" y="2713"/>
              <a:ext cx="1661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a) Neither statement is correct</a:t>
              </a:r>
            </a:p>
          </p:txBody>
        </p:sp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07027" y="5607843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/>
            </a:p>
          </p:txBody>
        </p:sp>
        <p:sp>
          <p:nvSpPr>
            <p:cNvPr id="4" name="Text Box 18"/>
            <p:cNvSpPr txBox="1">
              <a:spLocks noChangeArrowheads="1"/>
            </p:cNvSpPr>
            <p:nvPr/>
          </p:nvSpPr>
          <p:spPr bwMode="auto">
            <a:xfrm>
              <a:off x="3350" y="2721"/>
              <a:ext cx="1758" cy="54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dirty="0"/>
                <a:t>c) Only statement 2 is correct</a:t>
              </a:r>
            </a:p>
          </p:txBody>
        </p:sp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14878" y="253544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Two statements about the numerical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value of the shaded area in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the diagram are shown below. Which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the following is true?</a:t>
            </a:r>
            <a:endParaRPr lang="en-US" altLang="en-US" sz="18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2818" y="252668"/>
            <a:ext cx="2797365" cy="20980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51922" y="430921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45E694-9D88-4150-8C98-01A553A8AA64}"/>
                  </a:ext>
                </a:extLst>
              </p:cNvPr>
              <p:cNvSpPr txBox="1"/>
              <p:nvPr/>
            </p:nvSpPr>
            <p:spPr>
              <a:xfrm>
                <a:off x="79667" y="1638826"/>
                <a:ext cx="3752210" cy="59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(1) Shaded area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45E694-9D88-4150-8C98-01A553A8A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" y="1638826"/>
                <a:ext cx="3752210" cy="593176"/>
              </a:xfrm>
              <a:prstGeom prst="rect">
                <a:avLst/>
              </a:prstGeom>
              <a:blipFill>
                <a:blip r:embed="rId5"/>
                <a:stretch>
                  <a:fillRect l="-2435" b="-14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BC0D53-95E4-41B8-A925-CB4964C50004}"/>
                  </a:ext>
                </a:extLst>
              </p:cNvPr>
              <p:cNvSpPr txBox="1"/>
              <p:nvPr/>
            </p:nvSpPr>
            <p:spPr>
              <a:xfrm>
                <a:off x="79667" y="2350691"/>
                <a:ext cx="3509696" cy="590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(2) Shaded area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BC0D53-95E4-41B8-A925-CB4964C5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7" y="2350691"/>
                <a:ext cx="3509696" cy="590867"/>
              </a:xfrm>
              <a:prstGeom prst="rect">
                <a:avLst/>
              </a:prstGeom>
              <a:blipFill>
                <a:blip r:embed="rId6"/>
                <a:stretch>
                  <a:fillRect l="-2604" b="-14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DECEBC71-B8AC-4BD4-892A-3AC3178952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955" r="72380" b="34069"/>
          <a:stretch/>
        </p:blipFill>
        <p:spPr>
          <a:xfrm>
            <a:off x="3517817" y="1695342"/>
            <a:ext cx="2487197" cy="21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56663" y="4432569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8" y="267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8" y="2675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56663" y="5607843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07027" y="4432568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98" y="2757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−18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8" y="2757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27526" y="5563868"/>
            <a:ext cx="2860462" cy="931245"/>
            <a:chOff x="3335" y="2568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35" y="2568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The equation of the curve below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. Determine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area of the shaded region.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315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97948" y="554230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E4773-225B-41E5-B268-CBD702493A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6327" y="1572884"/>
            <a:ext cx="2978645" cy="21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86191" y="3900239"/>
            <a:ext cx="2895464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8" y="267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dirty="0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8" y="2675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79154" y="5762727"/>
            <a:ext cx="2902502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128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5186190" y="2963377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98" y="2757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−68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8" y="2757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5186191" y="4831483"/>
            <a:ext cx="2895464" cy="931245"/>
            <a:chOff x="3335" y="2568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35" y="2568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68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The equation of the curve below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is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000" dirty="0">
                    <a:latin typeface="+mn-lt"/>
                  </a:rPr>
                  <a:t>. Determine the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total area of the shaded region.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b="-315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84008" y="4687439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860C104-EAF1-4732-AFBD-D6252D13CF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235" t="6391" r="8690" b="6126"/>
          <a:stretch/>
        </p:blipFill>
        <p:spPr>
          <a:xfrm>
            <a:off x="1062344" y="1572884"/>
            <a:ext cx="3666445" cy="45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47846" y="3681942"/>
            <a:ext cx="2981781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08" y="267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dirty="0" smtClean="0">
                          <a:latin typeface="Cambria Math" panose="02040503050406030204" pitchFamily="18" charset="0"/>
                        </a:rPr>
                        <m:t>18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8" y="2675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47846" y="4857216"/>
            <a:ext cx="298178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GB" altLang="en-US" sz="2700" b="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62" y="2765"/>
                  <a:ext cx="1733" cy="393"/>
                </a:xfrm>
                <a:prstGeom prst="rect">
                  <a:avLst/>
                </a:prstGeom>
                <a:blipFill>
                  <a:blip r:embed="rId5"/>
                  <a:stretch>
                    <a:fillRect t="-952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098210" y="3681941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98" y="2757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8" y="2757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18709" y="4813241"/>
            <a:ext cx="2860462" cy="931245"/>
            <a:chOff x="3335" y="2568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35" y="2568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21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Calculate the area of the region bounded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by the curve with equation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alt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 and the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dirty="0">
                    <a:latin typeface="+mn-lt"/>
                  </a:rPr>
                  <a:t>-axis.</a:t>
                </a: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878" y="253544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1097" r="-1235" b="-3158"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88650" y="353899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3702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21CD64-A35D-4AD2-90A4-9034EB01D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3EEE09-9E1B-40E3-BB10-BB2EAF6748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30ACF-5E5F-4CCE-9AE4-C4DE72DF0FAA}">
  <ds:schemaRefs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</TotalTime>
  <Words>308</Words>
  <Application>Microsoft Office PowerPoint</Application>
  <PresentationFormat>On-screen Show (4:3)</PresentationFormat>
  <Paragraphs>47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Areas under the x-axis (13.6)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Gareth Westwater</cp:lastModifiedBy>
  <cp:revision>88</cp:revision>
  <dcterms:created xsi:type="dcterms:W3CDTF">2020-04-22T14:47:14Z</dcterms:created>
  <dcterms:modified xsi:type="dcterms:W3CDTF">2021-01-01T05:59:58Z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