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accent5">
                <a:lumMod val="40000"/>
                <a:lumOff val="60000"/>
              </a:schemeClr>
            </a:gs>
            <a:gs pos="99000">
              <a:schemeClr val="accent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7.png"/><Relationship Id="rId3" Type="http://schemas.openxmlformats.org/officeDocument/2006/relationships/image" Target="../media/image83.png"/><Relationship Id="rId7" Type="http://schemas.openxmlformats.org/officeDocument/2006/relationships/image" Target="../media/image101.png"/><Relationship Id="rId12" Type="http://schemas.openxmlformats.org/officeDocument/2006/relationships/image" Target="../media/image10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05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18" Type="http://schemas.openxmlformats.org/officeDocument/2006/relationships/image" Target="../media/image118.png"/><Relationship Id="rId3" Type="http://schemas.openxmlformats.org/officeDocument/2006/relationships/image" Target="../media/image83.png"/><Relationship Id="rId7" Type="http://schemas.openxmlformats.org/officeDocument/2006/relationships/image" Target="../media/image101.png"/><Relationship Id="rId12" Type="http://schemas.openxmlformats.org/officeDocument/2006/relationships/image" Target="../media/image112.png"/><Relationship Id="rId17" Type="http://schemas.openxmlformats.org/officeDocument/2006/relationships/image" Target="../media/image117.png"/><Relationship Id="rId2" Type="http://schemas.openxmlformats.org/officeDocument/2006/relationships/image" Target="../media/image1.gif"/><Relationship Id="rId16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image" Target="../media/image111.png"/><Relationship Id="rId5" Type="http://schemas.openxmlformats.org/officeDocument/2006/relationships/image" Target="../media/image99.png"/><Relationship Id="rId15" Type="http://schemas.openxmlformats.org/officeDocument/2006/relationships/image" Target="../media/image115.png"/><Relationship Id="rId10" Type="http://schemas.openxmlformats.org/officeDocument/2006/relationships/image" Target="../media/image110.png"/><Relationship Id="rId4" Type="http://schemas.openxmlformats.org/officeDocument/2006/relationships/image" Target="../media/image98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3" Type="http://schemas.openxmlformats.org/officeDocument/2006/relationships/image" Target="../media/image83.png"/><Relationship Id="rId7" Type="http://schemas.openxmlformats.org/officeDocument/2006/relationships/image" Target="../media/image12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126.png"/><Relationship Id="rId5" Type="http://schemas.openxmlformats.org/officeDocument/2006/relationships/image" Target="../media/image120.png"/><Relationship Id="rId10" Type="http://schemas.openxmlformats.org/officeDocument/2006/relationships/image" Target="../media/image125.png"/><Relationship Id="rId4" Type="http://schemas.openxmlformats.org/officeDocument/2006/relationships/image" Target="../media/image119.png"/><Relationship Id="rId9" Type="http://schemas.openxmlformats.org/officeDocument/2006/relationships/image" Target="../media/image1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13" Type="http://schemas.openxmlformats.org/officeDocument/2006/relationships/image" Target="../media/image134.png"/><Relationship Id="rId3" Type="http://schemas.openxmlformats.org/officeDocument/2006/relationships/image" Target="../media/image83.png"/><Relationship Id="rId7" Type="http://schemas.openxmlformats.org/officeDocument/2006/relationships/image" Target="../media/image128.png"/><Relationship Id="rId12" Type="http://schemas.openxmlformats.org/officeDocument/2006/relationships/image" Target="../media/image133.png"/><Relationship Id="rId2" Type="http://schemas.openxmlformats.org/officeDocument/2006/relationships/image" Target="../media/image1.gif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png"/><Relationship Id="rId11" Type="http://schemas.openxmlformats.org/officeDocument/2006/relationships/image" Target="../media/image132.png"/><Relationship Id="rId5" Type="http://schemas.openxmlformats.org/officeDocument/2006/relationships/image" Target="../media/image120.png"/><Relationship Id="rId15" Type="http://schemas.openxmlformats.org/officeDocument/2006/relationships/image" Target="../media/image136.png"/><Relationship Id="rId10" Type="http://schemas.openxmlformats.org/officeDocument/2006/relationships/image" Target="../media/image131.png"/><Relationship Id="rId4" Type="http://schemas.openxmlformats.org/officeDocument/2006/relationships/image" Target="../media/image119.png"/><Relationship Id="rId9" Type="http://schemas.openxmlformats.org/officeDocument/2006/relationships/image" Target="../media/image130.png"/><Relationship Id="rId14" Type="http://schemas.openxmlformats.org/officeDocument/2006/relationships/image" Target="../media/image13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13" Type="http://schemas.openxmlformats.org/officeDocument/2006/relationships/image" Target="../media/image141.png"/><Relationship Id="rId3" Type="http://schemas.openxmlformats.org/officeDocument/2006/relationships/image" Target="../media/image83.png"/><Relationship Id="rId7" Type="http://schemas.openxmlformats.org/officeDocument/2006/relationships/image" Target="../media/image128.png"/><Relationship Id="rId12" Type="http://schemas.openxmlformats.org/officeDocument/2006/relationships/image" Target="../media/image140.png"/><Relationship Id="rId17" Type="http://schemas.openxmlformats.org/officeDocument/2006/relationships/image" Target="../media/image2.png"/><Relationship Id="rId2" Type="http://schemas.openxmlformats.org/officeDocument/2006/relationships/image" Target="../media/image1.gif"/><Relationship Id="rId16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11" Type="http://schemas.openxmlformats.org/officeDocument/2006/relationships/image" Target="../media/image139.png"/><Relationship Id="rId5" Type="http://schemas.openxmlformats.org/officeDocument/2006/relationships/image" Target="../media/image120.png"/><Relationship Id="rId15" Type="http://schemas.openxmlformats.org/officeDocument/2006/relationships/image" Target="../media/image136.png"/><Relationship Id="rId10" Type="http://schemas.openxmlformats.org/officeDocument/2006/relationships/image" Target="../media/image138.png"/><Relationship Id="rId4" Type="http://schemas.openxmlformats.org/officeDocument/2006/relationships/image" Target="../media/image119.png"/><Relationship Id="rId9" Type="http://schemas.openxmlformats.org/officeDocument/2006/relationships/image" Target="../media/image130.png"/><Relationship Id="rId14" Type="http://schemas.openxmlformats.org/officeDocument/2006/relationships/image" Target="../media/image1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4421" y="2743200"/>
            <a:ext cx="7359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Teachings for Exercise 2D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04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find the area under a curve when it is given by Parametric equations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The diagram shows a sketch of the curve with Parametric equations: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The curve meets the x-axis at x = 0 and x = 9. The shaded region is bounded by the curve and the x-axis.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</a:rPr>
              <a:t>Find the value of t when:</a:t>
            </a:r>
          </a:p>
          <a:p>
            <a:pPr marL="400050" indent="-400050" algn="ctr">
              <a:buAutoNum type="romanLcParenR"/>
            </a:pPr>
            <a:r>
              <a:rPr lang="en-GB" sz="1400" dirty="0">
                <a:latin typeface="Comic Sans MS" pitchFamily="66" charset="0"/>
              </a:rPr>
              <a:t>x</a:t>
            </a:r>
            <a:r>
              <a:rPr lang="en-GB" sz="1400" dirty="0" smtClean="0">
                <a:latin typeface="Comic Sans MS" pitchFamily="66" charset="0"/>
              </a:rPr>
              <a:t> = 0</a:t>
            </a:r>
          </a:p>
          <a:p>
            <a:pPr marL="400050" indent="-400050" algn="ctr">
              <a:buAutoNum type="romanLcParenR"/>
            </a:pPr>
            <a:r>
              <a:rPr lang="en-GB" sz="1400" dirty="0">
                <a:latin typeface="Comic Sans MS" pitchFamily="66" charset="0"/>
              </a:rPr>
              <a:t>x</a:t>
            </a:r>
            <a:r>
              <a:rPr lang="en-GB" sz="1400" dirty="0" smtClean="0">
                <a:latin typeface="Comic Sans MS" pitchFamily="66" charset="0"/>
              </a:rPr>
              <a:t> = 9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b) Find the Area of 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71290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2D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228600"/>
            <a:ext cx="7086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Coordinate Geometry in the (</a:t>
            </a:r>
            <a:r>
              <a:rPr lang="en-GB" sz="3200" dirty="0" err="1" smtClean="0">
                <a:latin typeface="Comic Sans MS" pitchFamily="66" charset="0"/>
              </a:rPr>
              <a:t>x,y</a:t>
            </a:r>
            <a:r>
              <a:rPr lang="en-GB" sz="3200" dirty="0" smtClean="0">
                <a:latin typeface="Comic Sans MS" pitchFamily="66" charset="0"/>
              </a:rPr>
              <a:t>) plane</a:t>
            </a:r>
            <a:endParaRPr lang="en-GB" sz="3200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1"/>
            <a:ext cx="1219200" cy="633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48600" y="76200"/>
            <a:ext cx="1219200" cy="633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" y="3124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124200"/>
                <a:ext cx="724173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43000" y="3124200"/>
                <a:ext cx="12736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(3−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124200"/>
                <a:ext cx="1273682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438400" y="31242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124200"/>
                <a:ext cx="63344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5090160" y="1414272"/>
            <a:ext cx="0" cy="16763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937760" y="2938271"/>
            <a:ext cx="2590802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105400" y="1905000"/>
            <a:ext cx="2304288" cy="1024128"/>
          </a:xfrm>
          <a:custGeom>
            <a:avLst/>
            <a:gdLst>
              <a:gd name="connsiteX0" fmla="*/ 0 w 2304288"/>
              <a:gd name="connsiteY0" fmla="*/ 1024128 h 1024128"/>
              <a:gd name="connsiteX1" fmla="*/ 877824 w 2304288"/>
              <a:gd name="connsiteY1" fmla="*/ 0 h 1024128"/>
              <a:gd name="connsiteX2" fmla="*/ 2304288 w 2304288"/>
              <a:gd name="connsiteY2" fmla="*/ 1024128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4288" h="1024128">
                <a:moveTo>
                  <a:pt x="0" y="1024128"/>
                </a:moveTo>
                <a:cubicBezTo>
                  <a:pt x="246888" y="512064"/>
                  <a:pt x="493776" y="0"/>
                  <a:pt x="877824" y="0"/>
                </a:cubicBezTo>
                <a:cubicBezTo>
                  <a:pt x="1261872" y="0"/>
                  <a:pt x="1783080" y="512064"/>
                  <a:pt x="2304288" y="1024128"/>
                </a:cubicBezTo>
              </a:path>
            </a:pathLst>
          </a:cu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013960" y="293827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99960" y="293827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9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52160" y="2176272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en-GB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191000" y="3505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505200"/>
                <a:ext cx="72417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191000" y="3810000"/>
                <a:ext cx="7219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810000"/>
                <a:ext cx="721929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91000" y="41148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14800"/>
                <a:ext cx="633443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705600" y="3505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505200"/>
                <a:ext cx="724173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705600" y="3810000"/>
                <a:ext cx="7219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9=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810000"/>
                <a:ext cx="72192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629400" y="4114800"/>
                <a:ext cx="7680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±3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114800"/>
                <a:ext cx="768095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781800" y="44196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419600"/>
                <a:ext cx="633443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4648200" y="3657600"/>
            <a:ext cx="457200" cy="3048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029200" y="36576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4648200" y="3962400"/>
            <a:ext cx="457200" cy="3048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5105400" y="3962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>
            <a:off x="7239000" y="3657600"/>
            <a:ext cx="457200" cy="3048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7620000" y="36576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9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7239000" y="3962400"/>
            <a:ext cx="457200" cy="3048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696200" y="3962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Arc 72"/>
          <p:cNvSpPr/>
          <p:nvPr/>
        </p:nvSpPr>
        <p:spPr>
          <a:xfrm>
            <a:off x="7239000" y="4267200"/>
            <a:ext cx="457200" cy="3048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7620000" y="42672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t ≥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886200" y="3505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err="1" smtClean="0">
                <a:latin typeface="Comic Sans MS" pitchFamily="66" charset="0"/>
              </a:rPr>
              <a:t>i</a:t>
            </a:r>
            <a:r>
              <a:rPr lang="en-GB" sz="1200" dirty="0" smtClean="0">
                <a:latin typeface="Comic Sans MS" pitchFamily="66" charset="0"/>
              </a:rPr>
              <a:t>)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324600" y="35052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Comic Sans MS" pitchFamily="66" charset="0"/>
              </a:rPr>
              <a:t>ii)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76600" y="5105400"/>
            <a:ext cx="5747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Normally when you integrate to find an area, you use the limits of x, and substitute them into the equation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276600" y="5638800"/>
            <a:ext cx="5747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When integrating using Parametric Equations, you need to use the limits of t (since we integrate with respect to t, not x)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276600" y="6172200"/>
            <a:ext cx="5747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The limits of t are worked out using the limits of x, as we have just done 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43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 animBg="1"/>
      <p:bldP spid="66" grpId="0"/>
      <p:bldP spid="67" grpId="0" animBg="1"/>
      <p:bldP spid="68" grpId="0"/>
      <p:bldP spid="69" grpId="0" animBg="1"/>
      <p:bldP spid="70" grpId="0"/>
      <p:bldP spid="71" grpId="0" animBg="1"/>
      <p:bldP spid="72" grpId="0"/>
      <p:bldP spid="73" grpId="0" animBg="1"/>
      <p:bldP spid="74" grpId="0"/>
      <p:bldP spid="75" grpId="0"/>
      <p:bldP spid="76" grpId="0"/>
      <p:bldP spid="17" grpId="0"/>
      <p:bldP spid="78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find the area under a curve when it is given by Parametric equations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The diagram shows a sketch of the curve with Parametric equations: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The curve meets the x-axis at x = 0 and x = 9. The shaded region is bounded by the curve and the x-axis.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 smtClean="0">
                <a:latin typeface="Comic Sans MS" pitchFamily="66" charset="0"/>
              </a:rPr>
              <a:t>Find the value of t when:</a:t>
            </a:r>
          </a:p>
          <a:p>
            <a:pPr marL="400050" indent="-400050" algn="ctr">
              <a:buAutoNum type="romanLcParenR"/>
            </a:pPr>
            <a:r>
              <a:rPr lang="en-GB" sz="1400" dirty="0">
                <a:latin typeface="Comic Sans MS" pitchFamily="66" charset="0"/>
              </a:rPr>
              <a:t>x</a:t>
            </a:r>
            <a:r>
              <a:rPr lang="en-GB" sz="1400" dirty="0" smtClean="0">
                <a:latin typeface="Comic Sans MS" pitchFamily="66" charset="0"/>
              </a:rPr>
              <a:t> = 0</a:t>
            </a:r>
          </a:p>
          <a:p>
            <a:pPr marL="400050" indent="-400050" algn="ctr">
              <a:buAutoNum type="romanLcParenR"/>
            </a:pPr>
            <a:r>
              <a:rPr lang="en-GB" sz="1400" dirty="0">
                <a:latin typeface="Comic Sans MS" pitchFamily="66" charset="0"/>
              </a:rPr>
              <a:t>x</a:t>
            </a:r>
            <a:r>
              <a:rPr lang="en-GB" sz="1400" dirty="0" smtClean="0">
                <a:latin typeface="Comic Sans MS" pitchFamily="66" charset="0"/>
              </a:rPr>
              <a:t> = 9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b) Find the Area of R</a:t>
            </a:r>
          </a:p>
          <a:p>
            <a:pPr marL="0" indent="0" algn="ctr">
              <a:buNone/>
            </a:pPr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Limits of t are 3 and 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71290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2D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228600"/>
            <a:ext cx="7086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Coordinate Geometry in the (</a:t>
            </a:r>
            <a:r>
              <a:rPr lang="en-GB" sz="3200" dirty="0" err="1" smtClean="0">
                <a:latin typeface="Comic Sans MS" pitchFamily="66" charset="0"/>
              </a:rPr>
              <a:t>x,y</a:t>
            </a:r>
            <a:r>
              <a:rPr lang="en-GB" sz="3200" dirty="0" smtClean="0">
                <a:latin typeface="Comic Sans MS" pitchFamily="66" charset="0"/>
              </a:rPr>
              <a:t>) plane</a:t>
            </a:r>
            <a:endParaRPr lang="en-GB" sz="3200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1"/>
            <a:ext cx="1219200" cy="633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48600" y="76200"/>
            <a:ext cx="1219200" cy="633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" y="3124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124200"/>
                <a:ext cx="724173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43000" y="3124200"/>
                <a:ext cx="12736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(3−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124200"/>
                <a:ext cx="1273682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438400" y="31242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124200"/>
                <a:ext cx="63344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4251960" y="1414272"/>
            <a:ext cx="0" cy="16763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099560" y="2938271"/>
            <a:ext cx="2590802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4267200" y="1905000"/>
            <a:ext cx="2304288" cy="1024128"/>
          </a:xfrm>
          <a:custGeom>
            <a:avLst/>
            <a:gdLst>
              <a:gd name="connsiteX0" fmla="*/ 0 w 2304288"/>
              <a:gd name="connsiteY0" fmla="*/ 1024128 h 1024128"/>
              <a:gd name="connsiteX1" fmla="*/ 877824 w 2304288"/>
              <a:gd name="connsiteY1" fmla="*/ 0 h 1024128"/>
              <a:gd name="connsiteX2" fmla="*/ 2304288 w 2304288"/>
              <a:gd name="connsiteY2" fmla="*/ 1024128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04288" h="1024128">
                <a:moveTo>
                  <a:pt x="0" y="1024128"/>
                </a:moveTo>
                <a:cubicBezTo>
                  <a:pt x="246888" y="512064"/>
                  <a:pt x="493776" y="0"/>
                  <a:pt x="877824" y="0"/>
                </a:cubicBezTo>
                <a:cubicBezTo>
                  <a:pt x="1261872" y="0"/>
                  <a:pt x="1783080" y="512064"/>
                  <a:pt x="2304288" y="1024128"/>
                </a:cubicBezTo>
              </a:path>
            </a:pathLst>
          </a:cu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175760" y="293827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61760" y="293827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9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013960" y="2176272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en-GB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81800" y="18288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828800"/>
                <a:ext cx="724173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81800" y="1371600"/>
                <a:ext cx="12736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(3−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371600"/>
                <a:ext cx="1273682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781800" y="2209800"/>
                <a:ext cx="839269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209800"/>
                <a:ext cx="839269" cy="501356"/>
              </a:xfrm>
              <a:prstGeom prst="rect">
                <a:avLst/>
              </a:prstGeom>
              <a:blipFill rotWithShape="1"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315200" y="1981200"/>
            <a:ext cx="533400" cy="4572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772400" y="2057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810000" y="3352800"/>
                <a:ext cx="977127" cy="5227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352800"/>
                <a:ext cx="977127" cy="522772"/>
              </a:xfrm>
              <a:prstGeom prst="rect">
                <a:avLst/>
              </a:prstGeom>
              <a:blipFill rotWithShape="1">
                <a:blip r:embed="rId10"/>
                <a:stretch>
                  <a:fillRect l="-53750" t="-137209" r="-23750" b="-20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10000" y="3962400"/>
                <a:ext cx="1519775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3−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962400"/>
                <a:ext cx="1519775" cy="506421"/>
              </a:xfrm>
              <a:prstGeom prst="rect">
                <a:avLst/>
              </a:prstGeom>
              <a:blipFill rotWithShape="1">
                <a:blip r:embed="rId11"/>
                <a:stretch>
                  <a:fillRect l="-35743" t="-142169" b="-2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10000" y="4495800"/>
                <a:ext cx="1353640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495800"/>
                <a:ext cx="1353640" cy="506421"/>
              </a:xfrm>
              <a:prstGeom prst="rect">
                <a:avLst/>
              </a:prstGeom>
              <a:blipFill rotWithShape="1">
                <a:blip r:embed="rId12"/>
                <a:stretch>
                  <a:fillRect l="-40090" t="-142169" b="-213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10000" y="5029200"/>
                <a:ext cx="1290417" cy="5706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12</m:t>
                                  </m:r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029200"/>
                <a:ext cx="1290417" cy="57066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029200" y="5181600"/>
                <a:ext cx="1110112" cy="2816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 smtClean="0">
                                  <a:latin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181600"/>
                <a:ext cx="1110112" cy="28161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10000" y="5715000"/>
                <a:ext cx="12768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715000"/>
                <a:ext cx="1276888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953000" y="5715000"/>
                <a:ext cx="1301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715000"/>
                <a:ext cx="1301447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10000" y="6096000"/>
                <a:ext cx="11144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108−81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096000"/>
                <a:ext cx="111440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10000" y="6477000"/>
                <a:ext cx="5480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477000"/>
                <a:ext cx="548035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5257800" y="35814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5257800" y="41910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5943600" y="4800600"/>
            <a:ext cx="533400" cy="5334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>
            <a:off x="5943600" y="5334000"/>
            <a:ext cx="533400" cy="5334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Arc 82"/>
          <p:cNvSpPr/>
          <p:nvPr/>
        </p:nvSpPr>
        <p:spPr>
          <a:xfrm>
            <a:off x="5943600" y="5867400"/>
            <a:ext cx="533400" cy="3810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Arc 83"/>
          <p:cNvSpPr/>
          <p:nvPr/>
        </p:nvSpPr>
        <p:spPr>
          <a:xfrm>
            <a:off x="5943600" y="6248400"/>
            <a:ext cx="533400" cy="3810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5638800" y="37338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 y and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dx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dt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791200" y="4343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Multiply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324600" y="4800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INTEGRATE!! (don’t forget!)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324600" y="5410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 3 and 0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00800" y="59436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Work out the answer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3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  <p:bldP spid="52" grpId="0"/>
      <p:bldP spid="53" grpId="0"/>
      <p:bldP spid="77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/>
      <p:bldP spid="88" grpId="0"/>
      <p:bldP spid="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find the area under a curve when it is given by Parametric equations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The diagram shows a sketch of the curve with Parametric equations: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Calculate the finite area inside the loop…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71290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2D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228600"/>
            <a:ext cx="7086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Coordinate Geometry in the (</a:t>
            </a:r>
            <a:r>
              <a:rPr lang="en-GB" sz="3200" dirty="0" err="1" smtClean="0">
                <a:latin typeface="Comic Sans MS" pitchFamily="66" charset="0"/>
              </a:rPr>
              <a:t>x,y</a:t>
            </a:r>
            <a:r>
              <a:rPr lang="en-GB" sz="3200" dirty="0" smtClean="0">
                <a:latin typeface="Comic Sans MS" pitchFamily="66" charset="0"/>
              </a:rPr>
              <a:t>) plane</a:t>
            </a:r>
            <a:endParaRPr lang="en-GB" sz="3200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1"/>
            <a:ext cx="1219200" cy="633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48600" y="76200"/>
            <a:ext cx="1219200" cy="633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14400" y="3124200"/>
                <a:ext cx="8235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124200"/>
                <a:ext cx="823559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52600" y="3124200"/>
                <a:ext cx="1262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(4−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124200"/>
                <a:ext cx="1262782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4" t="30258" r="50107" b="36528"/>
          <a:stretch/>
        </p:blipFill>
        <p:spPr bwMode="auto">
          <a:xfrm>
            <a:off x="5029200" y="1447800"/>
            <a:ext cx="2600262" cy="25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96000" y="2667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FF"/>
                </a:solidFill>
                <a:latin typeface="Comic Sans MS" pitchFamily="66" charset="0"/>
              </a:rPr>
              <a:t>0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629400" y="26670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FF"/>
                </a:solidFill>
                <a:latin typeface="Comic Sans MS" pitchFamily="66" charset="0"/>
              </a:rPr>
              <a:t>8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114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We have the x limits, we need the t limits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43400" y="4114800"/>
                <a:ext cx="8235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114800"/>
                <a:ext cx="82355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43400" y="4495800"/>
                <a:ext cx="8213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495800"/>
                <a:ext cx="821315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43400" y="48768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876800"/>
                <a:ext cx="633443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81800" y="4114800"/>
                <a:ext cx="8235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114800"/>
                <a:ext cx="82355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81800" y="4495800"/>
                <a:ext cx="8213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8=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495800"/>
                <a:ext cx="821315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81800" y="4876800"/>
                <a:ext cx="7680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±2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876800"/>
                <a:ext cx="768095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4876800" y="4267200"/>
            <a:ext cx="533400" cy="3810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334000" y="42672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0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7315200" y="4267200"/>
            <a:ext cx="533400" cy="3810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4876800" y="4648200"/>
            <a:ext cx="533400" cy="3810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7315200" y="4648200"/>
            <a:ext cx="533400" cy="3810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334000" y="4572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Halve and square root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48600" y="426720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x = 8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72400" y="4572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Halve and square root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5400" y="52578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Our t values are 0 and ±2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67200" y="55626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We have 3 t values. We now have to integrate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</a:rPr>
              <a:t>twice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, once using 2 and once using -2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One gives the area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above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the x-axis, and the other the area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below</a:t>
            </a:r>
          </a:p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(in this case the areas are equal but only since the graph is symmetrical)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72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9" grpId="0"/>
      <p:bldP spid="10" grpId="0"/>
      <p:bldP spid="14" grpId="0"/>
      <p:bldP spid="15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find the area under a curve when it is given by Parametric equations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The diagram shows a sketch of the curve with Parametric equations: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Calculate the finite area inside the loop…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71290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2D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228600"/>
            <a:ext cx="7086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Coordinate Geometry in the (</a:t>
            </a:r>
            <a:r>
              <a:rPr lang="en-GB" sz="3200" dirty="0" err="1" smtClean="0">
                <a:latin typeface="Comic Sans MS" pitchFamily="66" charset="0"/>
              </a:rPr>
              <a:t>x,y</a:t>
            </a:r>
            <a:r>
              <a:rPr lang="en-GB" sz="3200" dirty="0" smtClean="0">
                <a:latin typeface="Comic Sans MS" pitchFamily="66" charset="0"/>
              </a:rPr>
              <a:t>) plane</a:t>
            </a:r>
            <a:endParaRPr lang="en-GB" sz="3200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1"/>
            <a:ext cx="1219200" cy="633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48600" y="76200"/>
            <a:ext cx="1219200" cy="633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14400" y="3124200"/>
                <a:ext cx="8235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124200"/>
                <a:ext cx="823559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52600" y="3124200"/>
                <a:ext cx="1262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(4−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124200"/>
                <a:ext cx="1262782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09600" y="39624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The t limits are 0 and ±2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590800"/>
                <a:ext cx="1010790" cy="523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590800"/>
                <a:ext cx="1010790" cy="523926"/>
              </a:xfrm>
              <a:prstGeom prst="rect">
                <a:avLst/>
              </a:prstGeom>
              <a:blipFill rotWithShape="1">
                <a:blip r:embed="rId6"/>
                <a:stretch>
                  <a:fillRect l="-52727" t="-137209" r="-20000" b="-20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95800" y="1600200"/>
                <a:ext cx="8235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00200"/>
                <a:ext cx="82355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81800" y="1600200"/>
                <a:ext cx="1262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(4−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600200"/>
                <a:ext cx="1262782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95800" y="1905000"/>
                <a:ext cx="839269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05000"/>
                <a:ext cx="839269" cy="501356"/>
              </a:xfrm>
              <a:prstGeom prst="rect">
                <a:avLst/>
              </a:prstGeom>
              <a:blipFill rotWithShape="1"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3200400"/>
                <a:ext cx="1521122" cy="487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1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100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𝑡</m:t>
                          </m:r>
                          <m:r>
                            <a:rPr lang="en-GB" sz="1200" i="1">
                              <a:latin typeface="Cambria Math"/>
                            </a:rPr>
                            <m:t>(4−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(4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)  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00400"/>
                <a:ext cx="1521122" cy="487890"/>
              </a:xfrm>
              <a:prstGeom prst="rect">
                <a:avLst/>
              </a:prstGeom>
              <a:blipFill rotWithShape="1">
                <a:blip r:embed="rId10"/>
                <a:stretch>
                  <a:fillRect l="-30924" t="-132500" b="-19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6200" y="3810000"/>
                <a:ext cx="1289905" cy="487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1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100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GB" sz="1100" b="0" i="1" smtClean="0">
                              <a:latin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100" b="0" i="1" smtClean="0">
                              <a:latin typeface="Cambria Math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1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1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810000"/>
                <a:ext cx="1289905" cy="487890"/>
              </a:xfrm>
              <a:prstGeom prst="rect">
                <a:avLst/>
              </a:prstGeom>
              <a:blipFill rotWithShape="1">
                <a:blip r:embed="rId11"/>
                <a:stretch>
                  <a:fillRect l="-36967" t="-132500" b="-19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86200" y="4419600"/>
                <a:ext cx="1213666" cy="53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16</m:t>
                                  </m:r>
                                  <m:sSup>
                                    <m:sSupPr>
                                      <m:ctrlPr>
                                        <a:rPr lang="en-GB" sz="11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1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1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1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GB" sz="11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1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100" b="0" i="1" smtClean="0">
                                          <a:latin typeface="Cambria Math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11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1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213666" cy="53226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029200"/>
                <a:ext cx="1452321" cy="478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(2)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1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1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(2)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100" i="1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1452321" cy="47852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81600" y="5029200"/>
                <a:ext cx="1467132" cy="478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1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1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100" i="1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29200"/>
                <a:ext cx="1467132" cy="47852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86200" y="5638800"/>
                <a:ext cx="699422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</a:rPr>
                        <m:t>=</m:t>
                      </m:r>
                      <m:r>
                        <a:rPr lang="en-GB" sz="1100" b="0" i="1" smtClean="0">
                          <a:latin typeface="Cambria Math"/>
                        </a:rPr>
                        <m:t>17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638800"/>
                <a:ext cx="699422" cy="4103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257800" y="28194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715000" y="29718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 y and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dx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dt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5257800" y="34290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257800" y="40386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553200" y="46482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553200" y="52578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715000" y="3581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15000" y="41910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INTEGRATE!!!!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10400" y="48006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 2 and 0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5105400" y="1752600"/>
            <a:ext cx="533400" cy="4572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562600" y="1828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91000" y="6096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At this point we can just double the answer, but just to show you the other pairs give the same answer (as the graph was symmetrical)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8" name="Picture 2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4" t="30258" r="50107" b="36528"/>
          <a:stretch/>
        </p:blipFill>
        <p:spPr bwMode="auto">
          <a:xfrm>
            <a:off x="533400" y="4191000"/>
            <a:ext cx="2600262" cy="25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1600200" y="5410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FF"/>
                </a:solidFill>
                <a:latin typeface="Comic Sans MS" pitchFamily="66" charset="0"/>
              </a:rPr>
              <a:t>0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133600" y="5410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FF"/>
                </a:solidFill>
                <a:latin typeface="Comic Sans MS" pitchFamily="66" charset="0"/>
              </a:rPr>
              <a:t>8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9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1" grpId="0" animBg="1"/>
      <p:bldP spid="52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find the area under a curve when it is given by Parametric equations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The diagram shows a sketch of the curve with Parametric equations: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 smtClean="0">
                <a:latin typeface="Comic Sans MS" pitchFamily="66" charset="0"/>
              </a:rPr>
              <a:t>Calculate the finite area inside the loop…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71290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2D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0600" y="228600"/>
            <a:ext cx="7086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latin typeface="Comic Sans MS" pitchFamily="66" charset="0"/>
              </a:rPr>
              <a:t>Coordinate Geometry in the (</a:t>
            </a:r>
            <a:r>
              <a:rPr lang="en-GB" sz="3200" dirty="0" err="1" smtClean="0">
                <a:latin typeface="Comic Sans MS" pitchFamily="66" charset="0"/>
              </a:rPr>
              <a:t>x,y</a:t>
            </a:r>
            <a:r>
              <a:rPr lang="en-GB" sz="3200" dirty="0" smtClean="0">
                <a:latin typeface="Comic Sans MS" pitchFamily="66" charset="0"/>
              </a:rPr>
              <a:t>) plane</a:t>
            </a:r>
            <a:endParaRPr lang="en-GB" sz="3200" dirty="0"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1"/>
            <a:ext cx="1219200" cy="633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48600" y="76200"/>
            <a:ext cx="1219200" cy="633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762000"/>
                <a:ext cx="1147109" cy="7382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14400" y="3124200"/>
                <a:ext cx="8235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124200"/>
                <a:ext cx="823559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752600" y="3124200"/>
                <a:ext cx="1262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(4−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124200"/>
                <a:ext cx="1262782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590800"/>
                <a:ext cx="1010790" cy="523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590800"/>
                <a:ext cx="1010790" cy="523926"/>
              </a:xfrm>
              <a:prstGeom prst="rect">
                <a:avLst/>
              </a:prstGeom>
              <a:blipFill rotWithShape="1">
                <a:blip r:embed="rId6"/>
                <a:stretch>
                  <a:fillRect l="-53939" t="-137209" r="-18788" b="-20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95800" y="1600200"/>
                <a:ext cx="8235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600200"/>
                <a:ext cx="82355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81800" y="1600200"/>
                <a:ext cx="1262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(4−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600200"/>
                <a:ext cx="1262782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95800" y="1905000"/>
                <a:ext cx="839269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05000"/>
                <a:ext cx="839269" cy="501356"/>
              </a:xfrm>
              <a:prstGeom prst="rect">
                <a:avLst/>
              </a:prstGeom>
              <a:blipFill rotWithShape="1"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3200400"/>
                <a:ext cx="1521122" cy="487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1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GB" sz="1100" b="0" i="1" smtClean="0">
                              <a:latin typeface="Cambria Math"/>
                            </a:rPr>
                            <m:t>0</m:t>
                          </m:r>
                        </m:sup>
                        <m:e>
                          <m:r>
                            <a:rPr lang="en-GB" sz="1200" i="1">
                              <a:latin typeface="Cambria Math"/>
                            </a:rPr>
                            <m:t>𝑡</m:t>
                          </m:r>
                          <m:r>
                            <a:rPr lang="en-GB" sz="1200" i="1">
                              <a:latin typeface="Cambria Math"/>
                            </a:rPr>
                            <m:t>(4−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(4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)  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00400"/>
                <a:ext cx="1521122" cy="487890"/>
              </a:xfrm>
              <a:prstGeom prst="rect">
                <a:avLst/>
              </a:prstGeom>
              <a:blipFill rotWithShape="1">
                <a:blip r:embed="rId10"/>
                <a:stretch>
                  <a:fillRect l="-31727" t="-132500" b="-19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6200" y="3810000"/>
                <a:ext cx="1289905" cy="4878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1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GB" sz="1100" b="0" i="1" smtClean="0">
                              <a:latin typeface="Cambria Math"/>
                            </a:rPr>
                            <m:t>0</m:t>
                          </m:r>
                        </m:sup>
                        <m:e>
                          <m:r>
                            <a:rPr lang="en-GB" sz="1100" b="0" i="1" smtClean="0">
                              <a:latin typeface="Cambria Math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100" b="0" i="1" smtClean="0">
                              <a:latin typeface="Cambria Math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1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1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100" b="0" i="1" smtClean="0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810000"/>
                <a:ext cx="1289905" cy="487890"/>
              </a:xfrm>
              <a:prstGeom prst="rect">
                <a:avLst/>
              </a:prstGeom>
              <a:blipFill rotWithShape="1">
                <a:blip r:embed="rId11"/>
                <a:stretch>
                  <a:fillRect l="-37441" t="-132500" b="-19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86200" y="4419600"/>
                <a:ext cx="1272977" cy="53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16</m:t>
                                  </m:r>
                                  <m:sSup>
                                    <m:sSupPr>
                                      <m:ctrlPr>
                                        <a:rPr lang="en-GB" sz="11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1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1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100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GB" sz="11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1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100" b="0" i="1" smtClean="0">
                                          <a:latin typeface="Cambria Math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1100" b="0" i="1" smtClean="0">
                              <a:latin typeface="Cambria Math"/>
                            </a:rPr>
                            <m:t>−2</m:t>
                          </m:r>
                        </m:sub>
                        <m:sup>
                          <m:r>
                            <a:rPr lang="en-GB" sz="1100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272977" cy="53226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029200"/>
                <a:ext cx="1452321" cy="478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1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1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(0)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100" i="1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1452321" cy="47852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81600" y="5029200"/>
                <a:ext cx="1678729" cy="478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/>
                                </a:rPr>
                                <m:t>16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(−2)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1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1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100" b="0" i="1" smtClean="0">
                                      <a:latin typeface="Cambria Math"/>
                                    </a:rPr>
                                    <m:t>(−2)</m:t>
                                  </m:r>
                                </m:e>
                                <m:sup>
                                  <m:r>
                                    <a:rPr lang="en-GB" sz="1100" i="1">
                                      <a:latin typeface="Cambria Math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100" i="1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29200"/>
                <a:ext cx="1678729" cy="47852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86200" y="5638800"/>
                <a:ext cx="699422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</a:rPr>
                        <m:t>=</m:t>
                      </m:r>
                      <m:r>
                        <a:rPr lang="en-GB" sz="1100" b="0" i="1" smtClean="0">
                          <a:latin typeface="Cambria Math"/>
                        </a:rPr>
                        <m:t>17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638800"/>
                <a:ext cx="699422" cy="4103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257800" y="28194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715000" y="29718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 y and </a:t>
            </a:r>
            <a:r>
              <a:rPr lang="en-GB" sz="1200" baseline="30000" dirty="0" smtClean="0">
                <a:solidFill>
                  <a:srgbClr val="FF0000"/>
                </a:solidFill>
                <a:latin typeface="Comic Sans MS" pitchFamily="66" charset="0"/>
              </a:rPr>
              <a:t>dx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dt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5257800" y="34290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257800" y="40386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553200" y="46482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553200" y="5257800"/>
            <a:ext cx="533400" cy="6096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5715000" y="3581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15000" y="41910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INTEGRATE!!!!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10400" y="48006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Sub in 0 and -2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5105400" y="1752600"/>
            <a:ext cx="533400" cy="4572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562600" y="1828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86600" y="5334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Here you end up subtracting a negative…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886200" y="6172200"/>
                <a:ext cx="699422" cy="4249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 smtClean="0">
                          <a:latin typeface="Cambria Math"/>
                        </a:rPr>
                        <m:t>=</m:t>
                      </m:r>
                      <m:r>
                        <a:rPr lang="en-GB" sz="1100" b="0" i="1" smtClean="0">
                          <a:latin typeface="Cambria Math"/>
                        </a:rPr>
                        <m:t>34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100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172200"/>
                <a:ext cx="699422" cy="42492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4343400" y="5867400"/>
            <a:ext cx="457200" cy="533400"/>
          </a:xfrm>
          <a:prstGeom prst="arc">
            <a:avLst>
              <a:gd name="adj1" fmla="val 16200000"/>
              <a:gd name="adj2" fmla="val 5396176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4724400" y="6019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Double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09600" y="39624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The t limits are 0 and ±2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7" name="Picture 2"/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4" t="30258" r="50107" b="36528"/>
          <a:stretch/>
        </p:blipFill>
        <p:spPr bwMode="auto">
          <a:xfrm>
            <a:off x="533400" y="4191000"/>
            <a:ext cx="2600262" cy="25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1600200" y="5410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FF"/>
                </a:solidFill>
                <a:latin typeface="Comic Sans MS" pitchFamily="66" charset="0"/>
              </a:rPr>
              <a:t>0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33600" y="5410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00FF"/>
                </a:solidFill>
                <a:latin typeface="Comic Sans MS" pitchFamily="66" charset="0"/>
              </a:rPr>
              <a:t>8</a:t>
            </a:r>
            <a:endParaRPr lang="en-GB" sz="14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2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3" grpId="0"/>
      <p:bldP spid="54" grpId="0"/>
      <p:bldP spid="55" grpId="0" animBg="1"/>
      <p:bldP spid="5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7B5940-2645-432C-8DFC-35DBFBB6F833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330C9C-AF43-4A91-AD28-3862414BDB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019717-F22B-42C6-A3D6-AB5A9A8267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1397</Words>
  <Application>Microsoft Office PowerPoint</Application>
  <PresentationFormat>On-screen Show (4:3)</PresentationFormat>
  <Paragraphs>169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Comic Sans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gareth westwater</cp:lastModifiedBy>
  <cp:revision>60</cp:revision>
  <dcterms:created xsi:type="dcterms:W3CDTF">2006-08-16T00:00:00Z</dcterms:created>
  <dcterms:modified xsi:type="dcterms:W3CDTF">2021-01-06T07:39:31Z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