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69" r:id="rId5"/>
    <p:sldId id="270" r:id="rId6"/>
    <p:sldId id="29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91929-C04F-4EEB-942A-9988E24FF596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3DE1A-9F48-4090-AA33-5697BC2989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025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5" Type="http://schemas.openxmlformats.org/officeDocument/2006/relationships/image" Target="../media/image117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11E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04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calculus to derive the formulae for motion with constant acceleration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might be asked to derive these formulae on exams!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particle moves in a straight line with constant acceleration,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Given that its initial velocity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its initial displacement is 0m, 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The particle’s velocity at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particle’s displacement,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at time t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  <a:blipFill>
                <a:blip r:embed="rId2"/>
                <a:stretch>
                  <a:fillRect t="-720" r="-1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/>
              <p:nvPr/>
            </p:nvSpPr>
            <p:spPr>
              <a:xfrm>
                <a:off x="4762870" y="1282824"/>
                <a:ext cx="1035540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870" y="1282824"/>
                <a:ext cx="1035540" cy="64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D229793-ADC8-42C0-B84B-A6267D8C5731}"/>
                  </a:ext>
                </a:extLst>
              </p:cNvPr>
              <p:cNvSpPr txBox="1"/>
              <p:nvPr/>
            </p:nvSpPr>
            <p:spPr>
              <a:xfrm>
                <a:off x="4764351" y="1967885"/>
                <a:ext cx="97937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4D229793-ADC8-42C0-B84B-A6267D8C5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351" y="1967885"/>
                <a:ext cx="979371" cy="246221"/>
              </a:xfrm>
              <a:prstGeom prst="rect">
                <a:avLst/>
              </a:prstGeom>
              <a:blipFill>
                <a:blip r:embed="rId4"/>
                <a:stretch>
                  <a:fillRect l="-3125" r="-187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784FF54-16CC-4B20-8147-C0B735D6A9CC}"/>
                  </a:ext>
                </a:extLst>
              </p:cNvPr>
              <p:cNvSpPr txBox="1"/>
              <p:nvPr/>
            </p:nvSpPr>
            <p:spPr>
              <a:xfrm>
                <a:off x="4588278" y="2457637"/>
                <a:ext cx="13552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(0)+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784FF54-16CC-4B20-8147-C0B735D6A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278" y="2457637"/>
                <a:ext cx="1355243" cy="246221"/>
              </a:xfrm>
              <a:prstGeom prst="rect">
                <a:avLst/>
              </a:prstGeom>
              <a:blipFill>
                <a:blip r:embed="rId5"/>
                <a:stretch>
                  <a:fillRect l="-4955" r="-901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D487644-70AA-4B2E-97E6-7C824B013F20}"/>
                  </a:ext>
                </a:extLst>
              </p:cNvPr>
              <p:cNvSpPr txBox="1"/>
              <p:nvPr/>
            </p:nvSpPr>
            <p:spPr>
              <a:xfrm>
                <a:off x="4767312" y="2965144"/>
                <a:ext cx="537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D487644-70AA-4B2E-97E6-7C824B013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312" y="2965144"/>
                <a:ext cx="537711" cy="246221"/>
              </a:xfrm>
              <a:prstGeom prst="rect">
                <a:avLst/>
              </a:prstGeom>
              <a:blipFill>
                <a:blip r:embed="rId6"/>
                <a:stretch>
                  <a:fillRect l="-4545" r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8D6230A-E2DD-46D0-B680-A0FDEAA5180C}"/>
                  </a:ext>
                </a:extLst>
              </p:cNvPr>
              <p:cNvSpPr txBox="1"/>
              <p:nvPr/>
            </p:nvSpPr>
            <p:spPr>
              <a:xfrm>
                <a:off x="4765832" y="3469691"/>
                <a:ext cx="100046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38D6230A-E2DD-46D0-B680-A0FDEAA51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832" y="3469691"/>
                <a:ext cx="1000467" cy="246221"/>
              </a:xfrm>
              <a:prstGeom prst="rect">
                <a:avLst/>
              </a:prstGeom>
              <a:blipFill>
                <a:blip r:embed="rId7"/>
                <a:stretch>
                  <a:fillRect l="-2439" r="-2439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49">
            <a:extLst>
              <a:ext uri="{FF2B5EF4-FFF2-40B4-BE49-F238E27FC236}">
                <a16:creationId xmlns:a16="http://schemas.microsoft.com/office/drawing/2014/main" id="{3FFC0F8C-3209-4D07-BC55-34A5A1328BD1}"/>
              </a:ext>
            </a:extLst>
          </p:cNvPr>
          <p:cNvSpPr/>
          <p:nvPr/>
        </p:nvSpPr>
        <p:spPr>
          <a:xfrm>
            <a:off x="5728753" y="1577799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52">
            <a:extLst>
              <a:ext uri="{FF2B5EF4-FFF2-40B4-BE49-F238E27FC236}">
                <a16:creationId xmlns:a16="http://schemas.microsoft.com/office/drawing/2014/main" id="{11AA419A-6E3E-48A5-B1E1-4CA5F42DF968}"/>
              </a:ext>
            </a:extLst>
          </p:cNvPr>
          <p:cNvSpPr txBox="1"/>
          <p:nvPr/>
        </p:nvSpPr>
        <p:spPr>
          <a:xfrm>
            <a:off x="5761609" y="1555192"/>
            <a:ext cx="1851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with respect to 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Arc 49">
            <a:extLst>
              <a:ext uri="{FF2B5EF4-FFF2-40B4-BE49-F238E27FC236}">
                <a16:creationId xmlns:a16="http://schemas.microsoft.com/office/drawing/2014/main" id="{1CB3A9A5-2208-4FEC-A84A-660A93903628}"/>
              </a:ext>
            </a:extLst>
          </p:cNvPr>
          <p:cNvSpPr/>
          <p:nvPr/>
        </p:nvSpPr>
        <p:spPr>
          <a:xfrm>
            <a:off x="5934419" y="2085306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49">
            <a:extLst>
              <a:ext uri="{FF2B5EF4-FFF2-40B4-BE49-F238E27FC236}">
                <a16:creationId xmlns:a16="http://schemas.microsoft.com/office/drawing/2014/main" id="{3DF3F130-B510-4B74-B616-0308416E253D}"/>
              </a:ext>
            </a:extLst>
          </p:cNvPr>
          <p:cNvSpPr/>
          <p:nvPr/>
        </p:nvSpPr>
        <p:spPr>
          <a:xfrm>
            <a:off x="5829366" y="2610567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49">
            <a:extLst>
              <a:ext uri="{FF2B5EF4-FFF2-40B4-BE49-F238E27FC236}">
                <a16:creationId xmlns:a16="http://schemas.microsoft.com/office/drawing/2014/main" id="{ADA95815-C5BC-45E8-9975-1A03D44B0CC3}"/>
              </a:ext>
            </a:extLst>
          </p:cNvPr>
          <p:cNvSpPr/>
          <p:nvPr/>
        </p:nvSpPr>
        <p:spPr>
          <a:xfrm>
            <a:off x="5919623" y="3118075"/>
            <a:ext cx="265340" cy="498836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52">
                <a:extLst>
                  <a:ext uri="{FF2B5EF4-FFF2-40B4-BE49-F238E27FC236}">
                    <a16:creationId xmlns:a16="http://schemas.microsoft.com/office/drawing/2014/main" id="{3316F379-933B-425D-87B1-F03551742278}"/>
                  </a:ext>
                </a:extLst>
              </p:cNvPr>
              <p:cNvSpPr txBox="1"/>
              <p:nvPr/>
            </p:nvSpPr>
            <p:spPr>
              <a:xfrm>
                <a:off x="6072326" y="2195864"/>
                <a:ext cx="24211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velocity 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is u</a:t>
                </a:r>
                <a:endParaRPr lang="en-GB" sz="1400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52">
                <a:extLst>
                  <a:ext uri="{FF2B5EF4-FFF2-40B4-BE49-F238E27FC236}">
                    <a16:creationId xmlns:a16="http://schemas.microsoft.com/office/drawing/2014/main" id="{3316F379-933B-425D-87B1-F03551742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326" y="2195864"/>
                <a:ext cx="2421108" cy="307777"/>
              </a:xfrm>
              <a:prstGeom prst="rect">
                <a:avLst/>
              </a:prstGeom>
              <a:blipFill>
                <a:blip r:embed="rId8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52">
            <a:extLst>
              <a:ext uri="{FF2B5EF4-FFF2-40B4-BE49-F238E27FC236}">
                <a16:creationId xmlns:a16="http://schemas.microsoft.com/office/drawing/2014/main" id="{47182C7B-AB76-4A29-9410-31DD82FCC28C}"/>
              </a:ext>
            </a:extLst>
          </p:cNvPr>
          <p:cNvSpPr txBox="1"/>
          <p:nvPr/>
        </p:nvSpPr>
        <p:spPr>
          <a:xfrm>
            <a:off x="6100438" y="2730004"/>
            <a:ext cx="9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TextBox 52">
            <a:extLst>
              <a:ext uri="{FF2B5EF4-FFF2-40B4-BE49-F238E27FC236}">
                <a16:creationId xmlns:a16="http://schemas.microsoft.com/office/drawing/2014/main" id="{BE806AF1-8D2E-4EC6-A71F-804C0227EC7A}"/>
              </a:ext>
            </a:extLst>
          </p:cNvPr>
          <p:cNvSpPr txBox="1"/>
          <p:nvPr/>
        </p:nvSpPr>
        <p:spPr>
          <a:xfrm>
            <a:off x="5862221" y="3077712"/>
            <a:ext cx="207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into original relationship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B5372C1-42B6-4B72-AC1C-C3D2AAD8EF44}"/>
              </a:ext>
            </a:extLst>
          </p:cNvPr>
          <p:cNvSpPr/>
          <p:nvPr/>
        </p:nvSpPr>
        <p:spPr>
          <a:xfrm>
            <a:off x="4731799" y="1970843"/>
            <a:ext cx="1083076" cy="2929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19EAF9CC-D366-4A4C-A055-9567CF068CFD}"/>
              </a:ext>
            </a:extLst>
          </p:cNvPr>
          <p:cNvSpPr/>
          <p:nvPr/>
        </p:nvSpPr>
        <p:spPr>
          <a:xfrm>
            <a:off x="4742156" y="3454893"/>
            <a:ext cx="1083076" cy="29296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4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 animBg="1"/>
      <p:bldP spid="19" grpId="1" animBg="1"/>
      <p:bldP spid="20" grpId="0" animBg="1"/>
      <p:bldP spid="2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Variable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calculus to derive the formulae for motion with constant acceleration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might be asked to derive these formulae on exams!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 particle moves in a straight line with constant acceleration,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Given that its initial velocity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its initial displacement is 0m, 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The particle’s velocity at time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𝑎𝑡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particle’s displacement,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at time t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896465" cy="5080524"/>
              </a:xfrm>
              <a:blipFill>
                <a:blip r:embed="rId2"/>
                <a:stretch>
                  <a:fillRect t="-720" r="-1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/>
              <p:nvPr/>
            </p:nvSpPr>
            <p:spPr>
              <a:xfrm>
                <a:off x="4762870" y="1282824"/>
                <a:ext cx="1015534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D859D2B-3CC6-4DBB-A401-FAD91067FF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870" y="1282824"/>
                <a:ext cx="1015534" cy="64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49">
            <a:extLst>
              <a:ext uri="{FF2B5EF4-FFF2-40B4-BE49-F238E27FC236}">
                <a16:creationId xmlns:a16="http://schemas.microsoft.com/office/drawing/2014/main" id="{3FFC0F8C-3209-4D07-BC55-34A5A1328BD1}"/>
              </a:ext>
            </a:extLst>
          </p:cNvPr>
          <p:cNvSpPr/>
          <p:nvPr/>
        </p:nvSpPr>
        <p:spPr>
          <a:xfrm>
            <a:off x="6332433" y="1577798"/>
            <a:ext cx="308063" cy="686007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52">
            <a:extLst>
              <a:ext uri="{FF2B5EF4-FFF2-40B4-BE49-F238E27FC236}">
                <a16:creationId xmlns:a16="http://schemas.microsoft.com/office/drawing/2014/main" id="{11AA419A-6E3E-48A5-B1E1-4CA5F42DF968}"/>
              </a:ext>
            </a:extLst>
          </p:cNvPr>
          <p:cNvSpPr txBox="1"/>
          <p:nvPr/>
        </p:nvSpPr>
        <p:spPr>
          <a:xfrm>
            <a:off x="6587232" y="1599580"/>
            <a:ext cx="2117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have a relationship for v from a)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59DCC17-7486-4E90-AC2D-CAA6D065B4B1}"/>
                  </a:ext>
                </a:extLst>
              </p:cNvPr>
              <p:cNvSpPr txBox="1"/>
              <p:nvPr/>
            </p:nvSpPr>
            <p:spPr>
              <a:xfrm>
                <a:off x="4755471" y="1967884"/>
                <a:ext cx="1600887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59DCC17-7486-4E90-AC2D-CAA6D065B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471" y="1967884"/>
                <a:ext cx="1600887" cy="6458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8F0E341-AA60-46F8-A2E2-28234B753357}"/>
                  </a:ext>
                </a:extLst>
              </p:cNvPr>
              <p:cNvSpPr txBox="1"/>
              <p:nvPr/>
            </p:nvSpPr>
            <p:spPr>
              <a:xfrm>
                <a:off x="4748073" y="2608557"/>
                <a:ext cx="1510413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8F0E341-AA60-46F8-A2E2-28234B753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073" y="2608557"/>
                <a:ext cx="1510413" cy="4925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4B14E26-3E42-406B-9D7E-CF8B38031521}"/>
                  </a:ext>
                </a:extLst>
              </p:cNvPr>
              <p:cNvSpPr txBox="1"/>
              <p:nvPr/>
            </p:nvSpPr>
            <p:spPr>
              <a:xfrm>
                <a:off x="4563122" y="3258107"/>
                <a:ext cx="2092945" cy="492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0)=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(0)+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(0)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84B14E26-3E42-406B-9D7E-CF8B38031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122" y="3258107"/>
                <a:ext cx="2092945" cy="4925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49">
            <a:extLst>
              <a:ext uri="{FF2B5EF4-FFF2-40B4-BE49-F238E27FC236}">
                <a16:creationId xmlns:a16="http://schemas.microsoft.com/office/drawing/2014/main" id="{4CF3F8B7-24FE-46EC-9104-FF2CA1A5A80C}"/>
              </a:ext>
            </a:extLst>
          </p:cNvPr>
          <p:cNvSpPr/>
          <p:nvPr/>
        </p:nvSpPr>
        <p:spPr>
          <a:xfrm>
            <a:off x="6387180" y="2262860"/>
            <a:ext cx="262195" cy="622384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49">
            <a:extLst>
              <a:ext uri="{FF2B5EF4-FFF2-40B4-BE49-F238E27FC236}">
                <a16:creationId xmlns:a16="http://schemas.microsoft.com/office/drawing/2014/main" id="{6DB27BBE-D689-4EE1-B4C5-FDABF3CAEF11}"/>
              </a:ext>
            </a:extLst>
          </p:cNvPr>
          <p:cNvSpPr/>
          <p:nvPr/>
        </p:nvSpPr>
        <p:spPr>
          <a:xfrm>
            <a:off x="6619479" y="2921287"/>
            <a:ext cx="262195" cy="622384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C2FB646-4CE1-4544-A1EE-6483AFDE0682}"/>
                  </a:ext>
                </a:extLst>
              </p:cNvPr>
              <p:cNvSpPr txBox="1"/>
              <p:nvPr/>
            </p:nvSpPr>
            <p:spPr>
              <a:xfrm>
                <a:off x="4742156" y="3978679"/>
                <a:ext cx="5293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BC2FB646-4CE1-4544-A1EE-6483AFDE0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156" y="3978679"/>
                <a:ext cx="529311" cy="246221"/>
              </a:xfrm>
              <a:prstGeom prst="rect">
                <a:avLst/>
              </a:prstGeom>
              <a:blipFill>
                <a:blip r:embed="rId7"/>
                <a:stretch>
                  <a:fillRect l="-9195" r="-2299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73334AE-2B86-4E92-82C1-8106B94519A2}"/>
                  </a:ext>
                </a:extLst>
              </p:cNvPr>
              <p:cNvSpPr txBox="1"/>
              <p:nvPr/>
            </p:nvSpPr>
            <p:spPr>
              <a:xfrm>
                <a:off x="4758431" y="4429959"/>
                <a:ext cx="13122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𝑎𝑡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073334AE-2B86-4E92-82C1-8106B9451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431" y="4429959"/>
                <a:ext cx="1312218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52">
            <a:extLst>
              <a:ext uri="{FF2B5EF4-FFF2-40B4-BE49-F238E27FC236}">
                <a16:creationId xmlns:a16="http://schemas.microsoft.com/office/drawing/2014/main" id="{59BE2377-4D71-4DEA-8A4A-F009927AF13D}"/>
              </a:ext>
            </a:extLst>
          </p:cNvPr>
          <p:cNvSpPr txBox="1"/>
          <p:nvPr/>
        </p:nvSpPr>
        <p:spPr>
          <a:xfrm>
            <a:off x="6449164" y="2311274"/>
            <a:ext cx="1789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with respect to t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2">
                <a:extLst>
                  <a:ext uri="{FF2B5EF4-FFF2-40B4-BE49-F238E27FC236}">
                    <a16:creationId xmlns:a16="http://schemas.microsoft.com/office/drawing/2014/main" id="{9A730648-6D8A-4CBE-81EE-AC8EA50E6855}"/>
                  </a:ext>
                </a:extLst>
              </p:cNvPr>
              <p:cNvSpPr txBox="1"/>
              <p:nvPr/>
            </p:nvSpPr>
            <p:spPr>
              <a:xfrm>
                <a:off x="6787994" y="3031845"/>
                <a:ext cx="178931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52">
                <a:extLst>
                  <a:ext uri="{FF2B5EF4-FFF2-40B4-BE49-F238E27FC236}">
                    <a16:creationId xmlns:a16="http://schemas.microsoft.com/office/drawing/2014/main" id="{9A730648-6D8A-4CBE-81EE-AC8EA50E68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7994" y="3031845"/>
                <a:ext cx="1789314" cy="307777"/>
              </a:xfrm>
              <a:prstGeom prst="rect">
                <a:avLst/>
              </a:prstGeom>
              <a:blipFill>
                <a:blip r:embed="rId9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49">
            <a:extLst>
              <a:ext uri="{FF2B5EF4-FFF2-40B4-BE49-F238E27FC236}">
                <a16:creationId xmlns:a16="http://schemas.microsoft.com/office/drawing/2014/main" id="{F18F3A28-4905-4376-91A3-F41806B31D5F}"/>
              </a:ext>
            </a:extLst>
          </p:cNvPr>
          <p:cNvSpPr/>
          <p:nvPr/>
        </p:nvSpPr>
        <p:spPr>
          <a:xfrm>
            <a:off x="6558815" y="3553081"/>
            <a:ext cx="223725" cy="521769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49">
            <a:extLst>
              <a:ext uri="{FF2B5EF4-FFF2-40B4-BE49-F238E27FC236}">
                <a16:creationId xmlns:a16="http://schemas.microsoft.com/office/drawing/2014/main" id="{E5D61C99-5E2B-47CB-94A4-B693667F34FC}"/>
              </a:ext>
            </a:extLst>
          </p:cNvPr>
          <p:cNvSpPr/>
          <p:nvPr/>
        </p:nvSpPr>
        <p:spPr>
          <a:xfrm>
            <a:off x="5983246" y="4149365"/>
            <a:ext cx="223725" cy="521769"/>
          </a:xfrm>
          <a:prstGeom prst="arc">
            <a:avLst>
              <a:gd name="adj1" fmla="val 16251632"/>
              <a:gd name="adj2" fmla="val 52419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52">
            <a:extLst>
              <a:ext uri="{FF2B5EF4-FFF2-40B4-BE49-F238E27FC236}">
                <a16:creationId xmlns:a16="http://schemas.microsoft.com/office/drawing/2014/main" id="{DF74BF5A-3A9C-4C1F-95A0-65C2D9B00569}"/>
              </a:ext>
            </a:extLst>
          </p:cNvPr>
          <p:cNvSpPr txBox="1"/>
          <p:nvPr/>
        </p:nvSpPr>
        <p:spPr>
          <a:xfrm>
            <a:off x="6762840" y="3663638"/>
            <a:ext cx="11027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c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52">
            <a:extLst>
              <a:ext uri="{FF2B5EF4-FFF2-40B4-BE49-F238E27FC236}">
                <a16:creationId xmlns:a16="http://schemas.microsoft.com/office/drawing/2014/main" id="{7FF171F8-6C4C-4A26-9FE2-89B2A23A0613}"/>
              </a:ext>
            </a:extLst>
          </p:cNvPr>
          <p:cNvSpPr txBox="1"/>
          <p:nvPr/>
        </p:nvSpPr>
        <p:spPr>
          <a:xfrm>
            <a:off x="6178859" y="4117878"/>
            <a:ext cx="241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therefore remove c from the formula above!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635ABBF9-A9F9-4261-9925-112A04E5B68C}"/>
              </a:ext>
            </a:extLst>
          </p:cNvPr>
          <p:cNvSpPr/>
          <p:nvPr/>
        </p:nvSpPr>
        <p:spPr>
          <a:xfrm>
            <a:off x="4731799" y="2592280"/>
            <a:ext cx="1544714" cy="5592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F2B44B9-D1BB-4B3C-8647-D6364AFF97AF}"/>
              </a:ext>
            </a:extLst>
          </p:cNvPr>
          <p:cNvSpPr/>
          <p:nvPr/>
        </p:nvSpPr>
        <p:spPr>
          <a:xfrm>
            <a:off x="4724401" y="4413682"/>
            <a:ext cx="1347925" cy="55929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91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/>
      <p:bldP spid="21" grpId="0"/>
      <p:bldP spid="22" grpId="0"/>
      <p:bldP spid="23" grpId="0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5" grpId="1" animBg="1"/>
      <p:bldP spid="36" grpId="0" animBg="1"/>
      <p:bldP spid="36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D44F95-1CDB-46A5-B2DE-1D0C314CC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F89CF8-9D56-43E6-AD5C-8122A0D611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7899D5-E4D1-43B2-AC79-81D4317CC8E0}">
  <ds:schemaRefs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387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Variable acceleration</vt:lpstr>
      <vt:lpstr>Variable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103</cp:revision>
  <dcterms:created xsi:type="dcterms:W3CDTF">2017-08-14T15:35:38Z</dcterms:created>
  <dcterms:modified xsi:type="dcterms:W3CDTF">2021-01-27T07:40:44Z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