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67" r:id="rId5"/>
    <p:sldId id="268" r:id="rId6"/>
    <p:sldId id="285" r:id="rId7"/>
    <p:sldId id="286" r:id="rId8"/>
    <p:sldId id="287" r:id="rId9"/>
    <p:sldId id="288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91929-C04F-4EEB-942A-9988E24FF596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3DE1A-9F48-4090-AA33-5697BC298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02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7000">
              <a:srgbClr val="CCCCFF">
                <a:alpha val="30000"/>
              </a:srgbClr>
            </a:gs>
            <a:gs pos="95000">
              <a:srgbClr val="CCCCFF">
                <a:alpha val="30000"/>
              </a:srgbClr>
            </a:gs>
            <a:gs pos="100000">
              <a:schemeClr val="tx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png"/><Relationship Id="rId3" Type="http://schemas.openxmlformats.org/officeDocument/2006/relationships/image" Target="../media/image87.png"/><Relationship Id="rId7" Type="http://schemas.openxmlformats.org/officeDocument/2006/relationships/image" Target="../media/image91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0.png"/><Relationship Id="rId5" Type="http://schemas.openxmlformats.org/officeDocument/2006/relationships/image" Target="../media/image89.png"/><Relationship Id="rId4" Type="http://schemas.openxmlformats.org/officeDocument/2006/relationships/image" Target="../media/image8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3.png"/><Relationship Id="rId2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5.png"/><Relationship Id="rId4" Type="http://schemas.openxmlformats.org/officeDocument/2006/relationships/image" Target="../media/image9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7" Type="http://schemas.openxmlformats.org/officeDocument/2006/relationships/image" Target="../media/image101.pn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4" Type="http://schemas.openxmlformats.org/officeDocument/2006/relationships/image" Target="../media/image9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7" Type="http://schemas.openxmlformats.org/officeDocument/2006/relationships/image" Target="../media/image107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6.png"/><Relationship Id="rId5" Type="http://schemas.openxmlformats.org/officeDocument/2006/relationships/image" Target="../media/image105.png"/><Relationship Id="rId4" Type="http://schemas.openxmlformats.org/officeDocument/2006/relationships/image" Target="../media/image10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B0D2011-25FA-4F40-A1ED-AAF7E2C78E7D}"/>
              </a:ext>
            </a:extLst>
          </p:cNvPr>
          <p:cNvSpPr/>
          <p:nvPr/>
        </p:nvSpPr>
        <p:spPr>
          <a:xfrm>
            <a:off x="1652308" y="2199643"/>
            <a:ext cx="6000682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accent3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HGSSoeiKakupoptai" panose="040B0A00000000000000" pitchFamily="82" charset="-128"/>
                <a:ea typeface="HGSSoeiKakupoptai" panose="040B0A00000000000000" pitchFamily="82" charset="-128"/>
                <a:cs typeface="Segoe UI Black" panose="020B0A02040204020203" pitchFamily="34" charset="0"/>
              </a:rPr>
              <a:t>Exercise 11D</a:t>
            </a:r>
            <a:endParaRPr lang="ja-JP" altLang="en-US" sz="6600" b="1" dirty="0">
              <a:ln w="38100">
                <a:solidFill>
                  <a:schemeClr val="accent3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HGSSoeiKakupoptai" panose="040B0A00000000000000" pitchFamily="82" charset="-128"/>
              <a:ea typeface="HGSSoeiKakupoptai" panose="040B0A00000000000000" pitchFamily="82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796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02108" cy="507029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Integration can also be used in these types of problem, since it is just the reverse of differentiation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particle is moving on the x-axis. At time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 particle is at the point where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The velocity of the particle at time t seconds (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)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An expression for the displacement of the particle from O at time t seconds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distance of the particle from its starting point when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02108" cy="5070294"/>
              </a:xfrm>
              <a:blipFill>
                <a:blip r:embed="rId2"/>
                <a:stretch>
                  <a:fillRect l="-321" t="-722" r="-1763" b="-1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4440" y="24122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4440" y="28694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4440" y="33266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8" name="Arc 7"/>
          <p:cNvSpPr/>
          <p:nvPr/>
        </p:nvSpPr>
        <p:spPr>
          <a:xfrm flipH="1">
            <a:off x="10058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-61956" y="2640874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91840" y="26408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91840" y="30980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2" name="Arc 11"/>
          <p:cNvSpPr/>
          <p:nvPr/>
        </p:nvSpPr>
        <p:spPr>
          <a:xfrm flipH="1">
            <a:off x="10058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>
            <a:off x="28346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>
            <a:off x="28346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-74098" y="307464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93772" y="1236617"/>
                <a:ext cx="1160959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772" y="1236617"/>
                <a:ext cx="1160959" cy="7265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589419" y="1894115"/>
                <a:ext cx="1894942" cy="7265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9419" y="1894115"/>
                <a:ext cx="1894942" cy="7265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93774" y="2560321"/>
                <a:ext cx="1700787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3774" y="2560321"/>
                <a:ext cx="1700787" cy="5557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606837" y="3261363"/>
                <a:ext cx="2131161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3(0)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(0)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837" y="3261363"/>
                <a:ext cx="2131161" cy="5557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19899" y="4075615"/>
                <a:ext cx="5956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899" y="4075615"/>
                <a:ext cx="595611" cy="276999"/>
              </a:xfrm>
              <a:prstGeom prst="rect">
                <a:avLst/>
              </a:prstGeom>
              <a:blipFill>
                <a:blip r:embed="rId7"/>
                <a:stretch>
                  <a:fillRect l="-9184" r="-4082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24253" y="4532813"/>
                <a:ext cx="1700787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4253" y="4532813"/>
                <a:ext cx="1700787" cy="55579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6466115" y="1622080"/>
            <a:ext cx="248194" cy="563772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542312" y="1615548"/>
            <a:ext cx="2383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have an expression for v in terms of t</a:t>
            </a:r>
          </a:p>
        </p:txBody>
      </p:sp>
      <p:sp>
        <p:nvSpPr>
          <p:cNvPr id="26" name="Arc 25"/>
          <p:cNvSpPr/>
          <p:nvPr/>
        </p:nvSpPr>
        <p:spPr>
          <a:xfrm>
            <a:off x="6496595" y="2262160"/>
            <a:ext cx="248194" cy="563772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c 26"/>
          <p:cNvSpPr/>
          <p:nvPr/>
        </p:nvSpPr>
        <p:spPr>
          <a:xfrm>
            <a:off x="6770915" y="2910948"/>
            <a:ext cx="248194" cy="563772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6627224" y="3629405"/>
            <a:ext cx="248194" cy="563772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6361613" y="4286903"/>
            <a:ext cx="248194" cy="563772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760027" y="2368840"/>
            <a:ext cx="23839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Integrate – remember +c!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982094" y="2843457"/>
            <a:ext cx="2066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the information in the question to calculate c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64529" y="3753502"/>
            <a:ext cx="964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87885" y="4315205"/>
            <a:ext cx="1859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Put this into the formula we have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589417" y="4502330"/>
            <a:ext cx="1767840" cy="64443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4585062" y="2547256"/>
            <a:ext cx="1767840" cy="64443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64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2" grpId="0"/>
      <p:bldP spid="23" grpId="0"/>
      <p:bldP spid="24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/>
      <p:bldP spid="34" grpId="0" animBg="1"/>
      <p:bldP spid="34" grpId="1" animBg="1"/>
      <p:bldP spid="35" grpId="0" animBg="1"/>
      <p:bldP spid="3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02108" cy="507029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Integration can also be used in these types of problem, since it is just the reverse of differentiation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particle is moving on the x-axis. At time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the particle is at the point where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The velocity of the particle at time t seconds (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) is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Find: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An expression for the displacement of the particle from O at time t seconds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distance of the particle from its starting point when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02108" cy="5070294"/>
              </a:xfrm>
              <a:blipFill>
                <a:blip r:embed="rId2"/>
                <a:stretch>
                  <a:fillRect l="-321" t="-722" r="-1763" b="-1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4440" y="24122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4440" y="28694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4440" y="33266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8" name="Arc 7"/>
          <p:cNvSpPr/>
          <p:nvPr/>
        </p:nvSpPr>
        <p:spPr>
          <a:xfrm flipH="1">
            <a:off x="10058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-61956" y="2640874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91840" y="26408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91840" y="30980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2" name="Arc 11"/>
          <p:cNvSpPr/>
          <p:nvPr/>
        </p:nvSpPr>
        <p:spPr>
          <a:xfrm flipH="1">
            <a:off x="10058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>
            <a:off x="28346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>
            <a:off x="28346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-74098" y="307464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76504" y="1362894"/>
                <a:ext cx="1700787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504" y="1362894"/>
                <a:ext cx="1700787" cy="5557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672151" y="2081352"/>
                <a:ext cx="2148473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3(6)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(6)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151" y="2081352"/>
                <a:ext cx="2148473" cy="5557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685214" y="2947853"/>
                <a:ext cx="7411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214" y="2947853"/>
                <a:ext cx="741165" cy="276999"/>
              </a:xfrm>
              <a:prstGeom prst="rect">
                <a:avLst/>
              </a:prstGeom>
              <a:blipFill>
                <a:blip r:embed="rId5"/>
                <a:stretch>
                  <a:fillRect l="-4132" r="-7438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37"/>
          <p:cNvSpPr/>
          <p:nvPr/>
        </p:nvSpPr>
        <p:spPr>
          <a:xfrm>
            <a:off x="6810104" y="1689463"/>
            <a:ext cx="235130" cy="692331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6977739" y="1837616"/>
            <a:ext cx="1304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t = 6</a:t>
            </a:r>
          </a:p>
        </p:txBody>
      </p:sp>
      <p:sp>
        <p:nvSpPr>
          <p:cNvPr id="40" name="Arc 39"/>
          <p:cNvSpPr/>
          <p:nvPr/>
        </p:nvSpPr>
        <p:spPr>
          <a:xfrm>
            <a:off x="6831876" y="2399212"/>
            <a:ext cx="235130" cy="692331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6886299" y="2556074"/>
            <a:ext cx="1304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260664" y="3483537"/>
            <a:ext cx="46394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itchFamily="66" charset="0"/>
              </a:rPr>
              <a:t>This means that after 6 seconds, the particle is 41 metres from O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Note that it started 5 </a:t>
            </a:r>
            <a:r>
              <a:rPr lang="en-US" sz="1600" dirty="0" err="1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metres</a:t>
            </a:r>
            <a:r>
              <a:rPr 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 from O, so it is therefore 36m </a:t>
            </a:r>
            <a:r>
              <a:rPr lang="en-US" sz="1600" u="sng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from its starting point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Read questions carefully!</a:t>
            </a:r>
            <a:endParaRPr lang="en-GB" sz="1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49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 animBg="1"/>
      <p:bldP spid="39" grpId="0"/>
      <p:bldP spid="40" grpId="0" animBg="1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085804" y="923107"/>
            <a:ext cx="2734493" cy="2690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02108" cy="507029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Integration can also be used in these types of problem, since it is just the reverse of differentiation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particle travels in a straight line. After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seconds its velocity,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=5−3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 the distance travelled by the particle in the third second of its motion.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A sketch of the graph can help make the process clear!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02108" cy="5070294"/>
              </a:xfrm>
              <a:blipFill>
                <a:blip r:embed="rId2"/>
                <a:stretch>
                  <a:fillRect t="-722" r="-16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4440" y="24122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4440" y="28694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4440" y="33266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8" name="Arc 7"/>
          <p:cNvSpPr/>
          <p:nvPr/>
        </p:nvSpPr>
        <p:spPr>
          <a:xfrm flipH="1">
            <a:off x="10058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-61956" y="2640874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91840" y="26408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91840" y="30980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2" name="Arc 11"/>
          <p:cNvSpPr/>
          <p:nvPr/>
        </p:nvSpPr>
        <p:spPr>
          <a:xfrm flipH="1">
            <a:off x="10058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>
            <a:off x="28346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>
            <a:off x="28346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-74098" y="307464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66681" y="940949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93554" y="2226985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672149" y="3779520"/>
                <a:ext cx="1229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149" y="3779520"/>
                <a:ext cx="1229888" cy="276999"/>
              </a:xfrm>
              <a:prstGeom prst="rect">
                <a:avLst/>
              </a:prstGeom>
              <a:blipFill>
                <a:blip r:embed="rId3"/>
                <a:stretch>
                  <a:fillRect l="-2475" t="-4444" r="-1485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667795" y="4236720"/>
                <a:ext cx="1229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0=5−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7795" y="4236720"/>
                <a:ext cx="1229888" cy="276999"/>
              </a:xfrm>
              <a:prstGeom prst="rect">
                <a:avLst/>
              </a:prstGeom>
              <a:blipFill>
                <a:blip r:embed="rId4"/>
                <a:stretch>
                  <a:fillRect l="-4478" t="-4444" r="-1493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54435" y="4685211"/>
                <a:ext cx="82240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435" y="4685211"/>
                <a:ext cx="822405" cy="276999"/>
              </a:xfrm>
              <a:prstGeom prst="rect">
                <a:avLst/>
              </a:prstGeom>
              <a:blipFill>
                <a:blip r:embed="rId5"/>
                <a:stretch>
                  <a:fillRect l="-6667" t="-4444" r="-666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80709" y="5055325"/>
                <a:ext cx="694164" cy="5259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709" y="5055325"/>
                <a:ext cx="694164" cy="5259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706983" y="5765073"/>
                <a:ext cx="12688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=±1.29…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6983" y="5765073"/>
                <a:ext cx="1268809" cy="276999"/>
              </a:xfrm>
              <a:prstGeom prst="rect">
                <a:avLst/>
              </a:prstGeom>
              <a:blipFill>
                <a:blip r:embed="rId7"/>
                <a:stretch>
                  <a:fillRect l="-3365" b="-1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/>
          <p:cNvSpPr/>
          <p:nvPr/>
        </p:nvSpPr>
        <p:spPr>
          <a:xfrm>
            <a:off x="5830389" y="3931921"/>
            <a:ext cx="283028" cy="474618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5954481" y="3818818"/>
            <a:ext cx="2919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It is a negative quadratic, with a v-intercept of 5</a:t>
            </a: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anose="05000000000000000000" pitchFamily="2" charset="2"/>
              </a:rPr>
              <a:t> The roots will be when v = 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Arc 26"/>
          <p:cNvSpPr/>
          <p:nvPr/>
        </p:nvSpPr>
        <p:spPr>
          <a:xfrm>
            <a:off x="5756366" y="4397829"/>
            <a:ext cx="278674" cy="470263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5264332" y="4872446"/>
            <a:ext cx="278674" cy="470263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28"/>
          <p:cNvSpPr/>
          <p:nvPr/>
        </p:nvSpPr>
        <p:spPr>
          <a:xfrm>
            <a:off x="5878286" y="5320939"/>
            <a:ext cx="287382" cy="574766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019796" y="4476314"/>
            <a:ext cx="8425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Add 3t</a:t>
            </a:r>
            <a:r>
              <a:rPr lang="en-US" sz="14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27760" y="4950931"/>
            <a:ext cx="11430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43749" y="5442965"/>
            <a:ext cx="13541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Square root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3" name="Freeform 32"/>
          <p:cNvSpPr/>
          <p:nvPr/>
        </p:nvSpPr>
        <p:spPr>
          <a:xfrm flipV="1">
            <a:off x="5425437" y="2029094"/>
            <a:ext cx="2002973" cy="1280161"/>
          </a:xfrm>
          <a:custGeom>
            <a:avLst/>
            <a:gdLst>
              <a:gd name="connsiteX0" fmla="*/ 0 w 2011680"/>
              <a:gd name="connsiteY0" fmla="*/ 0 h 1864746"/>
              <a:gd name="connsiteX1" fmla="*/ 644435 w 2011680"/>
              <a:gd name="connsiteY1" fmla="*/ 1654629 h 1864746"/>
              <a:gd name="connsiteX2" fmla="*/ 1358537 w 2011680"/>
              <a:gd name="connsiteY2" fmla="*/ 1663337 h 1864746"/>
              <a:gd name="connsiteX3" fmla="*/ 2011680 w 2011680"/>
              <a:gd name="connsiteY3" fmla="*/ 26126 h 186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1680" h="1864746">
                <a:moveTo>
                  <a:pt x="0" y="0"/>
                </a:moveTo>
                <a:cubicBezTo>
                  <a:pt x="209006" y="688703"/>
                  <a:pt x="418012" y="1377406"/>
                  <a:pt x="644435" y="1654629"/>
                </a:cubicBezTo>
                <a:cubicBezTo>
                  <a:pt x="870858" y="1931852"/>
                  <a:pt x="1130663" y="1934754"/>
                  <a:pt x="1358537" y="1663337"/>
                </a:cubicBezTo>
                <a:cubicBezTo>
                  <a:pt x="1586411" y="1391920"/>
                  <a:pt x="1799045" y="709023"/>
                  <a:pt x="2011680" y="26126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439988" y="224245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1.29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325292" y="1637212"/>
            <a:ext cx="1110344" cy="17092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435465" y="1073100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V="1">
            <a:off x="6465945" y="1164540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91794" y="18549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66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3" grpId="0" animBg="1"/>
      <p:bldP spid="35" grpId="0"/>
      <p:bldP spid="37" grpId="0" animBg="1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085804" y="923107"/>
            <a:ext cx="2734493" cy="2690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02108" cy="520092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Integration can also be used in these types of problem, since it is just the reverse of differentiation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particle travels in a straight line. After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seconds its velocity,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=5−3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 the distance travelled by the particle in the third second of its motion.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First second = 0-1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Second </a:t>
                </a:r>
                <a:r>
                  <a:rPr lang="en-US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second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= 1-2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Third second = 2-3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02108" cy="5200922"/>
              </a:xfrm>
              <a:blipFill>
                <a:blip r:embed="rId2"/>
                <a:stretch>
                  <a:fillRect t="-703" r="-16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4440" y="24122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4440" y="28694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4440" y="33266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8" name="Arc 7"/>
          <p:cNvSpPr/>
          <p:nvPr/>
        </p:nvSpPr>
        <p:spPr>
          <a:xfrm flipH="1">
            <a:off x="10058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-61956" y="2640874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91840" y="26408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91840" y="30980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2" name="Arc 11"/>
          <p:cNvSpPr/>
          <p:nvPr/>
        </p:nvSpPr>
        <p:spPr>
          <a:xfrm flipH="1">
            <a:off x="10058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>
            <a:off x="28346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>
            <a:off x="28346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-74098" y="307464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66681" y="940949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93554" y="2226985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39988" y="224245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1.29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53646" y="90569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06343" y="90133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110361" y="3656755"/>
            <a:ext cx="47850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Remember that the area ‘under’ a velocity-time curve is equal to the distance travelled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we need to integrate the function between the limits of 2 and 3…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7000875" y="2270125"/>
            <a:ext cx="361950" cy="873125"/>
          </a:xfrm>
          <a:custGeom>
            <a:avLst/>
            <a:gdLst>
              <a:gd name="connsiteX0" fmla="*/ 0 w 361950"/>
              <a:gd name="connsiteY0" fmla="*/ 3175 h 873125"/>
              <a:gd name="connsiteX1" fmla="*/ 0 w 361950"/>
              <a:gd name="connsiteY1" fmla="*/ 155575 h 873125"/>
              <a:gd name="connsiteX2" fmla="*/ 98425 w 361950"/>
              <a:gd name="connsiteY2" fmla="*/ 339725 h 873125"/>
              <a:gd name="connsiteX3" fmla="*/ 174625 w 361950"/>
              <a:gd name="connsiteY3" fmla="*/ 476250 h 873125"/>
              <a:gd name="connsiteX4" fmla="*/ 228600 w 361950"/>
              <a:gd name="connsiteY4" fmla="*/ 587375 h 873125"/>
              <a:gd name="connsiteX5" fmla="*/ 266700 w 361950"/>
              <a:gd name="connsiteY5" fmla="*/ 663575 h 873125"/>
              <a:gd name="connsiteX6" fmla="*/ 361950 w 361950"/>
              <a:gd name="connsiteY6" fmla="*/ 873125 h 873125"/>
              <a:gd name="connsiteX7" fmla="*/ 361950 w 361950"/>
              <a:gd name="connsiteY7" fmla="*/ 0 h 873125"/>
              <a:gd name="connsiteX8" fmla="*/ 0 w 361950"/>
              <a:gd name="connsiteY8" fmla="*/ 3175 h 87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950" h="873125">
                <a:moveTo>
                  <a:pt x="0" y="3175"/>
                </a:moveTo>
                <a:lnTo>
                  <a:pt x="0" y="155575"/>
                </a:lnTo>
                <a:lnTo>
                  <a:pt x="98425" y="339725"/>
                </a:lnTo>
                <a:lnTo>
                  <a:pt x="174625" y="476250"/>
                </a:lnTo>
                <a:lnTo>
                  <a:pt x="228600" y="587375"/>
                </a:lnTo>
                <a:lnTo>
                  <a:pt x="266700" y="663575"/>
                </a:lnTo>
                <a:lnTo>
                  <a:pt x="361950" y="873125"/>
                </a:lnTo>
                <a:lnTo>
                  <a:pt x="361950" y="0"/>
                </a:lnTo>
                <a:lnTo>
                  <a:pt x="0" y="3175"/>
                </a:lnTo>
                <a:close/>
              </a:path>
            </a:pathLst>
          </a:cu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Connector 38"/>
          <p:cNvCxnSpPr/>
          <p:nvPr/>
        </p:nvCxnSpPr>
        <p:spPr>
          <a:xfrm>
            <a:off x="7001691" y="1184365"/>
            <a:ext cx="0" cy="2098766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363097" y="1188720"/>
            <a:ext cx="0" cy="2098766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 flipV="1">
            <a:off x="5425437" y="2029094"/>
            <a:ext cx="2002973" cy="1280161"/>
          </a:xfrm>
          <a:custGeom>
            <a:avLst/>
            <a:gdLst>
              <a:gd name="connsiteX0" fmla="*/ 0 w 2011680"/>
              <a:gd name="connsiteY0" fmla="*/ 0 h 1864746"/>
              <a:gd name="connsiteX1" fmla="*/ 644435 w 2011680"/>
              <a:gd name="connsiteY1" fmla="*/ 1654629 h 1864746"/>
              <a:gd name="connsiteX2" fmla="*/ 1358537 w 2011680"/>
              <a:gd name="connsiteY2" fmla="*/ 1663337 h 1864746"/>
              <a:gd name="connsiteX3" fmla="*/ 2011680 w 2011680"/>
              <a:gd name="connsiteY3" fmla="*/ 26126 h 186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1680" h="1864746">
                <a:moveTo>
                  <a:pt x="0" y="0"/>
                </a:moveTo>
                <a:cubicBezTo>
                  <a:pt x="209006" y="688703"/>
                  <a:pt x="418012" y="1377406"/>
                  <a:pt x="644435" y="1654629"/>
                </a:cubicBezTo>
                <a:cubicBezTo>
                  <a:pt x="870858" y="1931852"/>
                  <a:pt x="1130663" y="1934754"/>
                  <a:pt x="1358537" y="1663337"/>
                </a:cubicBezTo>
                <a:cubicBezTo>
                  <a:pt x="1586411" y="1391920"/>
                  <a:pt x="1799045" y="709023"/>
                  <a:pt x="2011680" y="26126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312592" y="1589587"/>
            <a:ext cx="1110344" cy="1728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 rot="5400000" flipV="1">
            <a:off x="6465945" y="1164540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91794" y="18549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435465" y="1073100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95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085804" y="923107"/>
            <a:ext cx="2734493" cy="2690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02108" cy="520092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Integration can also be used in these types of problem, since it is just the reverse of differentiation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particle travels in a straight line. After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seconds its velocity,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=5−3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 the distance travelled by the particle in the third second of its motion.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First second = 0-1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Second </a:t>
                </a:r>
                <a:r>
                  <a:rPr lang="en-US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second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= 1-2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Third second = 2-3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02108" cy="5200922"/>
              </a:xfrm>
              <a:blipFill>
                <a:blip r:embed="rId2"/>
                <a:stretch>
                  <a:fillRect t="-703" r="-16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4440" y="24122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4440" y="28694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4440" y="33266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8" name="Arc 7"/>
          <p:cNvSpPr/>
          <p:nvPr/>
        </p:nvSpPr>
        <p:spPr>
          <a:xfrm flipH="1">
            <a:off x="10058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-61956" y="2640874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91840" y="26408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91840" y="30980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2" name="Arc 11"/>
          <p:cNvSpPr/>
          <p:nvPr/>
        </p:nvSpPr>
        <p:spPr>
          <a:xfrm flipH="1">
            <a:off x="10058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>
            <a:off x="28346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>
            <a:off x="28346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-74098" y="307464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66681" y="940949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93554" y="2226985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39988" y="224245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1.29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53646" y="90569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06343" y="90133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7000875" y="2270125"/>
            <a:ext cx="361950" cy="873125"/>
          </a:xfrm>
          <a:custGeom>
            <a:avLst/>
            <a:gdLst>
              <a:gd name="connsiteX0" fmla="*/ 0 w 361950"/>
              <a:gd name="connsiteY0" fmla="*/ 3175 h 873125"/>
              <a:gd name="connsiteX1" fmla="*/ 0 w 361950"/>
              <a:gd name="connsiteY1" fmla="*/ 155575 h 873125"/>
              <a:gd name="connsiteX2" fmla="*/ 98425 w 361950"/>
              <a:gd name="connsiteY2" fmla="*/ 339725 h 873125"/>
              <a:gd name="connsiteX3" fmla="*/ 174625 w 361950"/>
              <a:gd name="connsiteY3" fmla="*/ 476250 h 873125"/>
              <a:gd name="connsiteX4" fmla="*/ 228600 w 361950"/>
              <a:gd name="connsiteY4" fmla="*/ 587375 h 873125"/>
              <a:gd name="connsiteX5" fmla="*/ 266700 w 361950"/>
              <a:gd name="connsiteY5" fmla="*/ 663575 h 873125"/>
              <a:gd name="connsiteX6" fmla="*/ 361950 w 361950"/>
              <a:gd name="connsiteY6" fmla="*/ 873125 h 873125"/>
              <a:gd name="connsiteX7" fmla="*/ 361950 w 361950"/>
              <a:gd name="connsiteY7" fmla="*/ 0 h 873125"/>
              <a:gd name="connsiteX8" fmla="*/ 0 w 361950"/>
              <a:gd name="connsiteY8" fmla="*/ 3175 h 87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950" h="873125">
                <a:moveTo>
                  <a:pt x="0" y="3175"/>
                </a:moveTo>
                <a:lnTo>
                  <a:pt x="0" y="155575"/>
                </a:lnTo>
                <a:lnTo>
                  <a:pt x="98425" y="339725"/>
                </a:lnTo>
                <a:lnTo>
                  <a:pt x="174625" y="476250"/>
                </a:lnTo>
                <a:lnTo>
                  <a:pt x="228600" y="587375"/>
                </a:lnTo>
                <a:lnTo>
                  <a:pt x="266700" y="663575"/>
                </a:lnTo>
                <a:lnTo>
                  <a:pt x="361950" y="873125"/>
                </a:lnTo>
                <a:lnTo>
                  <a:pt x="361950" y="0"/>
                </a:lnTo>
                <a:lnTo>
                  <a:pt x="0" y="3175"/>
                </a:lnTo>
                <a:close/>
              </a:path>
            </a:pathLst>
          </a:cu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Connector 38"/>
          <p:cNvCxnSpPr/>
          <p:nvPr/>
        </p:nvCxnSpPr>
        <p:spPr>
          <a:xfrm>
            <a:off x="7001691" y="1184365"/>
            <a:ext cx="0" cy="2098766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363097" y="1188720"/>
            <a:ext cx="0" cy="2098766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 flipV="1">
            <a:off x="5425437" y="2029094"/>
            <a:ext cx="2002973" cy="1280161"/>
          </a:xfrm>
          <a:custGeom>
            <a:avLst/>
            <a:gdLst>
              <a:gd name="connsiteX0" fmla="*/ 0 w 2011680"/>
              <a:gd name="connsiteY0" fmla="*/ 0 h 1864746"/>
              <a:gd name="connsiteX1" fmla="*/ 644435 w 2011680"/>
              <a:gd name="connsiteY1" fmla="*/ 1654629 h 1864746"/>
              <a:gd name="connsiteX2" fmla="*/ 1358537 w 2011680"/>
              <a:gd name="connsiteY2" fmla="*/ 1663337 h 1864746"/>
              <a:gd name="connsiteX3" fmla="*/ 2011680 w 2011680"/>
              <a:gd name="connsiteY3" fmla="*/ 26126 h 186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1680" h="1864746">
                <a:moveTo>
                  <a:pt x="0" y="0"/>
                </a:moveTo>
                <a:cubicBezTo>
                  <a:pt x="209006" y="688703"/>
                  <a:pt x="418012" y="1377406"/>
                  <a:pt x="644435" y="1654629"/>
                </a:cubicBezTo>
                <a:cubicBezTo>
                  <a:pt x="870858" y="1931852"/>
                  <a:pt x="1130663" y="1934754"/>
                  <a:pt x="1358537" y="1663337"/>
                </a:cubicBezTo>
                <a:cubicBezTo>
                  <a:pt x="1586411" y="1391920"/>
                  <a:pt x="1799045" y="709023"/>
                  <a:pt x="2011680" y="26126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312592" y="1589587"/>
            <a:ext cx="1110344" cy="1728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 rot="5400000" flipV="1">
            <a:off x="6465945" y="1164540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91794" y="18549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435465" y="1073100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433887" y="3771900"/>
                <a:ext cx="1746888" cy="5520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3887" y="3771900"/>
                <a:ext cx="1746888" cy="55207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586287" y="4591050"/>
                <a:ext cx="1130118" cy="2508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287" y="4591050"/>
                <a:ext cx="1130118" cy="250838"/>
              </a:xfrm>
              <a:prstGeom prst="rect">
                <a:avLst/>
              </a:prstGeom>
              <a:blipFill>
                <a:blip r:embed="rId4"/>
                <a:stretch>
                  <a:fillRect l="-1075" r="-538" b="-170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6762" y="5219700"/>
                <a:ext cx="288745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6762" y="5219700"/>
                <a:ext cx="2887457" cy="246221"/>
              </a:xfrm>
              <a:prstGeom prst="rect">
                <a:avLst/>
              </a:prstGeom>
              <a:blipFill>
                <a:blip r:embed="rId5"/>
                <a:stretch>
                  <a:fillRect l="-211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586287" y="5762625"/>
                <a:ext cx="63889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=−14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287" y="5762625"/>
                <a:ext cx="638893" cy="246221"/>
              </a:xfrm>
              <a:prstGeom prst="rect">
                <a:avLst/>
              </a:prstGeom>
              <a:blipFill>
                <a:blip r:embed="rId6"/>
                <a:stretch>
                  <a:fillRect l="-2857" r="-5714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595812" y="6248400"/>
                <a:ext cx="48500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5812" y="6248400"/>
                <a:ext cx="485005" cy="246221"/>
              </a:xfrm>
              <a:prstGeom prst="rect">
                <a:avLst/>
              </a:prstGeom>
              <a:blipFill>
                <a:blip r:embed="rId7"/>
                <a:stretch>
                  <a:fillRect l="-3797" r="-7595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rc 46"/>
          <p:cNvSpPr/>
          <p:nvPr/>
        </p:nvSpPr>
        <p:spPr>
          <a:xfrm>
            <a:off x="6068785" y="4101738"/>
            <a:ext cx="322489" cy="622661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6343651" y="4118990"/>
            <a:ext cx="1892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Integrate and use a square bracket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7316560" y="4739913"/>
            <a:ext cx="322489" cy="622661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49"/>
          <p:cNvSpPr/>
          <p:nvPr/>
        </p:nvSpPr>
        <p:spPr>
          <a:xfrm>
            <a:off x="7335611" y="5368564"/>
            <a:ext cx="265340" cy="498836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50"/>
          <p:cNvSpPr/>
          <p:nvPr/>
        </p:nvSpPr>
        <p:spPr>
          <a:xfrm>
            <a:off x="5154386" y="5882914"/>
            <a:ext cx="265340" cy="498836"/>
          </a:xfrm>
          <a:prstGeom prst="arc">
            <a:avLst>
              <a:gd name="adj1" fmla="val 16251632"/>
              <a:gd name="adj2" fmla="val 52419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7553326" y="4785740"/>
            <a:ext cx="1590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Sub in limits and subtract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3326" y="5452490"/>
            <a:ext cx="1009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00651" y="5862065"/>
            <a:ext cx="171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want the positive value</a:t>
            </a:r>
            <a:endParaRPr lang="en-GB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689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2" grpId="0"/>
      <p:bldP spid="43" grpId="0"/>
      <p:bldP spid="45" grpId="0"/>
      <p:bldP spid="46" grpId="0"/>
      <p:bldP spid="47" grpId="0" animBg="1"/>
      <p:bldP spid="48" grpId="0"/>
      <p:bldP spid="49" grpId="0" animBg="1"/>
      <p:bldP spid="50" grpId="0" animBg="1"/>
      <p:bldP spid="51" grpId="0" animBg="1"/>
      <p:bldP spid="52" grpId="0"/>
      <p:bldP spid="53" grpId="0"/>
      <p:bldP spid="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5085804" y="923107"/>
            <a:ext cx="2734493" cy="26909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Variable acceleration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802108" cy="520092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Integration can also be used in these types of problem, since it is just the reverse of differentiation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particle travels in a straight line. After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seconds its velocity,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is given by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=5−3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  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Find the distance travelled by the particle in the third second of its motion.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First second = 0-1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Second </a:t>
                </a:r>
                <a:r>
                  <a:rPr lang="en-US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second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= 1-2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Third second = 2-3</a:t>
                </a: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802108" cy="5200922"/>
              </a:xfrm>
              <a:blipFill>
                <a:blip r:embed="rId2"/>
                <a:stretch>
                  <a:fillRect t="-703" r="-16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11D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4440" y="24122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Displacement (x)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34440" y="28694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Velocity (v)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34440" y="3326674"/>
            <a:ext cx="1828800" cy="30777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Acceleration (a)</a:t>
            </a:r>
          </a:p>
        </p:txBody>
      </p:sp>
      <p:sp>
        <p:nvSpPr>
          <p:cNvPr id="8" name="Arc 7"/>
          <p:cNvSpPr/>
          <p:nvPr/>
        </p:nvSpPr>
        <p:spPr>
          <a:xfrm flipH="1">
            <a:off x="10058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-61956" y="2640874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91840" y="26408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91840" y="3098074"/>
            <a:ext cx="896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Integrate</a:t>
            </a:r>
          </a:p>
        </p:txBody>
      </p:sp>
      <p:sp>
        <p:nvSpPr>
          <p:cNvPr id="12" name="Arc 11"/>
          <p:cNvSpPr/>
          <p:nvPr/>
        </p:nvSpPr>
        <p:spPr>
          <a:xfrm flipH="1">
            <a:off x="10058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c 12"/>
          <p:cNvSpPr/>
          <p:nvPr/>
        </p:nvSpPr>
        <p:spPr>
          <a:xfrm>
            <a:off x="2834640" y="25646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c 13"/>
          <p:cNvSpPr/>
          <p:nvPr/>
        </p:nvSpPr>
        <p:spPr>
          <a:xfrm>
            <a:off x="2834640" y="3021874"/>
            <a:ext cx="457200" cy="457200"/>
          </a:xfrm>
          <a:prstGeom prst="arc">
            <a:avLst>
              <a:gd name="adj1" fmla="val 16095333"/>
              <a:gd name="adj2" fmla="val 5566674"/>
            </a:avLst>
          </a:prstGeom>
          <a:ln w="38100">
            <a:solidFill>
              <a:schemeClr val="tx1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-74098" y="307464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Differentiate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66681" y="940949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v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93554" y="2226985"/>
            <a:ext cx="271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39988" y="224245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1.29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53646" y="90569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2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206343" y="901338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mic Sans MS" panose="030F0702030302020204" pitchFamily="66" charset="0"/>
              </a:rPr>
              <a:t>3</a:t>
            </a:r>
            <a:endParaRPr lang="en-GB" sz="14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7000875" y="2270125"/>
            <a:ext cx="361950" cy="873125"/>
          </a:xfrm>
          <a:custGeom>
            <a:avLst/>
            <a:gdLst>
              <a:gd name="connsiteX0" fmla="*/ 0 w 361950"/>
              <a:gd name="connsiteY0" fmla="*/ 3175 h 873125"/>
              <a:gd name="connsiteX1" fmla="*/ 0 w 361950"/>
              <a:gd name="connsiteY1" fmla="*/ 155575 h 873125"/>
              <a:gd name="connsiteX2" fmla="*/ 98425 w 361950"/>
              <a:gd name="connsiteY2" fmla="*/ 339725 h 873125"/>
              <a:gd name="connsiteX3" fmla="*/ 174625 w 361950"/>
              <a:gd name="connsiteY3" fmla="*/ 476250 h 873125"/>
              <a:gd name="connsiteX4" fmla="*/ 228600 w 361950"/>
              <a:gd name="connsiteY4" fmla="*/ 587375 h 873125"/>
              <a:gd name="connsiteX5" fmla="*/ 266700 w 361950"/>
              <a:gd name="connsiteY5" fmla="*/ 663575 h 873125"/>
              <a:gd name="connsiteX6" fmla="*/ 361950 w 361950"/>
              <a:gd name="connsiteY6" fmla="*/ 873125 h 873125"/>
              <a:gd name="connsiteX7" fmla="*/ 361950 w 361950"/>
              <a:gd name="connsiteY7" fmla="*/ 0 h 873125"/>
              <a:gd name="connsiteX8" fmla="*/ 0 w 361950"/>
              <a:gd name="connsiteY8" fmla="*/ 3175 h 87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61950" h="873125">
                <a:moveTo>
                  <a:pt x="0" y="3175"/>
                </a:moveTo>
                <a:lnTo>
                  <a:pt x="0" y="155575"/>
                </a:lnTo>
                <a:lnTo>
                  <a:pt x="98425" y="339725"/>
                </a:lnTo>
                <a:lnTo>
                  <a:pt x="174625" y="476250"/>
                </a:lnTo>
                <a:lnTo>
                  <a:pt x="228600" y="587375"/>
                </a:lnTo>
                <a:lnTo>
                  <a:pt x="266700" y="663575"/>
                </a:lnTo>
                <a:lnTo>
                  <a:pt x="361950" y="873125"/>
                </a:lnTo>
                <a:lnTo>
                  <a:pt x="361950" y="0"/>
                </a:lnTo>
                <a:lnTo>
                  <a:pt x="0" y="3175"/>
                </a:lnTo>
                <a:close/>
              </a:path>
            </a:pathLst>
          </a:cu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Connector 38"/>
          <p:cNvCxnSpPr/>
          <p:nvPr/>
        </p:nvCxnSpPr>
        <p:spPr>
          <a:xfrm>
            <a:off x="7001691" y="1184365"/>
            <a:ext cx="0" cy="2098766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363097" y="1188720"/>
            <a:ext cx="0" cy="2098766"/>
          </a:xfrm>
          <a:prstGeom prst="line">
            <a:avLst/>
          </a:prstGeom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 flipV="1">
            <a:off x="5425437" y="2029094"/>
            <a:ext cx="2002973" cy="1280161"/>
          </a:xfrm>
          <a:custGeom>
            <a:avLst/>
            <a:gdLst>
              <a:gd name="connsiteX0" fmla="*/ 0 w 2011680"/>
              <a:gd name="connsiteY0" fmla="*/ 0 h 1864746"/>
              <a:gd name="connsiteX1" fmla="*/ 644435 w 2011680"/>
              <a:gd name="connsiteY1" fmla="*/ 1654629 h 1864746"/>
              <a:gd name="connsiteX2" fmla="*/ 1358537 w 2011680"/>
              <a:gd name="connsiteY2" fmla="*/ 1663337 h 1864746"/>
              <a:gd name="connsiteX3" fmla="*/ 2011680 w 2011680"/>
              <a:gd name="connsiteY3" fmla="*/ 26126 h 1864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11680" h="1864746">
                <a:moveTo>
                  <a:pt x="0" y="0"/>
                </a:moveTo>
                <a:cubicBezTo>
                  <a:pt x="209006" y="688703"/>
                  <a:pt x="418012" y="1377406"/>
                  <a:pt x="644435" y="1654629"/>
                </a:cubicBezTo>
                <a:cubicBezTo>
                  <a:pt x="870858" y="1931852"/>
                  <a:pt x="1130663" y="1934754"/>
                  <a:pt x="1358537" y="1663337"/>
                </a:cubicBezTo>
                <a:cubicBezTo>
                  <a:pt x="1586411" y="1391920"/>
                  <a:pt x="1799045" y="709023"/>
                  <a:pt x="2011680" y="26126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5312592" y="1589587"/>
            <a:ext cx="1110344" cy="17282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/>
          <p:cNvCxnSpPr/>
          <p:nvPr/>
        </p:nvCxnSpPr>
        <p:spPr>
          <a:xfrm rot="5400000" flipV="1">
            <a:off x="6465945" y="1164540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191794" y="1854925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435465" y="1073100"/>
            <a:ext cx="4" cy="22206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324350" y="3823715"/>
            <a:ext cx="45815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itchFamily="66" charset="0"/>
              </a:rPr>
              <a:t>Be very careful on this type of question – if part of the area is above and part is below the x-axis, you will need to integrate each part separately!</a:t>
            </a:r>
            <a:endParaRPr lang="en-GB" sz="16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89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D44F95-1CDB-46A5-B2DE-1D0C314CC4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F89CF8-9D56-43E6-AD5C-8122A0D611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7899D5-E4D1-43B2-AC79-81D4317CC8E0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</TotalTime>
  <Words>1132</Words>
  <Application>Microsoft Office PowerPoint</Application>
  <PresentationFormat>On-screen Show (4:3)</PresentationFormat>
  <Paragraphs>182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HGSSoeiKakupoptai</vt:lpstr>
      <vt:lpstr>Segoe UI Black</vt:lpstr>
      <vt:lpstr>Wingdings</vt:lpstr>
      <vt:lpstr>Office テーマ</vt:lpstr>
      <vt:lpstr>PowerPoint Presentation</vt:lpstr>
      <vt:lpstr>Variable acceleration</vt:lpstr>
      <vt:lpstr>Variable acceleration</vt:lpstr>
      <vt:lpstr>Variable acceleration</vt:lpstr>
      <vt:lpstr>Variable acceleration</vt:lpstr>
      <vt:lpstr>Variable acceleration</vt:lpstr>
      <vt:lpstr>Variable acceleration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102</cp:revision>
  <dcterms:created xsi:type="dcterms:W3CDTF">2017-08-14T15:35:38Z</dcterms:created>
  <dcterms:modified xsi:type="dcterms:W3CDTF">2021-01-27T07:40:10Z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