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63" r:id="rId5"/>
    <p:sldId id="264" r:id="rId6"/>
    <p:sldId id="280" r:id="rId7"/>
    <p:sldId id="281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91929-C04F-4EEB-942A-9988E24FF596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3DE1A-9F48-4090-AA33-5697BC298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02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rgbClr val="CCCCFF">
                <a:alpha val="30000"/>
              </a:srgbClr>
            </a:gs>
            <a:gs pos="95000">
              <a:srgbClr val="CCCCFF">
                <a:alpha val="30000"/>
              </a:srgb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6.png"/><Relationship Id="rId7" Type="http://schemas.openxmlformats.org/officeDocument/2006/relationships/image" Target="../media/image59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0.png"/><Relationship Id="rId9" Type="http://schemas.openxmlformats.org/officeDocument/2006/relationships/image" Target="../media/image6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56.png"/><Relationship Id="rId7" Type="http://schemas.openxmlformats.org/officeDocument/2006/relationships/image" Target="../media/image6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50.png"/><Relationship Id="rId9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11B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78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differentiation to solve problems involving variable acceleration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4725" y="2053047"/>
            <a:ext cx="3352800" cy="2092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The SUVAT equations can be used when acceleration is constant and a particle is moving in a straight line.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If the acceleration of a particle varies, you need to use Calculus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1676400"/>
            <a:ext cx="1828800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2743200"/>
            <a:ext cx="1828800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6400" y="3810000"/>
            <a:ext cx="1828800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9" name="Arc 8"/>
          <p:cNvSpPr/>
          <p:nvPr/>
        </p:nvSpPr>
        <p:spPr>
          <a:xfrm flipH="1">
            <a:off x="5105400" y="1828800"/>
            <a:ext cx="685800" cy="10668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/>
          <p:cNvSpPr/>
          <p:nvPr/>
        </p:nvSpPr>
        <p:spPr>
          <a:xfrm flipH="1">
            <a:off x="5105400" y="2895600"/>
            <a:ext cx="685800" cy="10668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>
            <a:off x="7010400" y="1828800"/>
            <a:ext cx="685800" cy="1066800"/>
          </a:xfrm>
          <a:prstGeom prst="arc">
            <a:avLst>
              <a:gd name="adj1" fmla="val 15993822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11"/>
          <p:cNvSpPr/>
          <p:nvPr/>
        </p:nvSpPr>
        <p:spPr>
          <a:xfrm>
            <a:off x="7010400" y="2895600"/>
            <a:ext cx="685800" cy="10668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657600" y="2133600"/>
            <a:ext cx="1497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3276600"/>
            <a:ext cx="1497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209800"/>
            <a:ext cx="1135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96200" y="3276600"/>
            <a:ext cx="1135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" y="4495800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Velocity is the rate of change of displacement with respect to time</a:t>
            </a:r>
          </a:p>
          <a:p>
            <a:pPr algn="ctr"/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Therefore, differentiating displacement gives velocity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4495800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Acceleration is the rate of change of velocity with respect to time</a:t>
            </a:r>
          </a:p>
          <a:p>
            <a:pPr algn="ctr"/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Therefore, differentiating velocity gives acceleration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60960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In reverse, use integration!</a:t>
            </a:r>
          </a:p>
        </p:txBody>
      </p:sp>
    </p:spTree>
    <p:extLst>
      <p:ext uri="{BB962C8B-B14F-4D97-AF65-F5344CB8AC3E}">
        <p14:creationId xmlns:p14="http://schemas.microsoft.com/office/powerpoint/2010/main" val="17376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differentiation to solve problems involving variable acceleration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72143" y="3744687"/>
            <a:ext cx="3733800" cy="5087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A particle P is moving along the x-axis. At time t seconds, the displacement x metres from O is given by: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Find:</a:t>
            </a:r>
          </a:p>
          <a:p>
            <a:pPr algn="ctr">
              <a:buFont typeface="Arial" panose="020B0604020202020204" pitchFamily="34" charset="0"/>
              <a:buAutoNum type="alphaLcParenR"/>
            </a:pPr>
            <a:r>
              <a:rPr lang="en-GB" sz="1400" dirty="0">
                <a:latin typeface="Comic Sans MS" pitchFamily="66" charset="0"/>
              </a:rPr>
              <a:t>The speed of P when t = 3</a:t>
            </a:r>
          </a:p>
          <a:p>
            <a:pPr algn="ctr">
              <a:buFont typeface="Arial" panose="020B0604020202020204" pitchFamily="34" charset="0"/>
              <a:buAutoNum type="alphaLcParenR"/>
            </a:pPr>
            <a:r>
              <a:rPr lang="en-GB" sz="1400" dirty="0">
                <a:latin typeface="Comic Sans MS" pitchFamily="66" charset="0"/>
              </a:rPr>
              <a:t>The value of t for which P is instantaneously at rest</a:t>
            </a:r>
          </a:p>
          <a:p>
            <a:pPr algn="ctr">
              <a:buFont typeface="Arial" panose="020B0604020202020204" pitchFamily="34" charset="0"/>
              <a:buAutoNum type="alphaLcParenR"/>
            </a:pPr>
            <a:r>
              <a:rPr lang="en-GB" sz="1400" dirty="0">
                <a:latin typeface="Comic Sans MS" pitchFamily="66" charset="0"/>
              </a:rPr>
              <a:t>The magnitude of acceleration when t = 1.5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95400" y="2438400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95400" y="2895600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5400" y="3352800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24" name="Arc 23"/>
          <p:cNvSpPr/>
          <p:nvPr/>
        </p:nvSpPr>
        <p:spPr>
          <a:xfrm flipH="1">
            <a:off x="1066800" y="25908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-996" y="266700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52800" y="2667000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52800" y="3124200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28" name="Arc 27"/>
          <p:cNvSpPr/>
          <p:nvPr/>
        </p:nvSpPr>
        <p:spPr>
          <a:xfrm flipH="1">
            <a:off x="1066800" y="30480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2895600" y="25908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2895600" y="30480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-13138" y="3100766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234440" y="4519748"/>
                <a:ext cx="18347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440" y="4519748"/>
                <a:ext cx="1834798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1676400"/>
                <a:ext cx="18347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676400"/>
                <a:ext cx="1834798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784834" y="2133600"/>
                <a:ext cx="1507785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834" y="2133600"/>
                <a:ext cx="1507785" cy="559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89938" y="2850931"/>
                <a:ext cx="1392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38" y="2850931"/>
                <a:ext cx="139217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876800" y="3733800"/>
                <a:ext cx="1392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733800"/>
                <a:ext cx="139217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876800" y="4267200"/>
                <a:ext cx="158261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4(3)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267200"/>
                <a:ext cx="1582613" cy="338554"/>
              </a:xfrm>
              <a:prstGeom prst="rect">
                <a:avLst/>
              </a:prstGeom>
              <a:blipFill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876800" y="4800600"/>
                <a:ext cx="13283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=76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800600"/>
                <a:ext cx="1328377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934200" y="1905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Differentiate x with respect to t</a:t>
            </a:r>
          </a:p>
        </p:txBody>
      </p:sp>
      <p:sp>
        <p:nvSpPr>
          <p:cNvPr id="40" name="Arc 39"/>
          <p:cNvSpPr/>
          <p:nvPr/>
        </p:nvSpPr>
        <p:spPr>
          <a:xfrm>
            <a:off x="6477000" y="1828800"/>
            <a:ext cx="533400" cy="6096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6477000" y="2438400"/>
            <a:ext cx="533400" cy="6096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6400800" y="3886200"/>
            <a:ext cx="533400" cy="5334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6400800" y="4419600"/>
            <a:ext cx="533400" cy="5334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6934200" y="2514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dx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 err="1">
                <a:solidFill>
                  <a:srgbClr val="FF0000"/>
                </a:solidFill>
                <a:latin typeface="Comic Sans MS" pitchFamily="66" charset="0"/>
              </a:rPr>
              <a:t>dt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is the velocity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86904" y="3962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t = 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858000" y="4572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21175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differentiation to solve problems involving variable acceleration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142875" y="1400175"/>
            <a:ext cx="3630135" cy="4776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>
                <a:latin typeface="Comic Sans MS" panose="030F0702030302020204" pitchFamily="66" charset="0"/>
              </a:rPr>
              <a:t>You can use differentiation to solve problems involving variable acceleration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272143" y="3744687"/>
            <a:ext cx="3733800" cy="5087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A particle P is moving along the x-axis. At time t seconds, the displacement x metres from O is given by: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Find:</a:t>
            </a:r>
          </a:p>
          <a:p>
            <a:pPr algn="ctr">
              <a:buFont typeface="Arial" panose="020B0604020202020204" pitchFamily="34" charset="0"/>
              <a:buAutoNum type="alphaLcParenR"/>
            </a:pPr>
            <a:r>
              <a:rPr lang="en-GB" sz="1400" dirty="0">
                <a:latin typeface="Comic Sans MS" pitchFamily="66" charset="0"/>
              </a:rPr>
              <a:t>The speed of P when t = 3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– 76ms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endParaRPr lang="en-GB" sz="1400" dirty="0">
              <a:latin typeface="Comic Sans MS" pitchFamily="66" charset="0"/>
            </a:endParaRPr>
          </a:p>
          <a:p>
            <a:pPr algn="ctr">
              <a:buFont typeface="Arial" panose="020B0604020202020204" pitchFamily="34" charset="0"/>
              <a:buAutoNum type="alphaLcParenR"/>
            </a:pPr>
            <a:r>
              <a:rPr lang="en-GB" sz="1400" dirty="0">
                <a:latin typeface="Comic Sans MS" pitchFamily="66" charset="0"/>
              </a:rPr>
              <a:t>The value of t for which P is instantaneously at rest</a:t>
            </a:r>
          </a:p>
          <a:p>
            <a:pPr algn="ctr">
              <a:buFont typeface="Arial" panose="020B0604020202020204" pitchFamily="34" charset="0"/>
              <a:buAutoNum type="alphaLcParenR"/>
            </a:pPr>
            <a:r>
              <a:rPr lang="en-GB" sz="1400" dirty="0">
                <a:latin typeface="Comic Sans MS" pitchFamily="66" charset="0"/>
              </a:rPr>
              <a:t>The magnitude of acceleration when t = 1.5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95400" y="2438400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95400" y="2895600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95400" y="3352800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52" name="Arc 51"/>
          <p:cNvSpPr/>
          <p:nvPr/>
        </p:nvSpPr>
        <p:spPr>
          <a:xfrm flipH="1">
            <a:off x="1066800" y="25908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-996" y="266700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352800" y="2667000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352800" y="3124200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56" name="Arc 55"/>
          <p:cNvSpPr/>
          <p:nvPr/>
        </p:nvSpPr>
        <p:spPr>
          <a:xfrm flipH="1">
            <a:off x="1066800" y="30480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2895600" y="25908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2895600" y="30480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-13138" y="3100766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1234440" y="4519748"/>
                <a:ext cx="18347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440" y="4519748"/>
                <a:ext cx="1834798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940972" y="1981200"/>
                <a:ext cx="1392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972" y="1981200"/>
                <a:ext cx="1392176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791200" y="1524000"/>
                <a:ext cx="18347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524000"/>
                <a:ext cx="183479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/>
          <p:cNvSpPr txBox="1"/>
          <p:nvPr/>
        </p:nvSpPr>
        <p:spPr>
          <a:xfrm>
            <a:off x="4592356" y="2438400"/>
            <a:ext cx="4323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If P is instantaneously at rest, it is the time when the velocity is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648200" y="3124200"/>
                <a:ext cx="1392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124200"/>
                <a:ext cx="139217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648200" y="3581400"/>
                <a:ext cx="1392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581400"/>
                <a:ext cx="139217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572000" y="4038600"/>
                <a:ext cx="10288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32=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038600"/>
                <a:ext cx="1028871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724400" y="4495800"/>
                <a:ext cx="8012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8=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495800"/>
                <a:ext cx="801245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724400" y="4953000"/>
                <a:ext cx="6996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2=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953000"/>
                <a:ext cx="699615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Arc 82"/>
          <p:cNvSpPr/>
          <p:nvPr/>
        </p:nvSpPr>
        <p:spPr>
          <a:xfrm>
            <a:off x="5867400" y="3276600"/>
            <a:ext cx="533400" cy="4572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6324600" y="33528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v = 0</a:t>
            </a:r>
          </a:p>
        </p:txBody>
      </p:sp>
      <p:sp>
        <p:nvSpPr>
          <p:cNvPr id="85" name="Arc 84"/>
          <p:cNvSpPr/>
          <p:nvPr/>
        </p:nvSpPr>
        <p:spPr>
          <a:xfrm>
            <a:off x="5867400" y="3733800"/>
            <a:ext cx="533400" cy="4572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Arc 85"/>
          <p:cNvSpPr/>
          <p:nvPr/>
        </p:nvSpPr>
        <p:spPr>
          <a:xfrm>
            <a:off x="5410200" y="4191000"/>
            <a:ext cx="533400" cy="4572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Arc 86"/>
          <p:cNvSpPr/>
          <p:nvPr/>
        </p:nvSpPr>
        <p:spPr>
          <a:xfrm>
            <a:off x="5410200" y="4648200"/>
            <a:ext cx="533400" cy="4572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87"/>
          <p:cNvSpPr txBox="1"/>
          <p:nvPr/>
        </p:nvSpPr>
        <p:spPr>
          <a:xfrm>
            <a:off x="6324600" y="3810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Add 32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67400" y="42672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4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867400" y="47244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Cube root</a:t>
            </a:r>
          </a:p>
        </p:txBody>
      </p:sp>
    </p:spTree>
    <p:extLst>
      <p:ext uri="{BB962C8B-B14F-4D97-AF65-F5344CB8AC3E}">
        <p14:creationId xmlns:p14="http://schemas.microsoft.com/office/powerpoint/2010/main" val="180148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81" grpId="0"/>
      <p:bldP spid="82" grpId="0"/>
      <p:bldP spid="83" grpId="0" animBg="1"/>
      <p:bldP spid="84" grpId="0"/>
      <p:bldP spid="85" grpId="0" animBg="1"/>
      <p:bldP spid="86" grpId="0" animBg="1"/>
      <p:bldP spid="87" grpId="0" animBg="1"/>
      <p:bldP spid="88" grpId="0"/>
      <p:bldP spid="89" grpId="0"/>
      <p:bldP spid="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differentiation to solve problems involving variable acceleration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142875" y="1400175"/>
            <a:ext cx="3630135" cy="4776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>
                <a:latin typeface="Comic Sans MS" panose="030F0702030302020204" pitchFamily="66" charset="0"/>
              </a:rPr>
              <a:t>You can use differentiation to solve problems involving variable acceleration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272143" y="3744687"/>
            <a:ext cx="3733800" cy="5087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A particle P is moving along the x-axis. At time t seconds, the displacement x metres from O is given by: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dirty="0">
                <a:latin typeface="Comic Sans MS" pitchFamily="66" charset="0"/>
              </a:rPr>
              <a:t>Find:</a:t>
            </a:r>
          </a:p>
          <a:p>
            <a:pPr algn="ctr">
              <a:buFont typeface="Arial" panose="020B0604020202020204" pitchFamily="34" charset="0"/>
              <a:buAutoNum type="alphaLcParenR"/>
            </a:pPr>
            <a:r>
              <a:rPr lang="en-GB" sz="1400" dirty="0">
                <a:latin typeface="Comic Sans MS" pitchFamily="66" charset="0"/>
              </a:rPr>
              <a:t>The speed of P when t = 3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– 76ms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  <a:endParaRPr lang="en-GB" sz="1400" dirty="0">
              <a:latin typeface="Comic Sans MS" pitchFamily="66" charset="0"/>
            </a:endParaRPr>
          </a:p>
          <a:p>
            <a:pPr algn="ctr">
              <a:buFont typeface="Arial" panose="020B0604020202020204" pitchFamily="34" charset="0"/>
              <a:buAutoNum type="alphaLcParenR"/>
            </a:pPr>
            <a:r>
              <a:rPr lang="en-GB" sz="1400" dirty="0">
                <a:latin typeface="Comic Sans MS" pitchFamily="66" charset="0"/>
              </a:rPr>
              <a:t>The value of t for which P is instantaneously at rest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– 2 seconds</a:t>
            </a:r>
            <a:endParaRPr lang="en-GB" sz="1400" dirty="0">
              <a:latin typeface="Comic Sans MS" pitchFamily="66" charset="0"/>
            </a:endParaRPr>
          </a:p>
          <a:p>
            <a:pPr algn="ctr">
              <a:buFont typeface="Arial" panose="020B0604020202020204" pitchFamily="34" charset="0"/>
              <a:buAutoNum type="alphaLcParenR"/>
            </a:pPr>
            <a:r>
              <a:rPr lang="en-GB" sz="1400" dirty="0">
                <a:latin typeface="Comic Sans MS" pitchFamily="66" charset="0"/>
              </a:rPr>
              <a:t>The magnitude of acceleration when t = 1.5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95400" y="2438400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95400" y="2895600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95400" y="3352800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52" name="Arc 51"/>
          <p:cNvSpPr/>
          <p:nvPr/>
        </p:nvSpPr>
        <p:spPr>
          <a:xfrm flipH="1">
            <a:off x="1066800" y="25908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-996" y="266700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352800" y="2667000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352800" y="3124200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56" name="Arc 55"/>
          <p:cNvSpPr/>
          <p:nvPr/>
        </p:nvSpPr>
        <p:spPr>
          <a:xfrm flipH="1">
            <a:off x="1066800" y="30480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2895600" y="25908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2895600" y="3048000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-13138" y="3100766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1234440" y="4519748"/>
                <a:ext cx="18347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440" y="4519748"/>
                <a:ext cx="1834798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40972" y="1981200"/>
                <a:ext cx="1392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972" y="1981200"/>
                <a:ext cx="1392176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791200" y="1524000"/>
                <a:ext cx="18347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524000"/>
                <a:ext cx="183479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800600" y="3048000"/>
                <a:ext cx="13921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048000"/>
                <a:ext cx="1392176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677104" y="3505200"/>
                <a:ext cx="1151918" cy="559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𝑑𝑣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104" y="3505200"/>
                <a:ext cx="1151918" cy="5598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800600" y="4267200"/>
                <a:ext cx="10338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267200"/>
                <a:ext cx="1033873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800600" y="5029200"/>
                <a:ext cx="10338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029200"/>
                <a:ext cx="1033873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800600" y="5486400"/>
                <a:ext cx="13798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12(1.5)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486400"/>
                <a:ext cx="1379801" cy="338554"/>
              </a:xfrm>
              <a:prstGeom prst="rect">
                <a:avLst/>
              </a:prstGeom>
              <a:blipFill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800600" y="5943600"/>
                <a:ext cx="13289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=27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943600"/>
                <a:ext cx="1328954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>
            <a:off x="6019800" y="3200400"/>
            <a:ext cx="533400" cy="6096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6553200" y="3200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Differentiate v with respect to t</a:t>
            </a:r>
          </a:p>
        </p:txBody>
      </p:sp>
      <p:sp>
        <p:nvSpPr>
          <p:cNvPr id="45" name="Arc 44"/>
          <p:cNvSpPr/>
          <p:nvPr/>
        </p:nvSpPr>
        <p:spPr>
          <a:xfrm>
            <a:off x="6019800" y="3810000"/>
            <a:ext cx="533400" cy="6096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6096000" y="5181600"/>
            <a:ext cx="533400" cy="4572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60"/>
          <p:cNvSpPr/>
          <p:nvPr/>
        </p:nvSpPr>
        <p:spPr>
          <a:xfrm>
            <a:off x="6096000" y="5638800"/>
            <a:ext cx="533400" cy="457200"/>
          </a:xfrm>
          <a:prstGeom prst="arc">
            <a:avLst>
              <a:gd name="adj1" fmla="val 15845632"/>
              <a:gd name="adj2" fmla="val 58953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6553200" y="3810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dv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 err="1">
                <a:solidFill>
                  <a:srgbClr val="FF0000"/>
                </a:solidFill>
                <a:latin typeface="Comic Sans MS" pitchFamily="66" charset="0"/>
              </a:rPr>
              <a:t>dt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is just acceleration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629400" y="5257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t = 1.5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629400" y="5715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572000" y="2362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Differentiate the velocity again to get the acceleration, in terms of t</a:t>
            </a:r>
          </a:p>
        </p:txBody>
      </p:sp>
    </p:spTree>
    <p:extLst>
      <p:ext uri="{BB962C8B-B14F-4D97-AF65-F5344CB8AC3E}">
        <p14:creationId xmlns:p14="http://schemas.microsoft.com/office/powerpoint/2010/main" val="231292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4" grpId="0"/>
      <p:bldP spid="45" grpId="0" animBg="1"/>
      <p:bldP spid="46" grpId="0" animBg="1"/>
      <p:bldP spid="61" grpId="0" animBg="1"/>
      <p:bldP spid="62" grpId="0"/>
      <p:bldP spid="63" grpId="0"/>
      <p:bldP spid="64" grpId="0"/>
      <p:bldP spid="6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D44F95-1CDB-46A5-B2DE-1D0C314CC4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F89CF8-9D56-43E6-AD5C-8122A0D611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7899D5-E4D1-43B2-AC79-81D4317CC8E0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694</Words>
  <Application>Microsoft Office PowerPoint</Application>
  <PresentationFormat>On-screen Show (4:3)</PresentationFormat>
  <Paragraphs>114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HGSSoeiKakupoptai</vt:lpstr>
      <vt:lpstr>Segoe UI Black</vt:lpstr>
      <vt:lpstr>Wingdings</vt:lpstr>
      <vt:lpstr>Office テーマ</vt:lpstr>
      <vt:lpstr>PowerPoint Presentation</vt:lpstr>
      <vt:lpstr>Variable acceleration</vt:lpstr>
      <vt:lpstr>Variable acceleration</vt:lpstr>
      <vt:lpstr>Variable acceleration</vt:lpstr>
      <vt:lpstr>Variable acceleration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100</cp:revision>
  <dcterms:created xsi:type="dcterms:W3CDTF">2017-08-14T15:35:38Z</dcterms:created>
  <dcterms:modified xsi:type="dcterms:W3CDTF">2021-01-27T07:38:56Z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