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0"/>
  </p:notesMasterIdLst>
  <p:sldIdLst>
    <p:sldId id="263" r:id="rId5"/>
    <p:sldId id="264" r:id="rId6"/>
    <p:sldId id="280" r:id="rId7"/>
    <p:sldId id="281" r:id="rId8"/>
    <p:sldId id="282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CCCCFF"/>
    <a:srgbClr val="A50021"/>
    <a:srgbClr val="FFFFCC"/>
    <a:srgbClr val="CC00CC"/>
    <a:srgbClr val="FFCCCC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111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D91929-C04F-4EEB-942A-9988E24FF596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23DE1A-9F48-4090-AA33-5697BC2989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80258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93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66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268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59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139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65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977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38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14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038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77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2"/>
            </a:gs>
            <a:gs pos="7000">
              <a:srgbClr val="CCCCFF">
                <a:alpha val="30000"/>
              </a:srgbClr>
            </a:gs>
            <a:gs pos="95000">
              <a:srgbClr val="CCCCFF">
                <a:alpha val="30000"/>
              </a:srgbClr>
            </a:gs>
            <a:gs pos="100000">
              <a:schemeClr val="tx2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0C350-365A-4F35-859D-17F134836970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973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5.png"/><Relationship Id="rId3" Type="http://schemas.openxmlformats.org/officeDocument/2006/relationships/image" Target="../media/image50.png"/><Relationship Id="rId7" Type="http://schemas.openxmlformats.org/officeDocument/2006/relationships/image" Target="../media/image54.png"/><Relationship Id="rId2" Type="http://schemas.openxmlformats.org/officeDocument/2006/relationships/image" Target="../media/image4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3.png"/><Relationship Id="rId5" Type="http://schemas.openxmlformats.org/officeDocument/2006/relationships/image" Target="../media/image52.png"/><Relationship Id="rId4" Type="http://schemas.openxmlformats.org/officeDocument/2006/relationships/image" Target="../media/image51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0.png"/><Relationship Id="rId3" Type="http://schemas.openxmlformats.org/officeDocument/2006/relationships/image" Target="../media/image56.png"/><Relationship Id="rId7" Type="http://schemas.openxmlformats.org/officeDocument/2006/relationships/image" Target="../media/image59.png"/><Relationship Id="rId2" Type="http://schemas.openxmlformats.org/officeDocument/2006/relationships/image" Target="../media/image4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8.png"/><Relationship Id="rId5" Type="http://schemas.openxmlformats.org/officeDocument/2006/relationships/image" Target="../media/image57.png"/><Relationship Id="rId4" Type="http://schemas.openxmlformats.org/officeDocument/2006/relationships/image" Target="../media/image50.png"/><Relationship Id="rId9" Type="http://schemas.openxmlformats.org/officeDocument/2006/relationships/image" Target="../media/image61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5.png"/><Relationship Id="rId3" Type="http://schemas.openxmlformats.org/officeDocument/2006/relationships/image" Target="../media/image56.png"/><Relationship Id="rId7" Type="http://schemas.openxmlformats.org/officeDocument/2006/relationships/image" Target="../media/image64.png"/><Relationship Id="rId2" Type="http://schemas.openxmlformats.org/officeDocument/2006/relationships/image" Target="../media/image4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3.png"/><Relationship Id="rId5" Type="http://schemas.openxmlformats.org/officeDocument/2006/relationships/image" Target="../media/image62.png"/><Relationship Id="rId4" Type="http://schemas.openxmlformats.org/officeDocument/2006/relationships/image" Target="../media/image50.png"/><Relationship Id="rId9" Type="http://schemas.openxmlformats.org/officeDocument/2006/relationships/image" Target="../media/image6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3B0D2011-25FA-4F40-A1ED-AAF7E2C78E7D}"/>
              </a:ext>
            </a:extLst>
          </p:cNvPr>
          <p:cNvSpPr/>
          <p:nvPr/>
        </p:nvSpPr>
        <p:spPr>
          <a:xfrm>
            <a:off x="1652308" y="2199643"/>
            <a:ext cx="6000682" cy="2100575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6600" b="1" dirty="0">
                <a:ln w="38100">
                  <a:solidFill>
                    <a:schemeClr val="accent3">
                      <a:lumMod val="75000"/>
                    </a:schemeClr>
                  </a:solidFill>
                  <a:prstDash val="solid"/>
                </a:ln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HGSSoeiKakupoptai" panose="040B0A00000000000000" pitchFamily="82" charset="-128"/>
                <a:ea typeface="HGSSoeiKakupoptai" panose="040B0A00000000000000" pitchFamily="82" charset="-128"/>
                <a:cs typeface="Segoe UI Black" panose="020B0A02040204020203" pitchFamily="34" charset="0"/>
              </a:rPr>
              <a:t>Teachings for </a:t>
            </a:r>
          </a:p>
          <a:p>
            <a:pPr algn="ctr"/>
            <a:r>
              <a:rPr lang="en-US" altLang="ja-JP" sz="6600" b="1" dirty="0">
                <a:ln w="38100">
                  <a:solidFill>
                    <a:schemeClr val="accent3">
                      <a:lumMod val="75000"/>
                    </a:schemeClr>
                  </a:solidFill>
                  <a:prstDash val="solid"/>
                </a:ln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HGSSoeiKakupoptai" panose="040B0A00000000000000" pitchFamily="82" charset="-128"/>
                <a:ea typeface="HGSSoeiKakupoptai" panose="040B0A00000000000000" pitchFamily="82" charset="-128"/>
                <a:cs typeface="Segoe UI Black" panose="020B0A02040204020203" pitchFamily="34" charset="0"/>
              </a:rPr>
              <a:t>Exercise 11B</a:t>
            </a:r>
            <a:endParaRPr lang="ja-JP" altLang="en-US" sz="6600" b="1" dirty="0">
              <a:ln w="38100">
                <a:solidFill>
                  <a:schemeClr val="accent3">
                    <a:lumMod val="75000"/>
                  </a:schemeClr>
                </a:solidFill>
                <a:prstDash val="solid"/>
              </a:ln>
              <a:solidFill>
                <a:schemeClr val="accent4">
                  <a:lumMod val="40000"/>
                  <a:lumOff val="60000"/>
                </a:schemeClr>
              </a:solidFill>
              <a:effectLst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HGSSoeiKakupoptai" panose="040B0A00000000000000" pitchFamily="82" charset="-128"/>
              <a:ea typeface="HGSSoeiKakupoptai" panose="040B0A00000000000000" pitchFamily="82" charset="-128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97894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Variable acceleration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can use differentiation to solve problems involving variable acceleration</a:t>
            </a:r>
            <a:endParaRPr lang="en-GB" sz="1600" b="1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545759" y="6488668"/>
            <a:ext cx="5389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11B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254725" y="2053047"/>
            <a:ext cx="3352800" cy="20922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GB" sz="1400" dirty="0">
                <a:latin typeface="Comic Sans MS" pitchFamily="66" charset="0"/>
              </a:rPr>
              <a:t>The SUVAT equations can be used when acceleration is constant and a particle is moving in a straight line.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GB" sz="1400" dirty="0">
                <a:latin typeface="Comic Sans MS" pitchFamily="66" charset="0"/>
              </a:rPr>
              <a:t>If the acceleration of a particle varies, you need to use Calculus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486400" y="1676400"/>
            <a:ext cx="1828800" cy="338554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Displacement (x)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486400" y="2743200"/>
            <a:ext cx="1828800" cy="338554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Velocity (v)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486400" y="3810000"/>
            <a:ext cx="1828800" cy="338554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Acceleration (a)</a:t>
            </a:r>
          </a:p>
        </p:txBody>
      </p:sp>
      <p:sp>
        <p:nvSpPr>
          <p:cNvPr id="9" name="Arc 8"/>
          <p:cNvSpPr/>
          <p:nvPr/>
        </p:nvSpPr>
        <p:spPr>
          <a:xfrm flipH="1">
            <a:off x="5105400" y="1828800"/>
            <a:ext cx="685800" cy="1066800"/>
          </a:xfrm>
          <a:prstGeom prst="arc">
            <a:avLst>
              <a:gd name="adj1" fmla="val 16095333"/>
              <a:gd name="adj2" fmla="val 5566674"/>
            </a:avLst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Arc 9"/>
          <p:cNvSpPr/>
          <p:nvPr/>
        </p:nvSpPr>
        <p:spPr>
          <a:xfrm flipH="1">
            <a:off x="5105400" y="2895600"/>
            <a:ext cx="685800" cy="1066800"/>
          </a:xfrm>
          <a:prstGeom prst="arc">
            <a:avLst>
              <a:gd name="adj1" fmla="val 16095333"/>
              <a:gd name="adj2" fmla="val 5566674"/>
            </a:avLst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Arc 10"/>
          <p:cNvSpPr/>
          <p:nvPr/>
        </p:nvSpPr>
        <p:spPr>
          <a:xfrm>
            <a:off x="7010400" y="1828800"/>
            <a:ext cx="685800" cy="1066800"/>
          </a:xfrm>
          <a:prstGeom prst="arc">
            <a:avLst>
              <a:gd name="adj1" fmla="val 15993822"/>
              <a:gd name="adj2" fmla="val 5566674"/>
            </a:avLst>
          </a:prstGeom>
          <a:ln w="38100">
            <a:solidFill>
              <a:schemeClr val="tx1"/>
            </a:solidFill>
            <a:headEnd type="triangl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Arc 11"/>
          <p:cNvSpPr/>
          <p:nvPr/>
        </p:nvSpPr>
        <p:spPr>
          <a:xfrm>
            <a:off x="7010400" y="2895600"/>
            <a:ext cx="685800" cy="1066800"/>
          </a:xfrm>
          <a:prstGeom prst="arc">
            <a:avLst>
              <a:gd name="adj1" fmla="val 16095333"/>
              <a:gd name="adj2" fmla="val 5566674"/>
            </a:avLst>
          </a:prstGeom>
          <a:ln w="38100">
            <a:solidFill>
              <a:schemeClr val="tx1"/>
            </a:solidFill>
            <a:headEnd type="triangl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/>
          <p:cNvSpPr txBox="1"/>
          <p:nvPr/>
        </p:nvSpPr>
        <p:spPr>
          <a:xfrm>
            <a:off x="3657600" y="2133600"/>
            <a:ext cx="14975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Differentiate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657600" y="3276600"/>
            <a:ext cx="14975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Differentiate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209800"/>
            <a:ext cx="113524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Integrate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696200" y="3276600"/>
            <a:ext cx="113524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Integrate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81000" y="4495800"/>
            <a:ext cx="3886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solidFill>
                  <a:srgbClr val="FF0000"/>
                </a:solidFill>
                <a:latin typeface="Comic Sans MS" pitchFamily="66" charset="0"/>
              </a:rPr>
              <a:t>Velocity is the rate of change of displacement with respect to time</a:t>
            </a:r>
          </a:p>
          <a:p>
            <a:pPr algn="ctr"/>
            <a:endParaRPr lang="en-GB" sz="1600" dirty="0">
              <a:solidFill>
                <a:srgbClr val="FF0000"/>
              </a:solidFill>
              <a:latin typeface="Comic Sans MS" pitchFamily="66" charset="0"/>
            </a:endParaRPr>
          </a:p>
          <a:p>
            <a:pPr algn="ctr"/>
            <a:r>
              <a:rPr lang="en-GB" sz="16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 Therefore, differentiating displacement gives velocity</a:t>
            </a:r>
            <a:endParaRPr lang="en-GB" sz="16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572000" y="4495800"/>
            <a:ext cx="3886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solidFill>
                  <a:srgbClr val="FF0000"/>
                </a:solidFill>
                <a:latin typeface="Comic Sans MS" pitchFamily="66" charset="0"/>
              </a:rPr>
              <a:t>Acceleration is the rate of change of velocity with respect to time</a:t>
            </a:r>
          </a:p>
          <a:p>
            <a:pPr algn="ctr"/>
            <a:endParaRPr lang="en-GB" sz="1600" dirty="0">
              <a:solidFill>
                <a:srgbClr val="FF0000"/>
              </a:solidFill>
              <a:latin typeface="Comic Sans MS" pitchFamily="66" charset="0"/>
            </a:endParaRPr>
          </a:p>
          <a:p>
            <a:pPr algn="ctr"/>
            <a:r>
              <a:rPr lang="en-GB" sz="16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 Therefore, differentiating velocity gives acceleration</a:t>
            </a:r>
            <a:endParaRPr lang="en-GB" sz="16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971800" y="6096000"/>
            <a:ext cx="3048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solidFill>
                  <a:srgbClr val="FF0000"/>
                </a:solidFill>
                <a:latin typeface="Comic Sans MS" pitchFamily="66" charset="0"/>
              </a:rPr>
              <a:t>In reverse, use integration!</a:t>
            </a:r>
          </a:p>
        </p:txBody>
      </p:sp>
    </p:spTree>
    <p:extLst>
      <p:ext uri="{BB962C8B-B14F-4D97-AF65-F5344CB8AC3E}">
        <p14:creationId xmlns:p14="http://schemas.microsoft.com/office/powerpoint/2010/main" val="173763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/>
      <p:bldP spid="14" grpId="0"/>
      <p:bldP spid="15" grpId="0"/>
      <p:bldP spid="16" grpId="0"/>
      <p:bldP spid="1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Variable acceleration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can use differentiation to solve problems involving variable acceleration</a:t>
            </a:r>
            <a:endParaRPr lang="en-GB" sz="1600" b="1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545759" y="6488668"/>
            <a:ext cx="5389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11B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0" name="Content Placeholder 2"/>
          <p:cNvSpPr txBox="1">
            <a:spLocks/>
          </p:cNvSpPr>
          <p:nvPr/>
        </p:nvSpPr>
        <p:spPr>
          <a:xfrm>
            <a:off x="272143" y="3744687"/>
            <a:ext cx="3733800" cy="50879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GB" sz="1400" dirty="0">
                <a:latin typeface="Comic Sans MS" pitchFamily="66" charset="0"/>
              </a:rPr>
              <a:t>A particle P is moving along the x-axis. At time t seconds, the displacement x metres from O is given by: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GB" sz="1400" dirty="0">
                <a:latin typeface="Comic Sans MS" pitchFamily="66" charset="0"/>
              </a:rPr>
              <a:t>Find:</a:t>
            </a:r>
          </a:p>
          <a:p>
            <a:pPr algn="ctr">
              <a:buFont typeface="Arial" panose="020B0604020202020204" pitchFamily="34" charset="0"/>
              <a:buAutoNum type="alphaLcParenR"/>
            </a:pPr>
            <a:r>
              <a:rPr lang="en-GB" sz="1400" dirty="0">
                <a:latin typeface="Comic Sans MS" pitchFamily="66" charset="0"/>
              </a:rPr>
              <a:t>The speed of P when t = 3</a:t>
            </a:r>
          </a:p>
          <a:p>
            <a:pPr algn="ctr">
              <a:buFont typeface="Arial" panose="020B0604020202020204" pitchFamily="34" charset="0"/>
              <a:buAutoNum type="alphaLcParenR"/>
            </a:pPr>
            <a:r>
              <a:rPr lang="en-GB" sz="1400" dirty="0">
                <a:latin typeface="Comic Sans MS" pitchFamily="66" charset="0"/>
              </a:rPr>
              <a:t>The value of t for which P is instantaneously at rest</a:t>
            </a:r>
          </a:p>
          <a:p>
            <a:pPr algn="ctr">
              <a:buFont typeface="Arial" panose="020B0604020202020204" pitchFamily="34" charset="0"/>
              <a:buAutoNum type="alphaLcParenR"/>
            </a:pPr>
            <a:r>
              <a:rPr lang="en-GB" sz="1400" dirty="0">
                <a:latin typeface="Comic Sans MS" pitchFamily="66" charset="0"/>
              </a:rPr>
              <a:t>The magnitude of acceleration when t = 1.5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endParaRPr lang="en-GB" sz="1400" dirty="0">
              <a:latin typeface="Comic Sans MS" pitchFamily="66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295400" y="2438400"/>
            <a:ext cx="1828800" cy="307777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Displacement (x)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295400" y="2895600"/>
            <a:ext cx="1828800" cy="307777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Velocity (v)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295400" y="3352800"/>
            <a:ext cx="1828800" cy="307777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Acceleration (a)</a:t>
            </a:r>
          </a:p>
        </p:txBody>
      </p:sp>
      <p:sp>
        <p:nvSpPr>
          <p:cNvPr id="24" name="Arc 23"/>
          <p:cNvSpPr/>
          <p:nvPr/>
        </p:nvSpPr>
        <p:spPr>
          <a:xfrm flipH="1">
            <a:off x="1066800" y="2590800"/>
            <a:ext cx="457200" cy="457200"/>
          </a:xfrm>
          <a:prstGeom prst="arc">
            <a:avLst>
              <a:gd name="adj1" fmla="val 16095333"/>
              <a:gd name="adj2" fmla="val 5566674"/>
            </a:avLst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TextBox 24"/>
          <p:cNvSpPr txBox="1"/>
          <p:nvPr/>
        </p:nvSpPr>
        <p:spPr>
          <a:xfrm>
            <a:off x="-996" y="2667000"/>
            <a:ext cx="117051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Differentiate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3352800" y="2667000"/>
            <a:ext cx="8963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Integrate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3352800" y="3124200"/>
            <a:ext cx="8963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Integrate</a:t>
            </a:r>
          </a:p>
        </p:txBody>
      </p:sp>
      <p:sp>
        <p:nvSpPr>
          <p:cNvPr id="28" name="Arc 27"/>
          <p:cNvSpPr/>
          <p:nvPr/>
        </p:nvSpPr>
        <p:spPr>
          <a:xfrm flipH="1">
            <a:off x="1066800" y="3048000"/>
            <a:ext cx="457200" cy="457200"/>
          </a:xfrm>
          <a:prstGeom prst="arc">
            <a:avLst>
              <a:gd name="adj1" fmla="val 16095333"/>
              <a:gd name="adj2" fmla="val 5566674"/>
            </a:avLst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Arc 28"/>
          <p:cNvSpPr/>
          <p:nvPr/>
        </p:nvSpPr>
        <p:spPr>
          <a:xfrm>
            <a:off x="2895600" y="2590800"/>
            <a:ext cx="457200" cy="457200"/>
          </a:xfrm>
          <a:prstGeom prst="arc">
            <a:avLst>
              <a:gd name="adj1" fmla="val 16095333"/>
              <a:gd name="adj2" fmla="val 5566674"/>
            </a:avLst>
          </a:prstGeom>
          <a:ln w="38100">
            <a:solidFill>
              <a:schemeClr val="tx1"/>
            </a:solidFill>
            <a:headEnd type="triangl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Arc 29"/>
          <p:cNvSpPr/>
          <p:nvPr/>
        </p:nvSpPr>
        <p:spPr>
          <a:xfrm>
            <a:off x="2895600" y="3048000"/>
            <a:ext cx="457200" cy="457200"/>
          </a:xfrm>
          <a:prstGeom prst="arc">
            <a:avLst>
              <a:gd name="adj1" fmla="val 16095333"/>
              <a:gd name="adj2" fmla="val 5566674"/>
            </a:avLst>
          </a:prstGeom>
          <a:ln w="38100">
            <a:solidFill>
              <a:schemeClr val="tx1"/>
            </a:solidFill>
            <a:headEnd type="triangl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TextBox 30"/>
          <p:cNvSpPr txBox="1"/>
          <p:nvPr/>
        </p:nvSpPr>
        <p:spPr>
          <a:xfrm>
            <a:off x="-13138" y="3100766"/>
            <a:ext cx="117051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Differentiate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1234440" y="4519748"/>
                <a:ext cx="183479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𝑥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4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−32</m:t>
                      </m:r>
                      <m:r>
                        <a:rPr lang="en-GB" sz="1600" b="0" i="1" smtClean="0">
                          <a:latin typeface="Cambria Math"/>
                        </a:rPr>
                        <m:t>𝑡</m:t>
                      </m:r>
                      <m:r>
                        <a:rPr lang="en-GB" sz="1600" b="0" i="1" smtClean="0">
                          <a:latin typeface="Cambria Math"/>
                        </a:rPr>
                        <m:t>+12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34440" y="4519748"/>
                <a:ext cx="1834798" cy="33855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4876800" y="1676400"/>
                <a:ext cx="183479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𝑥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4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−32</m:t>
                      </m:r>
                      <m:r>
                        <a:rPr lang="en-GB" sz="1600" b="0" i="1" smtClean="0">
                          <a:latin typeface="Cambria Math"/>
                        </a:rPr>
                        <m:t>𝑡</m:t>
                      </m:r>
                      <m:r>
                        <a:rPr lang="en-GB" sz="1600" b="0" i="1" smtClean="0">
                          <a:latin typeface="Cambria Math"/>
                        </a:rPr>
                        <m:t>+12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6800" y="1676400"/>
                <a:ext cx="1834798" cy="33855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4784834" y="2133600"/>
                <a:ext cx="1507785" cy="5598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𝑑𝑥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𝑑𝑡</m:t>
                          </m:r>
                        </m:den>
                      </m:f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4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−32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4834" y="2133600"/>
                <a:ext cx="1507785" cy="55983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4889938" y="2850931"/>
                <a:ext cx="139217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𝑣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4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−32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89938" y="2850931"/>
                <a:ext cx="1392176" cy="33855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4876800" y="3733800"/>
                <a:ext cx="139217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𝑣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4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−32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6800" y="3733800"/>
                <a:ext cx="1392176" cy="33855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4876800" y="4267200"/>
                <a:ext cx="158261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𝑣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4(3)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−32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6800" y="4267200"/>
                <a:ext cx="1582613" cy="338554"/>
              </a:xfrm>
              <a:prstGeom prst="rect">
                <a:avLst/>
              </a:prstGeom>
              <a:blipFill>
                <a:blip r:embed="rId7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4876800" y="4800600"/>
                <a:ext cx="132837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𝑣</m:t>
                      </m:r>
                      <m:r>
                        <a:rPr lang="en-GB" sz="1600" b="0" i="1" smtClean="0">
                          <a:latin typeface="Cambria Math"/>
                        </a:rPr>
                        <m:t>=76</m:t>
                      </m:r>
                      <m:r>
                        <a:rPr lang="en-GB" sz="1600" b="0" i="1" smtClean="0">
                          <a:latin typeface="Cambria Math"/>
                        </a:rPr>
                        <m:t>𝑚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𝑠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6800" y="4800600"/>
                <a:ext cx="1328377" cy="33855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TextBox 38"/>
          <p:cNvSpPr txBox="1"/>
          <p:nvPr/>
        </p:nvSpPr>
        <p:spPr>
          <a:xfrm>
            <a:off x="6934200" y="1905000"/>
            <a:ext cx="1752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Differentiate x with respect to t</a:t>
            </a:r>
          </a:p>
        </p:txBody>
      </p:sp>
      <p:sp>
        <p:nvSpPr>
          <p:cNvPr id="40" name="Arc 39"/>
          <p:cNvSpPr/>
          <p:nvPr/>
        </p:nvSpPr>
        <p:spPr>
          <a:xfrm>
            <a:off x="6477000" y="1828800"/>
            <a:ext cx="533400" cy="609600"/>
          </a:xfrm>
          <a:prstGeom prst="arc">
            <a:avLst>
              <a:gd name="adj1" fmla="val 15845632"/>
              <a:gd name="adj2" fmla="val 589530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Arc 40"/>
          <p:cNvSpPr/>
          <p:nvPr/>
        </p:nvSpPr>
        <p:spPr>
          <a:xfrm>
            <a:off x="6477000" y="2438400"/>
            <a:ext cx="533400" cy="609600"/>
          </a:xfrm>
          <a:prstGeom prst="arc">
            <a:avLst>
              <a:gd name="adj1" fmla="val 15845632"/>
              <a:gd name="adj2" fmla="val 589530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Arc 41"/>
          <p:cNvSpPr/>
          <p:nvPr/>
        </p:nvSpPr>
        <p:spPr>
          <a:xfrm>
            <a:off x="6400800" y="3886200"/>
            <a:ext cx="533400" cy="533400"/>
          </a:xfrm>
          <a:prstGeom prst="arc">
            <a:avLst>
              <a:gd name="adj1" fmla="val 15845632"/>
              <a:gd name="adj2" fmla="val 589530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Arc 42"/>
          <p:cNvSpPr/>
          <p:nvPr/>
        </p:nvSpPr>
        <p:spPr>
          <a:xfrm>
            <a:off x="6400800" y="4419600"/>
            <a:ext cx="533400" cy="533400"/>
          </a:xfrm>
          <a:prstGeom prst="arc">
            <a:avLst>
              <a:gd name="adj1" fmla="val 15845632"/>
              <a:gd name="adj2" fmla="val 589530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TextBox 43"/>
          <p:cNvSpPr txBox="1"/>
          <p:nvPr/>
        </p:nvSpPr>
        <p:spPr>
          <a:xfrm>
            <a:off x="6934200" y="2514600"/>
            <a:ext cx="1295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aseline="30000" dirty="0">
                <a:solidFill>
                  <a:srgbClr val="FF0000"/>
                </a:solidFill>
                <a:latin typeface="Comic Sans MS" pitchFamily="66" charset="0"/>
              </a:rPr>
              <a:t>dx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/</a:t>
            </a:r>
            <a:r>
              <a:rPr lang="en-GB" sz="1400" baseline="-25000" dirty="0" err="1">
                <a:solidFill>
                  <a:srgbClr val="FF0000"/>
                </a:solidFill>
                <a:latin typeface="Comic Sans MS" pitchFamily="66" charset="0"/>
              </a:rPr>
              <a:t>dt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 is the velocity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6886904" y="3962400"/>
            <a:ext cx="1295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Sub in t = 3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6858000" y="4572000"/>
            <a:ext cx="1143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Calculate</a:t>
            </a:r>
          </a:p>
        </p:txBody>
      </p:sp>
    </p:spTree>
    <p:extLst>
      <p:ext uri="{BB962C8B-B14F-4D97-AF65-F5344CB8AC3E}">
        <p14:creationId xmlns:p14="http://schemas.microsoft.com/office/powerpoint/2010/main" val="211757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 animBg="1"/>
      <p:bldP spid="41" grpId="0" animBg="1"/>
      <p:bldP spid="42" grpId="0" animBg="1"/>
      <p:bldP spid="43" grpId="0" animBg="1"/>
      <p:bldP spid="44" grpId="0"/>
      <p:bldP spid="45" grpId="0"/>
      <p:bldP spid="4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Variable acceleration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can use differentiation to solve problems involving variable acceleration</a:t>
            </a:r>
            <a:endParaRPr lang="en-GB" sz="1600" b="1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545759" y="6488668"/>
            <a:ext cx="5389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11B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7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 txBox="1">
            <a:spLocks/>
          </p:cNvSpPr>
          <p:nvPr/>
        </p:nvSpPr>
        <p:spPr>
          <a:xfrm>
            <a:off x="142875" y="1400175"/>
            <a:ext cx="3630135" cy="47767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1600" b="1">
                <a:latin typeface="Comic Sans MS" panose="030F0702030302020204" pitchFamily="66" charset="0"/>
              </a:rPr>
              <a:t>You can use differentiation to solve problems involving variable acceleration</a:t>
            </a:r>
            <a:endParaRPr lang="en-GB" sz="1600" b="1" dirty="0">
              <a:latin typeface="Comic Sans MS" panose="030F0702030302020204" pitchFamily="66" charset="0"/>
            </a:endParaRPr>
          </a:p>
        </p:txBody>
      </p:sp>
      <p:sp>
        <p:nvSpPr>
          <p:cNvPr id="48" name="Content Placeholder 2"/>
          <p:cNvSpPr txBox="1">
            <a:spLocks/>
          </p:cNvSpPr>
          <p:nvPr/>
        </p:nvSpPr>
        <p:spPr>
          <a:xfrm>
            <a:off x="272143" y="3744687"/>
            <a:ext cx="3733800" cy="50879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GB" sz="1400" dirty="0">
                <a:latin typeface="Comic Sans MS" pitchFamily="66" charset="0"/>
              </a:rPr>
              <a:t>A particle P is moving along the x-axis. At time t seconds, the displacement x metres from O is given by: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GB" sz="1400" dirty="0">
                <a:latin typeface="Comic Sans MS" pitchFamily="66" charset="0"/>
              </a:rPr>
              <a:t>Find:</a:t>
            </a:r>
          </a:p>
          <a:p>
            <a:pPr algn="ctr">
              <a:buFont typeface="Arial" panose="020B0604020202020204" pitchFamily="34" charset="0"/>
              <a:buAutoNum type="alphaLcParenR"/>
            </a:pPr>
            <a:r>
              <a:rPr lang="en-GB" sz="1400" dirty="0">
                <a:latin typeface="Comic Sans MS" pitchFamily="66" charset="0"/>
              </a:rPr>
              <a:t>The speed of P when t = 3 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– 76ms</a:t>
            </a:r>
            <a:r>
              <a:rPr lang="en-GB" sz="1400" baseline="30000" dirty="0">
                <a:solidFill>
                  <a:srgbClr val="FF0000"/>
                </a:solidFill>
                <a:latin typeface="Comic Sans MS" pitchFamily="66" charset="0"/>
              </a:rPr>
              <a:t>-1</a:t>
            </a:r>
            <a:endParaRPr lang="en-GB" sz="1400" dirty="0">
              <a:latin typeface="Comic Sans MS" pitchFamily="66" charset="0"/>
            </a:endParaRPr>
          </a:p>
          <a:p>
            <a:pPr algn="ctr">
              <a:buFont typeface="Arial" panose="020B0604020202020204" pitchFamily="34" charset="0"/>
              <a:buAutoNum type="alphaLcParenR"/>
            </a:pPr>
            <a:r>
              <a:rPr lang="en-GB" sz="1400" dirty="0">
                <a:latin typeface="Comic Sans MS" pitchFamily="66" charset="0"/>
              </a:rPr>
              <a:t>The value of t for which P is instantaneously at rest</a:t>
            </a:r>
          </a:p>
          <a:p>
            <a:pPr algn="ctr">
              <a:buFont typeface="Arial" panose="020B0604020202020204" pitchFamily="34" charset="0"/>
              <a:buAutoNum type="alphaLcParenR"/>
            </a:pPr>
            <a:r>
              <a:rPr lang="en-GB" sz="1400" dirty="0">
                <a:latin typeface="Comic Sans MS" pitchFamily="66" charset="0"/>
              </a:rPr>
              <a:t>The magnitude of acceleration when t = 1.5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endParaRPr lang="en-GB" sz="1400" dirty="0">
              <a:latin typeface="Comic Sans MS" pitchFamily="66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1295400" y="2438400"/>
            <a:ext cx="1828800" cy="307777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Displacement (x)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1295400" y="2895600"/>
            <a:ext cx="1828800" cy="307777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Velocity (v)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1295400" y="3352800"/>
            <a:ext cx="1828800" cy="307777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Acceleration (a)</a:t>
            </a:r>
          </a:p>
        </p:txBody>
      </p:sp>
      <p:sp>
        <p:nvSpPr>
          <p:cNvPr id="52" name="Arc 51"/>
          <p:cNvSpPr/>
          <p:nvPr/>
        </p:nvSpPr>
        <p:spPr>
          <a:xfrm flipH="1">
            <a:off x="1066800" y="2590800"/>
            <a:ext cx="457200" cy="457200"/>
          </a:xfrm>
          <a:prstGeom prst="arc">
            <a:avLst>
              <a:gd name="adj1" fmla="val 16095333"/>
              <a:gd name="adj2" fmla="val 5566674"/>
            </a:avLst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TextBox 52"/>
          <p:cNvSpPr txBox="1"/>
          <p:nvPr/>
        </p:nvSpPr>
        <p:spPr>
          <a:xfrm>
            <a:off x="-996" y="2667000"/>
            <a:ext cx="117051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Differentiate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3352800" y="2667000"/>
            <a:ext cx="8963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Integrate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3352800" y="3124200"/>
            <a:ext cx="8963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Integrate</a:t>
            </a:r>
          </a:p>
        </p:txBody>
      </p:sp>
      <p:sp>
        <p:nvSpPr>
          <p:cNvPr id="56" name="Arc 55"/>
          <p:cNvSpPr/>
          <p:nvPr/>
        </p:nvSpPr>
        <p:spPr>
          <a:xfrm flipH="1">
            <a:off x="1066800" y="3048000"/>
            <a:ext cx="457200" cy="457200"/>
          </a:xfrm>
          <a:prstGeom prst="arc">
            <a:avLst>
              <a:gd name="adj1" fmla="val 16095333"/>
              <a:gd name="adj2" fmla="val 5566674"/>
            </a:avLst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Arc 56"/>
          <p:cNvSpPr/>
          <p:nvPr/>
        </p:nvSpPr>
        <p:spPr>
          <a:xfrm>
            <a:off x="2895600" y="2590800"/>
            <a:ext cx="457200" cy="457200"/>
          </a:xfrm>
          <a:prstGeom prst="arc">
            <a:avLst>
              <a:gd name="adj1" fmla="val 16095333"/>
              <a:gd name="adj2" fmla="val 5566674"/>
            </a:avLst>
          </a:prstGeom>
          <a:ln w="38100">
            <a:solidFill>
              <a:schemeClr val="tx1"/>
            </a:solidFill>
            <a:headEnd type="triangl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Arc 57"/>
          <p:cNvSpPr/>
          <p:nvPr/>
        </p:nvSpPr>
        <p:spPr>
          <a:xfrm>
            <a:off x="2895600" y="3048000"/>
            <a:ext cx="457200" cy="457200"/>
          </a:xfrm>
          <a:prstGeom prst="arc">
            <a:avLst>
              <a:gd name="adj1" fmla="val 16095333"/>
              <a:gd name="adj2" fmla="val 5566674"/>
            </a:avLst>
          </a:prstGeom>
          <a:ln w="38100">
            <a:solidFill>
              <a:schemeClr val="tx1"/>
            </a:solidFill>
            <a:headEnd type="triangl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TextBox 58"/>
          <p:cNvSpPr txBox="1"/>
          <p:nvPr/>
        </p:nvSpPr>
        <p:spPr>
          <a:xfrm>
            <a:off x="-13138" y="3100766"/>
            <a:ext cx="117051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Differentiate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1234440" y="4519748"/>
                <a:ext cx="183479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𝑥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4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−32</m:t>
                      </m:r>
                      <m:r>
                        <a:rPr lang="en-GB" sz="1600" b="0" i="1" smtClean="0">
                          <a:latin typeface="Cambria Math"/>
                        </a:rPr>
                        <m:t>𝑡</m:t>
                      </m:r>
                      <m:r>
                        <a:rPr lang="en-GB" sz="1600" b="0" i="1" smtClean="0">
                          <a:latin typeface="Cambria Math"/>
                        </a:rPr>
                        <m:t>+12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34440" y="4519748"/>
                <a:ext cx="1834798" cy="33855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5" name="TextBox 74"/>
              <p:cNvSpPr txBox="1"/>
              <p:nvPr/>
            </p:nvSpPr>
            <p:spPr>
              <a:xfrm>
                <a:off x="5940972" y="1981200"/>
                <a:ext cx="139217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𝑣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4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−32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5" name="TextBox 7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0972" y="1981200"/>
                <a:ext cx="1392176" cy="33855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6" name="TextBox 75"/>
              <p:cNvSpPr txBox="1"/>
              <p:nvPr/>
            </p:nvSpPr>
            <p:spPr>
              <a:xfrm>
                <a:off x="5791200" y="1524000"/>
                <a:ext cx="183479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𝑥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4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−32</m:t>
                      </m:r>
                      <m:r>
                        <a:rPr lang="en-GB" sz="1600" b="0" i="1" smtClean="0">
                          <a:latin typeface="Cambria Math"/>
                        </a:rPr>
                        <m:t>𝑡</m:t>
                      </m:r>
                      <m:r>
                        <a:rPr lang="en-GB" sz="1600" b="0" i="1" smtClean="0">
                          <a:latin typeface="Cambria Math"/>
                        </a:rPr>
                        <m:t>+12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6" name="TextBox 7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0" y="1524000"/>
                <a:ext cx="1834798" cy="3385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7" name="TextBox 76"/>
          <p:cNvSpPr txBox="1"/>
          <p:nvPr/>
        </p:nvSpPr>
        <p:spPr>
          <a:xfrm>
            <a:off x="4592356" y="2438400"/>
            <a:ext cx="43230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If P is instantaneously at rest, it is the time when the velocity is 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8" name="TextBox 77"/>
              <p:cNvSpPr txBox="1"/>
              <p:nvPr/>
            </p:nvSpPr>
            <p:spPr>
              <a:xfrm>
                <a:off x="4648200" y="3124200"/>
                <a:ext cx="139217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𝑣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4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−32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8" name="TextBox 7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200" y="3124200"/>
                <a:ext cx="1392176" cy="33855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9" name="TextBox 78"/>
              <p:cNvSpPr txBox="1"/>
              <p:nvPr/>
            </p:nvSpPr>
            <p:spPr>
              <a:xfrm>
                <a:off x="4648200" y="3581400"/>
                <a:ext cx="139217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0=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4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−32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9" name="TextBox 7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200" y="3581400"/>
                <a:ext cx="1392176" cy="33855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0" name="TextBox 79"/>
              <p:cNvSpPr txBox="1"/>
              <p:nvPr/>
            </p:nvSpPr>
            <p:spPr>
              <a:xfrm>
                <a:off x="4572000" y="4038600"/>
                <a:ext cx="102887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32=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4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0" name="TextBox 7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038600"/>
                <a:ext cx="1028871" cy="33855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1" name="TextBox 80"/>
              <p:cNvSpPr txBox="1"/>
              <p:nvPr/>
            </p:nvSpPr>
            <p:spPr>
              <a:xfrm>
                <a:off x="4724400" y="4495800"/>
                <a:ext cx="801245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8=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1" name="TextBox 8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4400" y="4495800"/>
                <a:ext cx="801245" cy="33855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2" name="TextBox 81"/>
              <p:cNvSpPr txBox="1"/>
              <p:nvPr/>
            </p:nvSpPr>
            <p:spPr>
              <a:xfrm>
                <a:off x="4724400" y="4953000"/>
                <a:ext cx="699615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2=</m:t>
                      </m:r>
                      <m:r>
                        <a:rPr lang="en-GB" sz="1600" b="0" i="1" smtClean="0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2" name="TextBox 8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4400" y="4953000"/>
                <a:ext cx="699615" cy="33855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3" name="Arc 82"/>
          <p:cNvSpPr/>
          <p:nvPr/>
        </p:nvSpPr>
        <p:spPr>
          <a:xfrm>
            <a:off x="5867400" y="3276600"/>
            <a:ext cx="533400" cy="457200"/>
          </a:xfrm>
          <a:prstGeom prst="arc">
            <a:avLst>
              <a:gd name="adj1" fmla="val 15845632"/>
              <a:gd name="adj2" fmla="val 589530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4" name="TextBox 83"/>
          <p:cNvSpPr txBox="1"/>
          <p:nvPr/>
        </p:nvSpPr>
        <p:spPr>
          <a:xfrm>
            <a:off x="6324600" y="3352800"/>
            <a:ext cx="76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v = 0</a:t>
            </a:r>
          </a:p>
        </p:txBody>
      </p:sp>
      <p:sp>
        <p:nvSpPr>
          <p:cNvPr id="85" name="Arc 84"/>
          <p:cNvSpPr/>
          <p:nvPr/>
        </p:nvSpPr>
        <p:spPr>
          <a:xfrm>
            <a:off x="5867400" y="3733800"/>
            <a:ext cx="533400" cy="457200"/>
          </a:xfrm>
          <a:prstGeom prst="arc">
            <a:avLst>
              <a:gd name="adj1" fmla="val 15845632"/>
              <a:gd name="adj2" fmla="val 589530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6" name="Arc 85"/>
          <p:cNvSpPr/>
          <p:nvPr/>
        </p:nvSpPr>
        <p:spPr>
          <a:xfrm>
            <a:off x="5410200" y="4191000"/>
            <a:ext cx="533400" cy="457200"/>
          </a:xfrm>
          <a:prstGeom prst="arc">
            <a:avLst>
              <a:gd name="adj1" fmla="val 15845632"/>
              <a:gd name="adj2" fmla="val 589530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7" name="Arc 86"/>
          <p:cNvSpPr/>
          <p:nvPr/>
        </p:nvSpPr>
        <p:spPr>
          <a:xfrm>
            <a:off x="5410200" y="4648200"/>
            <a:ext cx="533400" cy="457200"/>
          </a:xfrm>
          <a:prstGeom prst="arc">
            <a:avLst>
              <a:gd name="adj1" fmla="val 15845632"/>
              <a:gd name="adj2" fmla="val 589530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8" name="TextBox 87"/>
          <p:cNvSpPr txBox="1"/>
          <p:nvPr/>
        </p:nvSpPr>
        <p:spPr>
          <a:xfrm>
            <a:off x="6324600" y="3810000"/>
            <a:ext cx="914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Add 32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5867400" y="4267200"/>
            <a:ext cx="1371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Divide by 4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5867400" y="4724400"/>
            <a:ext cx="1143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Cube root</a:t>
            </a:r>
          </a:p>
        </p:txBody>
      </p:sp>
    </p:spTree>
    <p:extLst>
      <p:ext uri="{BB962C8B-B14F-4D97-AF65-F5344CB8AC3E}">
        <p14:creationId xmlns:p14="http://schemas.microsoft.com/office/powerpoint/2010/main" val="18014885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" grpId="0"/>
      <p:bldP spid="78" grpId="0"/>
      <p:bldP spid="79" grpId="0"/>
      <p:bldP spid="80" grpId="0"/>
      <p:bldP spid="81" grpId="0"/>
      <p:bldP spid="82" grpId="0"/>
      <p:bldP spid="83" grpId="0" animBg="1"/>
      <p:bldP spid="84" grpId="0"/>
      <p:bldP spid="85" grpId="0" animBg="1"/>
      <p:bldP spid="86" grpId="0" animBg="1"/>
      <p:bldP spid="87" grpId="0" animBg="1"/>
      <p:bldP spid="88" grpId="0"/>
      <p:bldP spid="89" grpId="0"/>
      <p:bldP spid="9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Variable acceleration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can use differentiation to solve problems involving variable acceleration</a:t>
            </a:r>
            <a:endParaRPr lang="en-GB" sz="1600" b="1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545759" y="6488668"/>
            <a:ext cx="5389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11B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7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 txBox="1">
            <a:spLocks/>
          </p:cNvSpPr>
          <p:nvPr/>
        </p:nvSpPr>
        <p:spPr>
          <a:xfrm>
            <a:off x="142875" y="1400175"/>
            <a:ext cx="3630135" cy="47767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1600" b="1">
                <a:latin typeface="Comic Sans MS" panose="030F0702030302020204" pitchFamily="66" charset="0"/>
              </a:rPr>
              <a:t>You can use differentiation to solve problems involving variable acceleration</a:t>
            </a:r>
            <a:endParaRPr lang="en-GB" sz="1600" b="1" dirty="0">
              <a:latin typeface="Comic Sans MS" panose="030F0702030302020204" pitchFamily="66" charset="0"/>
            </a:endParaRPr>
          </a:p>
        </p:txBody>
      </p:sp>
      <p:sp>
        <p:nvSpPr>
          <p:cNvPr id="48" name="Content Placeholder 2"/>
          <p:cNvSpPr txBox="1">
            <a:spLocks/>
          </p:cNvSpPr>
          <p:nvPr/>
        </p:nvSpPr>
        <p:spPr>
          <a:xfrm>
            <a:off x="272143" y="3744687"/>
            <a:ext cx="3733800" cy="50879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GB" sz="1400" dirty="0">
                <a:latin typeface="Comic Sans MS" pitchFamily="66" charset="0"/>
              </a:rPr>
              <a:t>A particle P is moving along the x-axis. At time t seconds, the displacement x metres from O is given by: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GB" sz="1400" dirty="0">
                <a:latin typeface="Comic Sans MS" pitchFamily="66" charset="0"/>
              </a:rPr>
              <a:t>Find:</a:t>
            </a:r>
          </a:p>
          <a:p>
            <a:pPr algn="ctr">
              <a:buFont typeface="Arial" panose="020B0604020202020204" pitchFamily="34" charset="0"/>
              <a:buAutoNum type="alphaLcParenR"/>
            </a:pPr>
            <a:r>
              <a:rPr lang="en-GB" sz="1400" dirty="0">
                <a:latin typeface="Comic Sans MS" pitchFamily="66" charset="0"/>
              </a:rPr>
              <a:t>The speed of P when t = 3 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– 76ms</a:t>
            </a:r>
            <a:r>
              <a:rPr lang="en-GB" sz="1400" baseline="30000" dirty="0">
                <a:solidFill>
                  <a:srgbClr val="FF0000"/>
                </a:solidFill>
                <a:latin typeface="Comic Sans MS" pitchFamily="66" charset="0"/>
              </a:rPr>
              <a:t>-1</a:t>
            </a:r>
            <a:endParaRPr lang="en-GB" sz="1400" dirty="0">
              <a:latin typeface="Comic Sans MS" pitchFamily="66" charset="0"/>
            </a:endParaRPr>
          </a:p>
          <a:p>
            <a:pPr algn="ctr">
              <a:buFont typeface="Arial" panose="020B0604020202020204" pitchFamily="34" charset="0"/>
              <a:buAutoNum type="alphaLcParenR"/>
            </a:pPr>
            <a:r>
              <a:rPr lang="en-GB" sz="1400" dirty="0">
                <a:latin typeface="Comic Sans MS" pitchFamily="66" charset="0"/>
              </a:rPr>
              <a:t>The value of t for which P is instantaneously at rest 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– 2 seconds</a:t>
            </a:r>
            <a:endParaRPr lang="en-GB" sz="1400" dirty="0">
              <a:latin typeface="Comic Sans MS" pitchFamily="66" charset="0"/>
            </a:endParaRPr>
          </a:p>
          <a:p>
            <a:pPr algn="ctr">
              <a:buFont typeface="Arial" panose="020B0604020202020204" pitchFamily="34" charset="0"/>
              <a:buAutoNum type="alphaLcParenR"/>
            </a:pPr>
            <a:r>
              <a:rPr lang="en-GB" sz="1400" dirty="0">
                <a:latin typeface="Comic Sans MS" pitchFamily="66" charset="0"/>
              </a:rPr>
              <a:t>The magnitude of acceleration when t = 1.5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endParaRPr lang="en-GB" sz="1400" dirty="0">
              <a:latin typeface="Comic Sans MS" pitchFamily="66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1295400" y="2438400"/>
            <a:ext cx="1828800" cy="307777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Displacement (x)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1295400" y="2895600"/>
            <a:ext cx="1828800" cy="307777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Velocity (v)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1295400" y="3352800"/>
            <a:ext cx="1828800" cy="307777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Acceleration (a)</a:t>
            </a:r>
          </a:p>
        </p:txBody>
      </p:sp>
      <p:sp>
        <p:nvSpPr>
          <p:cNvPr id="52" name="Arc 51"/>
          <p:cNvSpPr/>
          <p:nvPr/>
        </p:nvSpPr>
        <p:spPr>
          <a:xfrm flipH="1">
            <a:off x="1066800" y="2590800"/>
            <a:ext cx="457200" cy="457200"/>
          </a:xfrm>
          <a:prstGeom prst="arc">
            <a:avLst>
              <a:gd name="adj1" fmla="val 16095333"/>
              <a:gd name="adj2" fmla="val 5566674"/>
            </a:avLst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TextBox 52"/>
          <p:cNvSpPr txBox="1"/>
          <p:nvPr/>
        </p:nvSpPr>
        <p:spPr>
          <a:xfrm>
            <a:off x="-996" y="2667000"/>
            <a:ext cx="117051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Differentiate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3352800" y="2667000"/>
            <a:ext cx="8963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Integrate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3352800" y="3124200"/>
            <a:ext cx="8963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Integrate</a:t>
            </a:r>
          </a:p>
        </p:txBody>
      </p:sp>
      <p:sp>
        <p:nvSpPr>
          <p:cNvPr id="56" name="Arc 55"/>
          <p:cNvSpPr/>
          <p:nvPr/>
        </p:nvSpPr>
        <p:spPr>
          <a:xfrm flipH="1">
            <a:off x="1066800" y="3048000"/>
            <a:ext cx="457200" cy="457200"/>
          </a:xfrm>
          <a:prstGeom prst="arc">
            <a:avLst>
              <a:gd name="adj1" fmla="val 16095333"/>
              <a:gd name="adj2" fmla="val 5566674"/>
            </a:avLst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Arc 56"/>
          <p:cNvSpPr/>
          <p:nvPr/>
        </p:nvSpPr>
        <p:spPr>
          <a:xfrm>
            <a:off x="2895600" y="2590800"/>
            <a:ext cx="457200" cy="457200"/>
          </a:xfrm>
          <a:prstGeom prst="arc">
            <a:avLst>
              <a:gd name="adj1" fmla="val 16095333"/>
              <a:gd name="adj2" fmla="val 5566674"/>
            </a:avLst>
          </a:prstGeom>
          <a:ln w="38100">
            <a:solidFill>
              <a:schemeClr val="tx1"/>
            </a:solidFill>
            <a:headEnd type="triangl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Arc 57"/>
          <p:cNvSpPr/>
          <p:nvPr/>
        </p:nvSpPr>
        <p:spPr>
          <a:xfrm>
            <a:off x="2895600" y="3048000"/>
            <a:ext cx="457200" cy="457200"/>
          </a:xfrm>
          <a:prstGeom prst="arc">
            <a:avLst>
              <a:gd name="adj1" fmla="val 16095333"/>
              <a:gd name="adj2" fmla="val 5566674"/>
            </a:avLst>
          </a:prstGeom>
          <a:ln w="38100">
            <a:solidFill>
              <a:schemeClr val="tx1"/>
            </a:solidFill>
            <a:headEnd type="triangl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TextBox 58"/>
          <p:cNvSpPr txBox="1"/>
          <p:nvPr/>
        </p:nvSpPr>
        <p:spPr>
          <a:xfrm>
            <a:off x="-13138" y="3100766"/>
            <a:ext cx="117051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Differentiate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1234440" y="4519748"/>
                <a:ext cx="183479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𝑥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4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−32</m:t>
                      </m:r>
                      <m:r>
                        <a:rPr lang="en-GB" sz="1600" b="0" i="1" smtClean="0">
                          <a:latin typeface="Cambria Math"/>
                        </a:rPr>
                        <m:t>𝑡</m:t>
                      </m:r>
                      <m:r>
                        <a:rPr lang="en-GB" sz="1600" b="0" i="1" smtClean="0">
                          <a:latin typeface="Cambria Math"/>
                        </a:rPr>
                        <m:t>+12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34440" y="4519748"/>
                <a:ext cx="1834798" cy="33855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5940972" y="1981200"/>
                <a:ext cx="139217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𝑣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4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−32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0972" y="1981200"/>
                <a:ext cx="1392176" cy="33855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5791200" y="1524000"/>
                <a:ext cx="183479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𝑥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4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−32</m:t>
                      </m:r>
                      <m:r>
                        <a:rPr lang="en-GB" sz="1600" b="0" i="1" smtClean="0">
                          <a:latin typeface="Cambria Math"/>
                        </a:rPr>
                        <m:t>𝑡</m:t>
                      </m:r>
                      <m:r>
                        <a:rPr lang="en-GB" sz="1600" b="0" i="1" smtClean="0">
                          <a:latin typeface="Cambria Math"/>
                        </a:rPr>
                        <m:t>+12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0" y="1524000"/>
                <a:ext cx="1834798" cy="3385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4800600" y="3048000"/>
                <a:ext cx="139217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𝑣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4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−32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0600" y="3048000"/>
                <a:ext cx="1392176" cy="33855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4677104" y="3505200"/>
                <a:ext cx="1151918" cy="5598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𝑑𝑣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𝑑𝑡</m:t>
                          </m:r>
                        </m:den>
                      </m:f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12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7104" y="3505200"/>
                <a:ext cx="1151918" cy="55983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4800600" y="4267200"/>
                <a:ext cx="103387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𝑎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12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0600" y="4267200"/>
                <a:ext cx="1033873" cy="33855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4800600" y="5029200"/>
                <a:ext cx="103387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𝑎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12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0600" y="5029200"/>
                <a:ext cx="1033873" cy="33855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4800600" y="5486400"/>
                <a:ext cx="137980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𝑎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12(1.5)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0600" y="5486400"/>
                <a:ext cx="1379801" cy="338554"/>
              </a:xfrm>
              <a:prstGeom prst="rect">
                <a:avLst/>
              </a:prstGeom>
              <a:blipFill>
                <a:blip r:embed="rId8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4800600" y="5943600"/>
                <a:ext cx="132895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𝑎</m:t>
                      </m:r>
                      <m:r>
                        <a:rPr lang="en-GB" sz="1600" b="0" i="1" smtClean="0">
                          <a:latin typeface="Cambria Math"/>
                        </a:rPr>
                        <m:t>=27</m:t>
                      </m:r>
                      <m:r>
                        <a:rPr lang="en-GB" sz="1600" b="0" i="1" smtClean="0">
                          <a:latin typeface="Cambria Math"/>
                        </a:rPr>
                        <m:t>𝑚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𝑠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−2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0600" y="5943600"/>
                <a:ext cx="1328954" cy="33855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Arc 42"/>
          <p:cNvSpPr/>
          <p:nvPr/>
        </p:nvSpPr>
        <p:spPr>
          <a:xfrm>
            <a:off x="6019800" y="3200400"/>
            <a:ext cx="533400" cy="609600"/>
          </a:xfrm>
          <a:prstGeom prst="arc">
            <a:avLst>
              <a:gd name="adj1" fmla="val 15845632"/>
              <a:gd name="adj2" fmla="val 589530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TextBox 43"/>
          <p:cNvSpPr txBox="1"/>
          <p:nvPr/>
        </p:nvSpPr>
        <p:spPr>
          <a:xfrm>
            <a:off x="6553200" y="3200400"/>
            <a:ext cx="1676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Differentiate v with respect to t</a:t>
            </a:r>
          </a:p>
        </p:txBody>
      </p:sp>
      <p:sp>
        <p:nvSpPr>
          <p:cNvPr id="45" name="Arc 44"/>
          <p:cNvSpPr/>
          <p:nvPr/>
        </p:nvSpPr>
        <p:spPr>
          <a:xfrm>
            <a:off x="6019800" y="3810000"/>
            <a:ext cx="533400" cy="609600"/>
          </a:xfrm>
          <a:prstGeom prst="arc">
            <a:avLst>
              <a:gd name="adj1" fmla="val 15845632"/>
              <a:gd name="adj2" fmla="val 589530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Arc 45"/>
          <p:cNvSpPr/>
          <p:nvPr/>
        </p:nvSpPr>
        <p:spPr>
          <a:xfrm>
            <a:off x="6096000" y="5181600"/>
            <a:ext cx="533400" cy="457200"/>
          </a:xfrm>
          <a:prstGeom prst="arc">
            <a:avLst>
              <a:gd name="adj1" fmla="val 15845632"/>
              <a:gd name="adj2" fmla="val 589530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Arc 60"/>
          <p:cNvSpPr/>
          <p:nvPr/>
        </p:nvSpPr>
        <p:spPr>
          <a:xfrm>
            <a:off x="6096000" y="5638800"/>
            <a:ext cx="533400" cy="457200"/>
          </a:xfrm>
          <a:prstGeom prst="arc">
            <a:avLst>
              <a:gd name="adj1" fmla="val 15845632"/>
              <a:gd name="adj2" fmla="val 589530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TextBox 61"/>
          <p:cNvSpPr txBox="1"/>
          <p:nvPr/>
        </p:nvSpPr>
        <p:spPr>
          <a:xfrm>
            <a:off x="6553200" y="3810000"/>
            <a:ext cx="1371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aseline="30000" dirty="0">
                <a:solidFill>
                  <a:srgbClr val="FF0000"/>
                </a:solidFill>
                <a:latin typeface="Comic Sans MS" pitchFamily="66" charset="0"/>
              </a:rPr>
              <a:t>dv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/</a:t>
            </a:r>
            <a:r>
              <a:rPr lang="en-GB" sz="1400" baseline="-25000" dirty="0" err="1">
                <a:solidFill>
                  <a:srgbClr val="FF0000"/>
                </a:solidFill>
                <a:latin typeface="Comic Sans MS" pitchFamily="66" charset="0"/>
              </a:rPr>
              <a:t>dt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 is just acceleration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6629400" y="5257800"/>
            <a:ext cx="1371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Sub in t = 1.5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6629400" y="5715000"/>
            <a:ext cx="1143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Calculate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4572000" y="2362200"/>
            <a:ext cx="411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Differentiate the velocity again to get the acceleration, in terms of t</a:t>
            </a:r>
          </a:p>
        </p:txBody>
      </p:sp>
    </p:spTree>
    <p:extLst>
      <p:ext uri="{BB962C8B-B14F-4D97-AF65-F5344CB8AC3E}">
        <p14:creationId xmlns:p14="http://schemas.microsoft.com/office/powerpoint/2010/main" val="23129200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38" grpId="0"/>
      <p:bldP spid="39" grpId="0"/>
      <p:bldP spid="40" grpId="0"/>
      <p:bldP spid="41" grpId="0"/>
      <p:bldP spid="42" grpId="0"/>
      <p:bldP spid="43" grpId="0" animBg="1"/>
      <p:bldP spid="44" grpId="0"/>
      <p:bldP spid="45" grpId="0" animBg="1"/>
      <p:bldP spid="46" grpId="0" animBg="1"/>
      <p:bldP spid="61" grpId="0" animBg="1"/>
      <p:bldP spid="62" grpId="0"/>
      <p:bldP spid="63" grpId="0"/>
      <p:bldP spid="64" grpId="0"/>
      <p:bldP spid="65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7D44F95-1CDB-46A5-B2DE-1D0C314CC48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9F89CF8-9D56-43E6-AD5C-8122A0D6116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A7899D5-E4D1-43B2-AC79-81D4317CC8E0}">
  <ds:schemaRefs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258</TotalTime>
  <Words>694</Words>
  <Application>Microsoft Office PowerPoint</Application>
  <PresentationFormat>On-screen Show (4:3)</PresentationFormat>
  <Paragraphs>114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6" baseType="lpstr">
      <vt:lpstr>游ゴシック</vt:lpstr>
      <vt:lpstr>游ゴシック Light</vt:lpstr>
      <vt:lpstr>Arial</vt:lpstr>
      <vt:lpstr>Calibri</vt:lpstr>
      <vt:lpstr>Calibri Light</vt:lpstr>
      <vt:lpstr>Cambria Math</vt:lpstr>
      <vt:lpstr>Comic Sans MS</vt:lpstr>
      <vt:lpstr>HGSSoeiKakupoptai</vt:lpstr>
      <vt:lpstr>Segoe UI Black</vt:lpstr>
      <vt:lpstr>Wingdings</vt:lpstr>
      <vt:lpstr>Office テーマ</vt:lpstr>
      <vt:lpstr>PowerPoint Presentation</vt:lpstr>
      <vt:lpstr>Variable acceleration</vt:lpstr>
      <vt:lpstr>Variable acceleration</vt:lpstr>
      <vt:lpstr>Variable acceleration</vt:lpstr>
      <vt:lpstr>Variable acceleration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Gareth Westwater</cp:lastModifiedBy>
  <cp:revision>100</cp:revision>
  <dcterms:created xsi:type="dcterms:W3CDTF">2017-08-14T15:35:38Z</dcterms:created>
  <dcterms:modified xsi:type="dcterms:W3CDTF">2021-01-27T07:38:56Z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