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9" r:id="rId6"/>
    <p:sldId id="258" r:id="rId7"/>
    <p:sldId id="262" r:id="rId8"/>
    <p:sldId id="271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91929-C04F-4EEB-942A-9988E24FF596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3DE1A-9F48-4090-AA33-5697BC298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025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rgbClr val="CCCCFF">
                <a:alpha val="30000"/>
              </a:srgbClr>
            </a:gs>
            <a:gs pos="95000">
              <a:srgbClr val="CCCCFF">
                <a:alpha val="30000"/>
              </a:srgb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320576" y="1688957"/>
            <a:ext cx="8591711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u="sng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Mechanics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Variable acceleration</a:t>
            </a:r>
            <a:endParaRPr lang="ja-JP" altLang="en-US" sz="54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73818" y="36864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09006" y="1611086"/>
                <a:ext cx="4066903" cy="483325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1)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given: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en-US" sz="18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Find the coordinates of the turning points on the curve with equation: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006" y="1611086"/>
                <a:ext cx="4066903" cy="4833257"/>
              </a:xfrm>
              <a:blipFill>
                <a:blip r:embed="rId2"/>
                <a:stretch>
                  <a:fillRect l="-11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4880" y="1667691"/>
                <a:ext cx="4145280" cy="48332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Find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given: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4) Find the area bounded by the x-axis and: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 panose="020B0604020202020204" pitchFamily="34" charset="0"/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lines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−1,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 panose="020B0604020202020204" pitchFamily="34" charset="0"/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−2−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80" y="1667691"/>
                <a:ext cx="4145280" cy="4833257"/>
              </a:xfrm>
              <a:prstGeom prst="rect">
                <a:avLst/>
              </a:prstGeom>
              <a:blipFill>
                <a:blip r:embed="rId3"/>
                <a:stretch>
                  <a:fillRect l="-1765" t="-1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68732" y="2351315"/>
                <a:ext cx="9220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732" y="2351315"/>
                <a:ext cx="9220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38251" y="2904309"/>
                <a:ext cx="1096006" cy="664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251" y="2904309"/>
                <a:ext cx="1096006" cy="6646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67691" y="4550230"/>
                <a:ext cx="15520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691" y="4550230"/>
                <a:ext cx="1552028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0492" y="5695407"/>
                <a:ext cx="18894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492" y="5695407"/>
                <a:ext cx="1889492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683829" y="1815739"/>
                <a:ext cx="2335063" cy="653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829" y="1815739"/>
                <a:ext cx="2335063" cy="6533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16434" y="3126379"/>
                <a:ext cx="2716513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434" y="3126379"/>
                <a:ext cx="2716513" cy="37555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812971" y="5168538"/>
                <a:ext cx="5132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971" y="5168538"/>
                <a:ext cx="51328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174376" y="5869578"/>
                <a:ext cx="600891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𝟏𝟏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4376" y="5869578"/>
                <a:ext cx="600891" cy="6109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11A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the acceleration of a moving particle is variable, then it changes with time and is therefore a function of time,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Velocity and displacement would also therefore be functions of time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graphs to the right show examples of graphs of increasing and decreasing acceleration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798422" y="3117669"/>
            <a:ext cx="340505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807134" y="1524001"/>
            <a:ext cx="0" cy="15936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03113" y="5784224"/>
            <a:ext cx="340505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811825" y="4190556"/>
            <a:ext cx="0" cy="15936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 rot="16200000" flipH="1" flipV="1">
            <a:off x="3228978" y="-1674881"/>
            <a:ext cx="2633031" cy="6746777"/>
          </a:xfrm>
          <a:prstGeom prst="arc">
            <a:avLst>
              <a:gd name="adj1" fmla="val 16389947"/>
              <a:gd name="adj2" fmla="val 2089844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 rot="16200000">
            <a:off x="6870302" y="2487692"/>
            <a:ext cx="2633031" cy="6746777"/>
          </a:xfrm>
          <a:prstGeom prst="arc">
            <a:avLst>
              <a:gd name="adj1" fmla="val 16279367"/>
              <a:gd name="adj2" fmla="val 2089844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954391" y="3116062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Time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55870" y="5798597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Time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53521" y="1485529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Velocity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3878" y="4159187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Velocity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44069" y="1488488"/>
            <a:ext cx="21499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Increasing acceleration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63303" y="4117757"/>
            <a:ext cx="2185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Decreasing acceleration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body moves in a straight line, such that its displacement,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metres</a:t>
                </a:r>
                <a:r>
                  <a:rPr lang="en-US" sz="1600" dirty="0">
                    <a:latin typeface="Comic Sans MS" panose="030F0702030302020204" pitchFamily="66" charset="0"/>
                  </a:rPr>
                  <a:t>, from a point O at time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seconds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time taken for the body to return to O.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47127" y="1393371"/>
                <a:ext cx="13072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127" y="1393371"/>
                <a:ext cx="1307281" cy="276999"/>
              </a:xfrm>
              <a:prstGeom prst="rect">
                <a:avLst/>
              </a:prstGeom>
              <a:blipFill>
                <a:blip r:embed="rId3"/>
                <a:stretch>
                  <a:fillRect l="-2326" t="-4444" r="-325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51481" y="1920239"/>
                <a:ext cx="17471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481" y="1920239"/>
                <a:ext cx="1747145" cy="276999"/>
              </a:xfrm>
              <a:prstGeom prst="rect">
                <a:avLst/>
              </a:prstGeom>
              <a:blipFill>
                <a:blip r:embed="rId4"/>
                <a:stretch>
                  <a:fillRect l="-1394" t="-4444" r="-453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47128" y="2420981"/>
                <a:ext cx="7228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128" y="2420981"/>
                <a:ext cx="722890" cy="276999"/>
              </a:xfrm>
              <a:prstGeom prst="rect">
                <a:avLst/>
              </a:prstGeom>
              <a:blipFill>
                <a:blip r:embed="rId5"/>
                <a:stretch>
                  <a:fillRect l="-4202" r="-756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98023" y="4872444"/>
                <a:ext cx="10947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𝑚𝑒𝑡𝑟𝑒𝑠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023" y="4872444"/>
                <a:ext cx="1094787" cy="276999"/>
              </a:xfrm>
              <a:prstGeom prst="rect">
                <a:avLst/>
              </a:prstGeom>
              <a:blipFill>
                <a:blip r:embed="rId6"/>
                <a:stretch>
                  <a:fillRect l="-4444" r="-444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5566921" y="1558834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579983" y="2068285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89140" y="1663337"/>
                <a:ext cx="11672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140" y="1663337"/>
                <a:ext cx="1167243" cy="307777"/>
              </a:xfrm>
              <a:prstGeom prst="rect">
                <a:avLst/>
              </a:prstGeom>
              <a:blipFill>
                <a:blip r:embed="rId7"/>
                <a:stretch>
                  <a:fillRect l="-1563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867370" y="2155371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51481" y="3365863"/>
                <a:ext cx="1323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481" y="3365863"/>
                <a:ext cx="1323376" cy="276999"/>
              </a:xfrm>
              <a:prstGeom prst="rect">
                <a:avLst/>
              </a:prstGeom>
              <a:blipFill>
                <a:blip r:embed="rId8"/>
                <a:stretch>
                  <a:fillRect l="-3687" t="-4348" r="-368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47127" y="3892732"/>
                <a:ext cx="1515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127" y="3892732"/>
                <a:ext cx="1515736" cy="276999"/>
              </a:xfrm>
              <a:prstGeom prst="rect">
                <a:avLst/>
              </a:prstGeom>
              <a:blipFill>
                <a:blip r:embed="rId9"/>
                <a:stretch>
                  <a:fillRect l="-3213" t="-4444" r="-522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51481" y="4376058"/>
                <a:ext cx="12263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481" y="4376058"/>
                <a:ext cx="1226361" cy="276999"/>
              </a:xfrm>
              <a:prstGeom prst="rect">
                <a:avLst/>
              </a:prstGeom>
              <a:blipFill>
                <a:blip r:embed="rId10"/>
                <a:stretch>
                  <a:fillRect l="-3980" t="-4444" r="-447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64544" y="4885510"/>
                <a:ext cx="822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544" y="4885510"/>
                <a:ext cx="822405" cy="276999"/>
              </a:xfrm>
              <a:prstGeom prst="rect">
                <a:avLst/>
              </a:prstGeom>
              <a:blipFill>
                <a:blip r:embed="rId11"/>
                <a:stretch>
                  <a:fillRect l="-5926" t="-4348" r="-296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68898" y="5264332"/>
                <a:ext cx="69416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898" y="5264332"/>
                <a:ext cx="694164" cy="5186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799082" y="5878286"/>
                <a:ext cx="756040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082" y="5878286"/>
                <a:ext cx="756040" cy="81836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3840480" y="2856411"/>
            <a:ext cx="50945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c 34"/>
          <p:cNvSpPr/>
          <p:nvPr/>
        </p:nvSpPr>
        <p:spPr>
          <a:xfrm>
            <a:off x="5357915" y="3518263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310018" y="4053840"/>
            <a:ext cx="274321" cy="465909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5053115" y="4528457"/>
            <a:ext cx="274321" cy="465909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4683000" y="5046617"/>
            <a:ext cx="274321" cy="465909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4626394" y="5556069"/>
            <a:ext cx="304803" cy="792480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671427" y="3596641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60190" y="2921726"/>
                <a:ext cx="13072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190" y="2921726"/>
                <a:ext cx="1307281" cy="276999"/>
              </a:xfrm>
              <a:prstGeom prst="rect">
                <a:avLst/>
              </a:prstGeom>
              <a:blipFill>
                <a:blip r:embed="rId14"/>
                <a:stretch>
                  <a:fillRect l="-2336" t="-4348" r="-327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5353561" y="3008811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649656" y="3095898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At its starting point, s =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62570" y="4001590"/>
            <a:ext cx="3581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One solution is t = 0</a:t>
            </a: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other will be if the bracket equals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01312" y="4632961"/>
            <a:ext cx="6896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39907" y="5116286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09427" y="5669280"/>
            <a:ext cx="3938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Note that only the positive answer is valid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286658" y="5812972"/>
                <a:ext cx="181658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=1.22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𝑠𝑒𝑐𝑜𝑛𝑑𝑠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(or leave exact!)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6658" y="5812972"/>
                <a:ext cx="1816588" cy="553998"/>
              </a:xfrm>
              <a:prstGeom prst="rect">
                <a:avLst/>
              </a:prstGeom>
              <a:blipFill>
                <a:blip r:embed="rId15"/>
                <a:stretch>
                  <a:fillRect l="-5705" r="-604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332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1" grpId="0"/>
      <p:bldP spid="22" grpId="0"/>
      <p:bldP spid="7" grpId="0" animBg="1"/>
      <p:bldP spid="23" grpId="0" animBg="1"/>
      <p:bldP spid="9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 animBg="1"/>
      <p:bldP spid="43" grpId="0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toy train travels along a straight track, leaving the start of the track at time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It then returns to the start of the track. The distance,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metres, from the start of the track at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modelled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≤4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there is a time restriction on this model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06241" y="1375954"/>
                <a:ext cx="445878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Since the track is straight, and the train starts from one end,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41" y="1375954"/>
                <a:ext cx="4458788" cy="584775"/>
              </a:xfrm>
              <a:prstGeom prst="rect">
                <a:avLst/>
              </a:prstGeom>
              <a:blipFill>
                <a:blip r:embed="rId3"/>
                <a:stretch>
                  <a:fillRect l="-684"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60274" y="2185851"/>
                <a:ext cx="5946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274" y="2185851"/>
                <a:ext cx="594650" cy="276999"/>
              </a:xfrm>
              <a:prstGeom prst="rect">
                <a:avLst/>
              </a:prstGeom>
              <a:blipFill>
                <a:blip r:embed="rId4"/>
                <a:stretch>
                  <a:fillRect l="-5155" r="-927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741816" y="2738846"/>
                <a:ext cx="1309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816" y="2738846"/>
                <a:ext cx="1309782" cy="276999"/>
              </a:xfrm>
              <a:prstGeom prst="rect">
                <a:avLst/>
              </a:prstGeom>
              <a:blipFill>
                <a:blip r:embed="rId5"/>
                <a:stretch>
                  <a:fillRect l="-4186" t="-4348" r="-3721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659085" y="3300549"/>
                <a:ext cx="13867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85" y="3300549"/>
                <a:ext cx="1386726" cy="276999"/>
              </a:xfrm>
              <a:prstGeom prst="rect">
                <a:avLst/>
              </a:prstGeom>
              <a:blipFill>
                <a:blip r:embed="rId6"/>
                <a:stretch>
                  <a:fillRect l="-3070" t="-4348" r="-3509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055325" y="3844835"/>
                <a:ext cx="983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325" y="3844835"/>
                <a:ext cx="983474" cy="276999"/>
              </a:xfrm>
              <a:prstGeom prst="rect">
                <a:avLst/>
              </a:prstGeom>
              <a:blipFill>
                <a:blip r:embed="rId7"/>
                <a:stretch>
                  <a:fillRect l="-4938" r="-493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425439" y="4406538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439" y="4406538"/>
                <a:ext cx="579518" cy="276999"/>
              </a:xfrm>
              <a:prstGeom prst="rect">
                <a:avLst/>
              </a:prstGeom>
              <a:blipFill>
                <a:blip r:embed="rId8"/>
                <a:stretch>
                  <a:fillRect l="-8421" r="-7368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5989286" y="235566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308296" y="2322440"/>
            <a:ext cx="2835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function must therefore give an answer greater than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6002349" y="293478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6024120" y="3496491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045891" y="409302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265388" y="3060767"/>
            <a:ext cx="1094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46767" y="3479496"/>
            <a:ext cx="2273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is 0 or greater, the bracket must be as well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12735" y="4173434"/>
            <a:ext cx="718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962619" y="4920638"/>
            <a:ext cx="3311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 must be less than or equal to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51035" y="5463656"/>
            <a:ext cx="35229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of t must also start at 0 (negative time does not make sense in this context)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32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50" grpId="0"/>
      <p:bldP spid="51" grpId="0"/>
      <p:bldP spid="52" grpId="0"/>
      <p:bldP spid="53" grpId="0"/>
      <p:bldP spid="54" grpId="0" animBg="1"/>
      <p:bldP spid="55" grpId="0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body moves in a straight line such that its velocity,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+24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initial velocity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values of t when the body is instantaneously at rest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 of t when the velocity is 64ms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greatest speed of the body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  <a:blipFill>
                <a:blip r:embed="rId2"/>
                <a:stretch>
                  <a:fillRect t="-670" r="-1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52405" y="1300579"/>
                <a:ext cx="19873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405" y="1300579"/>
                <a:ext cx="1987339" cy="276999"/>
              </a:xfrm>
              <a:prstGeom prst="rect">
                <a:avLst/>
              </a:prstGeom>
              <a:blipFill>
                <a:blip r:embed="rId3"/>
                <a:stretch>
                  <a:fillRect l="-1227" t="-4348" r="-214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45007" y="1843597"/>
                <a:ext cx="24272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(0)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007" y="1843597"/>
                <a:ext cx="2427203" cy="276999"/>
              </a:xfrm>
              <a:prstGeom prst="rect">
                <a:avLst/>
              </a:prstGeom>
              <a:blipFill>
                <a:blip r:embed="rId4"/>
                <a:stretch>
                  <a:fillRect l="-1003" t="-4348" r="-175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55365" y="2386614"/>
                <a:ext cx="7425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365" y="2386614"/>
                <a:ext cx="742511" cy="276999"/>
              </a:xfrm>
              <a:prstGeom prst="rect">
                <a:avLst/>
              </a:prstGeom>
              <a:blipFill>
                <a:blip r:embed="rId5"/>
                <a:stretch>
                  <a:fillRect l="-4098" r="-737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6587430" y="146523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854274" y="1545643"/>
            <a:ext cx="1144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 =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6588910" y="2008255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864631" y="2115293"/>
            <a:ext cx="965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blipFill>
                <a:blip r:embed="rId6"/>
                <a:stretch>
                  <a:fillRect l="-6504" r="-24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3938135" y="2971820"/>
            <a:ext cx="50945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53884" y="3690151"/>
                <a:ext cx="19873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884" y="3690151"/>
                <a:ext cx="1987339" cy="276999"/>
              </a:xfrm>
              <a:prstGeom prst="rect">
                <a:avLst/>
              </a:prstGeom>
              <a:blipFill>
                <a:blip r:embed="rId7"/>
                <a:stretch>
                  <a:fillRect l="-2454" t="-4348" r="-214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588909" y="3854810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855753" y="3935215"/>
            <a:ext cx="1144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590389" y="4397827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866110" y="4504865"/>
            <a:ext cx="1043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46485" y="4206535"/>
                <a:ext cx="1727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485" y="4206535"/>
                <a:ext cx="1727332" cy="276999"/>
              </a:xfrm>
              <a:prstGeom prst="rect">
                <a:avLst/>
              </a:prstGeom>
              <a:blipFill>
                <a:blip r:embed="rId8"/>
                <a:stretch>
                  <a:fillRect l="-2827" t="-4444" r="-282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39088" y="4749553"/>
                <a:ext cx="18691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088" y="4749553"/>
                <a:ext cx="1869166" cy="276999"/>
              </a:xfrm>
              <a:prstGeom prst="rect">
                <a:avLst/>
              </a:prstGeom>
              <a:blipFill>
                <a:blip r:embed="rId9"/>
                <a:stretch>
                  <a:fillRect l="-2280" t="-2174" r="-390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302711" y="5283692"/>
                <a:ext cx="14235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711" y="5283692"/>
                <a:ext cx="1423531" cy="276999"/>
              </a:xfrm>
              <a:prstGeom prst="rect">
                <a:avLst/>
              </a:prstGeom>
              <a:blipFill>
                <a:blip r:embed="rId10"/>
                <a:stretch>
                  <a:fillRect l="-5579" t="-26667" r="-4721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600747" y="4931967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858712" y="5021249"/>
            <a:ext cx="1521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7197" y="5143130"/>
            <a:ext cx="121988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 or 6 seconds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53884" y="3184124"/>
                <a:ext cx="19873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884" y="3184124"/>
                <a:ext cx="1987339" cy="276999"/>
              </a:xfrm>
              <a:prstGeom prst="rect">
                <a:avLst/>
              </a:prstGeom>
              <a:blipFill>
                <a:blip r:embed="rId11"/>
                <a:stretch>
                  <a:fillRect l="-1227" t="-4348" r="-214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581511" y="3323629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848355" y="3315257"/>
            <a:ext cx="2011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‘At rest’ indicates that v =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51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23" grpId="0"/>
      <p:bldP spid="24" grpId="0" animBg="1"/>
      <p:bldP spid="25" grpId="0"/>
      <p:bldP spid="26" grpId="0" animBg="1"/>
      <p:bldP spid="27" grpId="0"/>
      <p:bldP spid="28" grpId="0"/>
      <p:bldP spid="30" grpId="0"/>
      <p:bldP spid="33" grpId="0" animBg="1"/>
      <p:bldP spid="34" grpId="0"/>
      <p:bldP spid="35" grpId="0" animBg="1"/>
      <p:bldP spid="36" grpId="0"/>
      <p:bldP spid="37" grpId="0"/>
      <p:bldP spid="38" grpId="0"/>
      <p:bldP spid="39" grpId="0"/>
      <p:bldP spid="40" grpId="0" animBg="1"/>
      <p:bldP spid="41" grpId="0"/>
      <p:bldP spid="42" grpId="0"/>
      <p:bldP spid="43" grpId="0"/>
      <p:bldP spid="44" grpId="0" animBg="1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body moves in a straight line such that its velocity,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+24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initial velocity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values of t when the body is instantaneously at rest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 of t when the velocity is 64ms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greatest speed of the body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  <a:blipFill>
                <a:blip r:embed="rId2"/>
                <a:stretch>
                  <a:fillRect t="-670" r="-1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blipFill>
                <a:blip r:embed="rId3"/>
                <a:stretch>
                  <a:fillRect l="-6504" r="-24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268172" y="1541415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543892" y="1604911"/>
            <a:ext cx="1346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Velocity = 64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82631" y="3983199"/>
                <a:ext cx="15877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𝑠𝑒𝑐𝑜𝑛𝑑𝑠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631" y="3983199"/>
                <a:ext cx="1587742" cy="276999"/>
              </a:xfrm>
              <a:prstGeom prst="rect">
                <a:avLst/>
              </a:prstGeom>
              <a:blipFill>
                <a:blip r:embed="rId4"/>
                <a:stretch>
                  <a:fillRect l="-2692" r="-346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67197" y="5143130"/>
            <a:ext cx="121988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 or 6 seconds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04360" y="1901471"/>
                <a:ext cx="2112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360" y="1901471"/>
                <a:ext cx="2112053" cy="276999"/>
              </a:xfrm>
              <a:prstGeom prst="rect">
                <a:avLst/>
              </a:prstGeom>
              <a:blipFill>
                <a:blip r:embed="rId5"/>
                <a:stretch>
                  <a:fillRect l="-2017" t="-4444" r="-230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39343" y="2402214"/>
                <a:ext cx="19838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343" y="2402214"/>
                <a:ext cx="1983813" cy="276999"/>
              </a:xfrm>
              <a:prstGeom prst="rect">
                <a:avLst/>
              </a:prstGeom>
              <a:blipFill>
                <a:blip r:embed="rId6"/>
                <a:stretch>
                  <a:fillRect l="-2147" t="-4348" r="-245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30634" y="1426853"/>
                <a:ext cx="19873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634" y="1426853"/>
                <a:ext cx="1987339" cy="276999"/>
              </a:xfrm>
              <a:prstGeom prst="rect">
                <a:avLst/>
              </a:prstGeom>
              <a:blipFill>
                <a:blip r:embed="rId7"/>
                <a:stretch>
                  <a:fillRect l="-1227" t="-4348" r="-245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43697" y="2929084"/>
                <a:ext cx="1727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697" y="2929084"/>
                <a:ext cx="1727332" cy="276999"/>
              </a:xfrm>
              <a:prstGeom prst="rect">
                <a:avLst/>
              </a:prstGeom>
              <a:blipFill>
                <a:blip r:embed="rId8"/>
                <a:stretch>
                  <a:fillRect l="-2473" t="-4348" r="-318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48051" y="3464661"/>
                <a:ext cx="19966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051" y="3464661"/>
                <a:ext cx="1996637" cy="276999"/>
              </a:xfrm>
              <a:prstGeom prst="rect">
                <a:avLst/>
              </a:prstGeom>
              <a:blipFill>
                <a:blip r:embed="rId9"/>
                <a:stretch>
                  <a:fillRect l="-2446" t="-2174" r="-397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6281234" y="204215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276880" y="256031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289942" y="3078478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294296" y="3622764"/>
            <a:ext cx="296092" cy="513805"/>
          </a:xfrm>
          <a:prstGeom prst="arc">
            <a:avLst>
              <a:gd name="adj1" fmla="val 16200000"/>
              <a:gd name="adj2" fmla="val 536561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591789" y="2166613"/>
            <a:ext cx="1346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64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570018" y="2641230"/>
            <a:ext cx="1346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74371" y="3150681"/>
            <a:ext cx="100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96143" y="3599173"/>
            <a:ext cx="1825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-2 cannot be a value of t…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01094" y="5552434"/>
            <a:ext cx="9040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10 seconds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7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8" grpId="0"/>
      <p:bldP spid="31" grpId="0"/>
      <p:bldP spid="32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06833" y="1889761"/>
            <a:ext cx="3884023" cy="3727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768278" y="3850922"/>
            <a:ext cx="340505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226626" y="1907177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12031" y="3792582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the acceleration of a moving particle is variable, then it changes with time. As such, it can be modelled as a function of time.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body moves in a straight line such that its velocity,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seconds is given by: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+24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initial velocity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values of t when the body is instantaneously at rest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value of t when the velocity is 64ms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greatest speed of the body in the interval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4"/>
                <a:ext cx="3630135" cy="5457825"/>
              </a:xfrm>
              <a:blipFill>
                <a:blip r:embed="rId2"/>
                <a:stretch>
                  <a:fillRect t="-670" r="-1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950" y="4438835"/>
                <a:ext cx="754053" cy="246221"/>
              </a:xfrm>
              <a:prstGeom prst="rect">
                <a:avLst/>
              </a:prstGeom>
              <a:blipFill>
                <a:blip r:embed="rId3"/>
                <a:stretch>
                  <a:fillRect l="-6504" r="-24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67197" y="5143130"/>
            <a:ext cx="121988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 or 6 seconds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01094" y="5552434"/>
            <a:ext cx="90409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10 seconds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174376" y="2185852"/>
            <a:ext cx="2011680" cy="1864746"/>
          </a:xfrm>
          <a:custGeom>
            <a:avLst/>
            <a:gdLst>
              <a:gd name="connsiteX0" fmla="*/ 0 w 2011680"/>
              <a:gd name="connsiteY0" fmla="*/ 0 h 1864746"/>
              <a:gd name="connsiteX1" fmla="*/ 644435 w 2011680"/>
              <a:gd name="connsiteY1" fmla="*/ 1654629 h 1864746"/>
              <a:gd name="connsiteX2" fmla="*/ 1358537 w 2011680"/>
              <a:gd name="connsiteY2" fmla="*/ 1663337 h 1864746"/>
              <a:gd name="connsiteX3" fmla="*/ 2011680 w 2011680"/>
              <a:gd name="connsiteY3" fmla="*/ 26126 h 1864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1680" h="1864746">
                <a:moveTo>
                  <a:pt x="0" y="0"/>
                </a:moveTo>
                <a:cubicBezTo>
                  <a:pt x="209006" y="688703"/>
                  <a:pt x="418012" y="1377406"/>
                  <a:pt x="644435" y="1654629"/>
                </a:cubicBezTo>
                <a:cubicBezTo>
                  <a:pt x="870858" y="1931852"/>
                  <a:pt x="1130663" y="1934754"/>
                  <a:pt x="1358537" y="1663337"/>
                </a:cubicBezTo>
                <a:cubicBezTo>
                  <a:pt x="1586411" y="1391920"/>
                  <a:pt x="1799045" y="709023"/>
                  <a:pt x="2011680" y="2612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618513" y="381435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50182" y="380129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36273" y="1184366"/>
            <a:ext cx="50509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the information calculated already to sketch a graph…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91346" y="2129246"/>
            <a:ext cx="587829" cy="1049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135187" y="2939143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16200000">
            <a:off x="4781342" y="3759482"/>
            <a:ext cx="340505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>
            <a:off x="5700098" y="3737710"/>
            <a:ext cx="3405051" cy="0"/>
          </a:xfrm>
          <a:prstGeom prst="straightConnector1">
            <a:avLst/>
          </a:prstGeom>
          <a:ln w="1905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175862" y="360534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5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10296" y="5647510"/>
            <a:ext cx="4968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As we are only considering up to t = 5, you can see that the greatest speed will be 24ms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6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10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3" grpId="0"/>
      <p:bldP spid="34" grpId="0"/>
      <p:bldP spid="5" grpId="0" animBg="1"/>
      <p:bldP spid="6" grpId="0"/>
      <p:bldP spid="29" grpId="0"/>
      <p:bldP spid="11" grpId="0"/>
      <p:bldP spid="19" grpId="0" animBg="1"/>
      <p:bldP spid="30" grpId="0"/>
      <p:bldP spid="23" grpId="0"/>
      <p:bldP spid="2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D44F95-1CDB-46A5-B2DE-1D0C314CC4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F89CF8-9D56-43E6-AD5C-8122A0D611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7899D5-E4D1-43B2-AC79-81D4317CC8E0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78db98b4-7c56-4667-9532-fea666d1edab"/>
    <ds:schemaRef ds:uri="http://purl.org/dc/elements/1.1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1493</Words>
  <Application>Microsoft Office PowerPoint</Application>
  <PresentationFormat>On-screen Show (4:3)</PresentationFormat>
  <Paragraphs>180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HGSSoeiKakupoptai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Variable acceleration</vt:lpstr>
      <vt:lpstr>Variable acceleration</vt:lpstr>
      <vt:lpstr>Variable acceleration</vt:lpstr>
      <vt:lpstr>Variable acceleration</vt:lpstr>
      <vt:lpstr>Variable acceleration</vt:lpstr>
      <vt:lpstr>Variable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99</cp:revision>
  <dcterms:created xsi:type="dcterms:W3CDTF">2017-08-14T15:35:38Z</dcterms:created>
  <dcterms:modified xsi:type="dcterms:W3CDTF">2021-01-27T07:38:20Z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