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9" r:id="rId3"/>
    <p:sldId id="258" r:id="rId4"/>
    <p:sldId id="262" r:id="rId5"/>
    <p:sldId id="271" r:id="rId6"/>
    <p:sldId id="272" r:id="rId7"/>
    <p:sldId id="273" r:id="rId8"/>
    <p:sldId id="274" r:id="rId9"/>
    <p:sldId id="275" r:id="rId10"/>
    <p:sldId id="263" r:id="rId11"/>
    <p:sldId id="264" r:id="rId12"/>
    <p:sldId id="280" r:id="rId13"/>
    <p:sldId id="281" r:id="rId14"/>
    <p:sldId id="282" r:id="rId15"/>
    <p:sldId id="265" r:id="rId16"/>
    <p:sldId id="266" r:id="rId17"/>
    <p:sldId id="283" r:id="rId18"/>
    <p:sldId id="284" r:id="rId19"/>
    <p:sldId id="267" r:id="rId20"/>
    <p:sldId id="268" r:id="rId21"/>
    <p:sldId id="285" r:id="rId22"/>
    <p:sldId id="286" r:id="rId23"/>
    <p:sldId id="287" r:id="rId24"/>
    <p:sldId id="288" r:id="rId25"/>
    <p:sldId id="289" r:id="rId26"/>
    <p:sldId id="269" r:id="rId27"/>
    <p:sldId id="270" r:id="rId28"/>
    <p:sldId id="290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91929-C04F-4EEB-942A-9988E24FF596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3DE1A-9F48-4090-AA33-5697BC298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025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rgbClr val="CCCCFF">
                <a:alpha val="30000"/>
              </a:srgbClr>
            </a:gs>
            <a:gs pos="95000">
              <a:srgbClr val="CCCCFF">
                <a:alpha val="30000"/>
              </a:srgb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6.png"/><Relationship Id="rId7" Type="http://schemas.openxmlformats.org/officeDocument/2006/relationships/image" Target="../media/image59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0.png"/><Relationship Id="rId9" Type="http://schemas.openxmlformats.org/officeDocument/2006/relationships/image" Target="../media/image6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56.png"/><Relationship Id="rId7" Type="http://schemas.openxmlformats.org/officeDocument/2006/relationships/image" Target="../media/image6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50.png"/><Relationship Id="rId9" Type="http://schemas.openxmlformats.org/officeDocument/2006/relationships/image" Target="../media/image6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Relationship Id="rId9" Type="http://schemas.openxmlformats.org/officeDocument/2006/relationships/image" Target="../media/image8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3" Type="http://schemas.openxmlformats.org/officeDocument/2006/relationships/image" Target="../media/image87.png"/><Relationship Id="rId7" Type="http://schemas.openxmlformats.org/officeDocument/2006/relationships/image" Target="../media/image91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89.png"/><Relationship Id="rId4" Type="http://schemas.openxmlformats.org/officeDocument/2006/relationships/image" Target="../media/image8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5.png"/><Relationship Id="rId4" Type="http://schemas.openxmlformats.org/officeDocument/2006/relationships/image" Target="../media/image9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7" Type="http://schemas.openxmlformats.org/officeDocument/2006/relationships/image" Target="../media/image101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99.png"/><Relationship Id="rId4" Type="http://schemas.openxmlformats.org/officeDocument/2006/relationships/image" Target="../media/image9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7" Type="http://schemas.openxmlformats.org/officeDocument/2006/relationships/image" Target="../media/image107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.png"/><Relationship Id="rId5" Type="http://schemas.openxmlformats.org/officeDocument/2006/relationships/image" Target="../media/image105.png"/><Relationship Id="rId4" Type="http://schemas.openxmlformats.org/officeDocument/2006/relationships/image" Target="../media/image10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3" Type="http://schemas.openxmlformats.org/officeDocument/2006/relationships/image" Target="../media/image109.png"/><Relationship Id="rId7" Type="http://schemas.openxmlformats.org/officeDocument/2006/relationships/image" Target="../media/image113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5" Type="http://schemas.openxmlformats.org/officeDocument/2006/relationships/image" Target="../media/image111.png"/><Relationship Id="rId4" Type="http://schemas.openxmlformats.org/officeDocument/2006/relationships/image" Target="../media/image110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115.png"/><Relationship Id="rId7" Type="http://schemas.openxmlformats.org/officeDocument/2006/relationships/image" Target="../media/image119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.png"/><Relationship Id="rId5" Type="http://schemas.openxmlformats.org/officeDocument/2006/relationships/image" Target="../media/image117.png"/><Relationship Id="rId4" Type="http://schemas.openxmlformats.org/officeDocument/2006/relationships/image" Target="../media/image116.png"/><Relationship Id="rId9" Type="http://schemas.openxmlformats.org/officeDocument/2006/relationships/image" Target="../media/image12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37.png"/><Relationship Id="rId7" Type="http://schemas.openxmlformats.org/officeDocument/2006/relationships/image" Target="../media/image46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320576" y="1688957"/>
            <a:ext cx="8591711" cy="173124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u="sng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Mechanics</a:t>
            </a:r>
          </a:p>
          <a:p>
            <a:pPr algn="ctr"/>
            <a:r>
              <a:rPr lang="en-US" altLang="ja-JP" sz="54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Variable acceleration</a:t>
            </a:r>
            <a:endParaRPr lang="ja-JP" altLang="en-US" sz="54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73818" y="3686426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0D2011-25FA-4F40-A1ED-AAF7E2C78E7D}"/>
              </a:ext>
            </a:extLst>
          </p:cNvPr>
          <p:cNvSpPr/>
          <p:nvPr/>
        </p:nvSpPr>
        <p:spPr>
          <a:xfrm>
            <a:off x="1652308" y="2199643"/>
            <a:ext cx="6000682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Exercise 11B</a:t>
            </a:r>
            <a:endParaRPr lang="ja-JP" altLang="en-US" sz="66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789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differentiation to solve problems involving variable acceleration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4725" y="2053047"/>
            <a:ext cx="3352800" cy="2092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The SUVAT equations can be used when acceleration is constant and a particle is moving in a straight line.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If the acceleration of a particle varies, you need to use Calculus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1676400"/>
            <a:ext cx="1828800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Displacement (x)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0" y="2743200"/>
            <a:ext cx="1828800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Velocity (v)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86400" y="3810000"/>
            <a:ext cx="1828800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Acceleration (a)</a:t>
            </a:r>
          </a:p>
        </p:txBody>
      </p:sp>
      <p:sp>
        <p:nvSpPr>
          <p:cNvPr id="9" name="Arc 8"/>
          <p:cNvSpPr/>
          <p:nvPr/>
        </p:nvSpPr>
        <p:spPr>
          <a:xfrm flipH="1">
            <a:off x="5105400" y="1828800"/>
            <a:ext cx="685800" cy="10668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c 9"/>
          <p:cNvSpPr/>
          <p:nvPr/>
        </p:nvSpPr>
        <p:spPr>
          <a:xfrm flipH="1">
            <a:off x="5105400" y="2895600"/>
            <a:ext cx="685800" cy="10668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c 10"/>
          <p:cNvSpPr/>
          <p:nvPr/>
        </p:nvSpPr>
        <p:spPr>
          <a:xfrm>
            <a:off x="7010400" y="1828800"/>
            <a:ext cx="685800" cy="1066800"/>
          </a:xfrm>
          <a:prstGeom prst="arc">
            <a:avLst>
              <a:gd name="adj1" fmla="val 15993822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c 11"/>
          <p:cNvSpPr/>
          <p:nvPr/>
        </p:nvSpPr>
        <p:spPr>
          <a:xfrm>
            <a:off x="7010400" y="2895600"/>
            <a:ext cx="685800" cy="10668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657600" y="2133600"/>
            <a:ext cx="1497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3276600"/>
            <a:ext cx="1497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209800"/>
            <a:ext cx="1135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96200" y="3276600"/>
            <a:ext cx="1135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000" y="4495800"/>
            <a:ext cx="388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Velocity is the rate of change of displacement with respect to time</a:t>
            </a:r>
          </a:p>
          <a:p>
            <a:pPr algn="ctr"/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Therefore, differentiating displacement gives velocity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4495800"/>
            <a:ext cx="388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Acceleration is the rate of change of velocity with respect to time</a:t>
            </a:r>
          </a:p>
          <a:p>
            <a:pPr algn="ctr"/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Therefore, differentiating velocity gives acceleration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800" y="60960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In reverse, use integration!</a:t>
            </a:r>
          </a:p>
        </p:txBody>
      </p:sp>
    </p:spTree>
    <p:extLst>
      <p:ext uri="{BB962C8B-B14F-4D97-AF65-F5344CB8AC3E}">
        <p14:creationId xmlns:p14="http://schemas.microsoft.com/office/powerpoint/2010/main" val="17376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differentiation to solve problems involving variable acceleration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72143" y="3744687"/>
            <a:ext cx="3733800" cy="5087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A particle P is moving along the x-axis. At time t seconds, the displacement x metres from O is given by: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Find:</a:t>
            </a:r>
          </a:p>
          <a:p>
            <a:pPr algn="ctr">
              <a:buFont typeface="Arial" panose="020B0604020202020204" pitchFamily="34" charset="0"/>
              <a:buAutoNum type="alphaLcParenR"/>
            </a:pPr>
            <a:r>
              <a:rPr lang="en-GB" sz="1400" dirty="0">
                <a:latin typeface="Comic Sans MS" pitchFamily="66" charset="0"/>
              </a:rPr>
              <a:t>The speed of P when t = 3</a:t>
            </a:r>
          </a:p>
          <a:p>
            <a:pPr algn="ctr">
              <a:buFont typeface="Arial" panose="020B0604020202020204" pitchFamily="34" charset="0"/>
              <a:buAutoNum type="alphaLcParenR"/>
            </a:pPr>
            <a:r>
              <a:rPr lang="en-GB" sz="1400" dirty="0">
                <a:latin typeface="Comic Sans MS" pitchFamily="66" charset="0"/>
              </a:rPr>
              <a:t>The value of t for which P is instantaneously at rest</a:t>
            </a:r>
          </a:p>
          <a:p>
            <a:pPr algn="ctr">
              <a:buFont typeface="Arial" panose="020B0604020202020204" pitchFamily="34" charset="0"/>
              <a:buAutoNum type="alphaLcParenR"/>
            </a:pPr>
            <a:r>
              <a:rPr lang="en-GB" sz="1400" dirty="0">
                <a:latin typeface="Comic Sans MS" pitchFamily="66" charset="0"/>
              </a:rPr>
              <a:t>The magnitude of acceleration when t = 1.5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95400" y="2438400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Displacement (x)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95400" y="2895600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Velocity (v)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95400" y="3352800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Acceleration (a)</a:t>
            </a:r>
          </a:p>
        </p:txBody>
      </p:sp>
      <p:sp>
        <p:nvSpPr>
          <p:cNvPr id="24" name="Arc 23"/>
          <p:cNvSpPr/>
          <p:nvPr/>
        </p:nvSpPr>
        <p:spPr>
          <a:xfrm flipH="1">
            <a:off x="1066800" y="2590800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-996" y="2667000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52800" y="2667000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52800" y="3124200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28" name="Arc 27"/>
          <p:cNvSpPr/>
          <p:nvPr/>
        </p:nvSpPr>
        <p:spPr>
          <a:xfrm flipH="1">
            <a:off x="1066800" y="3048000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2895600" y="2590800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2895600" y="3048000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-13138" y="3100766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234440" y="4519748"/>
                <a:ext cx="18347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0" i="1" smtClean="0">
                          <a:latin typeface="Cambria Math"/>
                        </a:rPr>
                        <m:t>+12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440" y="4519748"/>
                <a:ext cx="1834798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1676400"/>
                <a:ext cx="18347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0" i="1" smtClean="0">
                          <a:latin typeface="Cambria Math"/>
                        </a:rPr>
                        <m:t>+12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676400"/>
                <a:ext cx="1834798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784834" y="2133600"/>
                <a:ext cx="1507785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834" y="2133600"/>
                <a:ext cx="1507785" cy="559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889938" y="2850931"/>
                <a:ext cx="13921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38" y="2850931"/>
                <a:ext cx="1392176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876800" y="3733800"/>
                <a:ext cx="13921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733800"/>
                <a:ext cx="1392176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876800" y="4267200"/>
                <a:ext cx="158261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4(3)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267200"/>
                <a:ext cx="1582613" cy="338554"/>
              </a:xfrm>
              <a:prstGeom prst="rect">
                <a:avLst/>
              </a:prstGeom>
              <a:blipFill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876800" y="4800600"/>
                <a:ext cx="13283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=76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800600"/>
                <a:ext cx="1328377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6934200" y="1905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Differentiate x with respect to t</a:t>
            </a:r>
          </a:p>
        </p:txBody>
      </p:sp>
      <p:sp>
        <p:nvSpPr>
          <p:cNvPr id="40" name="Arc 39"/>
          <p:cNvSpPr/>
          <p:nvPr/>
        </p:nvSpPr>
        <p:spPr>
          <a:xfrm>
            <a:off x="6477000" y="1828800"/>
            <a:ext cx="533400" cy="609600"/>
          </a:xfrm>
          <a:prstGeom prst="arc">
            <a:avLst>
              <a:gd name="adj1" fmla="val 15845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>
            <a:off x="6477000" y="2438400"/>
            <a:ext cx="533400" cy="609600"/>
          </a:xfrm>
          <a:prstGeom prst="arc">
            <a:avLst>
              <a:gd name="adj1" fmla="val 15845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>
            <a:off x="6400800" y="3886200"/>
            <a:ext cx="533400" cy="533400"/>
          </a:xfrm>
          <a:prstGeom prst="arc">
            <a:avLst>
              <a:gd name="adj1" fmla="val 15845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6400800" y="4419600"/>
            <a:ext cx="533400" cy="533400"/>
          </a:xfrm>
          <a:prstGeom prst="arc">
            <a:avLst>
              <a:gd name="adj1" fmla="val 15845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6934200" y="25146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dx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 dirty="0" err="1">
                <a:solidFill>
                  <a:srgbClr val="FF0000"/>
                </a:solidFill>
                <a:latin typeface="Comic Sans MS" pitchFamily="66" charset="0"/>
              </a:rPr>
              <a:t>dt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is the velocity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86904" y="39624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t = 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858000" y="45720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</p:spTree>
    <p:extLst>
      <p:ext uri="{BB962C8B-B14F-4D97-AF65-F5344CB8AC3E}">
        <p14:creationId xmlns:p14="http://schemas.microsoft.com/office/powerpoint/2010/main" val="21175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41" grpId="0" animBg="1"/>
      <p:bldP spid="42" grpId="0" animBg="1"/>
      <p:bldP spid="43" grpId="0" animBg="1"/>
      <p:bldP spid="44" grpId="0"/>
      <p:bldP spid="45" grpId="0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differentiation to solve problems involving variable acceleration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7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142875" y="1400175"/>
            <a:ext cx="3630135" cy="4776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>
                <a:latin typeface="Comic Sans MS" panose="030F0702030302020204" pitchFamily="66" charset="0"/>
              </a:rPr>
              <a:t>You can use differentiation to solve problems involving variable acceleration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272143" y="3744687"/>
            <a:ext cx="3733800" cy="5087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A particle P is moving along the x-axis. At time t seconds, the displacement x metres from O is given by: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Find:</a:t>
            </a:r>
          </a:p>
          <a:p>
            <a:pPr algn="ctr">
              <a:buFont typeface="Arial" panose="020B0604020202020204" pitchFamily="34" charset="0"/>
              <a:buAutoNum type="alphaLcParenR"/>
            </a:pPr>
            <a:r>
              <a:rPr lang="en-GB" sz="1400" dirty="0">
                <a:latin typeface="Comic Sans MS" pitchFamily="66" charset="0"/>
              </a:rPr>
              <a:t>The speed of P when t = 3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– 76ms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endParaRPr lang="en-GB" sz="1400" dirty="0">
              <a:latin typeface="Comic Sans MS" pitchFamily="66" charset="0"/>
            </a:endParaRPr>
          </a:p>
          <a:p>
            <a:pPr algn="ctr">
              <a:buFont typeface="Arial" panose="020B0604020202020204" pitchFamily="34" charset="0"/>
              <a:buAutoNum type="alphaLcParenR"/>
            </a:pPr>
            <a:r>
              <a:rPr lang="en-GB" sz="1400" dirty="0">
                <a:latin typeface="Comic Sans MS" pitchFamily="66" charset="0"/>
              </a:rPr>
              <a:t>The value of t for which P is instantaneously at rest</a:t>
            </a:r>
          </a:p>
          <a:p>
            <a:pPr algn="ctr">
              <a:buFont typeface="Arial" panose="020B0604020202020204" pitchFamily="34" charset="0"/>
              <a:buAutoNum type="alphaLcParenR"/>
            </a:pPr>
            <a:r>
              <a:rPr lang="en-GB" sz="1400" dirty="0">
                <a:latin typeface="Comic Sans MS" pitchFamily="66" charset="0"/>
              </a:rPr>
              <a:t>The magnitude of acceleration when t = 1.5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95400" y="2438400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Displacement (x)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95400" y="2895600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Velocity (v)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95400" y="3352800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Acceleration (a)</a:t>
            </a:r>
          </a:p>
        </p:txBody>
      </p:sp>
      <p:sp>
        <p:nvSpPr>
          <p:cNvPr id="52" name="Arc 51"/>
          <p:cNvSpPr/>
          <p:nvPr/>
        </p:nvSpPr>
        <p:spPr>
          <a:xfrm flipH="1">
            <a:off x="1066800" y="2590800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-996" y="2667000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352800" y="2667000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352800" y="3124200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56" name="Arc 55"/>
          <p:cNvSpPr/>
          <p:nvPr/>
        </p:nvSpPr>
        <p:spPr>
          <a:xfrm flipH="1">
            <a:off x="1066800" y="3048000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2895600" y="2590800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2895600" y="3048000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-13138" y="3100766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1234440" y="4519748"/>
                <a:ext cx="18347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0" i="1" smtClean="0">
                          <a:latin typeface="Cambria Math"/>
                        </a:rPr>
                        <m:t>+12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440" y="4519748"/>
                <a:ext cx="1834798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940972" y="1981200"/>
                <a:ext cx="13921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972" y="1981200"/>
                <a:ext cx="1392176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791200" y="1524000"/>
                <a:ext cx="18347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0" i="1" smtClean="0">
                          <a:latin typeface="Cambria Math"/>
                        </a:rPr>
                        <m:t>+12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524000"/>
                <a:ext cx="183479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Box 76"/>
          <p:cNvSpPr txBox="1"/>
          <p:nvPr/>
        </p:nvSpPr>
        <p:spPr>
          <a:xfrm>
            <a:off x="4592356" y="2438400"/>
            <a:ext cx="4323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If P is instantaneously at rest, it is the time when the velocity is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648200" y="3124200"/>
                <a:ext cx="13921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124200"/>
                <a:ext cx="1392176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648200" y="3581400"/>
                <a:ext cx="13921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0=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581400"/>
                <a:ext cx="1392176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572000" y="4038600"/>
                <a:ext cx="10288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32=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038600"/>
                <a:ext cx="1028871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724400" y="4495800"/>
                <a:ext cx="8012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8=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495800"/>
                <a:ext cx="801245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724400" y="4953000"/>
                <a:ext cx="69961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2=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953000"/>
                <a:ext cx="699615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Arc 82"/>
          <p:cNvSpPr/>
          <p:nvPr/>
        </p:nvSpPr>
        <p:spPr>
          <a:xfrm>
            <a:off x="5867400" y="3276600"/>
            <a:ext cx="533400" cy="457200"/>
          </a:xfrm>
          <a:prstGeom prst="arc">
            <a:avLst>
              <a:gd name="adj1" fmla="val 15845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6324600" y="33528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v = 0</a:t>
            </a:r>
          </a:p>
        </p:txBody>
      </p:sp>
      <p:sp>
        <p:nvSpPr>
          <p:cNvPr id="85" name="Arc 84"/>
          <p:cNvSpPr/>
          <p:nvPr/>
        </p:nvSpPr>
        <p:spPr>
          <a:xfrm>
            <a:off x="5867400" y="3733800"/>
            <a:ext cx="533400" cy="457200"/>
          </a:xfrm>
          <a:prstGeom prst="arc">
            <a:avLst>
              <a:gd name="adj1" fmla="val 15845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Arc 85"/>
          <p:cNvSpPr/>
          <p:nvPr/>
        </p:nvSpPr>
        <p:spPr>
          <a:xfrm>
            <a:off x="5410200" y="4191000"/>
            <a:ext cx="533400" cy="457200"/>
          </a:xfrm>
          <a:prstGeom prst="arc">
            <a:avLst>
              <a:gd name="adj1" fmla="val 15845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Arc 86"/>
          <p:cNvSpPr/>
          <p:nvPr/>
        </p:nvSpPr>
        <p:spPr>
          <a:xfrm>
            <a:off x="5410200" y="4648200"/>
            <a:ext cx="533400" cy="457200"/>
          </a:xfrm>
          <a:prstGeom prst="arc">
            <a:avLst>
              <a:gd name="adj1" fmla="val 15845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TextBox 87"/>
          <p:cNvSpPr txBox="1"/>
          <p:nvPr/>
        </p:nvSpPr>
        <p:spPr>
          <a:xfrm>
            <a:off x="6324600" y="38100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 32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67400" y="42672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4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867400" y="47244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Cube root</a:t>
            </a:r>
          </a:p>
        </p:txBody>
      </p:sp>
    </p:spTree>
    <p:extLst>
      <p:ext uri="{BB962C8B-B14F-4D97-AF65-F5344CB8AC3E}">
        <p14:creationId xmlns:p14="http://schemas.microsoft.com/office/powerpoint/2010/main" val="180148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  <p:bldP spid="80" grpId="0"/>
      <p:bldP spid="81" grpId="0"/>
      <p:bldP spid="82" grpId="0"/>
      <p:bldP spid="83" grpId="0" animBg="1"/>
      <p:bldP spid="84" grpId="0"/>
      <p:bldP spid="85" grpId="0" animBg="1"/>
      <p:bldP spid="86" grpId="0" animBg="1"/>
      <p:bldP spid="87" grpId="0" animBg="1"/>
      <p:bldP spid="88" grpId="0"/>
      <p:bldP spid="89" grpId="0"/>
      <p:bldP spid="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differentiation to solve problems involving variable acceleration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7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142875" y="1400175"/>
            <a:ext cx="3630135" cy="4776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>
                <a:latin typeface="Comic Sans MS" panose="030F0702030302020204" pitchFamily="66" charset="0"/>
              </a:rPr>
              <a:t>You can use differentiation to solve problems involving variable acceleration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272143" y="3744687"/>
            <a:ext cx="3733800" cy="5087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A particle P is moving along the x-axis. At time t seconds, the displacement x metres from O is given by: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Find:</a:t>
            </a:r>
          </a:p>
          <a:p>
            <a:pPr algn="ctr">
              <a:buFont typeface="Arial" panose="020B0604020202020204" pitchFamily="34" charset="0"/>
              <a:buAutoNum type="alphaLcParenR"/>
            </a:pPr>
            <a:r>
              <a:rPr lang="en-GB" sz="1400" dirty="0">
                <a:latin typeface="Comic Sans MS" pitchFamily="66" charset="0"/>
              </a:rPr>
              <a:t>The speed of P when t = 3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– 76ms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endParaRPr lang="en-GB" sz="1400" dirty="0">
              <a:latin typeface="Comic Sans MS" pitchFamily="66" charset="0"/>
            </a:endParaRPr>
          </a:p>
          <a:p>
            <a:pPr algn="ctr">
              <a:buFont typeface="Arial" panose="020B0604020202020204" pitchFamily="34" charset="0"/>
              <a:buAutoNum type="alphaLcParenR"/>
            </a:pPr>
            <a:r>
              <a:rPr lang="en-GB" sz="1400" dirty="0">
                <a:latin typeface="Comic Sans MS" pitchFamily="66" charset="0"/>
              </a:rPr>
              <a:t>The value of t for which P is instantaneously at rest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– 2 seconds</a:t>
            </a:r>
            <a:endParaRPr lang="en-GB" sz="1400" dirty="0">
              <a:latin typeface="Comic Sans MS" pitchFamily="66" charset="0"/>
            </a:endParaRPr>
          </a:p>
          <a:p>
            <a:pPr algn="ctr">
              <a:buFont typeface="Arial" panose="020B0604020202020204" pitchFamily="34" charset="0"/>
              <a:buAutoNum type="alphaLcParenR"/>
            </a:pPr>
            <a:r>
              <a:rPr lang="en-GB" sz="1400" dirty="0">
                <a:latin typeface="Comic Sans MS" pitchFamily="66" charset="0"/>
              </a:rPr>
              <a:t>The magnitude of acceleration when t = 1.5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95400" y="2438400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Displacement (x)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95400" y="2895600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Velocity (v)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95400" y="3352800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Acceleration (a)</a:t>
            </a:r>
          </a:p>
        </p:txBody>
      </p:sp>
      <p:sp>
        <p:nvSpPr>
          <p:cNvPr id="52" name="Arc 51"/>
          <p:cNvSpPr/>
          <p:nvPr/>
        </p:nvSpPr>
        <p:spPr>
          <a:xfrm flipH="1">
            <a:off x="1066800" y="2590800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-996" y="2667000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352800" y="2667000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352800" y="3124200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56" name="Arc 55"/>
          <p:cNvSpPr/>
          <p:nvPr/>
        </p:nvSpPr>
        <p:spPr>
          <a:xfrm flipH="1">
            <a:off x="1066800" y="3048000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2895600" y="2590800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2895600" y="3048000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-13138" y="3100766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1234440" y="4519748"/>
                <a:ext cx="18347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0" i="1" smtClean="0">
                          <a:latin typeface="Cambria Math"/>
                        </a:rPr>
                        <m:t>+12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440" y="4519748"/>
                <a:ext cx="1834798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940972" y="1981200"/>
                <a:ext cx="13921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972" y="1981200"/>
                <a:ext cx="1392176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791200" y="1524000"/>
                <a:ext cx="18347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0" i="1" smtClean="0">
                          <a:latin typeface="Cambria Math"/>
                        </a:rPr>
                        <m:t>+12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524000"/>
                <a:ext cx="183479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800600" y="3048000"/>
                <a:ext cx="13921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048000"/>
                <a:ext cx="1392176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677104" y="3505200"/>
                <a:ext cx="1151918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𝑑𝑣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7104" y="3505200"/>
                <a:ext cx="1151918" cy="5598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800600" y="4267200"/>
                <a:ext cx="10338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267200"/>
                <a:ext cx="1033873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800600" y="5029200"/>
                <a:ext cx="10338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029200"/>
                <a:ext cx="1033873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800600" y="5486400"/>
                <a:ext cx="13798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12(1.5)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486400"/>
                <a:ext cx="1379801" cy="338554"/>
              </a:xfrm>
              <a:prstGeom prst="rect">
                <a:avLst/>
              </a:prstGeom>
              <a:blipFill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800600" y="5943600"/>
                <a:ext cx="13289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=27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943600"/>
                <a:ext cx="1328954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42"/>
          <p:cNvSpPr/>
          <p:nvPr/>
        </p:nvSpPr>
        <p:spPr>
          <a:xfrm>
            <a:off x="6019800" y="3200400"/>
            <a:ext cx="533400" cy="609600"/>
          </a:xfrm>
          <a:prstGeom prst="arc">
            <a:avLst>
              <a:gd name="adj1" fmla="val 15845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6553200" y="3200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Differentiate v with respect to t</a:t>
            </a:r>
          </a:p>
        </p:txBody>
      </p:sp>
      <p:sp>
        <p:nvSpPr>
          <p:cNvPr id="45" name="Arc 44"/>
          <p:cNvSpPr/>
          <p:nvPr/>
        </p:nvSpPr>
        <p:spPr>
          <a:xfrm>
            <a:off x="6019800" y="3810000"/>
            <a:ext cx="533400" cy="609600"/>
          </a:xfrm>
          <a:prstGeom prst="arc">
            <a:avLst>
              <a:gd name="adj1" fmla="val 15845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6096000" y="5181600"/>
            <a:ext cx="533400" cy="457200"/>
          </a:xfrm>
          <a:prstGeom prst="arc">
            <a:avLst>
              <a:gd name="adj1" fmla="val 15845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Arc 60"/>
          <p:cNvSpPr/>
          <p:nvPr/>
        </p:nvSpPr>
        <p:spPr>
          <a:xfrm>
            <a:off x="6096000" y="5638800"/>
            <a:ext cx="533400" cy="457200"/>
          </a:xfrm>
          <a:prstGeom prst="arc">
            <a:avLst>
              <a:gd name="adj1" fmla="val 15845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6553200" y="3810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dv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 dirty="0" err="1">
                <a:solidFill>
                  <a:srgbClr val="FF0000"/>
                </a:solidFill>
                <a:latin typeface="Comic Sans MS" pitchFamily="66" charset="0"/>
              </a:rPr>
              <a:t>dt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is just acceleration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629400" y="5257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t = 1.5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629400" y="57150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572000" y="2362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Differentiate the velocity again to get the acceleration, in terms of t</a:t>
            </a:r>
          </a:p>
        </p:txBody>
      </p:sp>
    </p:spTree>
    <p:extLst>
      <p:ext uri="{BB962C8B-B14F-4D97-AF65-F5344CB8AC3E}">
        <p14:creationId xmlns:p14="http://schemas.microsoft.com/office/powerpoint/2010/main" val="231292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  <p:bldP spid="43" grpId="0" animBg="1"/>
      <p:bldP spid="44" grpId="0"/>
      <p:bldP spid="45" grpId="0" animBg="1"/>
      <p:bldP spid="46" grpId="0" animBg="1"/>
      <p:bldP spid="61" grpId="0" animBg="1"/>
      <p:bldP spid="62" grpId="0"/>
      <p:bldP spid="63" grpId="0"/>
      <p:bldP spid="64" grpId="0"/>
      <p:bldP spid="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0D2011-25FA-4F40-A1ED-AAF7E2C78E7D}"/>
              </a:ext>
            </a:extLst>
          </p:cNvPr>
          <p:cNvSpPr/>
          <p:nvPr/>
        </p:nvSpPr>
        <p:spPr>
          <a:xfrm>
            <a:off x="1652308" y="2199643"/>
            <a:ext cx="6000682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Exercise 11C</a:t>
            </a:r>
            <a:endParaRPr lang="ja-JP" altLang="en-US" sz="66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077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97902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maxima and minima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child is playing with a yo-yo. The yo-yo leaves the child’s hand at time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travels vertically in a straight line before returning to the child’s hand. The distance in metres,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of the yo-yo from the child’s hand after time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seconds is given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=0.6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+0.4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−0.2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Justify the restriction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Find the maximum distance of the yo-yo from the child’s hand, to 3sf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97902" cy="4776787"/>
              </a:xfrm>
              <a:blipFill>
                <a:blip r:embed="rId2"/>
                <a:stretch>
                  <a:fillRect l="-781" t="-766" r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6160" y="5962241"/>
            <a:ext cx="2982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Sketch the graph by finding the roots and the y-intercept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49635" y="1256317"/>
                <a:ext cx="217476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=0.6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+0.4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−0.2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635" y="1256317"/>
                <a:ext cx="2174763" cy="246221"/>
              </a:xfrm>
              <a:prstGeom prst="rect">
                <a:avLst/>
              </a:prstGeom>
              <a:blipFill>
                <a:blip r:embed="rId3"/>
                <a:stretch>
                  <a:fillRect l="-1124" r="-562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45281" y="2148945"/>
                <a:ext cx="160948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281" y="2148945"/>
                <a:ext cx="1609480" cy="246221"/>
              </a:xfrm>
              <a:prstGeom prst="rect">
                <a:avLst/>
              </a:prstGeom>
              <a:blipFill>
                <a:blip r:embed="rId4"/>
                <a:stretch>
                  <a:fillRect l="-2273" t="-2500" r="-379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45281" y="1696099"/>
                <a:ext cx="217476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=0.6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+0.4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−0.2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281" y="1696099"/>
                <a:ext cx="2174763" cy="246221"/>
              </a:xfrm>
              <a:prstGeom prst="rect">
                <a:avLst/>
              </a:prstGeom>
              <a:blipFill>
                <a:blip r:embed="rId5"/>
                <a:stretch>
                  <a:fillRect l="-1961" r="-56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49636" y="2606145"/>
                <a:ext cx="167776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(3+2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636" y="2606145"/>
                <a:ext cx="1677767" cy="246221"/>
              </a:xfrm>
              <a:prstGeom prst="rect">
                <a:avLst/>
              </a:prstGeom>
              <a:blipFill>
                <a:blip r:embed="rId6"/>
                <a:stretch>
                  <a:fillRect l="-2545" t="-2500" r="-3636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53990" y="3098180"/>
                <a:ext cx="174605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(3−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)(1+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990" y="3098180"/>
                <a:ext cx="1746055" cy="246221"/>
              </a:xfrm>
              <a:prstGeom prst="rect">
                <a:avLst/>
              </a:prstGeom>
              <a:blipFill>
                <a:blip r:embed="rId7"/>
                <a:stretch>
                  <a:fillRect l="-2091" r="-3484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7115915" y="3248720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7384699" y="3380871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V="1">
            <a:off x="7415179" y="3472311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442788" y="4534756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59B8581B-D3E8-40AC-93C6-AC574A3B111C}"/>
              </a:ext>
            </a:extLst>
          </p:cNvPr>
          <p:cNvSpPr>
            <a:spLocks/>
          </p:cNvSpPr>
          <p:nvPr/>
        </p:nvSpPr>
        <p:spPr bwMode="auto">
          <a:xfrm flipV="1">
            <a:off x="6815477" y="3572458"/>
            <a:ext cx="1431371" cy="1823229"/>
          </a:xfrm>
          <a:custGeom>
            <a:avLst/>
            <a:gdLst>
              <a:gd name="T0" fmla="*/ 0 w 1104"/>
              <a:gd name="T1" fmla="*/ 2667000 h 1536"/>
              <a:gd name="T2" fmla="*/ 457200 w 1104"/>
              <a:gd name="T3" fmla="*/ 1500188 h 1536"/>
              <a:gd name="T4" fmla="*/ 762000 w 1104"/>
              <a:gd name="T5" fmla="*/ 1083469 h 1536"/>
              <a:gd name="T6" fmla="*/ 1143000 w 1104"/>
              <a:gd name="T7" fmla="*/ 1416844 h 1536"/>
              <a:gd name="T8" fmla="*/ 1752600 w 1104"/>
              <a:gd name="T9" fmla="*/ 0 h 1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0 w 9057"/>
              <a:gd name="connsiteY0" fmla="*/ 10077 h 10077"/>
              <a:gd name="connsiteX1" fmla="*/ 1666 w 9057"/>
              <a:gd name="connsiteY1" fmla="*/ 5625 h 10077"/>
              <a:gd name="connsiteX2" fmla="*/ 3405 w 9057"/>
              <a:gd name="connsiteY2" fmla="*/ 4063 h 10077"/>
              <a:gd name="connsiteX3" fmla="*/ 5579 w 9057"/>
              <a:gd name="connsiteY3" fmla="*/ 5313 h 10077"/>
              <a:gd name="connsiteX4" fmla="*/ 9057 w 9057"/>
              <a:gd name="connsiteY4" fmla="*/ 0 h 10077"/>
              <a:gd name="connsiteX0" fmla="*/ 0 w 10000"/>
              <a:gd name="connsiteY0" fmla="*/ 10000 h 10000"/>
              <a:gd name="connsiteX1" fmla="*/ 1839 w 10000"/>
              <a:gd name="connsiteY1" fmla="*/ 5582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2360 w 10000"/>
              <a:gd name="connsiteY1" fmla="*/ 5736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2360 w 10000"/>
              <a:gd name="connsiteY1" fmla="*/ 5736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9219"/>
              <a:gd name="connsiteY0" fmla="*/ 9923 h 9923"/>
              <a:gd name="connsiteX1" fmla="*/ 1579 w 9219"/>
              <a:gd name="connsiteY1" fmla="*/ 5736 h 9923"/>
              <a:gd name="connsiteX2" fmla="*/ 2979 w 9219"/>
              <a:gd name="connsiteY2" fmla="*/ 4032 h 9923"/>
              <a:gd name="connsiteX3" fmla="*/ 5379 w 9219"/>
              <a:gd name="connsiteY3" fmla="*/ 5272 h 9923"/>
              <a:gd name="connsiteX4" fmla="*/ 9219 w 9219"/>
              <a:gd name="connsiteY4" fmla="*/ 0 h 9923"/>
              <a:gd name="connsiteX0" fmla="*/ 0 w 9605"/>
              <a:gd name="connsiteY0" fmla="*/ 10077 h 10077"/>
              <a:gd name="connsiteX1" fmla="*/ 1713 w 9605"/>
              <a:gd name="connsiteY1" fmla="*/ 5858 h 10077"/>
              <a:gd name="connsiteX2" fmla="*/ 3231 w 9605"/>
              <a:gd name="connsiteY2" fmla="*/ 4140 h 10077"/>
              <a:gd name="connsiteX3" fmla="*/ 5835 w 9605"/>
              <a:gd name="connsiteY3" fmla="*/ 5390 h 10077"/>
              <a:gd name="connsiteX4" fmla="*/ 9605 w 9605"/>
              <a:gd name="connsiteY4" fmla="*/ 0 h 10077"/>
              <a:gd name="connsiteX0" fmla="*/ 0 w 10000"/>
              <a:gd name="connsiteY0" fmla="*/ 10000 h 10000"/>
              <a:gd name="connsiteX1" fmla="*/ 1783 w 10000"/>
              <a:gd name="connsiteY1" fmla="*/ 5813 h 10000"/>
              <a:gd name="connsiteX2" fmla="*/ 3364 w 10000"/>
              <a:gd name="connsiteY2" fmla="*/ 4108 h 10000"/>
              <a:gd name="connsiteX3" fmla="*/ 6075 w 10000"/>
              <a:gd name="connsiteY3" fmla="*/ 5349 h 10000"/>
              <a:gd name="connsiteX4" fmla="*/ 1000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704" y="8435"/>
                  <a:pt x="1223" y="6795"/>
                  <a:pt x="1783" y="5813"/>
                </a:cubicBezTo>
                <a:cubicBezTo>
                  <a:pt x="2345" y="4831"/>
                  <a:pt x="2650" y="4186"/>
                  <a:pt x="3364" y="4108"/>
                </a:cubicBezTo>
                <a:cubicBezTo>
                  <a:pt x="4079" y="4032"/>
                  <a:pt x="4901" y="6021"/>
                  <a:pt x="6075" y="5349"/>
                </a:cubicBezTo>
                <a:cubicBezTo>
                  <a:pt x="7249" y="4677"/>
                  <a:pt x="8595" y="2415"/>
                  <a:pt x="10000" y="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49270" y="4539109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50310" y="453475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Arc 25"/>
          <p:cNvSpPr/>
          <p:nvPr/>
        </p:nvSpPr>
        <p:spPr>
          <a:xfrm>
            <a:off x="6235337" y="1365174"/>
            <a:ext cx="261257" cy="457200"/>
          </a:xfrm>
          <a:prstGeom prst="arc">
            <a:avLst>
              <a:gd name="adj1" fmla="val 16251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446520" y="1415249"/>
                <a:ext cx="26974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The roots will be where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6520" y="1415249"/>
                <a:ext cx="2697480" cy="307777"/>
              </a:xfrm>
              <a:prstGeom prst="rect">
                <a:avLst/>
              </a:prstGeom>
              <a:blipFill>
                <a:blip r:embed="rId8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>
            <a:off x="6178731" y="1831083"/>
            <a:ext cx="261257" cy="457200"/>
          </a:xfrm>
          <a:prstGeom prst="arc">
            <a:avLst>
              <a:gd name="adj1" fmla="val 16251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5782491" y="2305700"/>
            <a:ext cx="261257" cy="457200"/>
          </a:xfrm>
          <a:prstGeom prst="arc">
            <a:avLst>
              <a:gd name="adj1" fmla="val 16251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5865222" y="2797734"/>
            <a:ext cx="261257" cy="457200"/>
          </a:xfrm>
          <a:prstGeom prst="arc">
            <a:avLst>
              <a:gd name="adj1" fmla="val 16251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6389914" y="1881158"/>
            <a:ext cx="1317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845628" y="2373193"/>
            <a:ext cx="1317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989319" y="2865228"/>
            <a:ext cx="1674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Factorise again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79945" y="4079735"/>
            <a:ext cx="18244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 the graph will be a negative cubic shape, with roots at -1, 0 and 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28093" y="453475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861787" y="5611618"/>
                <a:ext cx="513129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must be greater than 0 as we take time to be positive. The distance must also be positive since a negative distance would be a displacement. The value of s is only positive between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.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787" y="5611618"/>
                <a:ext cx="5131294" cy="954107"/>
              </a:xfrm>
              <a:prstGeom prst="rect">
                <a:avLst/>
              </a:prstGeom>
              <a:blipFill>
                <a:blip r:embed="rId9"/>
                <a:stretch>
                  <a:fillRect l="-119" t="-1282" r="-1306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651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4" grpId="0"/>
      <p:bldP spid="15" grpId="0"/>
      <p:bldP spid="21" grpId="0"/>
      <p:bldP spid="23" grpId="0" animBg="1"/>
      <p:bldP spid="24" grpId="0"/>
      <p:bldP spid="25" grpId="0"/>
      <p:bldP spid="26" grpId="0" animBg="1"/>
      <p:bldP spid="27" grpId="0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97902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maxima and minima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child is playing with a yo-yo. The yo-yo leaves the child’s hand at time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travels vertically in a straight line before returning to the child’s hand. The distance in metres,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of the yo-yo from the child’s hand after time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seconds is given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=0.6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+0.4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−0.2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Justify the restriction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Find the maximum distance of the yo-yo from the child’s hand, to 3sf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97902" cy="4776787"/>
              </a:xfrm>
              <a:blipFill>
                <a:blip r:embed="rId2"/>
                <a:stretch>
                  <a:fillRect l="-781" t="-766" r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01515" y="853863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470299" y="986014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V="1">
            <a:off x="6500779" y="1077454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28388" y="2139899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59B8581B-D3E8-40AC-93C6-AC574A3B111C}"/>
              </a:ext>
            </a:extLst>
          </p:cNvPr>
          <p:cNvSpPr>
            <a:spLocks/>
          </p:cNvSpPr>
          <p:nvPr/>
        </p:nvSpPr>
        <p:spPr bwMode="auto">
          <a:xfrm flipV="1">
            <a:off x="5901077" y="1177601"/>
            <a:ext cx="1431371" cy="1823229"/>
          </a:xfrm>
          <a:custGeom>
            <a:avLst/>
            <a:gdLst>
              <a:gd name="T0" fmla="*/ 0 w 1104"/>
              <a:gd name="T1" fmla="*/ 2667000 h 1536"/>
              <a:gd name="T2" fmla="*/ 457200 w 1104"/>
              <a:gd name="T3" fmla="*/ 1500188 h 1536"/>
              <a:gd name="T4" fmla="*/ 762000 w 1104"/>
              <a:gd name="T5" fmla="*/ 1083469 h 1536"/>
              <a:gd name="T6" fmla="*/ 1143000 w 1104"/>
              <a:gd name="T7" fmla="*/ 1416844 h 1536"/>
              <a:gd name="T8" fmla="*/ 1752600 w 1104"/>
              <a:gd name="T9" fmla="*/ 0 h 1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0 w 9057"/>
              <a:gd name="connsiteY0" fmla="*/ 10077 h 10077"/>
              <a:gd name="connsiteX1" fmla="*/ 1666 w 9057"/>
              <a:gd name="connsiteY1" fmla="*/ 5625 h 10077"/>
              <a:gd name="connsiteX2" fmla="*/ 3405 w 9057"/>
              <a:gd name="connsiteY2" fmla="*/ 4063 h 10077"/>
              <a:gd name="connsiteX3" fmla="*/ 5579 w 9057"/>
              <a:gd name="connsiteY3" fmla="*/ 5313 h 10077"/>
              <a:gd name="connsiteX4" fmla="*/ 9057 w 9057"/>
              <a:gd name="connsiteY4" fmla="*/ 0 h 10077"/>
              <a:gd name="connsiteX0" fmla="*/ 0 w 10000"/>
              <a:gd name="connsiteY0" fmla="*/ 10000 h 10000"/>
              <a:gd name="connsiteX1" fmla="*/ 1839 w 10000"/>
              <a:gd name="connsiteY1" fmla="*/ 5582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2360 w 10000"/>
              <a:gd name="connsiteY1" fmla="*/ 5736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2360 w 10000"/>
              <a:gd name="connsiteY1" fmla="*/ 5736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9219"/>
              <a:gd name="connsiteY0" fmla="*/ 9923 h 9923"/>
              <a:gd name="connsiteX1" fmla="*/ 1579 w 9219"/>
              <a:gd name="connsiteY1" fmla="*/ 5736 h 9923"/>
              <a:gd name="connsiteX2" fmla="*/ 2979 w 9219"/>
              <a:gd name="connsiteY2" fmla="*/ 4032 h 9923"/>
              <a:gd name="connsiteX3" fmla="*/ 5379 w 9219"/>
              <a:gd name="connsiteY3" fmla="*/ 5272 h 9923"/>
              <a:gd name="connsiteX4" fmla="*/ 9219 w 9219"/>
              <a:gd name="connsiteY4" fmla="*/ 0 h 9923"/>
              <a:gd name="connsiteX0" fmla="*/ 0 w 9605"/>
              <a:gd name="connsiteY0" fmla="*/ 10077 h 10077"/>
              <a:gd name="connsiteX1" fmla="*/ 1713 w 9605"/>
              <a:gd name="connsiteY1" fmla="*/ 5858 h 10077"/>
              <a:gd name="connsiteX2" fmla="*/ 3231 w 9605"/>
              <a:gd name="connsiteY2" fmla="*/ 4140 h 10077"/>
              <a:gd name="connsiteX3" fmla="*/ 5835 w 9605"/>
              <a:gd name="connsiteY3" fmla="*/ 5390 h 10077"/>
              <a:gd name="connsiteX4" fmla="*/ 9605 w 9605"/>
              <a:gd name="connsiteY4" fmla="*/ 0 h 10077"/>
              <a:gd name="connsiteX0" fmla="*/ 0 w 10000"/>
              <a:gd name="connsiteY0" fmla="*/ 10000 h 10000"/>
              <a:gd name="connsiteX1" fmla="*/ 1783 w 10000"/>
              <a:gd name="connsiteY1" fmla="*/ 5813 h 10000"/>
              <a:gd name="connsiteX2" fmla="*/ 3364 w 10000"/>
              <a:gd name="connsiteY2" fmla="*/ 4108 h 10000"/>
              <a:gd name="connsiteX3" fmla="*/ 6075 w 10000"/>
              <a:gd name="connsiteY3" fmla="*/ 5349 h 10000"/>
              <a:gd name="connsiteX4" fmla="*/ 1000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704" y="8435"/>
                  <a:pt x="1223" y="6795"/>
                  <a:pt x="1783" y="5813"/>
                </a:cubicBezTo>
                <a:cubicBezTo>
                  <a:pt x="2345" y="4831"/>
                  <a:pt x="2650" y="4186"/>
                  <a:pt x="3364" y="4108"/>
                </a:cubicBezTo>
                <a:cubicBezTo>
                  <a:pt x="4079" y="4032"/>
                  <a:pt x="4901" y="6021"/>
                  <a:pt x="6075" y="5349"/>
                </a:cubicBezTo>
                <a:cubicBezTo>
                  <a:pt x="7249" y="4677"/>
                  <a:pt x="8595" y="2415"/>
                  <a:pt x="10000" y="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34870" y="2144252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35910" y="2139897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13693" y="2139897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24721" y="3158081"/>
            <a:ext cx="4536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maximum distance will be at the turning point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Differentiate and set equal to 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81748" y="3735977"/>
                <a:ext cx="217476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=0.6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+0.4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−0.2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1748" y="3735977"/>
                <a:ext cx="2174763" cy="246221"/>
              </a:xfrm>
              <a:prstGeom prst="rect">
                <a:avLst/>
              </a:prstGeom>
              <a:blipFill>
                <a:blip r:embed="rId3"/>
                <a:stretch>
                  <a:fillRect l="-840" r="-28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138057" y="4071256"/>
                <a:ext cx="2156295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𝑑𝑠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0.6+0.8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−0.6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8057" y="4071256"/>
                <a:ext cx="2156295" cy="4675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273039" y="4659086"/>
                <a:ext cx="200138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0.6+0.8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−0.6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039" y="4659086"/>
                <a:ext cx="2001381" cy="246221"/>
              </a:xfrm>
              <a:prstGeom prst="rect">
                <a:avLst/>
              </a:prstGeom>
              <a:blipFill>
                <a:blip r:embed="rId5"/>
                <a:stretch>
                  <a:fillRect l="-1829" r="-30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268685" y="5116286"/>
                <a:ext cx="153490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3+4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685" y="5116286"/>
                <a:ext cx="1534907" cy="246221"/>
              </a:xfrm>
              <a:prstGeom prst="rect">
                <a:avLst/>
              </a:prstGeom>
              <a:blipFill>
                <a:blip r:embed="rId6"/>
                <a:stretch>
                  <a:fillRect l="-2381" r="-39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288970" y="5538652"/>
                <a:ext cx="153490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−3=0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970" y="5538652"/>
                <a:ext cx="1534907" cy="246221"/>
              </a:xfrm>
              <a:prstGeom prst="rect">
                <a:avLst/>
              </a:prstGeom>
              <a:blipFill>
                <a:blip r:embed="rId7"/>
                <a:stretch>
                  <a:fillRect l="-2789" t="-2500" r="-239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294810" y="5926184"/>
                <a:ext cx="224298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=1.868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−0.5351…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810" y="5926184"/>
                <a:ext cx="2242986" cy="246221"/>
              </a:xfrm>
              <a:prstGeom prst="rect">
                <a:avLst/>
              </a:prstGeom>
              <a:blipFill>
                <a:blip r:embed="rId8"/>
                <a:stretch>
                  <a:fillRect l="-163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307872" y="6296299"/>
                <a:ext cx="89806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=1.868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872" y="6296299"/>
                <a:ext cx="898066" cy="246221"/>
              </a:xfrm>
              <a:prstGeom prst="rect">
                <a:avLst/>
              </a:prstGeom>
              <a:blipFill>
                <a:blip r:embed="rId9"/>
                <a:stretch>
                  <a:fillRect l="-4762" r="-4082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Arc 52"/>
          <p:cNvSpPr/>
          <p:nvPr/>
        </p:nvSpPr>
        <p:spPr>
          <a:xfrm>
            <a:off x="7336970" y="3868889"/>
            <a:ext cx="261257" cy="457200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7504609" y="3936384"/>
            <a:ext cx="1386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p:sp>
        <p:nvSpPr>
          <p:cNvPr id="55" name="Arc 54"/>
          <p:cNvSpPr/>
          <p:nvPr/>
        </p:nvSpPr>
        <p:spPr>
          <a:xfrm>
            <a:off x="7236822" y="4317381"/>
            <a:ext cx="261257" cy="457200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7145382" y="4774581"/>
            <a:ext cx="261257" cy="457200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6688182" y="5214364"/>
            <a:ext cx="261257" cy="457200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7397931" y="5610604"/>
            <a:ext cx="261257" cy="457200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Arc 58"/>
          <p:cNvSpPr/>
          <p:nvPr/>
        </p:nvSpPr>
        <p:spPr>
          <a:xfrm>
            <a:off x="7410994" y="6059096"/>
            <a:ext cx="243840" cy="411373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7448003" y="4384875"/>
            <a:ext cx="1386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Set equal to 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339147" y="4868200"/>
            <a:ext cx="1386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5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742610" y="5290566"/>
            <a:ext cx="1386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609112" y="5591012"/>
            <a:ext cx="13868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Solve using the quadratic formula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609113" y="6026441"/>
            <a:ext cx="160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Answer is between 0 and 3</a:t>
            </a:r>
          </a:p>
        </p:txBody>
      </p:sp>
    </p:spTree>
    <p:extLst>
      <p:ext uri="{BB962C8B-B14F-4D97-AF65-F5344CB8AC3E}">
        <p14:creationId xmlns:p14="http://schemas.microsoft.com/office/powerpoint/2010/main" val="346180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7" grpId="0"/>
      <p:bldP spid="48" grpId="0"/>
      <p:bldP spid="49" grpId="0"/>
      <p:bldP spid="50" grpId="0"/>
      <p:bldP spid="51" grpId="0"/>
      <p:bldP spid="52" grpId="0"/>
      <p:bldP spid="53" grpId="0" animBg="1"/>
      <p:bldP spid="54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/>
      <p:bldP spid="61" grpId="0"/>
      <p:bldP spid="62" grpId="0"/>
      <p:bldP spid="63" grpId="0"/>
      <p:bldP spid="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97902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maxima and minima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child is playing with a yo-yo. The yo-yo leaves the child’s hand at time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travels vertically in a straight line before returning to the child’s hand. The distance in metres,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of the yo-yo from the child’s hand after time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seconds is given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=0.6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+0.4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−0.2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Justify the restriction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Find the maximum distance of the yo-yo from the child’s hand, to 3sf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97902" cy="4776787"/>
              </a:xfrm>
              <a:blipFill>
                <a:blip r:embed="rId2"/>
                <a:stretch>
                  <a:fillRect l="-781" t="-766" r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01515" y="853863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470299" y="986014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V="1">
            <a:off x="6500779" y="1077454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28388" y="2139899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59B8581B-D3E8-40AC-93C6-AC574A3B111C}"/>
              </a:ext>
            </a:extLst>
          </p:cNvPr>
          <p:cNvSpPr>
            <a:spLocks/>
          </p:cNvSpPr>
          <p:nvPr/>
        </p:nvSpPr>
        <p:spPr bwMode="auto">
          <a:xfrm flipV="1">
            <a:off x="5901077" y="1177601"/>
            <a:ext cx="1431371" cy="1823229"/>
          </a:xfrm>
          <a:custGeom>
            <a:avLst/>
            <a:gdLst>
              <a:gd name="T0" fmla="*/ 0 w 1104"/>
              <a:gd name="T1" fmla="*/ 2667000 h 1536"/>
              <a:gd name="T2" fmla="*/ 457200 w 1104"/>
              <a:gd name="T3" fmla="*/ 1500188 h 1536"/>
              <a:gd name="T4" fmla="*/ 762000 w 1104"/>
              <a:gd name="T5" fmla="*/ 1083469 h 1536"/>
              <a:gd name="T6" fmla="*/ 1143000 w 1104"/>
              <a:gd name="T7" fmla="*/ 1416844 h 1536"/>
              <a:gd name="T8" fmla="*/ 1752600 w 1104"/>
              <a:gd name="T9" fmla="*/ 0 h 1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0 w 9057"/>
              <a:gd name="connsiteY0" fmla="*/ 10077 h 10077"/>
              <a:gd name="connsiteX1" fmla="*/ 1666 w 9057"/>
              <a:gd name="connsiteY1" fmla="*/ 5625 h 10077"/>
              <a:gd name="connsiteX2" fmla="*/ 3405 w 9057"/>
              <a:gd name="connsiteY2" fmla="*/ 4063 h 10077"/>
              <a:gd name="connsiteX3" fmla="*/ 5579 w 9057"/>
              <a:gd name="connsiteY3" fmla="*/ 5313 h 10077"/>
              <a:gd name="connsiteX4" fmla="*/ 9057 w 9057"/>
              <a:gd name="connsiteY4" fmla="*/ 0 h 10077"/>
              <a:gd name="connsiteX0" fmla="*/ 0 w 10000"/>
              <a:gd name="connsiteY0" fmla="*/ 10000 h 10000"/>
              <a:gd name="connsiteX1" fmla="*/ 1839 w 10000"/>
              <a:gd name="connsiteY1" fmla="*/ 5582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2360 w 10000"/>
              <a:gd name="connsiteY1" fmla="*/ 5736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10000"/>
              <a:gd name="connsiteY0" fmla="*/ 10000 h 10000"/>
              <a:gd name="connsiteX1" fmla="*/ 2360 w 10000"/>
              <a:gd name="connsiteY1" fmla="*/ 5736 h 10000"/>
              <a:gd name="connsiteX2" fmla="*/ 3760 w 10000"/>
              <a:gd name="connsiteY2" fmla="*/ 4032 h 10000"/>
              <a:gd name="connsiteX3" fmla="*/ 6160 w 10000"/>
              <a:gd name="connsiteY3" fmla="*/ 5272 h 10000"/>
              <a:gd name="connsiteX4" fmla="*/ 10000 w 10000"/>
              <a:gd name="connsiteY4" fmla="*/ 0 h 10000"/>
              <a:gd name="connsiteX0" fmla="*/ 0 w 9219"/>
              <a:gd name="connsiteY0" fmla="*/ 9923 h 9923"/>
              <a:gd name="connsiteX1" fmla="*/ 1579 w 9219"/>
              <a:gd name="connsiteY1" fmla="*/ 5736 h 9923"/>
              <a:gd name="connsiteX2" fmla="*/ 2979 w 9219"/>
              <a:gd name="connsiteY2" fmla="*/ 4032 h 9923"/>
              <a:gd name="connsiteX3" fmla="*/ 5379 w 9219"/>
              <a:gd name="connsiteY3" fmla="*/ 5272 h 9923"/>
              <a:gd name="connsiteX4" fmla="*/ 9219 w 9219"/>
              <a:gd name="connsiteY4" fmla="*/ 0 h 9923"/>
              <a:gd name="connsiteX0" fmla="*/ 0 w 9605"/>
              <a:gd name="connsiteY0" fmla="*/ 10077 h 10077"/>
              <a:gd name="connsiteX1" fmla="*/ 1713 w 9605"/>
              <a:gd name="connsiteY1" fmla="*/ 5858 h 10077"/>
              <a:gd name="connsiteX2" fmla="*/ 3231 w 9605"/>
              <a:gd name="connsiteY2" fmla="*/ 4140 h 10077"/>
              <a:gd name="connsiteX3" fmla="*/ 5835 w 9605"/>
              <a:gd name="connsiteY3" fmla="*/ 5390 h 10077"/>
              <a:gd name="connsiteX4" fmla="*/ 9605 w 9605"/>
              <a:gd name="connsiteY4" fmla="*/ 0 h 10077"/>
              <a:gd name="connsiteX0" fmla="*/ 0 w 10000"/>
              <a:gd name="connsiteY0" fmla="*/ 10000 h 10000"/>
              <a:gd name="connsiteX1" fmla="*/ 1783 w 10000"/>
              <a:gd name="connsiteY1" fmla="*/ 5813 h 10000"/>
              <a:gd name="connsiteX2" fmla="*/ 3364 w 10000"/>
              <a:gd name="connsiteY2" fmla="*/ 4108 h 10000"/>
              <a:gd name="connsiteX3" fmla="*/ 6075 w 10000"/>
              <a:gd name="connsiteY3" fmla="*/ 5349 h 10000"/>
              <a:gd name="connsiteX4" fmla="*/ 1000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704" y="8435"/>
                  <a:pt x="1223" y="6795"/>
                  <a:pt x="1783" y="5813"/>
                </a:cubicBezTo>
                <a:cubicBezTo>
                  <a:pt x="2345" y="4831"/>
                  <a:pt x="2650" y="4186"/>
                  <a:pt x="3364" y="4108"/>
                </a:cubicBezTo>
                <a:cubicBezTo>
                  <a:pt x="4079" y="4032"/>
                  <a:pt x="4901" y="6021"/>
                  <a:pt x="6075" y="5349"/>
                </a:cubicBezTo>
                <a:cubicBezTo>
                  <a:pt x="7249" y="4677"/>
                  <a:pt x="8595" y="2415"/>
                  <a:pt x="10000" y="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34870" y="2144252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35910" y="2139897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13693" y="2139897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039392" y="3396345"/>
                <a:ext cx="89806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=1.868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392" y="3396345"/>
                <a:ext cx="898066" cy="246221"/>
              </a:xfrm>
              <a:prstGeom prst="rect">
                <a:avLst/>
              </a:prstGeom>
              <a:blipFill>
                <a:blip r:embed="rId3"/>
                <a:stretch>
                  <a:fillRect l="-4762" r="-4082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58"/>
          <p:cNvSpPr/>
          <p:nvPr/>
        </p:nvSpPr>
        <p:spPr>
          <a:xfrm>
            <a:off x="7532914" y="5127279"/>
            <a:ext cx="243840" cy="411373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4180113" y="3640292"/>
            <a:ext cx="46939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can sub this into the original equation to find the maximum distance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Use the exact value by pressing the ‘ANS’ button on your calculator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80262" y="4955177"/>
                <a:ext cx="217476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=0.6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+0.4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−0.2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262" y="4955177"/>
                <a:ext cx="2174763" cy="246221"/>
              </a:xfrm>
              <a:prstGeom prst="rect">
                <a:avLst/>
              </a:prstGeom>
              <a:blipFill>
                <a:blip r:embed="rId4"/>
                <a:stretch>
                  <a:fillRect l="-840" r="-28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284617" y="5429794"/>
                <a:ext cx="33570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=0.6(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𝐴𝑛𝑠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)+0.4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𝐴𝑛𝑠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−0.2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𝐴𝑛𝑠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617" y="5429794"/>
                <a:ext cx="3357009" cy="246221"/>
              </a:xfrm>
              <a:prstGeom prst="rect">
                <a:avLst/>
              </a:prstGeom>
              <a:blipFill>
                <a:blip r:embed="rId5"/>
                <a:stretch>
                  <a:fillRect l="-544" t="-250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23806" y="5878285"/>
                <a:ext cx="146508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=1.21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(3sf)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806" y="5878285"/>
                <a:ext cx="1465081" cy="246221"/>
              </a:xfrm>
              <a:prstGeom prst="rect">
                <a:avLst/>
              </a:prstGeom>
              <a:blipFill>
                <a:blip r:embed="rId6"/>
                <a:stretch>
                  <a:fillRect l="-3320" t="-21951" r="-7054" b="-5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7519851" y="5593188"/>
            <a:ext cx="243840" cy="411373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7661364" y="5077206"/>
            <a:ext cx="1482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exact value of t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439296" y="5638909"/>
            <a:ext cx="1482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</p:spTree>
    <p:extLst>
      <p:ext uri="{BB962C8B-B14F-4D97-AF65-F5344CB8AC3E}">
        <p14:creationId xmlns:p14="http://schemas.microsoft.com/office/powerpoint/2010/main" val="95419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" grpId="0"/>
      <p:bldP spid="34" grpId="0"/>
      <p:bldP spid="35" grpId="0"/>
      <p:bldP spid="36" grpId="0" animBg="1"/>
      <p:bldP spid="37" grpId="0"/>
      <p:bldP spid="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0D2011-25FA-4F40-A1ED-AAF7E2C78E7D}"/>
              </a:ext>
            </a:extLst>
          </p:cNvPr>
          <p:cNvSpPr/>
          <p:nvPr/>
        </p:nvSpPr>
        <p:spPr>
          <a:xfrm>
            <a:off x="1652308" y="2199643"/>
            <a:ext cx="6000682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Exercise 11D</a:t>
            </a:r>
            <a:endParaRPr lang="ja-JP" altLang="en-US" sz="66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796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9006" y="1611086"/>
                <a:ext cx="4066903" cy="483325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1)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given: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en-US" sz="1800" b="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Find the coordinates of the turning points on the curve with equation: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+9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9006" y="1611086"/>
                <a:ext cx="4066903" cy="4833257"/>
              </a:xfrm>
              <a:blipFill>
                <a:blip r:embed="rId2"/>
                <a:stretch>
                  <a:fillRect l="-11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54880" y="1667691"/>
                <a:ext cx="4145280" cy="48332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3) Find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given: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4) Find the area bounded by the x-axis and: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 panose="020B0604020202020204" pitchFamily="34" charset="0"/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The lines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−1,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 panose="020B0604020202020204" pitchFamily="34" charset="0"/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The curve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=6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−2−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880" y="1667691"/>
                <a:ext cx="4145280" cy="4833257"/>
              </a:xfrm>
              <a:prstGeom prst="rect">
                <a:avLst/>
              </a:prstGeom>
              <a:blipFill>
                <a:blip r:embed="rId3"/>
                <a:stretch>
                  <a:fillRect l="-1765" t="-1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68732" y="2351315"/>
                <a:ext cx="9220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8732" y="2351315"/>
                <a:ext cx="92204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338251" y="2904309"/>
                <a:ext cx="1096006" cy="664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rad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251" y="2904309"/>
                <a:ext cx="1096006" cy="6646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67691" y="4550230"/>
                <a:ext cx="15520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691" y="4550230"/>
                <a:ext cx="1552028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10492" y="5695407"/>
                <a:ext cx="18894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492" y="5695407"/>
                <a:ext cx="1889492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683829" y="1815739"/>
                <a:ext cx="2335063" cy="6533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829" y="1815739"/>
                <a:ext cx="2335063" cy="6533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16434" y="3126379"/>
                <a:ext cx="2716513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434" y="3126379"/>
                <a:ext cx="2716513" cy="37555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812971" y="5168538"/>
                <a:ext cx="5132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971" y="5168538"/>
                <a:ext cx="51328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174376" y="5869578"/>
                <a:ext cx="600891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𝟏𝟏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4376" y="5869578"/>
                <a:ext cx="600891" cy="61093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02108" cy="507029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Integration can also be used in these types of problem, since it is just the reverse of differentiation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particle is moving on the x-axis. At time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the particle is at the point where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The velocity of the particle at time t seconds (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)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An expression for the displacement of the particle from O at time t seconds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distance of the particle from its starting point when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02108" cy="5070294"/>
              </a:xfrm>
              <a:blipFill>
                <a:blip r:embed="rId2"/>
                <a:stretch>
                  <a:fillRect l="-321" t="-722" r="-1763" b="-1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4440" y="24122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Displacement (x)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4440" y="28694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Velocity (v)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34440" y="33266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Acceleration (a)</a:t>
            </a:r>
          </a:p>
        </p:txBody>
      </p:sp>
      <p:sp>
        <p:nvSpPr>
          <p:cNvPr id="8" name="Arc 7"/>
          <p:cNvSpPr/>
          <p:nvPr/>
        </p:nvSpPr>
        <p:spPr>
          <a:xfrm flipH="1">
            <a:off x="1005840" y="25646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-61956" y="2640874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91840" y="2640874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91840" y="3098074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2" name="Arc 11"/>
          <p:cNvSpPr/>
          <p:nvPr/>
        </p:nvSpPr>
        <p:spPr>
          <a:xfrm flipH="1">
            <a:off x="1005840" y="30218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/>
          <p:cNvSpPr/>
          <p:nvPr/>
        </p:nvSpPr>
        <p:spPr>
          <a:xfrm>
            <a:off x="2834640" y="25646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>
            <a:off x="2834640" y="30218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-74098" y="3074640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93772" y="1236617"/>
                <a:ext cx="1160959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772" y="1236617"/>
                <a:ext cx="1160959" cy="7265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589419" y="1894115"/>
                <a:ext cx="1894942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419" y="1894115"/>
                <a:ext cx="1894942" cy="7265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93774" y="2560321"/>
                <a:ext cx="1700787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774" y="2560321"/>
                <a:ext cx="1700787" cy="5557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606837" y="3261363"/>
                <a:ext cx="2131161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3(0)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(0)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837" y="3261363"/>
                <a:ext cx="2131161" cy="5557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619899" y="4075615"/>
                <a:ext cx="5956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899" y="4075615"/>
                <a:ext cx="595611" cy="276999"/>
              </a:xfrm>
              <a:prstGeom prst="rect">
                <a:avLst/>
              </a:prstGeom>
              <a:blipFill>
                <a:blip r:embed="rId7"/>
                <a:stretch>
                  <a:fillRect l="-9184" r="-4082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24253" y="4532813"/>
                <a:ext cx="1700787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253" y="4532813"/>
                <a:ext cx="1700787" cy="55579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>
            <a:off x="6466115" y="1622080"/>
            <a:ext cx="248194" cy="563772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542312" y="1615548"/>
            <a:ext cx="2383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have an expression for v in terms of t</a:t>
            </a:r>
          </a:p>
        </p:txBody>
      </p:sp>
      <p:sp>
        <p:nvSpPr>
          <p:cNvPr id="26" name="Arc 25"/>
          <p:cNvSpPr/>
          <p:nvPr/>
        </p:nvSpPr>
        <p:spPr>
          <a:xfrm>
            <a:off x="6496595" y="2262160"/>
            <a:ext cx="248194" cy="563772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6770915" y="2910948"/>
            <a:ext cx="248194" cy="563772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6627224" y="3629405"/>
            <a:ext cx="248194" cy="563772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6361613" y="4286903"/>
            <a:ext cx="248194" cy="563772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760027" y="2368840"/>
            <a:ext cx="2383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Integrate – remember +c!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82094" y="2843457"/>
            <a:ext cx="20661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Use the information in the question to calculate 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864529" y="3753502"/>
            <a:ext cx="9644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87885" y="4315205"/>
            <a:ext cx="1859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Put this into the formula we have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589417" y="4502330"/>
            <a:ext cx="1767840" cy="64443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4585062" y="2547256"/>
            <a:ext cx="1767840" cy="64443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64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2" grpId="0"/>
      <p:bldP spid="23" grpId="0"/>
      <p:bldP spid="24" grpId="0" animBg="1"/>
      <p:bldP spid="25" grpId="0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 animBg="1"/>
      <p:bldP spid="34" grpId="1" animBg="1"/>
      <p:bldP spid="35" grpId="0" animBg="1"/>
      <p:bldP spid="3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02108" cy="507029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Integration can also be used in these types of problem, since it is just the reverse of differentiation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particle is moving on the x-axis. At time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the particle is at the point where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The velocity of the particle at time t seconds (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)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An expression for the displacement of the particle from O at time t seconds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distance of the particle from its starting point when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02108" cy="5070294"/>
              </a:xfrm>
              <a:blipFill>
                <a:blip r:embed="rId2"/>
                <a:stretch>
                  <a:fillRect l="-321" t="-722" r="-1763" b="-1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4440" y="24122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Displacement (x)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4440" y="28694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Velocity (v)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34440" y="33266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Acceleration (a)</a:t>
            </a:r>
          </a:p>
        </p:txBody>
      </p:sp>
      <p:sp>
        <p:nvSpPr>
          <p:cNvPr id="8" name="Arc 7"/>
          <p:cNvSpPr/>
          <p:nvPr/>
        </p:nvSpPr>
        <p:spPr>
          <a:xfrm flipH="1">
            <a:off x="1005840" y="25646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-61956" y="2640874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91840" y="2640874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91840" y="3098074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2" name="Arc 11"/>
          <p:cNvSpPr/>
          <p:nvPr/>
        </p:nvSpPr>
        <p:spPr>
          <a:xfrm flipH="1">
            <a:off x="1005840" y="30218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/>
          <p:cNvSpPr/>
          <p:nvPr/>
        </p:nvSpPr>
        <p:spPr>
          <a:xfrm>
            <a:off x="2834640" y="25646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>
            <a:off x="2834640" y="30218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-74098" y="3074640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76504" y="1362894"/>
                <a:ext cx="1700787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504" y="1362894"/>
                <a:ext cx="1700787" cy="5557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672151" y="2081352"/>
                <a:ext cx="2148473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3(6)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(6)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151" y="2081352"/>
                <a:ext cx="2148473" cy="5557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685214" y="2947853"/>
                <a:ext cx="7411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214" y="2947853"/>
                <a:ext cx="741165" cy="276999"/>
              </a:xfrm>
              <a:prstGeom prst="rect">
                <a:avLst/>
              </a:prstGeom>
              <a:blipFill>
                <a:blip r:embed="rId5"/>
                <a:stretch>
                  <a:fillRect l="-4132" r="-743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6810104" y="1689463"/>
            <a:ext cx="235130" cy="692331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977739" y="1837616"/>
            <a:ext cx="1304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t = 6</a:t>
            </a:r>
          </a:p>
        </p:txBody>
      </p:sp>
      <p:sp>
        <p:nvSpPr>
          <p:cNvPr id="40" name="Arc 39"/>
          <p:cNvSpPr/>
          <p:nvPr/>
        </p:nvSpPr>
        <p:spPr>
          <a:xfrm>
            <a:off x="6831876" y="2399212"/>
            <a:ext cx="235130" cy="692331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886299" y="2556074"/>
            <a:ext cx="1304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60664" y="3483537"/>
            <a:ext cx="463949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This means that after 6 seconds, the particle is 41 metres from O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Note that it started 5 </a:t>
            </a: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metres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 from O, so it is therefore 36m </a:t>
            </a:r>
            <a:r>
              <a:rPr lang="en-US" sz="1600" u="sng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from its starting point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Read questions carefully!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49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 animBg="1"/>
      <p:bldP spid="39" grpId="0"/>
      <p:bldP spid="40" grpId="0" animBg="1"/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085804" y="923107"/>
            <a:ext cx="2734493" cy="2690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02108" cy="507029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Integration can also be used in these types of problem, since it is just the reverse of differentiation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particle travels in a straight line. After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seconds its velocity,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=5−3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Find the distance travelled by the particle in the third second of its motion.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 sketch of the graph can help make the process clear!</a:t>
                </a: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02108" cy="5070294"/>
              </a:xfrm>
              <a:blipFill>
                <a:blip r:embed="rId2"/>
                <a:stretch>
                  <a:fillRect t="-722" r="-16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4440" y="24122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Displacement (x)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4440" y="28694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Velocity (v)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34440" y="33266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Acceleration (a)</a:t>
            </a:r>
          </a:p>
        </p:txBody>
      </p:sp>
      <p:sp>
        <p:nvSpPr>
          <p:cNvPr id="8" name="Arc 7"/>
          <p:cNvSpPr/>
          <p:nvPr/>
        </p:nvSpPr>
        <p:spPr>
          <a:xfrm flipH="1">
            <a:off x="1005840" y="25646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-61956" y="2640874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91840" y="2640874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91840" y="3098074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2" name="Arc 11"/>
          <p:cNvSpPr/>
          <p:nvPr/>
        </p:nvSpPr>
        <p:spPr>
          <a:xfrm flipH="1">
            <a:off x="1005840" y="30218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/>
          <p:cNvSpPr/>
          <p:nvPr/>
        </p:nvSpPr>
        <p:spPr>
          <a:xfrm>
            <a:off x="2834640" y="25646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>
            <a:off x="2834640" y="30218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-74098" y="3074640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66681" y="940949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93554" y="2226985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672149" y="3779520"/>
                <a:ext cx="12298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149" y="3779520"/>
                <a:ext cx="1229888" cy="276999"/>
              </a:xfrm>
              <a:prstGeom prst="rect">
                <a:avLst/>
              </a:prstGeom>
              <a:blipFill>
                <a:blip r:embed="rId3"/>
                <a:stretch>
                  <a:fillRect l="-2475" t="-4444" r="-1485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667795" y="4236720"/>
                <a:ext cx="12298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0=5−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795" y="4236720"/>
                <a:ext cx="1229888" cy="276999"/>
              </a:xfrm>
              <a:prstGeom prst="rect">
                <a:avLst/>
              </a:prstGeom>
              <a:blipFill>
                <a:blip r:embed="rId4"/>
                <a:stretch>
                  <a:fillRect l="-4478" t="-4444" r="-1493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54435" y="4685211"/>
                <a:ext cx="8224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435" y="4685211"/>
                <a:ext cx="822405" cy="276999"/>
              </a:xfrm>
              <a:prstGeom prst="rect">
                <a:avLst/>
              </a:prstGeom>
              <a:blipFill>
                <a:blip r:embed="rId5"/>
                <a:stretch>
                  <a:fillRect l="-6667" t="-4444" r="-666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80709" y="5055325"/>
                <a:ext cx="694164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709" y="5055325"/>
                <a:ext cx="694164" cy="5259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706983" y="5765073"/>
                <a:ext cx="12688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=±1.29…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983" y="5765073"/>
                <a:ext cx="1268809" cy="276999"/>
              </a:xfrm>
              <a:prstGeom prst="rect">
                <a:avLst/>
              </a:prstGeom>
              <a:blipFill>
                <a:blip r:embed="rId7"/>
                <a:stretch>
                  <a:fillRect l="-3365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/>
          <p:cNvSpPr/>
          <p:nvPr/>
        </p:nvSpPr>
        <p:spPr>
          <a:xfrm>
            <a:off x="5830389" y="3931921"/>
            <a:ext cx="283028" cy="474618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5954481" y="3818818"/>
            <a:ext cx="2919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It is a negative quadratic, with a v-intercept of 5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The roots will be when v = 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Arc 26"/>
          <p:cNvSpPr/>
          <p:nvPr/>
        </p:nvSpPr>
        <p:spPr>
          <a:xfrm>
            <a:off x="5756366" y="4397829"/>
            <a:ext cx="278674" cy="470263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5264332" y="4872446"/>
            <a:ext cx="278674" cy="470263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5878286" y="5320939"/>
            <a:ext cx="287382" cy="574766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019796" y="4476314"/>
            <a:ext cx="842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Add 3t</a:t>
            </a:r>
            <a:r>
              <a:rPr lang="en-US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27760" y="4950931"/>
            <a:ext cx="1143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Divide by 3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43749" y="5442965"/>
            <a:ext cx="1354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Freeform 32"/>
          <p:cNvSpPr/>
          <p:nvPr/>
        </p:nvSpPr>
        <p:spPr>
          <a:xfrm flipV="1">
            <a:off x="5425437" y="2029094"/>
            <a:ext cx="2002973" cy="1280161"/>
          </a:xfrm>
          <a:custGeom>
            <a:avLst/>
            <a:gdLst>
              <a:gd name="connsiteX0" fmla="*/ 0 w 2011680"/>
              <a:gd name="connsiteY0" fmla="*/ 0 h 1864746"/>
              <a:gd name="connsiteX1" fmla="*/ 644435 w 2011680"/>
              <a:gd name="connsiteY1" fmla="*/ 1654629 h 1864746"/>
              <a:gd name="connsiteX2" fmla="*/ 1358537 w 2011680"/>
              <a:gd name="connsiteY2" fmla="*/ 1663337 h 1864746"/>
              <a:gd name="connsiteX3" fmla="*/ 2011680 w 2011680"/>
              <a:gd name="connsiteY3" fmla="*/ 26126 h 186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1680" h="1864746">
                <a:moveTo>
                  <a:pt x="0" y="0"/>
                </a:moveTo>
                <a:cubicBezTo>
                  <a:pt x="209006" y="688703"/>
                  <a:pt x="418012" y="1377406"/>
                  <a:pt x="644435" y="1654629"/>
                </a:cubicBezTo>
                <a:cubicBezTo>
                  <a:pt x="870858" y="1931852"/>
                  <a:pt x="1130663" y="1934754"/>
                  <a:pt x="1358537" y="1663337"/>
                </a:cubicBezTo>
                <a:cubicBezTo>
                  <a:pt x="1586411" y="1391920"/>
                  <a:pt x="1799045" y="709023"/>
                  <a:pt x="2011680" y="26126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439988" y="224245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1.29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325292" y="1637212"/>
            <a:ext cx="1110344" cy="17092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435465" y="1073100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V="1">
            <a:off x="6465945" y="1164540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91794" y="185492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66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 animBg="1"/>
      <p:bldP spid="35" grpId="0"/>
      <p:bldP spid="37" grpId="0" animBg="1"/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085804" y="923107"/>
            <a:ext cx="2734493" cy="2690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02108" cy="520092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Integration can also be used in these types of problem, since it is just the reverse of differentiation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particle travels in a straight line. After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seconds its velocity,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=5−3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Find the distance travelled by the particle in the third second of its motion.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First second = 0-1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Second </a:t>
                </a:r>
                <a:r>
                  <a:rPr lang="en-US" sz="16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second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= 1-2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Third second = 2-3</a:t>
                </a: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02108" cy="5200922"/>
              </a:xfrm>
              <a:blipFill>
                <a:blip r:embed="rId2"/>
                <a:stretch>
                  <a:fillRect t="-703" r="-16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4440" y="24122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Displacement (x)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4440" y="28694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Velocity (v)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34440" y="33266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Acceleration (a)</a:t>
            </a:r>
          </a:p>
        </p:txBody>
      </p:sp>
      <p:sp>
        <p:nvSpPr>
          <p:cNvPr id="8" name="Arc 7"/>
          <p:cNvSpPr/>
          <p:nvPr/>
        </p:nvSpPr>
        <p:spPr>
          <a:xfrm flipH="1">
            <a:off x="1005840" y="25646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-61956" y="2640874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91840" y="2640874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91840" y="3098074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2" name="Arc 11"/>
          <p:cNvSpPr/>
          <p:nvPr/>
        </p:nvSpPr>
        <p:spPr>
          <a:xfrm flipH="1">
            <a:off x="1005840" y="30218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/>
          <p:cNvSpPr/>
          <p:nvPr/>
        </p:nvSpPr>
        <p:spPr>
          <a:xfrm>
            <a:off x="2834640" y="25646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>
            <a:off x="2834640" y="30218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-74098" y="3074640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66681" y="940949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93554" y="2226985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39988" y="224245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1.29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53646" y="90569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06343" y="901338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0361" y="3656755"/>
            <a:ext cx="4785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Remember that the area ‘under’ a velocity-time curve is equal to the distance travelled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So we need to integrate the function between the limits of 2 and 3…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7000875" y="2270125"/>
            <a:ext cx="361950" cy="873125"/>
          </a:xfrm>
          <a:custGeom>
            <a:avLst/>
            <a:gdLst>
              <a:gd name="connsiteX0" fmla="*/ 0 w 361950"/>
              <a:gd name="connsiteY0" fmla="*/ 3175 h 873125"/>
              <a:gd name="connsiteX1" fmla="*/ 0 w 361950"/>
              <a:gd name="connsiteY1" fmla="*/ 155575 h 873125"/>
              <a:gd name="connsiteX2" fmla="*/ 98425 w 361950"/>
              <a:gd name="connsiteY2" fmla="*/ 339725 h 873125"/>
              <a:gd name="connsiteX3" fmla="*/ 174625 w 361950"/>
              <a:gd name="connsiteY3" fmla="*/ 476250 h 873125"/>
              <a:gd name="connsiteX4" fmla="*/ 228600 w 361950"/>
              <a:gd name="connsiteY4" fmla="*/ 587375 h 873125"/>
              <a:gd name="connsiteX5" fmla="*/ 266700 w 361950"/>
              <a:gd name="connsiteY5" fmla="*/ 663575 h 873125"/>
              <a:gd name="connsiteX6" fmla="*/ 361950 w 361950"/>
              <a:gd name="connsiteY6" fmla="*/ 873125 h 873125"/>
              <a:gd name="connsiteX7" fmla="*/ 361950 w 361950"/>
              <a:gd name="connsiteY7" fmla="*/ 0 h 873125"/>
              <a:gd name="connsiteX8" fmla="*/ 0 w 361950"/>
              <a:gd name="connsiteY8" fmla="*/ 3175 h 87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950" h="873125">
                <a:moveTo>
                  <a:pt x="0" y="3175"/>
                </a:moveTo>
                <a:lnTo>
                  <a:pt x="0" y="155575"/>
                </a:lnTo>
                <a:lnTo>
                  <a:pt x="98425" y="339725"/>
                </a:lnTo>
                <a:lnTo>
                  <a:pt x="174625" y="476250"/>
                </a:lnTo>
                <a:lnTo>
                  <a:pt x="228600" y="587375"/>
                </a:lnTo>
                <a:lnTo>
                  <a:pt x="266700" y="663575"/>
                </a:lnTo>
                <a:lnTo>
                  <a:pt x="361950" y="873125"/>
                </a:lnTo>
                <a:lnTo>
                  <a:pt x="361950" y="0"/>
                </a:lnTo>
                <a:lnTo>
                  <a:pt x="0" y="3175"/>
                </a:lnTo>
                <a:close/>
              </a:path>
            </a:pathLst>
          </a:cu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Connector 38"/>
          <p:cNvCxnSpPr/>
          <p:nvPr/>
        </p:nvCxnSpPr>
        <p:spPr>
          <a:xfrm>
            <a:off x="7001691" y="1184365"/>
            <a:ext cx="0" cy="2098766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363097" y="1188720"/>
            <a:ext cx="0" cy="2098766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 flipV="1">
            <a:off x="5425437" y="2029094"/>
            <a:ext cx="2002973" cy="1280161"/>
          </a:xfrm>
          <a:custGeom>
            <a:avLst/>
            <a:gdLst>
              <a:gd name="connsiteX0" fmla="*/ 0 w 2011680"/>
              <a:gd name="connsiteY0" fmla="*/ 0 h 1864746"/>
              <a:gd name="connsiteX1" fmla="*/ 644435 w 2011680"/>
              <a:gd name="connsiteY1" fmla="*/ 1654629 h 1864746"/>
              <a:gd name="connsiteX2" fmla="*/ 1358537 w 2011680"/>
              <a:gd name="connsiteY2" fmla="*/ 1663337 h 1864746"/>
              <a:gd name="connsiteX3" fmla="*/ 2011680 w 2011680"/>
              <a:gd name="connsiteY3" fmla="*/ 26126 h 186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1680" h="1864746">
                <a:moveTo>
                  <a:pt x="0" y="0"/>
                </a:moveTo>
                <a:cubicBezTo>
                  <a:pt x="209006" y="688703"/>
                  <a:pt x="418012" y="1377406"/>
                  <a:pt x="644435" y="1654629"/>
                </a:cubicBezTo>
                <a:cubicBezTo>
                  <a:pt x="870858" y="1931852"/>
                  <a:pt x="1130663" y="1934754"/>
                  <a:pt x="1358537" y="1663337"/>
                </a:cubicBezTo>
                <a:cubicBezTo>
                  <a:pt x="1586411" y="1391920"/>
                  <a:pt x="1799045" y="709023"/>
                  <a:pt x="2011680" y="26126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312592" y="1589587"/>
            <a:ext cx="1110344" cy="1728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 rot="5400000" flipV="1">
            <a:off x="6465945" y="1164540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91794" y="185492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435465" y="1073100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95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085804" y="923107"/>
            <a:ext cx="2734493" cy="2690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02108" cy="520092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Integration can also be used in these types of problem, since it is just the reverse of differentiation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particle travels in a straight line. After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seconds its velocity,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=5−3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Find the distance travelled by the particle in the third second of its motion.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First second = 0-1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Second </a:t>
                </a:r>
                <a:r>
                  <a:rPr lang="en-US" sz="16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second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= 1-2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Third second = 2-3</a:t>
                </a: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02108" cy="5200922"/>
              </a:xfrm>
              <a:blipFill>
                <a:blip r:embed="rId2"/>
                <a:stretch>
                  <a:fillRect t="-703" r="-16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4440" y="24122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Displacement (x)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4440" y="28694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Velocity (v)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34440" y="33266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Acceleration (a)</a:t>
            </a:r>
          </a:p>
        </p:txBody>
      </p:sp>
      <p:sp>
        <p:nvSpPr>
          <p:cNvPr id="8" name="Arc 7"/>
          <p:cNvSpPr/>
          <p:nvPr/>
        </p:nvSpPr>
        <p:spPr>
          <a:xfrm flipH="1">
            <a:off x="1005840" y="25646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-61956" y="2640874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91840" y="2640874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91840" y="3098074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2" name="Arc 11"/>
          <p:cNvSpPr/>
          <p:nvPr/>
        </p:nvSpPr>
        <p:spPr>
          <a:xfrm flipH="1">
            <a:off x="1005840" y="30218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/>
          <p:cNvSpPr/>
          <p:nvPr/>
        </p:nvSpPr>
        <p:spPr>
          <a:xfrm>
            <a:off x="2834640" y="25646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>
            <a:off x="2834640" y="30218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-74098" y="3074640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66681" y="940949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93554" y="2226985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39988" y="224245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1.29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53646" y="90569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06343" y="901338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7000875" y="2270125"/>
            <a:ext cx="361950" cy="873125"/>
          </a:xfrm>
          <a:custGeom>
            <a:avLst/>
            <a:gdLst>
              <a:gd name="connsiteX0" fmla="*/ 0 w 361950"/>
              <a:gd name="connsiteY0" fmla="*/ 3175 h 873125"/>
              <a:gd name="connsiteX1" fmla="*/ 0 w 361950"/>
              <a:gd name="connsiteY1" fmla="*/ 155575 h 873125"/>
              <a:gd name="connsiteX2" fmla="*/ 98425 w 361950"/>
              <a:gd name="connsiteY2" fmla="*/ 339725 h 873125"/>
              <a:gd name="connsiteX3" fmla="*/ 174625 w 361950"/>
              <a:gd name="connsiteY3" fmla="*/ 476250 h 873125"/>
              <a:gd name="connsiteX4" fmla="*/ 228600 w 361950"/>
              <a:gd name="connsiteY4" fmla="*/ 587375 h 873125"/>
              <a:gd name="connsiteX5" fmla="*/ 266700 w 361950"/>
              <a:gd name="connsiteY5" fmla="*/ 663575 h 873125"/>
              <a:gd name="connsiteX6" fmla="*/ 361950 w 361950"/>
              <a:gd name="connsiteY6" fmla="*/ 873125 h 873125"/>
              <a:gd name="connsiteX7" fmla="*/ 361950 w 361950"/>
              <a:gd name="connsiteY7" fmla="*/ 0 h 873125"/>
              <a:gd name="connsiteX8" fmla="*/ 0 w 361950"/>
              <a:gd name="connsiteY8" fmla="*/ 3175 h 87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950" h="873125">
                <a:moveTo>
                  <a:pt x="0" y="3175"/>
                </a:moveTo>
                <a:lnTo>
                  <a:pt x="0" y="155575"/>
                </a:lnTo>
                <a:lnTo>
                  <a:pt x="98425" y="339725"/>
                </a:lnTo>
                <a:lnTo>
                  <a:pt x="174625" y="476250"/>
                </a:lnTo>
                <a:lnTo>
                  <a:pt x="228600" y="587375"/>
                </a:lnTo>
                <a:lnTo>
                  <a:pt x="266700" y="663575"/>
                </a:lnTo>
                <a:lnTo>
                  <a:pt x="361950" y="873125"/>
                </a:lnTo>
                <a:lnTo>
                  <a:pt x="361950" y="0"/>
                </a:lnTo>
                <a:lnTo>
                  <a:pt x="0" y="3175"/>
                </a:lnTo>
                <a:close/>
              </a:path>
            </a:pathLst>
          </a:cu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Connector 38"/>
          <p:cNvCxnSpPr/>
          <p:nvPr/>
        </p:nvCxnSpPr>
        <p:spPr>
          <a:xfrm>
            <a:off x="7001691" y="1184365"/>
            <a:ext cx="0" cy="2098766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363097" y="1188720"/>
            <a:ext cx="0" cy="2098766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 flipV="1">
            <a:off x="5425437" y="2029094"/>
            <a:ext cx="2002973" cy="1280161"/>
          </a:xfrm>
          <a:custGeom>
            <a:avLst/>
            <a:gdLst>
              <a:gd name="connsiteX0" fmla="*/ 0 w 2011680"/>
              <a:gd name="connsiteY0" fmla="*/ 0 h 1864746"/>
              <a:gd name="connsiteX1" fmla="*/ 644435 w 2011680"/>
              <a:gd name="connsiteY1" fmla="*/ 1654629 h 1864746"/>
              <a:gd name="connsiteX2" fmla="*/ 1358537 w 2011680"/>
              <a:gd name="connsiteY2" fmla="*/ 1663337 h 1864746"/>
              <a:gd name="connsiteX3" fmla="*/ 2011680 w 2011680"/>
              <a:gd name="connsiteY3" fmla="*/ 26126 h 186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1680" h="1864746">
                <a:moveTo>
                  <a:pt x="0" y="0"/>
                </a:moveTo>
                <a:cubicBezTo>
                  <a:pt x="209006" y="688703"/>
                  <a:pt x="418012" y="1377406"/>
                  <a:pt x="644435" y="1654629"/>
                </a:cubicBezTo>
                <a:cubicBezTo>
                  <a:pt x="870858" y="1931852"/>
                  <a:pt x="1130663" y="1934754"/>
                  <a:pt x="1358537" y="1663337"/>
                </a:cubicBezTo>
                <a:cubicBezTo>
                  <a:pt x="1586411" y="1391920"/>
                  <a:pt x="1799045" y="709023"/>
                  <a:pt x="2011680" y="26126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312592" y="1589587"/>
            <a:ext cx="1110344" cy="1728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 rot="5400000" flipV="1">
            <a:off x="6465945" y="1164540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91794" y="185492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435465" y="1073100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33887" y="3771900"/>
                <a:ext cx="1746888" cy="5520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5−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887" y="3771900"/>
                <a:ext cx="1746888" cy="5520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586287" y="4591050"/>
                <a:ext cx="1130118" cy="2508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287" y="4591050"/>
                <a:ext cx="1130118" cy="250838"/>
              </a:xfrm>
              <a:prstGeom prst="rect">
                <a:avLst/>
              </a:prstGeom>
              <a:blipFill>
                <a:blip r:embed="rId4"/>
                <a:stretch>
                  <a:fillRect l="-1075" r="-538" b="-170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6762" y="5219700"/>
                <a:ext cx="288745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762" y="5219700"/>
                <a:ext cx="2887457" cy="246221"/>
              </a:xfrm>
              <a:prstGeom prst="rect">
                <a:avLst/>
              </a:prstGeom>
              <a:blipFill>
                <a:blip r:embed="rId5"/>
                <a:stretch>
                  <a:fillRect l="-21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586287" y="5762625"/>
                <a:ext cx="63889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=−14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287" y="5762625"/>
                <a:ext cx="638893" cy="246221"/>
              </a:xfrm>
              <a:prstGeom prst="rect">
                <a:avLst/>
              </a:prstGeom>
              <a:blipFill>
                <a:blip r:embed="rId6"/>
                <a:stretch>
                  <a:fillRect l="-2857" r="-5714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595812" y="6248400"/>
                <a:ext cx="48500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812" y="6248400"/>
                <a:ext cx="485005" cy="246221"/>
              </a:xfrm>
              <a:prstGeom prst="rect">
                <a:avLst/>
              </a:prstGeom>
              <a:blipFill>
                <a:blip r:embed="rId7"/>
                <a:stretch>
                  <a:fillRect l="-3797" r="-7595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6068785" y="4101738"/>
            <a:ext cx="322489" cy="622661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6343651" y="4118990"/>
            <a:ext cx="1892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Integrate and use a square bracket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Arc 48"/>
          <p:cNvSpPr/>
          <p:nvPr/>
        </p:nvSpPr>
        <p:spPr>
          <a:xfrm>
            <a:off x="7316560" y="4739913"/>
            <a:ext cx="322489" cy="622661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7335611" y="5368564"/>
            <a:ext cx="265340" cy="498836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5154386" y="5882914"/>
            <a:ext cx="265340" cy="498836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7553326" y="4785740"/>
            <a:ext cx="1590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limits and subtract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53326" y="5452490"/>
            <a:ext cx="1009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00651" y="5862065"/>
            <a:ext cx="171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want the positive value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68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2" grpId="0"/>
      <p:bldP spid="43" grpId="0"/>
      <p:bldP spid="45" grpId="0"/>
      <p:bldP spid="46" grpId="0"/>
      <p:bldP spid="47" grpId="0" animBg="1"/>
      <p:bldP spid="48" grpId="0"/>
      <p:bldP spid="49" grpId="0" animBg="1"/>
      <p:bldP spid="50" grpId="0" animBg="1"/>
      <p:bldP spid="51" grpId="0" animBg="1"/>
      <p:bldP spid="52" grpId="0"/>
      <p:bldP spid="53" grpId="0"/>
      <p:bldP spid="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085804" y="923107"/>
            <a:ext cx="2734493" cy="2690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02108" cy="520092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Integration can also be used in these types of problem, since it is just the reverse of differentiation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particle travels in a straight line. After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seconds its velocity,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=5−3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Find the distance travelled by the particle in the third second of its motion.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First second = 0-1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Second </a:t>
                </a:r>
                <a:r>
                  <a:rPr lang="en-US" sz="16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second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= 1-2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Third second = 2-3</a:t>
                </a: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02108" cy="5200922"/>
              </a:xfrm>
              <a:blipFill>
                <a:blip r:embed="rId2"/>
                <a:stretch>
                  <a:fillRect t="-703" r="-16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4440" y="24122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Displacement (x)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4440" y="28694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Velocity (v)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34440" y="33266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Acceleration (a)</a:t>
            </a:r>
          </a:p>
        </p:txBody>
      </p:sp>
      <p:sp>
        <p:nvSpPr>
          <p:cNvPr id="8" name="Arc 7"/>
          <p:cNvSpPr/>
          <p:nvPr/>
        </p:nvSpPr>
        <p:spPr>
          <a:xfrm flipH="1">
            <a:off x="1005840" y="25646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-61956" y="2640874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91840" y="2640874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91840" y="3098074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2" name="Arc 11"/>
          <p:cNvSpPr/>
          <p:nvPr/>
        </p:nvSpPr>
        <p:spPr>
          <a:xfrm flipH="1">
            <a:off x="1005840" y="30218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/>
          <p:cNvSpPr/>
          <p:nvPr/>
        </p:nvSpPr>
        <p:spPr>
          <a:xfrm>
            <a:off x="2834640" y="25646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>
            <a:off x="2834640" y="30218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-74098" y="3074640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66681" y="940949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93554" y="2226985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39988" y="224245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1.29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53646" y="90569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06343" y="901338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7000875" y="2270125"/>
            <a:ext cx="361950" cy="873125"/>
          </a:xfrm>
          <a:custGeom>
            <a:avLst/>
            <a:gdLst>
              <a:gd name="connsiteX0" fmla="*/ 0 w 361950"/>
              <a:gd name="connsiteY0" fmla="*/ 3175 h 873125"/>
              <a:gd name="connsiteX1" fmla="*/ 0 w 361950"/>
              <a:gd name="connsiteY1" fmla="*/ 155575 h 873125"/>
              <a:gd name="connsiteX2" fmla="*/ 98425 w 361950"/>
              <a:gd name="connsiteY2" fmla="*/ 339725 h 873125"/>
              <a:gd name="connsiteX3" fmla="*/ 174625 w 361950"/>
              <a:gd name="connsiteY3" fmla="*/ 476250 h 873125"/>
              <a:gd name="connsiteX4" fmla="*/ 228600 w 361950"/>
              <a:gd name="connsiteY4" fmla="*/ 587375 h 873125"/>
              <a:gd name="connsiteX5" fmla="*/ 266700 w 361950"/>
              <a:gd name="connsiteY5" fmla="*/ 663575 h 873125"/>
              <a:gd name="connsiteX6" fmla="*/ 361950 w 361950"/>
              <a:gd name="connsiteY6" fmla="*/ 873125 h 873125"/>
              <a:gd name="connsiteX7" fmla="*/ 361950 w 361950"/>
              <a:gd name="connsiteY7" fmla="*/ 0 h 873125"/>
              <a:gd name="connsiteX8" fmla="*/ 0 w 361950"/>
              <a:gd name="connsiteY8" fmla="*/ 3175 h 87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950" h="873125">
                <a:moveTo>
                  <a:pt x="0" y="3175"/>
                </a:moveTo>
                <a:lnTo>
                  <a:pt x="0" y="155575"/>
                </a:lnTo>
                <a:lnTo>
                  <a:pt x="98425" y="339725"/>
                </a:lnTo>
                <a:lnTo>
                  <a:pt x="174625" y="476250"/>
                </a:lnTo>
                <a:lnTo>
                  <a:pt x="228600" y="587375"/>
                </a:lnTo>
                <a:lnTo>
                  <a:pt x="266700" y="663575"/>
                </a:lnTo>
                <a:lnTo>
                  <a:pt x="361950" y="873125"/>
                </a:lnTo>
                <a:lnTo>
                  <a:pt x="361950" y="0"/>
                </a:lnTo>
                <a:lnTo>
                  <a:pt x="0" y="3175"/>
                </a:lnTo>
                <a:close/>
              </a:path>
            </a:pathLst>
          </a:cu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Connector 38"/>
          <p:cNvCxnSpPr/>
          <p:nvPr/>
        </p:nvCxnSpPr>
        <p:spPr>
          <a:xfrm>
            <a:off x="7001691" y="1184365"/>
            <a:ext cx="0" cy="2098766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363097" y="1188720"/>
            <a:ext cx="0" cy="2098766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 flipV="1">
            <a:off x="5425437" y="2029094"/>
            <a:ext cx="2002973" cy="1280161"/>
          </a:xfrm>
          <a:custGeom>
            <a:avLst/>
            <a:gdLst>
              <a:gd name="connsiteX0" fmla="*/ 0 w 2011680"/>
              <a:gd name="connsiteY0" fmla="*/ 0 h 1864746"/>
              <a:gd name="connsiteX1" fmla="*/ 644435 w 2011680"/>
              <a:gd name="connsiteY1" fmla="*/ 1654629 h 1864746"/>
              <a:gd name="connsiteX2" fmla="*/ 1358537 w 2011680"/>
              <a:gd name="connsiteY2" fmla="*/ 1663337 h 1864746"/>
              <a:gd name="connsiteX3" fmla="*/ 2011680 w 2011680"/>
              <a:gd name="connsiteY3" fmla="*/ 26126 h 186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1680" h="1864746">
                <a:moveTo>
                  <a:pt x="0" y="0"/>
                </a:moveTo>
                <a:cubicBezTo>
                  <a:pt x="209006" y="688703"/>
                  <a:pt x="418012" y="1377406"/>
                  <a:pt x="644435" y="1654629"/>
                </a:cubicBezTo>
                <a:cubicBezTo>
                  <a:pt x="870858" y="1931852"/>
                  <a:pt x="1130663" y="1934754"/>
                  <a:pt x="1358537" y="1663337"/>
                </a:cubicBezTo>
                <a:cubicBezTo>
                  <a:pt x="1586411" y="1391920"/>
                  <a:pt x="1799045" y="709023"/>
                  <a:pt x="2011680" y="26126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312592" y="1589587"/>
            <a:ext cx="1110344" cy="1728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 rot="5400000" flipV="1">
            <a:off x="6465945" y="1164540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91794" y="185492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435465" y="1073100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324350" y="3823715"/>
            <a:ext cx="45815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Be very careful on this type of question – if part of the area is above and part is below the x-axis, you will need to integrate each part separately!</a:t>
            </a:r>
            <a:endParaRPr lang="en-GB" sz="16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89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0D2011-25FA-4F40-A1ED-AAF7E2C78E7D}"/>
              </a:ext>
            </a:extLst>
          </p:cNvPr>
          <p:cNvSpPr/>
          <p:nvPr/>
        </p:nvSpPr>
        <p:spPr>
          <a:xfrm>
            <a:off x="1652308" y="2199643"/>
            <a:ext cx="6000682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Exercise 11E</a:t>
            </a:r>
            <a:endParaRPr lang="ja-JP" altLang="en-US" sz="66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0437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96465" cy="508052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calculus to derive the formulae for motion with constant acceleration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might be asked to derive these formulae on exams!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particle moves in a straight line with constant acceleration,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Given that its initial velocity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its initial displacement is 0m, prove that: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GB" sz="1600" dirty="0">
                    <a:latin typeface="Comic Sans MS" panose="030F0702030302020204" pitchFamily="66" charset="0"/>
                  </a:rPr>
                  <a:t>The particle’s velocity at time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seconds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𝑎𝑡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</a:t>
                </a:r>
                <a:r>
                  <a:rPr lang="en-GB" sz="1600" dirty="0">
                    <a:latin typeface="Comic Sans MS" panose="030F0702030302020204" pitchFamily="66" charset="0"/>
                  </a:rPr>
                  <a:t>he particle’s displacement,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at time t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𝑢𝑡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96465" cy="5080524"/>
              </a:xfrm>
              <a:blipFill>
                <a:blip r:embed="rId2"/>
                <a:stretch>
                  <a:fillRect t="-720" r="-17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D859D2B-3CC6-4DBB-A401-FAD91067FF70}"/>
                  </a:ext>
                </a:extLst>
              </p:cNvPr>
              <p:cNvSpPr txBox="1"/>
              <p:nvPr/>
            </p:nvSpPr>
            <p:spPr>
              <a:xfrm>
                <a:off x="4762870" y="1282824"/>
                <a:ext cx="1035540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D859D2B-3CC6-4DBB-A401-FAD91067FF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870" y="1282824"/>
                <a:ext cx="1035540" cy="6458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4D229793-ADC8-42C0-B84B-A6267D8C5731}"/>
                  </a:ext>
                </a:extLst>
              </p:cNvPr>
              <p:cNvSpPr txBox="1"/>
              <p:nvPr/>
            </p:nvSpPr>
            <p:spPr>
              <a:xfrm>
                <a:off x="4764351" y="1967885"/>
                <a:ext cx="97937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4D229793-ADC8-42C0-B84B-A6267D8C57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351" y="1967885"/>
                <a:ext cx="979371" cy="246221"/>
              </a:xfrm>
              <a:prstGeom prst="rect">
                <a:avLst/>
              </a:prstGeom>
              <a:blipFill>
                <a:blip r:embed="rId4"/>
                <a:stretch>
                  <a:fillRect l="-3125" r="-1875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784FF54-16CC-4B20-8147-C0B735D6A9CC}"/>
                  </a:ext>
                </a:extLst>
              </p:cNvPr>
              <p:cNvSpPr txBox="1"/>
              <p:nvPr/>
            </p:nvSpPr>
            <p:spPr>
              <a:xfrm>
                <a:off x="4588278" y="2457637"/>
                <a:ext cx="13552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(0)+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784FF54-16CC-4B20-8147-C0B735D6A9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278" y="2457637"/>
                <a:ext cx="1355243" cy="246221"/>
              </a:xfrm>
              <a:prstGeom prst="rect">
                <a:avLst/>
              </a:prstGeom>
              <a:blipFill>
                <a:blip r:embed="rId5"/>
                <a:stretch>
                  <a:fillRect l="-4955" r="-901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D487644-70AA-4B2E-97E6-7C824B013F20}"/>
                  </a:ext>
                </a:extLst>
              </p:cNvPr>
              <p:cNvSpPr txBox="1"/>
              <p:nvPr/>
            </p:nvSpPr>
            <p:spPr>
              <a:xfrm>
                <a:off x="4767312" y="2965144"/>
                <a:ext cx="53771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D487644-70AA-4B2E-97E6-7C824B013F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312" y="2965144"/>
                <a:ext cx="537711" cy="246221"/>
              </a:xfrm>
              <a:prstGeom prst="rect">
                <a:avLst/>
              </a:prstGeom>
              <a:blipFill>
                <a:blip r:embed="rId6"/>
                <a:stretch>
                  <a:fillRect l="-4545" r="-34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8D6230A-E2DD-46D0-B680-A0FDEAA5180C}"/>
                  </a:ext>
                </a:extLst>
              </p:cNvPr>
              <p:cNvSpPr txBox="1"/>
              <p:nvPr/>
            </p:nvSpPr>
            <p:spPr>
              <a:xfrm>
                <a:off x="4765832" y="3469691"/>
                <a:ext cx="100046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8D6230A-E2DD-46D0-B680-A0FDEAA51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832" y="3469691"/>
                <a:ext cx="1000467" cy="246221"/>
              </a:xfrm>
              <a:prstGeom prst="rect">
                <a:avLst/>
              </a:prstGeom>
              <a:blipFill>
                <a:blip r:embed="rId7"/>
                <a:stretch>
                  <a:fillRect l="-2439" r="-243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49">
            <a:extLst>
              <a:ext uri="{FF2B5EF4-FFF2-40B4-BE49-F238E27FC236}">
                <a16:creationId xmlns:a16="http://schemas.microsoft.com/office/drawing/2014/main" id="{3FFC0F8C-3209-4D07-BC55-34A5A1328BD1}"/>
              </a:ext>
            </a:extLst>
          </p:cNvPr>
          <p:cNvSpPr/>
          <p:nvPr/>
        </p:nvSpPr>
        <p:spPr>
          <a:xfrm>
            <a:off x="5728753" y="1577799"/>
            <a:ext cx="265340" cy="498836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52">
            <a:extLst>
              <a:ext uri="{FF2B5EF4-FFF2-40B4-BE49-F238E27FC236}">
                <a16:creationId xmlns:a16="http://schemas.microsoft.com/office/drawing/2014/main" id="{11AA419A-6E3E-48A5-B1E1-4CA5F42DF968}"/>
              </a:ext>
            </a:extLst>
          </p:cNvPr>
          <p:cNvSpPr txBox="1"/>
          <p:nvPr/>
        </p:nvSpPr>
        <p:spPr>
          <a:xfrm>
            <a:off x="5761609" y="1555192"/>
            <a:ext cx="1851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Integrate with respect to t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Arc 49">
            <a:extLst>
              <a:ext uri="{FF2B5EF4-FFF2-40B4-BE49-F238E27FC236}">
                <a16:creationId xmlns:a16="http://schemas.microsoft.com/office/drawing/2014/main" id="{1CB3A9A5-2208-4FEC-A84A-660A93903628}"/>
              </a:ext>
            </a:extLst>
          </p:cNvPr>
          <p:cNvSpPr/>
          <p:nvPr/>
        </p:nvSpPr>
        <p:spPr>
          <a:xfrm>
            <a:off x="5934419" y="2085306"/>
            <a:ext cx="265340" cy="498836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49">
            <a:extLst>
              <a:ext uri="{FF2B5EF4-FFF2-40B4-BE49-F238E27FC236}">
                <a16:creationId xmlns:a16="http://schemas.microsoft.com/office/drawing/2014/main" id="{3DF3F130-B510-4B74-B616-0308416E253D}"/>
              </a:ext>
            </a:extLst>
          </p:cNvPr>
          <p:cNvSpPr/>
          <p:nvPr/>
        </p:nvSpPr>
        <p:spPr>
          <a:xfrm>
            <a:off x="5829366" y="2610567"/>
            <a:ext cx="265340" cy="498836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c 49">
            <a:extLst>
              <a:ext uri="{FF2B5EF4-FFF2-40B4-BE49-F238E27FC236}">
                <a16:creationId xmlns:a16="http://schemas.microsoft.com/office/drawing/2014/main" id="{ADA95815-C5BC-45E8-9975-1A03D44B0CC3}"/>
              </a:ext>
            </a:extLst>
          </p:cNvPr>
          <p:cNvSpPr/>
          <p:nvPr/>
        </p:nvSpPr>
        <p:spPr>
          <a:xfrm>
            <a:off x="5919623" y="3118075"/>
            <a:ext cx="265340" cy="498836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52">
                <a:extLst>
                  <a:ext uri="{FF2B5EF4-FFF2-40B4-BE49-F238E27FC236}">
                    <a16:creationId xmlns:a16="http://schemas.microsoft.com/office/drawing/2014/main" id="{3316F379-933B-425D-87B1-F03551742278}"/>
                  </a:ext>
                </a:extLst>
              </p:cNvPr>
              <p:cNvSpPr txBox="1"/>
              <p:nvPr/>
            </p:nvSpPr>
            <p:spPr>
              <a:xfrm>
                <a:off x="6072326" y="2195864"/>
                <a:ext cx="24211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The velocity 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is u</a:t>
                </a:r>
                <a:endParaRPr lang="en-GB" sz="1400" baseline="30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TextBox 52">
                <a:extLst>
                  <a:ext uri="{FF2B5EF4-FFF2-40B4-BE49-F238E27FC236}">
                    <a16:creationId xmlns:a16="http://schemas.microsoft.com/office/drawing/2014/main" id="{3316F379-933B-425D-87B1-F035517422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2326" y="2195864"/>
                <a:ext cx="2421108" cy="307777"/>
              </a:xfrm>
              <a:prstGeom prst="rect">
                <a:avLst/>
              </a:prstGeom>
              <a:blipFill>
                <a:blip r:embed="rId8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52">
            <a:extLst>
              <a:ext uri="{FF2B5EF4-FFF2-40B4-BE49-F238E27FC236}">
                <a16:creationId xmlns:a16="http://schemas.microsoft.com/office/drawing/2014/main" id="{47182C7B-AB76-4A29-9410-31DD82FCC28C}"/>
              </a:ext>
            </a:extLst>
          </p:cNvPr>
          <p:cNvSpPr txBox="1"/>
          <p:nvPr/>
        </p:nvSpPr>
        <p:spPr>
          <a:xfrm>
            <a:off x="6100438" y="2730004"/>
            <a:ext cx="948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Box 52">
            <a:extLst>
              <a:ext uri="{FF2B5EF4-FFF2-40B4-BE49-F238E27FC236}">
                <a16:creationId xmlns:a16="http://schemas.microsoft.com/office/drawing/2014/main" id="{BE806AF1-8D2E-4EC6-A71F-804C0227EC7A}"/>
              </a:ext>
            </a:extLst>
          </p:cNvPr>
          <p:cNvSpPr txBox="1"/>
          <p:nvPr/>
        </p:nvSpPr>
        <p:spPr>
          <a:xfrm>
            <a:off x="5862221" y="3077712"/>
            <a:ext cx="207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into original relationship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B5372C1-42B6-4B72-AC1C-C3D2AAD8EF44}"/>
              </a:ext>
            </a:extLst>
          </p:cNvPr>
          <p:cNvSpPr/>
          <p:nvPr/>
        </p:nvSpPr>
        <p:spPr>
          <a:xfrm>
            <a:off x="4731799" y="1970843"/>
            <a:ext cx="1083076" cy="2929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9EAF9CC-D366-4A4C-A055-9567CF068CFD}"/>
              </a:ext>
            </a:extLst>
          </p:cNvPr>
          <p:cNvSpPr/>
          <p:nvPr/>
        </p:nvSpPr>
        <p:spPr>
          <a:xfrm>
            <a:off x="4742156" y="3454893"/>
            <a:ext cx="1083076" cy="2929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84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 animBg="1"/>
      <p:bldP spid="19" grpId="1" animBg="1"/>
      <p:bldP spid="20" grpId="0" animBg="1"/>
      <p:bldP spid="20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96465" cy="508052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calculus to derive the formulae for motion with constant acceleration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might be asked to derive these formulae on exams!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particle moves in a straight line with constant acceleration,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Given that its initial velocity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its initial displacement is 0m, prove that: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GB" sz="1600" dirty="0">
                    <a:latin typeface="Comic Sans MS" panose="030F0702030302020204" pitchFamily="66" charset="0"/>
                  </a:rPr>
                  <a:t>The particle’s velocity at time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seconds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𝑎𝑡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</a:t>
                </a:r>
                <a:r>
                  <a:rPr lang="en-GB" sz="1600" dirty="0">
                    <a:latin typeface="Comic Sans MS" panose="030F0702030302020204" pitchFamily="66" charset="0"/>
                  </a:rPr>
                  <a:t>he particle’s displacement,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at time t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𝑢𝑡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96465" cy="5080524"/>
              </a:xfrm>
              <a:blipFill>
                <a:blip r:embed="rId2"/>
                <a:stretch>
                  <a:fillRect t="-720" r="-17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D859D2B-3CC6-4DBB-A401-FAD91067FF70}"/>
                  </a:ext>
                </a:extLst>
              </p:cNvPr>
              <p:cNvSpPr txBox="1"/>
              <p:nvPr/>
            </p:nvSpPr>
            <p:spPr>
              <a:xfrm>
                <a:off x="4762870" y="1282824"/>
                <a:ext cx="1015534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D859D2B-3CC6-4DBB-A401-FAD91067FF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870" y="1282824"/>
                <a:ext cx="1015534" cy="6458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49">
            <a:extLst>
              <a:ext uri="{FF2B5EF4-FFF2-40B4-BE49-F238E27FC236}">
                <a16:creationId xmlns:a16="http://schemas.microsoft.com/office/drawing/2014/main" id="{3FFC0F8C-3209-4D07-BC55-34A5A1328BD1}"/>
              </a:ext>
            </a:extLst>
          </p:cNvPr>
          <p:cNvSpPr/>
          <p:nvPr/>
        </p:nvSpPr>
        <p:spPr>
          <a:xfrm>
            <a:off x="6332433" y="1577798"/>
            <a:ext cx="308063" cy="686007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52">
            <a:extLst>
              <a:ext uri="{FF2B5EF4-FFF2-40B4-BE49-F238E27FC236}">
                <a16:creationId xmlns:a16="http://schemas.microsoft.com/office/drawing/2014/main" id="{11AA419A-6E3E-48A5-B1E1-4CA5F42DF968}"/>
              </a:ext>
            </a:extLst>
          </p:cNvPr>
          <p:cNvSpPr txBox="1"/>
          <p:nvPr/>
        </p:nvSpPr>
        <p:spPr>
          <a:xfrm>
            <a:off x="6587232" y="1599580"/>
            <a:ext cx="2117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have a relationship for v from a)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859DCC17-7486-4E90-AC2D-CAA6D065B4B1}"/>
                  </a:ext>
                </a:extLst>
              </p:cNvPr>
              <p:cNvSpPr txBox="1"/>
              <p:nvPr/>
            </p:nvSpPr>
            <p:spPr>
              <a:xfrm>
                <a:off x="4755471" y="1967884"/>
                <a:ext cx="1600887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𝑎𝑡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859DCC17-7486-4E90-AC2D-CAA6D065B4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471" y="1967884"/>
                <a:ext cx="1600887" cy="6458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B8F0E341-AA60-46F8-A2E2-28234B753357}"/>
                  </a:ext>
                </a:extLst>
              </p:cNvPr>
              <p:cNvSpPr txBox="1"/>
              <p:nvPr/>
            </p:nvSpPr>
            <p:spPr>
              <a:xfrm>
                <a:off x="4748073" y="2608557"/>
                <a:ext cx="1510413" cy="492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𝑎𝑡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B8F0E341-AA60-46F8-A2E2-28234B7533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073" y="2608557"/>
                <a:ext cx="1510413" cy="4925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4B14E26-3E42-406B-9D7E-CF8B38031521}"/>
                  </a:ext>
                </a:extLst>
              </p:cNvPr>
              <p:cNvSpPr txBox="1"/>
              <p:nvPr/>
            </p:nvSpPr>
            <p:spPr>
              <a:xfrm>
                <a:off x="4563122" y="3258107"/>
                <a:ext cx="2092945" cy="492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0)=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(0)+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(0)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4B14E26-3E42-406B-9D7E-CF8B380315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122" y="3258107"/>
                <a:ext cx="2092945" cy="4925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49">
            <a:extLst>
              <a:ext uri="{FF2B5EF4-FFF2-40B4-BE49-F238E27FC236}">
                <a16:creationId xmlns:a16="http://schemas.microsoft.com/office/drawing/2014/main" id="{4CF3F8B7-24FE-46EC-9104-FF2CA1A5A80C}"/>
              </a:ext>
            </a:extLst>
          </p:cNvPr>
          <p:cNvSpPr/>
          <p:nvPr/>
        </p:nvSpPr>
        <p:spPr>
          <a:xfrm>
            <a:off x="6387180" y="2262860"/>
            <a:ext cx="262195" cy="622384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49">
            <a:extLst>
              <a:ext uri="{FF2B5EF4-FFF2-40B4-BE49-F238E27FC236}">
                <a16:creationId xmlns:a16="http://schemas.microsoft.com/office/drawing/2014/main" id="{6DB27BBE-D689-4EE1-B4C5-FDABF3CAEF11}"/>
              </a:ext>
            </a:extLst>
          </p:cNvPr>
          <p:cNvSpPr/>
          <p:nvPr/>
        </p:nvSpPr>
        <p:spPr>
          <a:xfrm>
            <a:off x="6619479" y="2921287"/>
            <a:ext cx="262195" cy="622384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BC2FB646-4CE1-4544-A1EE-6483AFDE0682}"/>
                  </a:ext>
                </a:extLst>
              </p:cNvPr>
              <p:cNvSpPr txBox="1"/>
              <p:nvPr/>
            </p:nvSpPr>
            <p:spPr>
              <a:xfrm>
                <a:off x="4742156" y="3978679"/>
                <a:ext cx="52931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BC2FB646-4CE1-4544-A1EE-6483AFDE06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156" y="3978679"/>
                <a:ext cx="529311" cy="246221"/>
              </a:xfrm>
              <a:prstGeom prst="rect">
                <a:avLst/>
              </a:prstGeom>
              <a:blipFill>
                <a:blip r:embed="rId7"/>
                <a:stretch>
                  <a:fillRect l="-9195" r="-2299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073334AE-2B86-4E92-82C1-8106B94519A2}"/>
                  </a:ext>
                </a:extLst>
              </p:cNvPr>
              <p:cNvSpPr txBox="1"/>
              <p:nvPr/>
            </p:nvSpPr>
            <p:spPr>
              <a:xfrm>
                <a:off x="4758431" y="4429959"/>
                <a:ext cx="1312218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073334AE-2B86-4E92-82C1-8106B94519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431" y="4429959"/>
                <a:ext cx="1312218" cy="4610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52">
            <a:extLst>
              <a:ext uri="{FF2B5EF4-FFF2-40B4-BE49-F238E27FC236}">
                <a16:creationId xmlns:a16="http://schemas.microsoft.com/office/drawing/2014/main" id="{59BE2377-4D71-4DEA-8A4A-F009927AF13D}"/>
              </a:ext>
            </a:extLst>
          </p:cNvPr>
          <p:cNvSpPr txBox="1"/>
          <p:nvPr/>
        </p:nvSpPr>
        <p:spPr>
          <a:xfrm>
            <a:off x="6449164" y="2311274"/>
            <a:ext cx="1789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Integrate with respect to t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52">
                <a:extLst>
                  <a:ext uri="{FF2B5EF4-FFF2-40B4-BE49-F238E27FC236}">
                    <a16:creationId xmlns:a16="http://schemas.microsoft.com/office/drawing/2014/main" id="{9A730648-6D8A-4CBE-81EE-AC8EA50E6855}"/>
                  </a:ext>
                </a:extLst>
              </p:cNvPr>
              <p:cNvSpPr txBox="1"/>
              <p:nvPr/>
            </p:nvSpPr>
            <p:spPr>
              <a:xfrm>
                <a:off x="6787994" y="3031845"/>
                <a:ext cx="17893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baseline="30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TextBox 52">
                <a:extLst>
                  <a:ext uri="{FF2B5EF4-FFF2-40B4-BE49-F238E27FC236}">
                    <a16:creationId xmlns:a16="http://schemas.microsoft.com/office/drawing/2014/main" id="{9A730648-6D8A-4CBE-81EE-AC8EA50E68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7994" y="3031845"/>
                <a:ext cx="1789314" cy="307777"/>
              </a:xfrm>
              <a:prstGeom prst="rect">
                <a:avLst/>
              </a:prstGeom>
              <a:blipFill>
                <a:blip r:embed="rId9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49">
            <a:extLst>
              <a:ext uri="{FF2B5EF4-FFF2-40B4-BE49-F238E27FC236}">
                <a16:creationId xmlns:a16="http://schemas.microsoft.com/office/drawing/2014/main" id="{F18F3A28-4905-4376-91A3-F41806B31D5F}"/>
              </a:ext>
            </a:extLst>
          </p:cNvPr>
          <p:cNvSpPr/>
          <p:nvPr/>
        </p:nvSpPr>
        <p:spPr>
          <a:xfrm>
            <a:off x="6558815" y="3553081"/>
            <a:ext cx="223725" cy="521769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49">
            <a:extLst>
              <a:ext uri="{FF2B5EF4-FFF2-40B4-BE49-F238E27FC236}">
                <a16:creationId xmlns:a16="http://schemas.microsoft.com/office/drawing/2014/main" id="{E5D61C99-5E2B-47CB-94A4-B693667F34FC}"/>
              </a:ext>
            </a:extLst>
          </p:cNvPr>
          <p:cNvSpPr/>
          <p:nvPr/>
        </p:nvSpPr>
        <p:spPr>
          <a:xfrm>
            <a:off x="5983246" y="4149365"/>
            <a:ext cx="223725" cy="521769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52">
            <a:extLst>
              <a:ext uri="{FF2B5EF4-FFF2-40B4-BE49-F238E27FC236}">
                <a16:creationId xmlns:a16="http://schemas.microsoft.com/office/drawing/2014/main" id="{DF74BF5A-3A9C-4C1F-95A0-65C2D9B00569}"/>
              </a:ext>
            </a:extLst>
          </p:cNvPr>
          <p:cNvSpPr txBox="1"/>
          <p:nvPr/>
        </p:nvSpPr>
        <p:spPr>
          <a:xfrm>
            <a:off x="6762840" y="3663638"/>
            <a:ext cx="1102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 c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Box 52">
            <a:extLst>
              <a:ext uri="{FF2B5EF4-FFF2-40B4-BE49-F238E27FC236}">
                <a16:creationId xmlns:a16="http://schemas.microsoft.com/office/drawing/2014/main" id="{7FF171F8-6C4C-4A26-9FE2-89B2A23A0613}"/>
              </a:ext>
            </a:extLst>
          </p:cNvPr>
          <p:cNvSpPr txBox="1"/>
          <p:nvPr/>
        </p:nvSpPr>
        <p:spPr>
          <a:xfrm>
            <a:off x="6178859" y="4117878"/>
            <a:ext cx="2416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can therefore remove c from the formula above!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635ABBF9-A9F9-4261-9925-112A04E5B68C}"/>
              </a:ext>
            </a:extLst>
          </p:cNvPr>
          <p:cNvSpPr/>
          <p:nvPr/>
        </p:nvSpPr>
        <p:spPr>
          <a:xfrm>
            <a:off x="4731799" y="2592280"/>
            <a:ext cx="1544714" cy="55929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7F2B44B9-D1BB-4B3C-8647-D6364AFF97AF}"/>
              </a:ext>
            </a:extLst>
          </p:cNvPr>
          <p:cNvSpPr/>
          <p:nvPr/>
        </p:nvSpPr>
        <p:spPr>
          <a:xfrm>
            <a:off x="4724401" y="4413682"/>
            <a:ext cx="1347925" cy="55929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91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2" grpId="0"/>
      <p:bldP spid="21" grpId="0"/>
      <p:bldP spid="22" grpId="0"/>
      <p:bldP spid="23" grpId="0"/>
      <p:bldP spid="25" grpId="0" animBg="1"/>
      <p:bldP spid="26" grpId="0" animBg="1"/>
      <p:bldP spid="27" grpId="0"/>
      <p:bldP spid="28" grpId="0"/>
      <p:bldP spid="29" grpId="0"/>
      <p:bldP spid="30" grpId="0"/>
      <p:bldP spid="31" grpId="0" animBg="1"/>
      <p:bldP spid="32" grpId="0" animBg="1"/>
      <p:bldP spid="33" grpId="0"/>
      <p:bldP spid="34" grpId="0"/>
      <p:bldP spid="35" grpId="0" animBg="1"/>
      <p:bldP spid="35" grpId="1" animBg="1"/>
      <p:bldP spid="36" grpId="0" animBg="1"/>
      <p:bldP spid="3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0D2011-25FA-4F40-A1ED-AAF7E2C78E7D}"/>
              </a:ext>
            </a:extLst>
          </p:cNvPr>
          <p:cNvSpPr/>
          <p:nvPr/>
        </p:nvSpPr>
        <p:spPr>
          <a:xfrm>
            <a:off x="1652308" y="2199643"/>
            <a:ext cx="6000682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Exercise 11A</a:t>
            </a:r>
            <a:endParaRPr lang="ja-JP" altLang="en-US" sz="66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the acceleration of a moving particle is variable, then it changes with time. As such, it can be modelled as a function of time.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If the acceleration of a moving particle is variable, then it changes with time and is therefore a function of time,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Velocity and displacement would also therefore be functions of time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graphs to the right show examples of graphs of increasing and decreasing acceleration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11A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798422" y="3117669"/>
            <a:ext cx="340505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807134" y="1524001"/>
            <a:ext cx="0" cy="15936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03113" y="5784224"/>
            <a:ext cx="340505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811825" y="4190556"/>
            <a:ext cx="0" cy="15936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 rot="16200000" flipH="1" flipV="1">
            <a:off x="3228978" y="-1674881"/>
            <a:ext cx="2633031" cy="6746777"/>
          </a:xfrm>
          <a:prstGeom prst="arc">
            <a:avLst>
              <a:gd name="adj1" fmla="val 16389947"/>
              <a:gd name="adj2" fmla="val 2089844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/>
          <p:cNvSpPr/>
          <p:nvPr/>
        </p:nvSpPr>
        <p:spPr>
          <a:xfrm rot="16200000">
            <a:off x="6870302" y="2487692"/>
            <a:ext cx="2633031" cy="6746777"/>
          </a:xfrm>
          <a:prstGeom prst="arc">
            <a:avLst>
              <a:gd name="adj1" fmla="val 16279367"/>
              <a:gd name="adj2" fmla="val 2089844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7954391" y="3116062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Time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55870" y="5798597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Time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3521" y="1485529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Velocity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3878" y="4159187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Velocity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44069" y="1488488"/>
            <a:ext cx="21499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Increasing acceleration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63303" y="4117757"/>
            <a:ext cx="2185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Decreasing acceleration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74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the acceleration of a moving particle is variable, then it changes with time. As such, it can be modelled as a function of time.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body moves in a straight line, such that its displacement,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metres</a:t>
                </a:r>
                <a:r>
                  <a:rPr lang="en-US" sz="1600" dirty="0">
                    <a:latin typeface="Comic Sans MS" panose="030F0702030302020204" pitchFamily="66" charset="0"/>
                  </a:rPr>
                  <a:t>, from a point O at time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seconds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time taken for the body to return to O.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47127" y="1393371"/>
                <a:ext cx="13072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127" y="1393371"/>
                <a:ext cx="1307281" cy="276999"/>
              </a:xfrm>
              <a:prstGeom prst="rect">
                <a:avLst/>
              </a:prstGeom>
              <a:blipFill>
                <a:blip r:embed="rId3"/>
                <a:stretch>
                  <a:fillRect l="-2326" t="-4444" r="-325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51481" y="1920239"/>
                <a:ext cx="17471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(2)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481" y="1920239"/>
                <a:ext cx="1747145" cy="276999"/>
              </a:xfrm>
              <a:prstGeom prst="rect">
                <a:avLst/>
              </a:prstGeom>
              <a:blipFill>
                <a:blip r:embed="rId4"/>
                <a:stretch>
                  <a:fillRect l="-1394" t="-4444" r="-4530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47128" y="2420981"/>
                <a:ext cx="7228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128" y="2420981"/>
                <a:ext cx="722890" cy="276999"/>
              </a:xfrm>
              <a:prstGeom prst="rect">
                <a:avLst/>
              </a:prstGeom>
              <a:blipFill>
                <a:blip r:embed="rId5"/>
                <a:stretch>
                  <a:fillRect l="-4202" r="-756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598023" y="4872444"/>
                <a:ext cx="10947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𝑚𝑒𝑡𝑟𝑒𝑠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023" y="4872444"/>
                <a:ext cx="1094787" cy="276999"/>
              </a:xfrm>
              <a:prstGeom prst="rect">
                <a:avLst/>
              </a:prstGeom>
              <a:blipFill>
                <a:blip r:embed="rId6"/>
                <a:stretch>
                  <a:fillRect l="-4444" r="-444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c 6"/>
          <p:cNvSpPr/>
          <p:nvPr/>
        </p:nvSpPr>
        <p:spPr>
          <a:xfrm>
            <a:off x="5566921" y="1558834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5579983" y="2068285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89140" y="1663337"/>
                <a:ext cx="11672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140" y="1663337"/>
                <a:ext cx="1167243" cy="307777"/>
              </a:xfrm>
              <a:prstGeom prst="rect">
                <a:avLst/>
              </a:prstGeom>
              <a:blipFill>
                <a:blip r:embed="rId7"/>
                <a:stretch>
                  <a:fillRect l="-1563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5867370" y="2155371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51481" y="3365863"/>
                <a:ext cx="13233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481" y="3365863"/>
                <a:ext cx="1323376" cy="276999"/>
              </a:xfrm>
              <a:prstGeom prst="rect">
                <a:avLst/>
              </a:prstGeom>
              <a:blipFill>
                <a:blip r:embed="rId8"/>
                <a:stretch>
                  <a:fillRect l="-3687" t="-4348" r="-368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947127" y="3892732"/>
                <a:ext cx="15157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127" y="3892732"/>
                <a:ext cx="1515736" cy="276999"/>
              </a:xfrm>
              <a:prstGeom prst="rect">
                <a:avLst/>
              </a:prstGeom>
              <a:blipFill>
                <a:blip r:embed="rId9"/>
                <a:stretch>
                  <a:fillRect l="-3213" t="-4444" r="-5221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951481" y="4376058"/>
                <a:ext cx="12263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481" y="4376058"/>
                <a:ext cx="1226361" cy="276999"/>
              </a:xfrm>
              <a:prstGeom prst="rect">
                <a:avLst/>
              </a:prstGeom>
              <a:blipFill>
                <a:blip r:embed="rId10"/>
                <a:stretch>
                  <a:fillRect l="-3980" t="-4444" r="-447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964544" y="4885510"/>
                <a:ext cx="8224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4544" y="4885510"/>
                <a:ext cx="822405" cy="276999"/>
              </a:xfrm>
              <a:prstGeom prst="rect">
                <a:avLst/>
              </a:prstGeom>
              <a:blipFill>
                <a:blip r:embed="rId11"/>
                <a:stretch>
                  <a:fillRect l="-5926" t="-4348" r="-296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968898" y="5264332"/>
                <a:ext cx="69416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898" y="5264332"/>
                <a:ext cx="694164" cy="51860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799082" y="5878286"/>
                <a:ext cx="756040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ra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082" y="5878286"/>
                <a:ext cx="756040" cy="81836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3840480" y="2856411"/>
            <a:ext cx="50945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c 34"/>
          <p:cNvSpPr/>
          <p:nvPr/>
        </p:nvSpPr>
        <p:spPr>
          <a:xfrm>
            <a:off x="5357915" y="3518263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5310018" y="4053840"/>
            <a:ext cx="274321" cy="465909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>
            <a:off x="5053115" y="4528457"/>
            <a:ext cx="274321" cy="465909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>
            <a:off x="4683000" y="5046617"/>
            <a:ext cx="274321" cy="465909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4626394" y="5556069"/>
            <a:ext cx="304803" cy="792480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671427" y="3596641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960190" y="2921726"/>
                <a:ext cx="13072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190" y="2921726"/>
                <a:ext cx="1307281" cy="276999"/>
              </a:xfrm>
              <a:prstGeom prst="rect">
                <a:avLst/>
              </a:prstGeom>
              <a:blipFill>
                <a:blip r:embed="rId14"/>
                <a:stretch>
                  <a:fillRect l="-2336" t="-4348" r="-327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5353561" y="3008811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5649656" y="3095898"/>
            <a:ext cx="2374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At its starting point, s = 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62570" y="4001590"/>
            <a:ext cx="3581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One solution is t = 0</a:t>
            </a:r>
          </a:p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other will be if the bracket equals 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01312" y="4632961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939907" y="5116286"/>
            <a:ext cx="1117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909427" y="5669280"/>
            <a:ext cx="3938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root</a:t>
            </a:r>
          </a:p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Note that only the positive answer is valid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286658" y="5812972"/>
                <a:ext cx="181658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=1.22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𝑠𝑒𝑐𝑜𝑛𝑑𝑠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(or leave exact!)</a:t>
                </a:r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6658" y="5812972"/>
                <a:ext cx="1816588" cy="553998"/>
              </a:xfrm>
              <a:prstGeom prst="rect">
                <a:avLst/>
              </a:prstGeom>
              <a:blipFill>
                <a:blip r:embed="rId15"/>
                <a:stretch>
                  <a:fillRect l="-5705" r="-604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332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  <p:bldP spid="21" grpId="0"/>
      <p:bldP spid="22" grpId="0"/>
      <p:bldP spid="7" grpId="0" animBg="1"/>
      <p:bldP spid="23" grpId="0" animBg="1"/>
      <p:bldP spid="9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/>
      <p:bldP spid="42" grpId="0" animBg="1"/>
      <p:bldP spid="43" grpId="0"/>
      <p:bldP spid="45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the acceleration of a moving particle is variable, then it changes with time. As such, it can be modelled as a function of time.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toy train travels along a straight track, leaving the start of the track at time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It then returns to the start of the track. The distance,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metres, from the start of the track at time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seconds is modelled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≤4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Explain why there is a time restriction on this model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671" t="-766" r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06241" y="1375954"/>
                <a:ext cx="445878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Since the track is straight, and the train starts from one end,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241" y="1375954"/>
                <a:ext cx="4458788" cy="584775"/>
              </a:xfrm>
              <a:prstGeom prst="rect">
                <a:avLst/>
              </a:prstGeom>
              <a:blipFill>
                <a:blip r:embed="rId3"/>
                <a:stretch>
                  <a:fillRect l="-684"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60274" y="2185851"/>
                <a:ext cx="5946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0274" y="2185851"/>
                <a:ext cx="594650" cy="276999"/>
              </a:xfrm>
              <a:prstGeom prst="rect">
                <a:avLst/>
              </a:prstGeom>
              <a:blipFill>
                <a:blip r:embed="rId4"/>
                <a:stretch>
                  <a:fillRect l="-5155" r="-9278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741816" y="2738846"/>
                <a:ext cx="13097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816" y="2738846"/>
                <a:ext cx="1309782" cy="276999"/>
              </a:xfrm>
              <a:prstGeom prst="rect">
                <a:avLst/>
              </a:prstGeom>
              <a:blipFill>
                <a:blip r:embed="rId5"/>
                <a:stretch>
                  <a:fillRect l="-4186" t="-4348" r="-3721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659085" y="3300549"/>
                <a:ext cx="13867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085" y="3300549"/>
                <a:ext cx="1386726" cy="276999"/>
              </a:xfrm>
              <a:prstGeom prst="rect">
                <a:avLst/>
              </a:prstGeom>
              <a:blipFill>
                <a:blip r:embed="rId6"/>
                <a:stretch>
                  <a:fillRect l="-3070" t="-4348" r="-3509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055325" y="3844835"/>
                <a:ext cx="9834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325" y="3844835"/>
                <a:ext cx="983474" cy="276999"/>
              </a:xfrm>
              <a:prstGeom prst="rect">
                <a:avLst/>
              </a:prstGeom>
              <a:blipFill>
                <a:blip r:embed="rId7"/>
                <a:stretch>
                  <a:fillRect l="-4938" r="-4938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425439" y="4406538"/>
                <a:ext cx="57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439" y="4406538"/>
                <a:ext cx="579518" cy="276999"/>
              </a:xfrm>
              <a:prstGeom prst="rect">
                <a:avLst/>
              </a:prstGeom>
              <a:blipFill>
                <a:blip r:embed="rId8"/>
                <a:stretch>
                  <a:fillRect l="-8421" r="-7368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/>
          <p:cNvSpPr/>
          <p:nvPr/>
        </p:nvSpPr>
        <p:spPr>
          <a:xfrm>
            <a:off x="5989286" y="2355668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6308296" y="2322440"/>
            <a:ext cx="2835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function must therefore give an answer greater than 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Arc 55"/>
          <p:cNvSpPr/>
          <p:nvPr/>
        </p:nvSpPr>
        <p:spPr>
          <a:xfrm>
            <a:off x="6002349" y="2934788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6024120" y="3496491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6045891" y="4093028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6265388" y="3060767"/>
            <a:ext cx="1094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346767" y="3479496"/>
            <a:ext cx="2273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t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is 0 or greater, the bracket must be as well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312735" y="4173434"/>
            <a:ext cx="718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962619" y="4920638"/>
            <a:ext cx="3311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 must be less than or equal to 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751035" y="5463656"/>
            <a:ext cx="35229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value of t must also start at 0 (negative time does not make sense in this context)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32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50" grpId="0"/>
      <p:bldP spid="51" grpId="0"/>
      <p:bldP spid="52" grpId="0"/>
      <p:bldP spid="53" grpId="0"/>
      <p:bldP spid="54" grpId="0" animBg="1"/>
      <p:bldP spid="55" grpId="0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4"/>
                <a:ext cx="3630135" cy="545782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the acceleration of a moving particle is variable, then it changes with time. As such, it can be modelled as a function of time.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3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body moves in a straight line such that its velocity,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seconds is given by: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−16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+24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initial velocity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values of t when the body is instantaneously at rest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value of t when the velocity is 64ms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-1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greatest speed of the body in the interval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≤5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4"/>
                <a:ext cx="3630135" cy="5457825"/>
              </a:xfrm>
              <a:blipFill>
                <a:blip r:embed="rId2"/>
                <a:stretch>
                  <a:fillRect t="-670" r="-10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52405" y="1300579"/>
                <a:ext cx="19873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405" y="1300579"/>
                <a:ext cx="1987339" cy="276999"/>
              </a:xfrm>
              <a:prstGeom prst="rect">
                <a:avLst/>
              </a:prstGeom>
              <a:blipFill>
                <a:blip r:embed="rId3"/>
                <a:stretch>
                  <a:fillRect l="-1227" t="-4348" r="-214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245007" y="1843597"/>
                <a:ext cx="24272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(0)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(0)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007" y="1843597"/>
                <a:ext cx="2427203" cy="276999"/>
              </a:xfrm>
              <a:prstGeom prst="rect">
                <a:avLst/>
              </a:prstGeom>
              <a:blipFill>
                <a:blip r:embed="rId4"/>
                <a:stretch>
                  <a:fillRect l="-1003" t="-4348" r="-1754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55365" y="2386614"/>
                <a:ext cx="7425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365" y="2386614"/>
                <a:ext cx="742511" cy="276999"/>
              </a:xfrm>
              <a:prstGeom prst="rect">
                <a:avLst/>
              </a:prstGeom>
              <a:blipFill>
                <a:blip r:embed="rId5"/>
                <a:stretch>
                  <a:fillRect l="-4098" r="-737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>
            <a:off x="6587430" y="1465238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854274" y="1545643"/>
            <a:ext cx="1144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 = 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Arc 25"/>
          <p:cNvSpPr/>
          <p:nvPr/>
        </p:nvSpPr>
        <p:spPr>
          <a:xfrm>
            <a:off x="6588910" y="2008255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6864631" y="2115293"/>
            <a:ext cx="965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42950" y="4438835"/>
                <a:ext cx="75405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950" y="4438835"/>
                <a:ext cx="754053" cy="246221"/>
              </a:xfrm>
              <a:prstGeom prst="rect">
                <a:avLst/>
              </a:prstGeom>
              <a:blipFill>
                <a:blip r:embed="rId6"/>
                <a:stretch>
                  <a:fillRect l="-6504" r="-243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>
            <a:off x="3938135" y="2971820"/>
            <a:ext cx="50945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253884" y="3690151"/>
                <a:ext cx="19873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884" y="3690151"/>
                <a:ext cx="1987339" cy="276999"/>
              </a:xfrm>
              <a:prstGeom prst="rect">
                <a:avLst/>
              </a:prstGeom>
              <a:blipFill>
                <a:blip r:embed="rId7"/>
                <a:stretch>
                  <a:fillRect l="-2454" t="-4348" r="-214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6588909" y="3854810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6855753" y="3935215"/>
            <a:ext cx="1144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Arc 34"/>
          <p:cNvSpPr/>
          <p:nvPr/>
        </p:nvSpPr>
        <p:spPr>
          <a:xfrm>
            <a:off x="6590389" y="4397827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866110" y="4504865"/>
            <a:ext cx="10438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246485" y="4206535"/>
                <a:ext cx="17273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485" y="4206535"/>
                <a:ext cx="1727332" cy="276999"/>
              </a:xfrm>
              <a:prstGeom prst="rect">
                <a:avLst/>
              </a:prstGeom>
              <a:blipFill>
                <a:blip r:embed="rId8"/>
                <a:stretch>
                  <a:fillRect l="-2827" t="-4444" r="-282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39088" y="4749553"/>
                <a:ext cx="18691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088" y="4749553"/>
                <a:ext cx="1869166" cy="276999"/>
              </a:xfrm>
              <a:prstGeom prst="rect">
                <a:avLst/>
              </a:prstGeom>
              <a:blipFill>
                <a:blip r:embed="rId9"/>
                <a:stretch>
                  <a:fillRect l="-2280" t="-2174" r="-3909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302711" y="5283692"/>
                <a:ext cx="14235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711" y="5283692"/>
                <a:ext cx="1423531" cy="276999"/>
              </a:xfrm>
              <a:prstGeom prst="rect">
                <a:avLst/>
              </a:prstGeom>
              <a:blipFill>
                <a:blip r:embed="rId10"/>
                <a:stretch>
                  <a:fillRect l="-5579" t="-26667" r="-4721" b="-5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6600747" y="4931967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858712" y="5021249"/>
            <a:ext cx="15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7197" y="5143130"/>
            <a:ext cx="121988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 or 6 seconds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253884" y="3184124"/>
                <a:ext cx="19873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884" y="3184124"/>
                <a:ext cx="1987339" cy="276999"/>
              </a:xfrm>
              <a:prstGeom prst="rect">
                <a:avLst/>
              </a:prstGeom>
              <a:blipFill>
                <a:blip r:embed="rId11"/>
                <a:stretch>
                  <a:fillRect l="-1227" t="-4348" r="-214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6581511" y="3323629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6848355" y="3315257"/>
            <a:ext cx="2011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‘At rest’ indicates that v = 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51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23" grpId="0"/>
      <p:bldP spid="24" grpId="0" animBg="1"/>
      <p:bldP spid="25" grpId="0"/>
      <p:bldP spid="26" grpId="0" animBg="1"/>
      <p:bldP spid="27" grpId="0"/>
      <p:bldP spid="28" grpId="0"/>
      <p:bldP spid="30" grpId="0"/>
      <p:bldP spid="33" grpId="0" animBg="1"/>
      <p:bldP spid="34" grpId="0"/>
      <p:bldP spid="35" grpId="0" animBg="1"/>
      <p:bldP spid="36" grpId="0"/>
      <p:bldP spid="37" grpId="0"/>
      <p:bldP spid="38" grpId="0"/>
      <p:bldP spid="39" grpId="0"/>
      <p:bldP spid="40" grpId="0" animBg="1"/>
      <p:bldP spid="41" grpId="0"/>
      <p:bldP spid="42" grpId="0"/>
      <p:bldP spid="43" grpId="0"/>
      <p:bldP spid="44" grpId="0" animBg="1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4"/>
                <a:ext cx="3630135" cy="545782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the acceleration of a moving particle is variable, then it changes with time. As such, it can be modelled as a function of time.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3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body moves in a straight line such that its velocity,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seconds is given by: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−16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+24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initial velocity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values of t when the body is instantaneously at rest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value of t when the velocity is 64ms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-1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greatest speed of the body in the interval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≤5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4"/>
                <a:ext cx="3630135" cy="5457825"/>
              </a:xfrm>
              <a:blipFill>
                <a:blip r:embed="rId2"/>
                <a:stretch>
                  <a:fillRect t="-670" r="-10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42950" y="4438835"/>
                <a:ext cx="75405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950" y="4438835"/>
                <a:ext cx="754053" cy="246221"/>
              </a:xfrm>
              <a:prstGeom prst="rect">
                <a:avLst/>
              </a:prstGeom>
              <a:blipFill>
                <a:blip r:embed="rId3"/>
                <a:stretch>
                  <a:fillRect l="-6504" r="-243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6268172" y="1541415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543892" y="1604911"/>
            <a:ext cx="1346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Velocity = 64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82631" y="3983199"/>
                <a:ext cx="15877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𝑠𝑒𝑐𝑜𝑛𝑑𝑠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2631" y="3983199"/>
                <a:ext cx="1587742" cy="276999"/>
              </a:xfrm>
              <a:prstGeom prst="rect">
                <a:avLst/>
              </a:prstGeom>
              <a:blipFill>
                <a:blip r:embed="rId4"/>
                <a:stretch>
                  <a:fillRect l="-2692" r="-346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167197" y="5143130"/>
            <a:ext cx="121988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 or 6 seconds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04360" y="1901471"/>
                <a:ext cx="21120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360" y="1901471"/>
                <a:ext cx="2112053" cy="276999"/>
              </a:xfrm>
              <a:prstGeom prst="rect">
                <a:avLst/>
              </a:prstGeom>
              <a:blipFill>
                <a:blip r:embed="rId5"/>
                <a:stretch>
                  <a:fillRect l="-2017" t="-4444" r="-230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239343" y="2402214"/>
                <a:ext cx="19838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343" y="2402214"/>
                <a:ext cx="1983813" cy="276999"/>
              </a:xfrm>
              <a:prstGeom prst="rect">
                <a:avLst/>
              </a:prstGeom>
              <a:blipFill>
                <a:blip r:embed="rId6"/>
                <a:stretch>
                  <a:fillRect l="-2147" t="-4348" r="-245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230634" y="1426853"/>
                <a:ext cx="19873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634" y="1426853"/>
                <a:ext cx="1987339" cy="276999"/>
              </a:xfrm>
              <a:prstGeom prst="rect">
                <a:avLst/>
              </a:prstGeom>
              <a:blipFill>
                <a:blip r:embed="rId7"/>
                <a:stretch>
                  <a:fillRect l="-1227" t="-4348" r="-245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243697" y="2929084"/>
                <a:ext cx="17273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697" y="2929084"/>
                <a:ext cx="1727332" cy="276999"/>
              </a:xfrm>
              <a:prstGeom prst="rect">
                <a:avLst/>
              </a:prstGeom>
              <a:blipFill>
                <a:blip r:embed="rId8"/>
                <a:stretch>
                  <a:fillRect l="-2473" t="-4348" r="-318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248051" y="3464661"/>
                <a:ext cx="19966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051" y="3464661"/>
                <a:ext cx="1996637" cy="276999"/>
              </a:xfrm>
              <a:prstGeom prst="rect">
                <a:avLst/>
              </a:prstGeom>
              <a:blipFill>
                <a:blip r:embed="rId9"/>
                <a:stretch>
                  <a:fillRect l="-2446" t="-2174" r="-3976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6281234" y="2042158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6276880" y="2560318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6289942" y="3078478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>
            <a:off x="6294296" y="3622764"/>
            <a:ext cx="296092" cy="513805"/>
          </a:xfrm>
          <a:prstGeom prst="arc">
            <a:avLst>
              <a:gd name="adj1" fmla="val 16200000"/>
              <a:gd name="adj2" fmla="val 53656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6591789" y="2166613"/>
            <a:ext cx="1346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64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70018" y="2641230"/>
            <a:ext cx="1346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74371" y="3150681"/>
            <a:ext cx="1002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596143" y="3599173"/>
            <a:ext cx="1825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-2 cannot be a value of t…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01094" y="5552434"/>
            <a:ext cx="90409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10 seconds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7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8" grpId="0"/>
      <p:bldP spid="31" grpId="0"/>
      <p:bldP spid="32" grpId="0"/>
      <p:bldP spid="46" grpId="0"/>
      <p:bldP spid="47" grpId="0"/>
      <p:bldP spid="48" grpId="0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06833" y="1889761"/>
            <a:ext cx="3884023" cy="37272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768278" y="3850922"/>
            <a:ext cx="340505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226626" y="1907177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12031" y="3792582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4"/>
                <a:ext cx="3630135" cy="545782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the acceleration of a moving particle is variable, then it changes with time. As such, it can be modelled as a function of time.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3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body moves in a straight line such that its velocity,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seconds is given by: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−16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+24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initial velocity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values of t when the body is instantaneously at rest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value of t when the velocity is 64ms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-1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greatest speed of the body in the interval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≤5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4"/>
                <a:ext cx="3630135" cy="5457825"/>
              </a:xfrm>
              <a:blipFill>
                <a:blip r:embed="rId2"/>
                <a:stretch>
                  <a:fillRect t="-670" r="-10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42950" y="4438835"/>
                <a:ext cx="75405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950" y="4438835"/>
                <a:ext cx="754053" cy="246221"/>
              </a:xfrm>
              <a:prstGeom prst="rect">
                <a:avLst/>
              </a:prstGeom>
              <a:blipFill>
                <a:blip r:embed="rId3"/>
                <a:stretch>
                  <a:fillRect l="-6504" r="-243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167197" y="5143130"/>
            <a:ext cx="121988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 or 6 seconds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01094" y="5552434"/>
            <a:ext cx="90409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10 seconds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174376" y="2185852"/>
            <a:ext cx="2011680" cy="1864746"/>
          </a:xfrm>
          <a:custGeom>
            <a:avLst/>
            <a:gdLst>
              <a:gd name="connsiteX0" fmla="*/ 0 w 2011680"/>
              <a:gd name="connsiteY0" fmla="*/ 0 h 1864746"/>
              <a:gd name="connsiteX1" fmla="*/ 644435 w 2011680"/>
              <a:gd name="connsiteY1" fmla="*/ 1654629 h 1864746"/>
              <a:gd name="connsiteX2" fmla="*/ 1358537 w 2011680"/>
              <a:gd name="connsiteY2" fmla="*/ 1663337 h 1864746"/>
              <a:gd name="connsiteX3" fmla="*/ 2011680 w 2011680"/>
              <a:gd name="connsiteY3" fmla="*/ 26126 h 186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1680" h="1864746">
                <a:moveTo>
                  <a:pt x="0" y="0"/>
                </a:moveTo>
                <a:cubicBezTo>
                  <a:pt x="209006" y="688703"/>
                  <a:pt x="418012" y="1377406"/>
                  <a:pt x="644435" y="1654629"/>
                </a:cubicBezTo>
                <a:cubicBezTo>
                  <a:pt x="870858" y="1931852"/>
                  <a:pt x="1130663" y="1934754"/>
                  <a:pt x="1358537" y="1663337"/>
                </a:cubicBezTo>
                <a:cubicBezTo>
                  <a:pt x="1586411" y="1391920"/>
                  <a:pt x="1799045" y="709023"/>
                  <a:pt x="2011680" y="26126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618513" y="381435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50182" y="380129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6273" y="1184366"/>
            <a:ext cx="5050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use the information calculated already to sketch a graph…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91346" y="2129246"/>
            <a:ext cx="587829" cy="1049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135187" y="2939143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16200000">
            <a:off x="4781342" y="3759482"/>
            <a:ext cx="340505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>
            <a:off x="5700098" y="3737710"/>
            <a:ext cx="3405051" cy="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175862" y="360534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10296" y="5647510"/>
            <a:ext cx="4968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As we are only considering up to t = 5, you can see that the greatest speed will be 24ms</a:t>
            </a:r>
            <a:r>
              <a:rPr lang="en-US" sz="16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6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10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3" grpId="0"/>
      <p:bldP spid="34" grpId="0"/>
      <p:bldP spid="5" grpId="0" animBg="1"/>
      <p:bldP spid="6" grpId="0"/>
      <p:bldP spid="29" grpId="0"/>
      <p:bldP spid="11" grpId="0"/>
      <p:bldP spid="19" grpId="0" animBg="1"/>
      <p:bldP spid="30" grpId="0"/>
      <p:bldP spid="23" grpId="0"/>
      <p:bldP spid="2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3635</Words>
  <Application>Microsoft Office PowerPoint</Application>
  <PresentationFormat>画面に合わせる (4:3)</PresentationFormat>
  <Paragraphs>601</Paragraphs>
  <Slides>28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40" baseType="lpstr">
      <vt:lpstr>HGSSoeiKakupoptai</vt:lpstr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Segoe UI Black</vt:lpstr>
      <vt:lpstr>Wingdings</vt:lpstr>
      <vt:lpstr>Office テーマ</vt:lpstr>
      <vt:lpstr>PowerPoint プレゼンテーション</vt:lpstr>
      <vt:lpstr>Prior Knowledge Check</vt:lpstr>
      <vt:lpstr>PowerPoint プレゼンテーション</vt:lpstr>
      <vt:lpstr>Variable acceleration</vt:lpstr>
      <vt:lpstr>Variable acceleration</vt:lpstr>
      <vt:lpstr>Variable acceleration</vt:lpstr>
      <vt:lpstr>Variable acceleration</vt:lpstr>
      <vt:lpstr>Variable acceleration</vt:lpstr>
      <vt:lpstr>Variable acceleration</vt:lpstr>
      <vt:lpstr>PowerPoint プレゼンテーション</vt:lpstr>
      <vt:lpstr>Variable acceleration</vt:lpstr>
      <vt:lpstr>Variable acceleration</vt:lpstr>
      <vt:lpstr>Variable acceleration</vt:lpstr>
      <vt:lpstr>Variable acceleration</vt:lpstr>
      <vt:lpstr>PowerPoint プレゼンテーション</vt:lpstr>
      <vt:lpstr>Variable acceleration</vt:lpstr>
      <vt:lpstr>Variable acceleration</vt:lpstr>
      <vt:lpstr>Variable acceleration</vt:lpstr>
      <vt:lpstr>PowerPoint プレゼンテーション</vt:lpstr>
      <vt:lpstr>Variable acceleration</vt:lpstr>
      <vt:lpstr>Variable acceleration</vt:lpstr>
      <vt:lpstr>Variable acceleration</vt:lpstr>
      <vt:lpstr>Variable acceleration</vt:lpstr>
      <vt:lpstr>Variable acceleration</vt:lpstr>
      <vt:lpstr>Variable acceleration</vt:lpstr>
      <vt:lpstr>PowerPoint プレゼンテーション</vt:lpstr>
      <vt:lpstr>Variable acceleration</vt:lpstr>
      <vt:lpstr>Variable acceleration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Mike Pye</cp:lastModifiedBy>
  <cp:revision>97</cp:revision>
  <dcterms:created xsi:type="dcterms:W3CDTF">2017-08-14T15:35:38Z</dcterms:created>
  <dcterms:modified xsi:type="dcterms:W3CDTF">2018-08-13T23:47:00Z</dcterms:modified>
</cp:coreProperties>
</file>