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9" r:id="rId3"/>
    <p:sldId id="258" r:id="rId4"/>
    <p:sldId id="262" r:id="rId5"/>
    <p:sldId id="271" r:id="rId6"/>
    <p:sldId id="272" r:id="rId7"/>
    <p:sldId id="273" r:id="rId8"/>
    <p:sldId id="274" r:id="rId9"/>
    <p:sldId id="275" r:id="rId10"/>
    <p:sldId id="263" r:id="rId11"/>
    <p:sldId id="264" r:id="rId12"/>
    <p:sldId id="280" r:id="rId13"/>
    <p:sldId id="281" r:id="rId14"/>
    <p:sldId id="282" r:id="rId15"/>
    <p:sldId id="265" r:id="rId16"/>
    <p:sldId id="266" r:id="rId17"/>
    <p:sldId id="283" r:id="rId18"/>
    <p:sldId id="284" r:id="rId19"/>
    <p:sldId id="267" r:id="rId20"/>
    <p:sldId id="268" r:id="rId21"/>
    <p:sldId id="285" r:id="rId22"/>
    <p:sldId id="286" r:id="rId23"/>
    <p:sldId id="287" r:id="rId24"/>
    <p:sldId id="288" r:id="rId25"/>
    <p:sldId id="289" r:id="rId26"/>
    <p:sldId id="269" r:id="rId27"/>
    <p:sldId id="270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1929-C04F-4EEB-942A-9988E24FF596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3DE1A-9F48-4090-AA33-5697BC29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png"/><Relationship Id="rId7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0.png"/><Relationship Id="rId9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6.png"/><Relationship Id="rId7" Type="http://schemas.openxmlformats.org/officeDocument/2006/relationships/image" Target="../media/image6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50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0576" y="1688957"/>
            <a:ext cx="859171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u="sng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Variable acceleration</a:t>
            </a:r>
            <a:endParaRPr lang="ja-JP" altLang="en-US" sz="54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11B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789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4725" y="2053047"/>
            <a:ext cx="3352800" cy="209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SUVAT equations can be used when acceleration is constant and a particle is moving in a straight line.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If the acceleration of a particle varies, you need to use Calculus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16764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7432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38100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9" name="Arc 8"/>
          <p:cNvSpPr/>
          <p:nvPr/>
        </p:nvSpPr>
        <p:spPr>
          <a:xfrm flipH="1">
            <a:off x="5105400" y="18288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flipH="1">
            <a:off x="5105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7010400" y="1828800"/>
            <a:ext cx="685800" cy="1066800"/>
          </a:xfrm>
          <a:prstGeom prst="arc">
            <a:avLst>
              <a:gd name="adj1" fmla="val 15993822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7010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657600" y="2133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3276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2098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96200" y="32766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Velocity is the rate of change of displacement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displacement gives velocity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Acceleration is the rate of change of velocity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velocity gives acceleration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6096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In reverse, use integration!</a:t>
            </a:r>
          </a:p>
        </p:txBody>
      </p:sp>
    </p:spTree>
    <p:extLst>
      <p:ext uri="{BB962C8B-B14F-4D97-AF65-F5344CB8AC3E}">
        <p14:creationId xmlns:p14="http://schemas.microsoft.com/office/powerpoint/2010/main" val="1737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24" name="Arc 23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28" name="Arc 27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16764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76400"/>
                <a:ext cx="183479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84834" y="2133600"/>
                <a:ext cx="15077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834" y="2133600"/>
                <a:ext cx="1507785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89938" y="2850931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38" y="2850931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76800" y="37338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733800"/>
                <a:ext cx="139217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76800" y="4267200"/>
                <a:ext cx="15826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4(3)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267200"/>
                <a:ext cx="1582613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4800600"/>
                <a:ext cx="1328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=76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00600"/>
                <a:ext cx="132837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9342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x with respect to t</a:t>
            </a:r>
          </a:p>
        </p:txBody>
      </p:sp>
      <p:sp>
        <p:nvSpPr>
          <p:cNvPr id="40" name="Arc 39"/>
          <p:cNvSpPr/>
          <p:nvPr/>
        </p:nvSpPr>
        <p:spPr>
          <a:xfrm>
            <a:off x="6477000" y="18288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477000" y="24384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6400800" y="3886200"/>
            <a:ext cx="533400" cy="5334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400800" y="4419600"/>
            <a:ext cx="533400" cy="5334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934200" y="2514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dx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dt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the velocity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86904" y="3962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 =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580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1175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5" y="1400175"/>
            <a:ext cx="363013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76ms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52" name="Arc 51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6" name="Arc 55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4592356" y="2438400"/>
            <a:ext cx="432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If P is instantaneously at rest, it is the time when the velocity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648200" y="3124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124200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48200" y="35814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581400"/>
                <a:ext cx="139217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572000" y="4038600"/>
                <a:ext cx="10288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32=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38600"/>
                <a:ext cx="102887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724400" y="4495800"/>
                <a:ext cx="801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95800"/>
                <a:ext cx="80124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724400" y="4953000"/>
                <a:ext cx="699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69961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82"/>
          <p:cNvSpPr/>
          <p:nvPr/>
        </p:nvSpPr>
        <p:spPr>
          <a:xfrm>
            <a:off x="5867400" y="32766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6324600" y="3352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 = 0</a:t>
            </a:r>
          </a:p>
        </p:txBody>
      </p:sp>
      <p:sp>
        <p:nvSpPr>
          <p:cNvPr id="85" name="Arc 84"/>
          <p:cNvSpPr/>
          <p:nvPr/>
        </p:nvSpPr>
        <p:spPr>
          <a:xfrm>
            <a:off x="5867400" y="37338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Arc 85"/>
          <p:cNvSpPr/>
          <p:nvPr/>
        </p:nvSpPr>
        <p:spPr>
          <a:xfrm>
            <a:off x="5410200" y="41910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5410200" y="46482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6324600" y="3810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67400" y="4267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867400" y="4724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Cube root</a:t>
            </a:r>
          </a:p>
        </p:txBody>
      </p:sp>
    </p:spTree>
    <p:extLst>
      <p:ext uri="{BB962C8B-B14F-4D97-AF65-F5344CB8AC3E}">
        <p14:creationId xmlns:p14="http://schemas.microsoft.com/office/powerpoint/2010/main" val="180148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  <p:bldP spid="81" grpId="0"/>
      <p:bldP spid="82" grpId="0"/>
      <p:bldP spid="83" grpId="0" animBg="1"/>
      <p:bldP spid="84" grpId="0"/>
      <p:bldP spid="85" grpId="0" animBg="1"/>
      <p:bldP spid="86" grpId="0" animBg="1"/>
      <p:bldP spid="87" grpId="0" animBg="1"/>
      <p:bldP spid="88" grpId="0"/>
      <p:bldP spid="89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5" y="1400175"/>
            <a:ext cx="363013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76ms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2 seconds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52" name="Arc 51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6" name="Arc 55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00600" y="30480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048000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77104" y="3505200"/>
                <a:ext cx="1151918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04" y="3505200"/>
                <a:ext cx="1151918" cy="559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00600" y="4267200"/>
                <a:ext cx="10338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267200"/>
                <a:ext cx="103387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00600" y="5029200"/>
                <a:ext cx="10338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029200"/>
                <a:ext cx="103387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00600" y="5486400"/>
                <a:ext cx="13798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12(1.5)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1379801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00600" y="5943600"/>
                <a:ext cx="13289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=27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943600"/>
                <a:ext cx="132895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019800" y="32004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553200" y="3200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v with respect to t</a:t>
            </a:r>
          </a:p>
        </p:txBody>
      </p:sp>
      <p:sp>
        <p:nvSpPr>
          <p:cNvPr id="45" name="Arc 44"/>
          <p:cNvSpPr/>
          <p:nvPr/>
        </p:nvSpPr>
        <p:spPr>
          <a:xfrm>
            <a:off x="6019800" y="38100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096000" y="51816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096000" y="56388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553200" y="3810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dv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dt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just acceleration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29400" y="5257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 = 1.5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629400" y="5715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720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Differentiate the velocity again to get the acceleration, in terms of t</a:t>
            </a:r>
          </a:p>
        </p:txBody>
      </p:sp>
    </p:spTree>
    <p:extLst>
      <p:ext uri="{BB962C8B-B14F-4D97-AF65-F5344CB8AC3E}">
        <p14:creationId xmlns:p14="http://schemas.microsoft.com/office/powerpoint/2010/main" val="231292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/>
      <p:bldP spid="45" grpId="0" animBg="1"/>
      <p:bldP spid="46" grpId="0" animBg="1"/>
      <p:bldP spid="61" grpId="0" animBg="1"/>
      <p:bldP spid="62" grpId="0"/>
      <p:bldP spid="63" grpId="0"/>
      <p:bldP spid="64" grpId="0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11C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77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160" y="5962241"/>
            <a:ext cx="2982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Sketch the graph by finding the roots and the y-intercept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49635" y="125631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35" y="1256317"/>
                <a:ext cx="2174763" cy="246221"/>
              </a:xfrm>
              <a:prstGeom prst="rect">
                <a:avLst/>
              </a:prstGeom>
              <a:blipFill>
                <a:blip r:embed="rId3"/>
                <a:stretch>
                  <a:fillRect l="-1124" r="-56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45281" y="2148945"/>
                <a:ext cx="16094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1" y="2148945"/>
                <a:ext cx="1609480" cy="246221"/>
              </a:xfrm>
              <a:prstGeom prst="rect">
                <a:avLst/>
              </a:prstGeom>
              <a:blipFill>
                <a:blip r:embed="rId4"/>
                <a:stretch>
                  <a:fillRect l="-2273" t="-2500" r="-37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5281" y="1696099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1" y="1696099"/>
                <a:ext cx="2174763" cy="246221"/>
              </a:xfrm>
              <a:prstGeom prst="rect">
                <a:avLst/>
              </a:prstGeom>
              <a:blipFill>
                <a:blip r:embed="rId5"/>
                <a:stretch>
                  <a:fillRect l="-1961" r="-56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49636" y="2606145"/>
                <a:ext cx="1677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36" y="2606145"/>
                <a:ext cx="1677767" cy="246221"/>
              </a:xfrm>
              <a:prstGeom prst="rect">
                <a:avLst/>
              </a:prstGeom>
              <a:blipFill>
                <a:blip r:embed="rId6"/>
                <a:stretch>
                  <a:fillRect l="-2545" t="-2500" r="-363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53990" y="3098180"/>
                <a:ext cx="17460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90" y="3098180"/>
                <a:ext cx="1746055" cy="246221"/>
              </a:xfrm>
              <a:prstGeom prst="rect">
                <a:avLst/>
              </a:prstGeom>
              <a:blipFill>
                <a:blip r:embed="rId7"/>
                <a:stretch>
                  <a:fillRect l="-2091" r="-3484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115915" y="324872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7384699" y="3380871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V="1">
            <a:off x="7415179" y="3472311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442788" y="4534756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6815477" y="3572458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49270" y="4539109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50310" y="45347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235337" y="1365174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46520" y="1415249"/>
                <a:ext cx="26974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The roots will be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520" y="1415249"/>
                <a:ext cx="2697480" cy="307777"/>
              </a:xfrm>
              <a:prstGeom prst="rect">
                <a:avLst/>
              </a:prstGeom>
              <a:blipFill>
                <a:blip r:embed="rId8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178731" y="1831083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782491" y="2305700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865222" y="2797734"/>
            <a:ext cx="261257" cy="457200"/>
          </a:xfrm>
          <a:prstGeom prst="arc">
            <a:avLst>
              <a:gd name="adj1" fmla="val 16251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389914" y="1881158"/>
            <a:ext cx="1317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45628" y="2373193"/>
            <a:ext cx="1317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89319" y="2865228"/>
            <a:ext cx="1674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again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9945" y="4079735"/>
            <a:ext cx="1824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graph will be a negative cubic shape, with roots at -1, 0 and 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28093" y="45347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61787" y="5611618"/>
                <a:ext cx="513129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be greater than 0 as we take time to be positive. The distance must also be positive since a negative distance would be a displacement. The value of s is only positive between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787" y="5611618"/>
                <a:ext cx="5131294" cy="954107"/>
              </a:xfrm>
              <a:prstGeom prst="rect">
                <a:avLst/>
              </a:prstGeom>
              <a:blipFill>
                <a:blip r:embed="rId9"/>
                <a:stretch>
                  <a:fillRect l="-119" t="-1282" r="-1306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651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/>
      <p:bldP spid="21" grpId="0"/>
      <p:bldP spid="23" grpId="0" animBg="1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01515" y="85386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70299" y="98601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V="1">
            <a:off x="6500779" y="107745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28388" y="213989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5901077" y="1177601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34870" y="2144252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35910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3693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24721" y="3158081"/>
            <a:ext cx="4536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maximum distance will be at the turning point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Differentiate and set equal to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81748" y="373597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748" y="3735977"/>
                <a:ext cx="2174763" cy="246221"/>
              </a:xfrm>
              <a:prstGeom prst="rect">
                <a:avLst/>
              </a:prstGeom>
              <a:blipFill>
                <a:blip r:embed="rId3"/>
                <a:stretch>
                  <a:fillRect l="-840" r="-28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38057" y="4071256"/>
                <a:ext cx="215629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0.6+0.8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057" y="4071256"/>
                <a:ext cx="2156295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273039" y="4659086"/>
                <a:ext cx="20013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0.6+0.8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39" y="4659086"/>
                <a:ext cx="2001381" cy="246221"/>
              </a:xfrm>
              <a:prstGeom prst="rect">
                <a:avLst/>
              </a:prstGeom>
              <a:blipFill>
                <a:blip r:embed="rId5"/>
                <a:stretch>
                  <a:fillRect l="-1829" r="-30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68685" y="5116286"/>
                <a:ext cx="15349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85" y="5116286"/>
                <a:ext cx="1534907" cy="246221"/>
              </a:xfrm>
              <a:prstGeom prst="rect">
                <a:avLst/>
              </a:prstGeom>
              <a:blipFill>
                <a:blip r:embed="rId6"/>
                <a:stretch>
                  <a:fillRect l="-2381" r="-39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88970" y="5538652"/>
                <a:ext cx="15349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0" y="5538652"/>
                <a:ext cx="1534907" cy="246221"/>
              </a:xfrm>
              <a:prstGeom prst="rect">
                <a:avLst/>
              </a:prstGeom>
              <a:blipFill>
                <a:blip r:embed="rId7"/>
                <a:stretch>
                  <a:fillRect l="-2789" t="-2500" r="-239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94810" y="5926184"/>
                <a:ext cx="22429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−0.5351…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810" y="5926184"/>
                <a:ext cx="2242986" cy="246221"/>
              </a:xfrm>
              <a:prstGeom prst="rect">
                <a:avLst/>
              </a:prstGeom>
              <a:blipFill>
                <a:blip r:embed="rId8"/>
                <a:stretch>
                  <a:fillRect l="-163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07872" y="6296299"/>
                <a:ext cx="8980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72" y="6296299"/>
                <a:ext cx="898066" cy="246221"/>
              </a:xfrm>
              <a:prstGeom prst="rect">
                <a:avLst/>
              </a:prstGeom>
              <a:blipFill>
                <a:blip r:embed="rId9"/>
                <a:stretch>
                  <a:fillRect l="-4762" r="-408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7336970" y="3868889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504609" y="3936384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55" name="Arc 54"/>
          <p:cNvSpPr/>
          <p:nvPr/>
        </p:nvSpPr>
        <p:spPr>
          <a:xfrm>
            <a:off x="7236822" y="4317381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145382" y="4774581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688182" y="5214364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397931" y="5610604"/>
            <a:ext cx="261257" cy="457200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410994" y="6059096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448003" y="4384875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Set equal to 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39147" y="4868200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42610" y="5290566"/>
            <a:ext cx="13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609112" y="5591012"/>
            <a:ext cx="1386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Solve using the quadratic formula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609113" y="6026441"/>
            <a:ext cx="160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Answer is between 0 and 3</a:t>
            </a:r>
          </a:p>
        </p:txBody>
      </p:sp>
    </p:spTree>
    <p:extLst>
      <p:ext uri="{BB962C8B-B14F-4D97-AF65-F5344CB8AC3E}">
        <p14:creationId xmlns:p14="http://schemas.microsoft.com/office/powerpoint/2010/main" val="34618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maxima and minima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travels vertically in a straight line before returning to the child’s hand. The distance in metres,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of the yo-yo from the child’s hand after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+0.4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−0.2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Justify the restriction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maximum distance of the yo-yo from the child’s hand, to 3sf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7902" cy="4776787"/>
              </a:xfrm>
              <a:blipFill>
                <a:blip r:embed="rId2"/>
                <a:stretch>
                  <a:fillRect l="-781" t="-766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01515" y="853863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70299" y="98601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V="1">
            <a:off x="6500779" y="1077454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28388" y="213989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 flipV="1">
            <a:off x="5901077" y="1177601"/>
            <a:ext cx="1431371" cy="1823229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057"/>
              <a:gd name="connsiteY0" fmla="*/ 10077 h 10077"/>
              <a:gd name="connsiteX1" fmla="*/ 1666 w 9057"/>
              <a:gd name="connsiteY1" fmla="*/ 5625 h 10077"/>
              <a:gd name="connsiteX2" fmla="*/ 3405 w 9057"/>
              <a:gd name="connsiteY2" fmla="*/ 4063 h 10077"/>
              <a:gd name="connsiteX3" fmla="*/ 5579 w 9057"/>
              <a:gd name="connsiteY3" fmla="*/ 5313 h 10077"/>
              <a:gd name="connsiteX4" fmla="*/ 9057 w 9057"/>
              <a:gd name="connsiteY4" fmla="*/ 0 h 10077"/>
              <a:gd name="connsiteX0" fmla="*/ 0 w 10000"/>
              <a:gd name="connsiteY0" fmla="*/ 10000 h 10000"/>
              <a:gd name="connsiteX1" fmla="*/ 1839 w 10000"/>
              <a:gd name="connsiteY1" fmla="*/ 5582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2360 w 10000"/>
              <a:gd name="connsiteY1" fmla="*/ 5736 h 10000"/>
              <a:gd name="connsiteX2" fmla="*/ 3760 w 10000"/>
              <a:gd name="connsiteY2" fmla="*/ 4032 h 10000"/>
              <a:gd name="connsiteX3" fmla="*/ 6160 w 10000"/>
              <a:gd name="connsiteY3" fmla="*/ 5272 h 10000"/>
              <a:gd name="connsiteX4" fmla="*/ 10000 w 10000"/>
              <a:gd name="connsiteY4" fmla="*/ 0 h 10000"/>
              <a:gd name="connsiteX0" fmla="*/ 0 w 9219"/>
              <a:gd name="connsiteY0" fmla="*/ 9923 h 9923"/>
              <a:gd name="connsiteX1" fmla="*/ 1579 w 9219"/>
              <a:gd name="connsiteY1" fmla="*/ 5736 h 9923"/>
              <a:gd name="connsiteX2" fmla="*/ 2979 w 9219"/>
              <a:gd name="connsiteY2" fmla="*/ 4032 h 9923"/>
              <a:gd name="connsiteX3" fmla="*/ 5379 w 9219"/>
              <a:gd name="connsiteY3" fmla="*/ 5272 h 9923"/>
              <a:gd name="connsiteX4" fmla="*/ 9219 w 9219"/>
              <a:gd name="connsiteY4" fmla="*/ 0 h 9923"/>
              <a:gd name="connsiteX0" fmla="*/ 0 w 9605"/>
              <a:gd name="connsiteY0" fmla="*/ 10077 h 10077"/>
              <a:gd name="connsiteX1" fmla="*/ 1713 w 9605"/>
              <a:gd name="connsiteY1" fmla="*/ 5858 h 10077"/>
              <a:gd name="connsiteX2" fmla="*/ 3231 w 9605"/>
              <a:gd name="connsiteY2" fmla="*/ 4140 h 10077"/>
              <a:gd name="connsiteX3" fmla="*/ 5835 w 9605"/>
              <a:gd name="connsiteY3" fmla="*/ 5390 h 10077"/>
              <a:gd name="connsiteX4" fmla="*/ 9605 w 9605"/>
              <a:gd name="connsiteY4" fmla="*/ 0 h 10077"/>
              <a:gd name="connsiteX0" fmla="*/ 0 w 10000"/>
              <a:gd name="connsiteY0" fmla="*/ 10000 h 10000"/>
              <a:gd name="connsiteX1" fmla="*/ 1783 w 10000"/>
              <a:gd name="connsiteY1" fmla="*/ 5813 h 10000"/>
              <a:gd name="connsiteX2" fmla="*/ 3364 w 10000"/>
              <a:gd name="connsiteY2" fmla="*/ 4108 h 10000"/>
              <a:gd name="connsiteX3" fmla="*/ 6075 w 10000"/>
              <a:gd name="connsiteY3" fmla="*/ 5349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704" y="8435"/>
                  <a:pt x="1223" y="6795"/>
                  <a:pt x="1783" y="5813"/>
                </a:cubicBezTo>
                <a:cubicBezTo>
                  <a:pt x="2345" y="4831"/>
                  <a:pt x="2650" y="4186"/>
                  <a:pt x="3364" y="4108"/>
                </a:cubicBezTo>
                <a:cubicBezTo>
                  <a:pt x="4079" y="4032"/>
                  <a:pt x="4901" y="6021"/>
                  <a:pt x="6075" y="5349"/>
                </a:cubicBezTo>
                <a:cubicBezTo>
                  <a:pt x="7249" y="4677"/>
                  <a:pt x="8595" y="2415"/>
                  <a:pt x="1000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34870" y="2144252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35910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3693" y="213989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39392" y="3396345"/>
                <a:ext cx="8980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392" y="3396345"/>
                <a:ext cx="898066" cy="246221"/>
              </a:xfrm>
              <a:prstGeom prst="rect">
                <a:avLst/>
              </a:prstGeom>
              <a:blipFill>
                <a:blip r:embed="rId3"/>
                <a:stretch>
                  <a:fillRect l="-4762" r="-408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7532914" y="5127279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4180113" y="3640292"/>
            <a:ext cx="46939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 sub this into the original equation to find the maximum distance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Use the exact value by pressing the ‘ANS’ button on your calculator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0262" y="4955177"/>
                <a:ext cx="21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2" y="4955177"/>
                <a:ext cx="2174763" cy="246221"/>
              </a:xfrm>
              <a:prstGeom prst="rect">
                <a:avLst/>
              </a:prstGeom>
              <a:blipFill>
                <a:blip r:embed="rId4"/>
                <a:stretch>
                  <a:fillRect l="-840" r="-28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84617" y="5429794"/>
                <a:ext cx="33570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=0.6(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)+0.4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𝐴𝑛𝑠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𝐴𝑛𝑠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5429794"/>
                <a:ext cx="3357009" cy="246221"/>
              </a:xfrm>
              <a:prstGeom prst="rect">
                <a:avLst/>
              </a:prstGeom>
              <a:blipFill>
                <a:blip r:embed="rId5"/>
                <a:stretch>
                  <a:fillRect l="-544"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23806" y="5878285"/>
                <a:ext cx="14650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=1.21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(3sf)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6" y="5878285"/>
                <a:ext cx="1465081" cy="246221"/>
              </a:xfrm>
              <a:prstGeom prst="rect">
                <a:avLst/>
              </a:prstGeom>
              <a:blipFill>
                <a:blip r:embed="rId6"/>
                <a:stretch>
                  <a:fillRect l="-3320" t="-21951" r="-7054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519851" y="5593188"/>
            <a:ext cx="243840" cy="41137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661364" y="5077206"/>
            <a:ext cx="1482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exact value of 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39296" y="5638909"/>
            <a:ext cx="148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95419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" grpId="0"/>
      <p:bldP spid="34" grpId="0"/>
      <p:bldP spid="35" grpId="0"/>
      <p:bldP spid="36" grpId="0" animBg="1"/>
      <p:bldP spid="37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11D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9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9006" y="1611086"/>
                <a:ext cx="4066903" cy="483325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1)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given: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coordinates of the turning points on the curve with equation: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006" y="1611086"/>
                <a:ext cx="4066903" cy="4833257"/>
              </a:xfrm>
              <a:blipFill>
                <a:blip r:embed="rId2"/>
                <a:stretch>
                  <a:fillRect l="-11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4880" y="1667691"/>
                <a:ext cx="4145280" cy="48332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given: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Find the area bounded by the x-axis and: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lines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1667691"/>
                <a:ext cx="4145280" cy="4833257"/>
              </a:xfrm>
              <a:prstGeom prst="rect">
                <a:avLst/>
              </a:prstGeom>
              <a:blipFill>
                <a:blip r:embed="rId3"/>
                <a:stretch>
                  <a:fillRect l="-1765" t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8732" y="2351315"/>
                <a:ext cx="922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732" y="2351315"/>
                <a:ext cx="9220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8251" y="2904309"/>
                <a:ext cx="1096006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1" y="2904309"/>
                <a:ext cx="1096006" cy="6646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67691" y="4550230"/>
                <a:ext cx="15520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691" y="4550230"/>
                <a:ext cx="155202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0492" y="5695407"/>
                <a:ext cx="18894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92" y="5695407"/>
                <a:ext cx="1889492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83829" y="1815739"/>
                <a:ext cx="2335063" cy="653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829" y="1815739"/>
                <a:ext cx="2335063" cy="6533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16434" y="3126379"/>
                <a:ext cx="2716513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434" y="3126379"/>
                <a:ext cx="2716513" cy="37555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2971" y="5168538"/>
                <a:ext cx="5132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5168538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74376" y="5869578"/>
                <a:ext cx="60089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6" y="5869578"/>
                <a:ext cx="600891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is moving on the x-axis.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velocity of the particle at time t seconds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expression for the displacement of the particle from O at time t seconds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  <a:blipFill>
                <a:blip r:embed="rId2"/>
                <a:stretch>
                  <a:fillRect l="-321" t="-722" r="-1763" b="-1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93772" y="1236617"/>
                <a:ext cx="116095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772" y="1236617"/>
                <a:ext cx="1160959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89419" y="1894115"/>
                <a:ext cx="1894942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419" y="1894115"/>
                <a:ext cx="1894942" cy="7265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93774" y="2560321"/>
                <a:ext cx="1700787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774" y="2560321"/>
                <a:ext cx="1700787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06837" y="3261363"/>
                <a:ext cx="213116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3(0)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7" y="3261363"/>
                <a:ext cx="2131161" cy="5557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19899" y="4075615"/>
                <a:ext cx="5956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99" y="4075615"/>
                <a:ext cx="595611" cy="276999"/>
              </a:xfrm>
              <a:prstGeom prst="rect">
                <a:avLst/>
              </a:prstGeom>
              <a:blipFill>
                <a:blip r:embed="rId7"/>
                <a:stretch>
                  <a:fillRect l="-9184" r="-408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24253" y="4532813"/>
                <a:ext cx="1700787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53" y="4532813"/>
                <a:ext cx="1700787" cy="5557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466115" y="1622080"/>
            <a:ext cx="248194" cy="563772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42312" y="1615548"/>
            <a:ext cx="2383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an expression for v in terms of t</a:t>
            </a:r>
          </a:p>
        </p:txBody>
      </p:sp>
      <p:sp>
        <p:nvSpPr>
          <p:cNvPr id="26" name="Arc 25"/>
          <p:cNvSpPr/>
          <p:nvPr/>
        </p:nvSpPr>
        <p:spPr>
          <a:xfrm>
            <a:off x="6496595" y="2262160"/>
            <a:ext cx="248194" cy="563772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770915" y="2910948"/>
            <a:ext cx="248194" cy="563772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627224" y="3629405"/>
            <a:ext cx="248194" cy="563772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361613" y="4286903"/>
            <a:ext cx="248194" cy="563772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760027" y="2368840"/>
            <a:ext cx="2383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Integrate – remember +c!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82094" y="2843457"/>
            <a:ext cx="2066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information in the question to calculate 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64529" y="3753502"/>
            <a:ext cx="964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87885" y="4315205"/>
            <a:ext cx="185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Put this into the formula we have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89417" y="4502330"/>
            <a:ext cx="1767840" cy="64443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585062" y="2547256"/>
            <a:ext cx="1767840" cy="64443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64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2" grpId="0"/>
      <p:bldP spid="23" grpId="0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is moving on the x-axis.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velocity of the particle at time t seconds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expression for the displacement of the particle from O at time t seconds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  <a:blipFill>
                <a:blip r:embed="rId2"/>
                <a:stretch>
                  <a:fillRect l="-321" t="-722" r="-1763" b="-1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76504" y="1362894"/>
                <a:ext cx="1700787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04" y="1362894"/>
                <a:ext cx="1700787" cy="5557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72151" y="2081352"/>
                <a:ext cx="2148473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3(6)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(6)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151" y="2081352"/>
                <a:ext cx="2148473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85214" y="2947853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4" y="2947853"/>
                <a:ext cx="741165" cy="276999"/>
              </a:xfrm>
              <a:prstGeom prst="rect">
                <a:avLst/>
              </a:prstGeom>
              <a:blipFill>
                <a:blip r:embed="rId5"/>
                <a:stretch>
                  <a:fillRect l="-4132" r="-74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810104" y="1689463"/>
            <a:ext cx="235130" cy="692331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977739" y="1837616"/>
            <a:ext cx="1304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 = 6</a:t>
            </a:r>
          </a:p>
        </p:txBody>
      </p:sp>
      <p:sp>
        <p:nvSpPr>
          <p:cNvPr id="40" name="Arc 39"/>
          <p:cNvSpPr/>
          <p:nvPr/>
        </p:nvSpPr>
        <p:spPr>
          <a:xfrm>
            <a:off x="6831876" y="2399212"/>
            <a:ext cx="235130" cy="692331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886299" y="2556074"/>
            <a:ext cx="1304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0664" y="3483537"/>
            <a:ext cx="46394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means that after 6 seconds, the particle is 41 metres from O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Note that it started 5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metres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from O, so it is therefore 36m </a:t>
            </a:r>
            <a:r>
              <a:rPr lang="en-US" sz="1600" u="sng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from its starting point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Read questions carefully!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085804" y="923107"/>
            <a:ext cx="2734493" cy="2690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travels in a straight line.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its velocity,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the distance travelled by the particle in the third second of its motion.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sketch of the graph can help make the process clear!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070294"/>
              </a:xfrm>
              <a:blipFill>
                <a:blip r:embed="rId2"/>
                <a:stretch>
                  <a:fillRect t="-722" r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6681" y="94094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3554" y="2226985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72149" y="3779520"/>
                <a:ext cx="1229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149" y="3779520"/>
                <a:ext cx="1229888" cy="276999"/>
              </a:xfrm>
              <a:prstGeom prst="rect">
                <a:avLst/>
              </a:prstGeom>
              <a:blipFill>
                <a:blip r:embed="rId3"/>
                <a:stretch>
                  <a:fillRect l="-2475" t="-4444" r="-148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67795" y="4236720"/>
                <a:ext cx="1229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0=5−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95" y="4236720"/>
                <a:ext cx="1229888" cy="276999"/>
              </a:xfrm>
              <a:prstGeom prst="rect">
                <a:avLst/>
              </a:prstGeom>
              <a:blipFill>
                <a:blip r:embed="rId4"/>
                <a:stretch>
                  <a:fillRect l="-4478" t="-4444" r="-149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54435" y="4685211"/>
                <a:ext cx="822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5" y="4685211"/>
                <a:ext cx="822405" cy="276999"/>
              </a:xfrm>
              <a:prstGeom prst="rect">
                <a:avLst/>
              </a:prstGeom>
              <a:blipFill>
                <a:blip r:embed="rId5"/>
                <a:stretch>
                  <a:fillRect l="-6667" t="-4444" r="-66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80709" y="5055325"/>
                <a:ext cx="694164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9" y="5055325"/>
                <a:ext cx="694164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06983" y="5765073"/>
                <a:ext cx="1268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=±1.29…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3" y="5765073"/>
                <a:ext cx="1268809" cy="276999"/>
              </a:xfrm>
              <a:prstGeom prst="rect">
                <a:avLst/>
              </a:prstGeom>
              <a:blipFill>
                <a:blip r:embed="rId7"/>
                <a:stretch>
                  <a:fillRect l="-3365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5830389" y="3931921"/>
            <a:ext cx="283028" cy="474618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54481" y="3818818"/>
            <a:ext cx="291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It is a negative quadratic, with a v-intercept of 5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 roots will be when v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5756366" y="4397829"/>
            <a:ext cx="278674" cy="47026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264332" y="4872446"/>
            <a:ext cx="278674" cy="470263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878286" y="5320939"/>
            <a:ext cx="287382" cy="57476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019796" y="4476314"/>
            <a:ext cx="842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3t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7760" y="4950931"/>
            <a:ext cx="114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43749" y="5442965"/>
            <a:ext cx="1354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Freeform 32"/>
          <p:cNvSpPr/>
          <p:nvPr/>
        </p:nvSpPr>
        <p:spPr>
          <a:xfrm flipV="1">
            <a:off x="5425437" y="2029094"/>
            <a:ext cx="2002973" cy="1280161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439988" y="224245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25292" y="1637212"/>
            <a:ext cx="1110344" cy="1709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35465" y="107310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V="1">
            <a:off x="6465945" y="116454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91794" y="18549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6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 animBg="1"/>
      <p:bldP spid="35" grpId="0"/>
      <p:bldP spid="37" grpId="0" animBg="1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085804" y="923107"/>
            <a:ext cx="2734493" cy="2690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travels in a straight line.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its velocity,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the distance travelled by the particle in the third second of its motion.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 second = 0-1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= 1-2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Third second = 2-3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  <a:blipFill>
                <a:blip r:embed="rId2"/>
                <a:stretch>
                  <a:fillRect t="-703" r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6681" y="94094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3554" y="2226985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9988" y="224245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3646" y="9056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06343" y="90133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0361" y="3656755"/>
            <a:ext cx="478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the area ‘under’ a velocity-time curve is equal to the distance travelled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we need to integrate the function between the limits of 2 and 3…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7000875" y="2270125"/>
            <a:ext cx="361950" cy="873125"/>
          </a:xfrm>
          <a:custGeom>
            <a:avLst/>
            <a:gdLst>
              <a:gd name="connsiteX0" fmla="*/ 0 w 361950"/>
              <a:gd name="connsiteY0" fmla="*/ 3175 h 873125"/>
              <a:gd name="connsiteX1" fmla="*/ 0 w 361950"/>
              <a:gd name="connsiteY1" fmla="*/ 155575 h 873125"/>
              <a:gd name="connsiteX2" fmla="*/ 98425 w 361950"/>
              <a:gd name="connsiteY2" fmla="*/ 339725 h 873125"/>
              <a:gd name="connsiteX3" fmla="*/ 174625 w 361950"/>
              <a:gd name="connsiteY3" fmla="*/ 476250 h 873125"/>
              <a:gd name="connsiteX4" fmla="*/ 228600 w 361950"/>
              <a:gd name="connsiteY4" fmla="*/ 587375 h 873125"/>
              <a:gd name="connsiteX5" fmla="*/ 266700 w 361950"/>
              <a:gd name="connsiteY5" fmla="*/ 663575 h 873125"/>
              <a:gd name="connsiteX6" fmla="*/ 361950 w 361950"/>
              <a:gd name="connsiteY6" fmla="*/ 873125 h 873125"/>
              <a:gd name="connsiteX7" fmla="*/ 361950 w 361950"/>
              <a:gd name="connsiteY7" fmla="*/ 0 h 873125"/>
              <a:gd name="connsiteX8" fmla="*/ 0 w 361950"/>
              <a:gd name="connsiteY8" fmla="*/ 3175 h 87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873125">
                <a:moveTo>
                  <a:pt x="0" y="3175"/>
                </a:moveTo>
                <a:lnTo>
                  <a:pt x="0" y="155575"/>
                </a:lnTo>
                <a:lnTo>
                  <a:pt x="98425" y="339725"/>
                </a:lnTo>
                <a:lnTo>
                  <a:pt x="174625" y="476250"/>
                </a:lnTo>
                <a:lnTo>
                  <a:pt x="228600" y="587375"/>
                </a:lnTo>
                <a:lnTo>
                  <a:pt x="266700" y="663575"/>
                </a:lnTo>
                <a:lnTo>
                  <a:pt x="361950" y="873125"/>
                </a:lnTo>
                <a:lnTo>
                  <a:pt x="361950" y="0"/>
                </a:lnTo>
                <a:lnTo>
                  <a:pt x="0" y="3175"/>
                </a:lnTo>
                <a:close/>
              </a:path>
            </a:pathLst>
          </a:cu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7001691" y="1184365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363097" y="1188720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 flipV="1">
            <a:off x="5425437" y="2029094"/>
            <a:ext cx="2002973" cy="1280161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312592" y="1589587"/>
            <a:ext cx="1110344" cy="172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rot="5400000" flipV="1">
            <a:off x="6465945" y="116454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91794" y="18549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35465" y="107310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95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085804" y="923107"/>
            <a:ext cx="2734493" cy="2690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travels in a straight line.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its velocity,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the distance travelled by the particle in the third second of its motion.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 second = 0-1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= 1-2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Third second = 2-3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  <a:blipFill>
                <a:blip r:embed="rId2"/>
                <a:stretch>
                  <a:fillRect t="-703" r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6681" y="94094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3554" y="2226985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9988" y="224245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3646" y="9056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06343" y="90133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7000875" y="2270125"/>
            <a:ext cx="361950" cy="873125"/>
          </a:xfrm>
          <a:custGeom>
            <a:avLst/>
            <a:gdLst>
              <a:gd name="connsiteX0" fmla="*/ 0 w 361950"/>
              <a:gd name="connsiteY0" fmla="*/ 3175 h 873125"/>
              <a:gd name="connsiteX1" fmla="*/ 0 w 361950"/>
              <a:gd name="connsiteY1" fmla="*/ 155575 h 873125"/>
              <a:gd name="connsiteX2" fmla="*/ 98425 w 361950"/>
              <a:gd name="connsiteY2" fmla="*/ 339725 h 873125"/>
              <a:gd name="connsiteX3" fmla="*/ 174625 w 361950"/>
              <a:gd name="connsiteY3" fmla="*/ 476250 h 873125"/>
              <a:gd name="connsiteX4" fmla="*/ 228600 w 361950"/>
              <a:gd name="connsiteY4" fmla="*/ 587375 h 873125"/>
              <a:gd name="connsiteX5" fmla="*/ 266700 w 361950"/>
              <a:gd name="connsiteY5" fmla="*/ 663575 h 873125"/>
              <a:gd name="connsiteX6" fmla="*/ 361950 w 361950"/>
              <a:gd name="connsiteY6" fmla="*/ 873125 h 873125"/>
              <a:gd name="connsiteX7" fmla="*/ 361950 w 361950"/>
              <a:gd name="connsiteY7" fmla="*/ 0 h 873125"/>
              <a:gd name="connsiteX8" fmla="*/ 0 w 361950"/>
              <a:gd name="connsiteY8" fmla="*/ 3175 h 87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873125">
                <a:moveTo>
                  <a:pt x="0" y="3175"/>
                </a:moveTo>
                <a:lnTo>
                  <a:pt x="0" y="155575"/>
                </a:lnTo>
                <a:lnTo>
                  <a:pt x="98425" y="339725"/>
                </a:lnTo>
                <a:lnTo>
                  <a:pt x="174625" y="476250"/>
                </a:lnTo>
                <a:lnTo>
                  <a:pt x="228600" y="587375"/>
                </a:lnTo>
                <a:lnTo>
                  <a:pt x="266700" y="663575"/>
                </a:lnTo>
                <a:lnTo>
                  <a:pt x="361950" y="873125"/>
                </a:lnTo>
                <a:lnTo>
                  <a:pt x="361950" y="0"/>
                </a:lnTo>
                <a:lnTo>
                  <a:pt x="0" y="3175"/>
                </a:lnTo>
                <a:close/>
              </a:path>
            </a:pathLst>
          </a:cu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7001691" y="1184365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363097" y="1188720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 flipV="1">
            <a:off x="5425437" y="2029094"/>
            <a:ext cx="2002973" cy="1280161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312592" y="1589587"/>
            <a:ext cx="1110344" cy="172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rot="5400000" flipV="1">
            <a:off x="6465945" y="116454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91794" y="18549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35465" y="107310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33887" y="3771900"/>
                <a:ext cx="1746888" cy="552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87" y="3771900"/>
                <a:ext cx="1746888" cy="5520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86287" y="4591050"/>
                <a:ext cx="1130118" cy="2508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287" y="4591050"/>
                <a:ext cx="1130118" cy="250838"/>
              </a:xfrm>
              <a:prstGeom prst="rect">
                <a:avLst/>
              </a:prstGeom>
              <a:blipFill>
                <a:blip r:embed="rId4"/>
                <a:stretch>
                  <a:fillRect l="-1075" r="-538" b="-17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6762" y="5219700"/>
                <a:ext cx="28874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762" y="5219700"/>
                <a:ext cx="2887457" cy="246221"/>
              </a:xfrm>
              <a:prstGeom prst="rect">
                <a:avLst/>
              </a:prstGeom>
              <a:blipFill>
                <a:blip r:embed="rId5"/>
                <a:stretch>
                  <a:fillRect l="-21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86287" y="5762625"/>
                <a:ext cx="6388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287" y="5762625"/>
                <a:ext cx="638893" cy="246221"/>
              </a:xfrm>
              <a:prstGeom prst="rect">
                <a:avLst/>
              </a:prstGeom>
              <a:blipFill>
                <a:blip r:embed="rId6"/>
                <a:stretch>
                  <a:fillRect l="-2857" r="-571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95812" y="6248400"/>
                <a:ext cx="485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812" y="6248400"/>
                <a:ext cx="485005" cy="246221"/>
              </a:xfrm>
              <a:prstGeom prst="rect">
                <a:avLst/>
              </a:prstGeom>
              <a:blipFill>
                <a:blip r:embed="rId7"/>
                <a:stretch>
                  <a:fillRect l="-3797" r="-759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068785" y="4101738"/>
            <a:ext cx="322489" cy="622661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343651" y="4118990"/>
            <a:ext cx="1892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7316560" y="4739913"/>
            <a:ext cx="322489" cy="622661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7335611" y="5368564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154386" y="5882914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553326" y="4785740"/>
            <a:ext cx="1590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limits and subtract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3326" y="5452490"/>
            <a:ext cx="1009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00651" y="5862065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want the positive value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8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/>
      <p:bldP spid="43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2" grpId="0"/>
      <p:bldP spid="53" grpId="0"/>
      <p:bldP spid="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085804" y="923107"/>
            <a:ext cx="2734493" cy="2690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Integration can also be used in these types of problem, since it is just the reverse of differentiation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particle travels in a straight line.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its velocity,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the distance travelled by the particle in the third second of its motion.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 second = 0-1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second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= 1-2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Third second = 2-3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02108" cy="5200922"/>
              </a:xfrm>
              <a:blipFill>
                <a:blip r:embed="rId2"/>
                <a:stretch>
                  <a:fillRect t="-703" r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440" y="24122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440" y="28694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4440" y="3326674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8" name="Arc 7"/>
          <p:cNvSpPr/>
          <p:nvPr/>
        </p:nvSpPr>
        <p:spPr>
          <a:xfrm flipH="1">
            <a:off x="10058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-61956" y="2640874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1840" y="26408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40" y="3098074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10058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2834640" y="25646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2834640" y="3021874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-74098" y="307464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6681" y="940949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3554" y="2226985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9988" y="224245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3646" y="9056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06343" y="90133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7000875" y="2270125"/>
            <a:ext cx="361950" cy="873125"/>
          </a:xfrm>
          <a:custGeom>
            <a:avLst/>
            <a:gdLst>
              <a:gd name="connsiteX0" fmla="*/ 0 w 361950"/>
              <a:gd name="connsiteY0" fmla="*/ 3175 h 873125"/>
              <a:gd name="connsiteX1" fmla="*/ 0 w 361950"/>
              <a:gd name="connsiteY1" fmla="*/ 155575 h 873125"/>
              <a:gd name="connsiteX2" fmla="*/ 98425 w 361950"/>
              <a:gd name="connsiteY2" fmla="*/ 339725 h 873125"/>
              <a:gd name="connsiteX3" fmla="*/ 174625 w 361950"/>
              <a:gd name="connsiteY3" fmla="*/ 476250 h 873125"/>
              <a:gd name="connsiteX4" fmla="*/ 228600 w 361950"/>
              <a:gd name="connsiteY4" fmla="*/ 587375 h 873125"/>
              <a:gd name="connsiteX5" fmla="*/ 266700 w 361950"/>
              <a:gd name="connsiteY5" fmla="*/ 663575 h 873125"/>
              <a:gd name="connsiteX6" fmla="*/ 361950 w 361950"/>
              <a:gd name="connsiteY6" fmla="*/ 873125 h 873125"/>
              <a:gd name="connsiteX7" fmla="*/ 361950 w 361950"/>
              <a:gd name="connsiteY7" fmla="*/ 0 h 873125"/>
              <a:gd name="connsiteX8" fmla="*/ 0 w 361950"/>
              <a:gd name="connsiteY8" fmla="*/ 3175 h 87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873125">
                <a:moveTo>
                  <a:pt x="0" y="3175"/>
                </a:moveTo>
                <a:lnTo>
                  <a:pt x="0" y="155575"/>
                </a:lnTo>
                <a:lnTo>
                  <a:pt x="98425" y="339725"/>
                </a:lnTo>
                <a:lnTo>
                  <a:pt x="174625" y="476250"/>
                </a:lnTo>
                <a:lnTo>
                  <a:pt x="228600" y="587375"/>
                </a:lnTo>
                <a:lnTo>
                  <a:pt x="266700" y="663575"/>
                </a:lnTo>
                <a:lnTo>
                  <a:pt x="361950" y="873125"/>
                </a:lnTo>
                <a:lnTo>
                  <a:pt x="361950" y="0"/>
                </a:lnTo>
                <a:lnTo>
                  <a:pt x="0" y="3175"/>
                </a:lnTo>
                <a:close/>
              </a:path>
            </a:pathLst>
          </a:cu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7001691" y="1184365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363097" y="1188720"/>
            <a:ext cx="0" cy="2098766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 flipV="1">
            <a:off x="5425437" y="2029094"/>
            <a:ext cx="2002973" cy="1280161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312592" y="1589587"/>
            <a:ext cx="1110344" cy="1728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rot="5400000" flipV="1">
            <a:off x="6465945" y="116454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91794" y="18549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35465" y="1073100"/>
            <a:ext cx="4" cy="22206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324350" y="3823715"/>
            <a:ext cx="45815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Be very careful on this type of question – if part of the area is above and part is below the x-axis, you will need to integrate each part separately!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9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11E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043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calculus to derive the formulae for motion with constant acceleration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might be asked to derive these formulae on exams!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particle moves in a straight line with constant acceleration,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Given that its initial velocity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its initial displacement is 0m, 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The particle’s velocity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particle’s displacement,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at time t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  <a:blipFill>
                <a:blip r:embed="rId2"/>
                <a:stretch>
                  <a:fillRect t="-720" r="-1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/>
              <p:nvPr/>
            </p:nvSpPr>
            <p:spPr>
              <a:xfrm>
                <a:off x="4762870" y="1282824"/>
                <a:ext cx="1035540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870" y="1282824"/>
                <a:ext cx="1035540" cy="64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D229793-ADC8-42C0-B84B-A6267D8C5731}"/>
                  </a:ext>
                </a:extLst>
              </p:cNvPr>
              <p:cNvSpPr txBox="1"/>
              <p:nvPr/>
            </p:nvSpPr>
            <p:spPr>
              <a:xfrm>
                <a:off x="4764351" y="1967885"/>
                <a:ext cx="97937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D229793-ADC8-42C0-B84B-A6267D8C5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351" y="1967885"/>
                <a:ext cx="979371" cy="246221"/>
              </a:xfrm>
              <a:prstGeom prst="rect">
                <a:avLst/>
              </a:prstGeom>
              <a:blipFill>
                <a:blip r:embed="rId4"/>
                <a:stretch>
                  <a:fillRect l="-3125" r="-187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784FF54-16CC-4B20-8147-C0B735D6A9CC}"/>
                  </a:ext>
                </a:extLst>
              </p:cNvPr>
              <p:cNvSpPr txBox="1"/>
              <p:nvPr/>
            </p:nvSpPr>
            <p:spPr>
              <a:xfrm>
                <a:off x="4588278" y="2457637"/>
                <a:ext cx="1355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784FF54-16CC-4B20-8147-C0B735D6A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278" y="2457637"/>
                <a:ext cx="1355243" cy="246221"/>
              </a:xfrm>
              <a:prstGeom prst="rect">
                <a:avLst/>
              </a:prstGeom>
              <a:blipFill>
                <a:blip r:embed="rId5"/>
                <a:stretch>
                  <a:fillRect l="-4955" r="-90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D487644-70AA-4B2E-97E6-7C824B013F20}"/>
                  </a:ext>
                </a:extLst>
              </p:cNvPr>
              <p:cNvSpPr txBox="1"/>
              <p:nvPr/>
            </p:nvSpPr>
            <p:spPr>
              <a:xfrm>
                <a:off x="4767312" y="2965144"/>
                <a:ext cx="537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D487644-70AA-4B2E-97E6-7C824B013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312" y="2965144"/>
                <a:ext cx="537711" cy="246221"/>
              </a:xfrm>
              <a:prstGeom prst="rect">
                <a:avLst/>
              </a:prstGeom>
              <a:blipFill>
                <a:blip r:embed="rId6"/>
                <a:stretch>
                  <a:fillRect l="-4545" r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8D6230A-E2DD-46D0-B680-A0FDEAA5180C}"/>
                  </a:ext>
                </a:extLst>
              </p:cNvPr>
              <p:cNvSpPr txBox="1"/>
              <p:nvPr/>
            </p:nvSpPr>
            <p:spPr>
              <a:xfrm>
                <a:off x="4765832" y="3469691"/>
                <a:ext cx="10004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8D6230A-E2DD-46D0-B680-A0FDEAA51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832" y="3469691"/>
                <a:ext cx="1000467" cy="246221"/>
              </a:xfrm>
              <a:prstGeom prst="rect">
                <a:avLst/>
              </a:prstGeom>
              <a:blipFill>
                <a:blip r:embed="rId7"/>
                <a:stretch>
                  <a:fillRect l="-2439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49">
            <a:extLst>
              <a:ext uri="{FF2B5EF4-FFF2-40B4-BE49-F238E27FC236}">
                <a16:creationId xmlns:a16="http://schemas.microsoft.com/office/drawing/2014/main" id="{3FFC0F8C-3209-4D07-BC55-34A5A1328BD1}"/>
              </a:ext>
            </a:extLst>
          </p:cNvPr>
          <p:cNvSpPr/>
          <p:nvPr/>
        </p:nvSpPr>
        <p:spPr>
          <a:xfrm>
            <a:off x="5728753" y="1577799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52">
            <a:extLst>
              <a:ext uri="{FF2B5EF4-FFF2-40B4-BE49-F238E27FC236}">
                <a16:creationId xmlns:a16="http://schemas.microsoft.com/office/drawing/2014/main" id="{11AA419A-6E3E-48A5-B1E1-4CA5F42DF968}"/>
              </a:ext>
            </a:extLst>
          </p:cNvPr>
          <p:cNvSpPr txBox="1"/>
          <p:nvPr/>
        </p:nvSpPr>
        <p:spPr>
          <a:xfrm>
            <a:off x="5761609" y="1555192"/>
            <a:ext cx="1851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with respect to 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Arc 49">
            <a:extLst>
              <a:ext uri="{FF2B5EF4-FFF2-40B4-BE49-F238E27FC236}">
                <a16:creationId xmlns:a16="http://schemas.microsoft.com/office/drawing/2014/main" id="{1CB3A9A5-2208-4FEC-A84A-660A93903628}"/>
              </a:ext>
            </a:extLst>
          </p:cNvPr>
          <p:cNvSpPr/>
          <p:nvPr/>
        </p:nvSpPr>
        <p:spPr>
          <a:xfrm>
            <a:off x="5934419" y="2085306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49">
            <a:extLst>
              <a:ext uri="{FF2B5EF4-FFF2-40B4-BE49-F238E27FC236}">
                <a16:creationId xmlns:a16="http://schemas.microsoft.com/office/drawing/2014/main" id="{3DF3F130-B510-4B74-B616-0308416E253D}"/>
              </a:ext>
            </a:extLst>
          </p:cNvPr>
          <p:cNvSpPr/>
          <p:nvPr/>
        </p:nvSpPr>
        <p:spPr>
          <a:xfrm>
            <a:off x="5829366" y="2610567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49">
            <a:extLst>
              <a:ext uri="{FF2B5EF4-FFF2-40B4-BE49-F238E27FC236}">
                <a16:creationId xmlns:a16="http://schemas.microsoft.com/office/drawing/2014/main" id="{ADA95815-C5BC-45E8-9975-1A03D44B0CC3}"/>
              </a:ext>
            </a:extLst>
          </p:cNvPr>
          <p:cNvSpPr/>
          <p:nvPr/>
        </p:nvSpPr>
        <p:spPr>
          <a:xfrm>
            <a:off x="5919623" y="3118075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2">
                <a:extLst>
                  <a:ext uri="{FF2B5EF4-FFF2-40B4-BE49-F238E27FC236}">
                    <a16:creationId xmlns:a16="http://schemas.microsoft.com/office/drawing/2014/main" id="{3316F379-933B-425D-87B1-F03551742278}"/>
                  </a:ext>
                </a:extLst>
              </p:cNvPr>
              <p:cNvSpPr txBox="1"/>
              <p:nvPr/>
            </p:nvSpPr>
            <p:spPr>
              <a:xfrm>
                <a:off x="6072326" y="2195864"/>
                <a:ext cx="24211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velocity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is u</a:t>
                </a:r>
                <a:endParaRPr lang="en-GB" sz="1400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52">
                <a:extLst>
                  <a:ext uri="{FF2B5EF4-FFF2-40B4-BE49-F238E27FC236}">
                    <a16:creationId xmlns:a16="http://schemas.microsoft.com/office/drawing/2014/main" id="{3316F379-933B-425D-87B1-F03551742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326" y="2195864"/>
                <a:ext cx="2421108" cy="307777"/>
              </a:xfrm>
              <a:prstGeom prst="rect">
                <a:avLst/>
              </a:prstGeom>
              <a:blipFill>
                <a:blip r:embed="rId8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52">
            <a:extLst>
              <a:ext uri="{FF2B5EF4-FFF2-40B4-BE49-F238E27FC236}">
                <a16:creationId xmlns:a16="http://schemas.microsoft.com/office/drawing/2014/main" id="{47182C7B-AB76-4A29-9410-31DD82FCC28C}"/>
              </a:ext>
            </a:extLst>
          </p:cNvPr>
          <p:cNvSpPr txBox="1"/>
          <p:nvPr/>
        </p:nvSpPr>
        <p:spPr>
          <a:xfrm>
            <a:off x="6100438" y="2730004"/>
            <a:ext cx="9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52">
            <a:extLst>
              <a:ext uri="{FF2B5EF4-FFF2-40B4-BE49-F238E27FC236}">
                <a16:creationId xmlns:a16="http://schemas.microsoft.com/office/drawing/2014/main" id="{BE806AF1-8D2E-4EC6-A71F-804C0227EC7A}"/>
              </a:ext>
            </a:extLst>
          </p:cNvPr>
          <p:cNvSpPr txBox="1"/>
          <p:nvPr/>
        </p:nvSpPr>
        <p:spPr>
          <a:xfrm>
            <a:off x="5862221" y="3077712"/>
            <a:ext cx="207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into original relationship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5372C1-42B6-4B72-AC1C-C3D2AAD8EF44}"/>
              </a:ext>
            </a:extLst>
          </p:cNvPr>
          <p:cNvSpPr/>
          <p:nvPr/>
        </p:nvSpPr>
        <p:spPr>
          <a:xfrm>
            <a:off x="4731799" y="1970843"/>
            <a:ext cx="1083076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9EAF9CC-D366-4A4C-A055-9567CF068CFD}"/>
              </a:ext>
            </a:extLst>
          </p:cNvPr>
          <p:cNvSpPr/>
          <p:nvPr/>
        </p:nvSpPr>
        <p:spPr>
          <a:xfrm>
            <a:off x="4742156" y="3454893"/>
            <a:ext cx="1083076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4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19" grpId="1" animBg="1"/>
      <p:bldP spid="20" grpId="0" animBg="1"/>
      <p:bldP spid="20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calculus to derive the formulae for motion with constant acceleration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might be asked to derive these formulae on exams!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particle moves in a straight line with constant acceleration,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Given that its initial velocity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its initial displacement is 0m, 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The particle’s velocity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particle’s displacement,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at time t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  <a:blipFill>
                <a:blip r:embed="rId2"/>
                <a:stretch>
                  <a:fillRect t="-720" r="-1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/>
              <p:nvPr/>
            </p:nvSpPr>
            <p:spPr>
              <a:xfrm>
                <a:off x="4762870" y="1282824"/>
                <a:ext cx="1015534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870" y="1282824"/>
                <a:ext cx="1015534" cy="64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49">
            <a:extLst>
              <a:ext uri="{FF2B5EF4-FFF2-40B4-BE49-F238E27FC236}">
                <a16:creationId xmlns:a16="http://schemas.microsoft.com/office/drawing/2014/main" id="{3FFC0F8C-3209-4D07-BC55-34A5A1328BD1}"/>
              </a:ext>
            </a:extLst>
          </p:cNvPr>
          <p:cNvSpPr/>
          <p:nvPr/>
        </p:nvSpPr>
        <p:spPr>
          <a:xfrm>
            <a:off x="6332433" y="1577798"/>
            <a:ext cx="308063" cy="686007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52">
            <a:extLst>
              <a:ext uri="{FF2B5EF4-FFF2-40B4-BE49-F238E27FC236}">
                <a16:creationId xmlns:a16="http://schemas.microsoft.com/office/drawing/2014/main" id="{11AA419A-6E3E-48A5-B1E1-4CA5F42DF968}"/>
              </a:ext>
            </a:extLst>
          </p:cNvPr>
          <p:cNvSpPr txBox="1"/>
          <p:nvPr/>
        </p:nvSpPr>
        <p:spPr>
          <a:xfrm>
            <a:off x="6587232" y="1599580"/>
            <a:ext cx="2117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have a relationship for v from a)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59DCC17-7486-4E90-AC2D-CAA6D065B4B1}"/>
                  </a:ext>
                </a:extLst>
              </p:cNvPr>
              <p:cNvSpPr txBox="1"/>
              <p:nvPr/>
            </p:nvSpPr>
            <p:spPr>
              <a:xfrm>
                <a:off x="4755471" y="1967884"/>
                <a:ext cx="1600887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59DCC17-7486-4E90-AC2D-CAA6D065B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471" y="1967884"/>
                <a:ext cx="1600887" cy="6458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8F0E341-AA60-46F8-A2E2-28234B753357}"/>
                  </a:ext>
                </a:extLst>
              </p:cNvPr>
              <p:cNvSpPr txBox="1"/>
              <p:nvPr/>
            </p:nvSpPr>
            <p:spPr>
              <a:xfrm>
                <a:off x="4748073" y="2608557"/>
                <a:ext cx="1510413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8F0E341-AA60-46F8-A2E2-28234B753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073" y="2608557"/>
                <a:ext cx="1510413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4B14E26-3E42-406B-9D7E-CF8B38031521}"/>
                  </a:ext>
                </a:extLst>
              </p:cNvPr>
              <p:cNvSpPr txBox="1"/>
              <p:nvPr/>
            </p:nvSpPr>
            <p:spPr>
              <a:xfrm>
                <a:off x="4563122" y="3258107"/>
                <a:ext cx="2092945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0)=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4B14E26-3E42-406B-9D7E-CF8B38031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122" y="3258107"/>
                <a:ext cx="2092945" cy="492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9">
            <a:extLst>
              <a:ext uri="{FF2B5EF4-FFF2-40B4-BE49-F238E27FC236}">
                <a16:creationId xmlns:a16="http://schemas.microsoft.com/office/drawing/2014/main" id="{4CF3F8B7-24FE-46EC-9104-FF2CA1A5A80C}"/>
              </a:ext>
            </a:extLst>
          </p:cNvPr>
          <p:cNvSpPr/>
          <p:nvPr/>
        </p:nvSpPr>
        <p:spPr>
          <a:xfrm>
            <a:off x="6387180" y="2262860"/>
            <a:ext cx="262195" cy="622384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49">
            <a:extLst>
              <a:ext uri="{FF2B5EF4-FFF2-40B4-BE49-F238E27FC236}">
                <a16:creationId xmlns:a16="http://schemas.microsoft.com/office/drawing/2014/main" id="{6DB27BBE-D689-4EE1-B4C5-FDABF3CAEF11}"/>
              </a:ext>
            </a:extLst>
          </p:cNvPr>
          <p:cNvSpPr/>
          <p:nvPr/>
        </p:nvSpPr>
        <p:spPr>
          <a:xfrm>
            <a:off x="6619479" y="2921287"/>
            <a:ext cx="262195" cy="622384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C2FB646-4CE1-4544-A1EE-6483AFDE0682}"/>
                  </a:ext>
                </a:extLst>
              </p:cNvPr>
              <p:cNvSpPr txBox="1"/>
              <p:nvPr/>
            </p:nvSpPr>
            <p:spPr>
              <a:xfrm>
                <a:off x="4742156" y="3978679"/>
                <a:ext cx="5293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C2FB646-4CE1-4544-A1EE-6483AFDE0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156" y="3978679"/>
                <a:ext cx="529311" cy="246221"/>
              </a:xfrm>
              <a:prstGeom prst="rect">
                <a:avLst/>
              </a:prstGeom>
              <a:blipFill>
                <a:blip r:embed="rId7"/>
                <a:stretch>
                  <a:fillRect l="-9195" r="-229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73334AE-2B86-4E92-82C1-8106B94519A2}"/>
                  </a:ext>
                </a:extLst>
              </p:cNvPr>
              <p:cNvSpPr txBox="1"/>
              <p:nvPr/>
            </p:nvSpPr>
            <p:spPr>
              <a:xfrm>
                <a:off x="4758431" y="4429959"/>
                <a:ext cx="13122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73334AE-2B86-4E92-82C1-8106B9451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4429959"/>
                <a:ext cx="1312218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52">
            <a:extLst>
              <a:ext uri="{FF2B5EF4-FFF2-40B4-BE49-F238E27FC236}">
                <a16:creationId xmlns:a16="http://schemas.microsoft.com/office/drawing/2014/main" id="{59BE2377-4D71-4DEA-8A4A-F009927AF13D}"/>
              </a:ext>
            </a:extLst>
          </p:cNvPr>
          <p:cNvSpPr txBox="1"/>
          <p:nvPr/>
        </p:nvSpPr>
        <p:spPr>
          <a:xfrm>
            <a:off x="6449164" y="2311274"/>
            <a:ext cx="178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with respect to 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2">
                <a:extLst>
                  <a:ext uri="{FF2B5EF4-FFF2-40B4-BE49-F238E27FC236}">
                    <a16:creationId xmlns:a16="http://schemas.microsoft.com/office/drawing/2014/main" id="{9A730648-6D8A-4CBE-81EE-AC8EA50E6855}"/>
                  </a:ext>
                </a:extLst>
              </p:cNvPr>
              <p:cNvSpPr txBox="1"/>
              <p:nvPr/>
            </p:nvSpPr>
            <p:spPr>
              <a:xfrm>
                <a:off x="6787994" y="3031845"/>
                <a:ext cx="17893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52">
                <a:extLst>
                  <a:ext uri="{FF2B5EF4-FFF2-40B4-BE49-F238E27FC236}">
                    <a16:creationId xmlns:a16="http://schemas.microsoft.com/office/drawing/2014/main" id="{9A730648-6D8A-4CBE-81EE-AC8EA50E6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994" y="3031845"/>
                <a:ext cx="1789314" cy="307777"/>
              </a:xfrm>
              <a:prstGeom prst="rect">
                <a:avLst/>
              </a:prstGeom>
              <a:blipFill>
                <a:blip r:embed="rId9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9">
            <a:extLst>
              <a:ext uri="{FF2B5EF4-FFF2-40B4-BE49-F238E27FC236}">
                <a16:creationId xmlns:a16="http://schemas.microsoft.com/office/drawing/2014/main" id="{F18F3A28-4905-4376-91A3-F41806B31D5F}"/>
              </a:ext>
            </a:extLst>
          </p:cNvPr>
          <p:cNvSpPr/>
          <p:nvPr/>
        </p:nvSpPr>
        <p:spPr>
          <a:xfrm>
            <a:off x="6558815" y="3553081"/>
            <a:ext cx="223725" cy="521769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49">
            <a:extLst>
              <a:ext uri="{FF2B5EF4-FFF2-40B4-BE49-F238E27FC236}">
                <a16:creationId xmlns:a16="http://schemas.microsoft.com/office/drawing/2014/main" id="{E5D61C99-5E2B-47CB-94A4-B693667F34FC}"/>
              </a:ext>
            </a:extLst>
          </p:cNvPr>
          <p:cNvSpPr/>
          <p:nvPr/>
        </p:nvSpPr>
        <p:spPr>
          <a:xfrm>
            <a:off x="5983246" y="4149365"/>
            <a:ext cx="223725" cy="521769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52">
            <a:extLst>
              <a:ext uri="{FF2B5EF4-FFF2-40B4-BE49-F238E27FC236}">
                <a16:creationId xmlns:a16="http://schemas.microsoft.com/office/drawing/2014/main" id="{DF74BF5A-3A9C-4C1F-95A0-65C2D9B00569}"/>
              </a:ext>
            </a:extLst>
          </p:cNvPr>
          <p:cNvSpPr txBox="1"/>
          <p:nvPr/>
        </p:nvSpPr>
        <p:spPr>
          <a:xfrm>
            <a:off x="6762840" y="3663638"/>
            <a:ext cx="1102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c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52">
            <a:extLst>
              <a:ext uri="{FF2B5EF4-FFF2-40B4-BE49-F238E27FC236}">
                <a16:creationId xmlns:a16="http://schemas.microsoft.com/office/drawing/2014/main" id="{7FF171F8-6C4C-4A26-9FE2-89B2A23A0613}"/>
              </a:ext>
            </a:extLst>
          </p:cNvPr>
          <p:cNvSpPr txBox="1"/>
          <p:nvPr/>
        </p:nvSpPr>
        <p:spPr>
          <a:xfrm>
            <a:off x="6178859" y="4117878"/>
            <a:ext cx="241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therefore remove c from the formula above!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35ABBF9-A9F9-4261-9925-112A04E5B68C}"/>
              </a:ext>
            </a:extLst>
          </p:cNvPr>
          <p:cNvSpPr/>
          <p:nvPr/>
        </p:nvSpPr>
        <p:spPr>
          <a:xfrm>
            <a:off x="4731799" y="2592280"/>
            <a:ext cx="1544714" cy="5592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F2B44B9-D1BB-4B3C-8647-D6364AFF97AF}"/>
              </a:ext>
            </a:extLst>
          </p:cNvPr>
          <p:cNvSpPr/>
          <p:nvPr/>
        </p:nvSpPr>
        <p:spPr>
          <a:xfrm>
            <a:off x="4724401" y="4413682"/>
            <a:ext cx="1347925" cy="5592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1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5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11A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the acceleration of a moving particle is variable, then it changes with time and is therefore a function of time,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Velocity and displacement would also therefore be functions of time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graphs to the right show examples of graphs of increasing and decreasing acceleration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98422" y="3117669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807134" y="1524001"/>
            <a:ext cx="0" cy="15936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3113" y="5784224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11825" y="4190556"/>
            <a:ext cx="0" cy="15936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6200000" flipH="1" flipV="1">
            <a:off x="3228978" y="-1674881"/>
            <a:ext cx="2633031" cy="6746777"/>
          </a:xfrm>
          <a:prstGeom prst="arc">
            <a:avLst>
              <a:gd name="adj1" fmla="val 16389947"/>
              <a:gd name="adj2" fmla="val 2089844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 rot="16200000">
            <a:off x="6870302" y="2487692"/>
            <a:ext cx="2633031" cy="6746777"/>
          </a:xfrm>
          <a:prstGeom prst="arc">
            <a:avLst>
              <a:gd name="adj1" fmla="val 16279367"/>
              <a:gd name="adj2" fmla="val 2089844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954391" y="311606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Time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55870" y="5798597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Time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3521" y="1485529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3878" y="4159187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44069" y="1488488"/>
            <a:ext cx="2149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Increasing 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63303" y="4117757"/>
            <a:ext cx="2185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Decreasing 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latin typeface="Comic Sans MS" panose="030F0702030302020204" pitchFamily="66" charset="0"/>
                  </a:rPr>
                  <a:t>, from a point O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time taken for the body to return to O.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47127" y="1393371"/>
                <a:ext cx="1307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7" y="1393371"/>
                <a:ext cx="1307281" cy="276999"/>
              </a:xfrm>
              <a:prstGeom prst="rect">
                <a:avLst/>
              </a:prstGeom>
              <a:blipFill>
                <a:blip r:embed="rId3"/>
                <a:stretch>
                  <a:fillRect l="-2326" t="-4444" r="-325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51481" y="1920239"/>
                <a:ext cx="17471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1920239"/>
                <a:ext cx="1747145" cy="276999"/>
              </a:xfrm>
              <a:prstGeom prst="rect">
                <a:avLst/>
              </a:prstGeom>
              <a:blipFill>
                <a:blip r:embed="rId4"/>
                <a:stretch>
                  <a:fillRect l="-1394" t="-4444" r="-45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7128" y="2420981"/>
                <a:ext cx="7228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8" y="2420981"/>
                <a:ext cx="722890" cy="276999"/>
              </a:xfrm>
              <a:prstGeom prst="rect">
                <a:avLst/>
              </a:prstGeom>
              <a:blipFill>
                <a:blip r:embed="rId5"/>
                <a:stretch>
                  <a:fillRect l="-4202" r="-75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98023" y="4872444"/>
                <a:ext cx="10947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𝑚𝑒𝑡𝑟𝑒𝑠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023" y="4872444"/>
                <a:ext cx="1094787" cy="276999"/>
              </a:xfrm>
              <a:prstGeom prst="rect">
                <a:avLst/>
              </a:prstGeom>
              <a:blipFill>
                <a:blip r:embed="rId6"/>
                <a:stretch>
                  <a:fillRect l="-4444" r="-444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566921" y="1558834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79983" y="206828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89140" y="1663337"/>
                <a:ext cx="11672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140" y="1663337"/>
                <a:ext cx="1167243" cy="307777"/>
              </a:xfrm>
              <a:prstGeom prst="rect">
                <a:avLst/>
              </a:prstGeom>
              <a:blipFill>
                <a:blip r:embed="rId7"/>
                <a:stretch>
                  <a:fillRect l="-1563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867370" y="2155371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51481" y="3365863"/>
                <a:ext cx="1323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3365863"/>
                <a:ext cx="1323376" cy="276999"/>
              </a:xfrm>
              <a:prstGeom prst="rect">
                <a:avLst/>
              </a:prstGeom>
              <a:blipFill>
                <a:blip r:embed="rId8"/>
                <a:stretch>
                  <a:fillRect l="-3687" t="-4348" r="-368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47127" y="3892732"/>
                <a:ext cx="1515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7" y="3892732"/>
                <a:ext cx="1515736" cy="276999"/>
              </a:xfrm>
              <a:prstGeom prst="rect">
                <a:avLst/>
              </a:prstGeom>
              <a:blipFill>
                <a:blip r:embed="rId9"/>
                <a:stretch>
                  <a:fillRect l="-3213" t="-4444" r="-522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51481" y="4376058"/>
                <a:ext cx="12263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4376058"/>
                <a:ext cx="1226361" cy="276999"/>
              </a:xfrm>
              <a:prstGeom prst="rect">
                <a:avLst/>
              </a:prstGeom>
              <a:blipFill>
                <a:blip r:embed="rId10"/>
                <a:stretch>
                  <a:fillRect l="-3980" t="-4444" r="-447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4544" y="4885510"/>
                <a:ext cx="822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544" y="4885510"/>
                <a:ext cx="822405" cy="276999"/>
              </a:xfrm>
              <a:prstGeom prst="rect">
                <a:avLst/>
              </a:prstGeom>
              <a:blipFill>
                <a:blip r:embed="rId11"/>
                <a:stretch>
                  <a:fillRect l="-5926" t="-4348" r="-29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8898" y="5264332"/>
                <a:ext cx="6941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898" y="5264332"/>
                <a:ext cx="694164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99082" y="5878286"/>
                <a:ext cx="75604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082" y="5878286"/>
                <a:ext cx="756040" cy="8183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3840480" y="2856411"/>
            <a:ext cx="50945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5357915" y="3518263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310018" y="4053840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053115" y="4528457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4683000" y="5046617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4626394" y="5556069"/>
            <a:ext cx="304803" cy="792480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671427" y="359664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0190" y="2921726"/>
                <a:ext cx="1307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190" y="2921726"/>
                <a:ext cx="1307281" cy="276999"/>
              </a:xfrm>
              <a:prstGeom prst="rect">
                <a:avLst/>
              </a:prstGeom>
              <a:blipFill>
                <a:blip r:embed="rId14"/>
                <a:stretch>
                  <a:fillRect l="-2336" t="-4348" r="-327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353561" y="3008811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649656" y="3095898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At its starting point, s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62570" y="4001590"/>
            <a:ext cx="3581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One solution is t = 0</a:t>
            </a: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other will be if the bracket equals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01312" y="4632961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39907" y="5116286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09427" y="5669280"/>
            <a:ext cx="3938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only the positive answer is valid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286658" y="5812972"/>
                <a:ext cx="181658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=1.22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𝑠𝑒𝑐𝑜𝑛𝑑𝑠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(or leave exact!)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658" y="5812972"/>
                <a:ext cx="1816588" cy="553998"/>
              </a:xfrm>
              <a:prstGeom prst="rect">
                <a:avLst/>
              </a:prstGeom>
              <a:blipFill>
                <a:blip r:embed="rId15"/>
                <a:stretch>
                  <a:fillRect l="-5705" r="-604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32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/>
      <p:bldP spid="22" grpId="0"/>
      <p:bldP spid="7" grpId="0" animBg="1"/>
      <p:bldP spid="23" grpId="0" animBg="1"/>
      <p:bldP spid="9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3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toy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modelled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there is a time restriction on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06241" y="1375954"/>
                <a:ext cx="445878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Since the track is straight, and the train starts from one end,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1" y="1375954"/>
                <a:ext cx="4458788" cy="584775"/>
              </a:xfrm>
              <a:prstGeom prst="rect">
                <a:avLst/>
              </a:prstGeom>
              <a:blipFill>
                <a:blip r:embed="rId3"/>
                <a:stretch>
                  <a:fillRect l="-684"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60274" y="2185851"/>
                <a:ext cx="5946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274" y="2185851"/>
                <a:ext cx="594650" cy="276999"/>
              </a:xfrm>
              <a:prstGeom prst="rect">
                <a:avLst/>
              </a:prstGeom>
              <a:blipFill>
                <a:blip r:embed="rId4"/>
                <a:stretch>
                  <a:fillRect l="-5155" r="-927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41816" y="2738846"/>
                <a:ext cx="1309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816" y="2738846"/>
                <a:ext cx="1309782" cy="276999"/>
              </a:xfrm>
              <a:prstGeom prst="rect">
                <a:avLst/>
              </a:prstGeom>
              <a:blipFill>
                <a:blip r:embed="rId5"/>
                <a:stretch>
                  <a:fillRect l="-4186" t="-4348" r="-3721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59085" y="3300549"/>
                <a:ext cx="1386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5" y="3300549"/>
                <a:ext cx="1386726" cy="276999"/>
              </a:xfrm>
              <a:prstGeom prst="rect">
                <a:avLst/>
              </a:prstGeom>
              <a:blipFill>
                <a:blip r:embed="rId6"/>
                <a:stretch>
                  <a:fillRect l="-3070" t="-4348" r="-3509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55325" y="3844835"/>
                <a:ext cx="983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5" y="3844835"/>
                <a:ext cx="983474" cy="276999"/>
              </a:xfrm>
              <a:prstGeom prst="rect">
                <a:avLst/>
              </a:prstGeom>
              <a:blipFill>
                <a:blip r:embed="rId7"/>
                <a:stretch>
                  <a:fillRect l="-4938" r="-493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25439" y="4406538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39" y="4406538"/>
                <a:ext cx="579518" cy="276999"/>
              </a:xfrm>
              <a:prstGeom prst="rect">
                <a:avLst/>
              </a:prstGeom>
              <a:blipFill>
                <a:blip r:embed="rId8"/>
                <a:stretch>
                  <a:fillRect l="-8421" r="-736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989286" y="235566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08296" y="2322440"/>
            <a:ext cx="283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function must therefore give an answer greater than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6002349" y="293478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024120" y="3496491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045891" y="409302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265388" y="3060767"/>
            <a:ext cx="109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46767" y="3479496"/>
            <a:ext cx="2273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is 0 or greater, the bracket must be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12735" y="4173434"/>
            <a:ext cx="718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62619" y="4920638"/>
            <a:ext cx="3311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 must be less than or equal to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51035" y="5463656"/>
            <a:ext cx="35229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of t must also start at 0 (negative time does not make sense in this context)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2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52405" y="1300579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405" y="1300579"/>
                <a:ext cx="1987339" cy="276999"/>
              </a:xfrm>
              <a:prstGeom prst="rect">
                <a:avLst/>
              </a:prstGeom>
              <a:blipFill>
                <a:blip r:embed="rId3"/>
                <a:stretch>
                  <a:fillRect l="-1227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45007" y="1843597"/>
                <a:ext cx="2427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007" y="1843597"/>
                <a:ext cx="2427203" cy="276999"/>
              </a:xfrm>
              <a:prstGeom prst="rect">
                <a:avLst/>
              </a:prstGeom>
              <a:blipFill>
                <a:blip r:embed="rId4"/>
                <a:stretch>
                  <a:fillRect l="-1003" t="-4348" r="-175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55365" y="2386614"/>
                <a:ext cx="7425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65" y="2386614"/>
                <a:ext cx="742511" cy="276999"/>
              </a:xfrm>
              <a:prstGeom prst="rect">
                <a:avLst/>
              </a:prstGeom>
              <a:blipFill>
                <a:blip r:embed="rId5"/>
                <a:stretch>
                  <a:fillRect l="-4098" r="-73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587430" y="146523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4274" y="1545643"/>
            <a:ext cx="11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588910" y="200825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864631" y="2115293"/>
            <a:ext cx="965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6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3938135" y="2971820"/>
            <a:ext cx="50945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53884" y="3690151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884" y="3690151"/>
                <a:ext cx="1987339" cy="276999"/>
              </a:xfrm>
              <a:prstGeom prst="rect">
                <a:avLst/>
              </a:prstGeom>
              <a:blipFill>
                <a:blip r:embed="rId7"/>
                <a:stretch>
                  <a:fillRect l="-2454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588909" y="3854810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55753" y="3935215"/>
            <a:ext cx="11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590389" y="4397827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866110" y="4504865"/>
            <a:ext cx="1043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46485" y="4206535"/>
                <a:ext cx="172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485" y="4206535"/>
                <a:ext cx="1727332" cy="276999"/>
              </a:xfrm>
              <a:prstGeom prst="rect">
                <a:avLst/>
              </a:prstGeom>
              <a:blipFill>
                <a:blip r:embed="rId8"/>
                <a:stretch>
                  <a:fillRect l="-2827" t="-4444" r="-282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39088" y="4749553"/>
                <a:ext cx="1869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088" y="4749553"/>
                <a:ext cx="1869166" cy="276999"/>
              </a:xfrm>
              <a:prstGeom prst="rect">
                <a:avLst/>
              </a:prstGeom>
              <a:blipFill>
                <a:blip r:embed="rId9"/>
                <a:stretch>
                  <a:fillRect l="-2280" t="-2174" r="-390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02711" y="5283692"/>
                <a:ext cx="1423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711" y="5283692"/>
                <a:ext cx="1423531" cy="276999"/>
              </a:xfrm>
              <a:prstGeom prst="rect">
                <a:avLst/>
              </a:prstGeom>
              <a:blipFill>
                <a:blip r:embed="rId10"/>
                <a:stretch>
                  <a:fillRect l="-5579" t="-26667" r="-4721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600747" y="4931967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858712" y="5021249"/>
            <a:ext cx="15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53884" y="3184124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884" y="3184124"/>
                <a:ext cx="1987339" cy="276999"/>
              </a:xfrm>
              <a:prstGeom prst="rect">
                <a:avLst/>
              </a:prstGeom>
              <a:blipFill>
                <a:blip r:embed="rId11"/>
                <a:stretch>
                  <a:fillRect l="-1227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581511" y="3323629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48355" y="3315257"/>
            <a:ext cx="201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‘At rest’ indicates that v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1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30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 animBg="1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3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268172" y="154141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543892" y="1604911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Velocity = 64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82631" y="3983199"/>
                <a:ext cx="15877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𝑠𝑒𝑐𝑜𝑛𝑑𝑠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631" y="3983199"/>
                <a:ext cx="1587742" cy="276999"/>
              </a:xfrm>
              <a:prstGeom prst="rect">
                <a:avLst/>
              </a:prstGeom>
              <a:blipFill>
                <a:blip r:embed="rId4"/>
                <a:stretch>
                  <a:fillRect l="-2692" r="-346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04360" y="1901471"/>
                <a:ext cx="211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360" y="1901471"/>
                <a:ext cx="2112053" cy="276999"/>
              </a:xfrm>
              <a:prstGeom prst="rect">
                <a:avLst/>
              </a:prstGeom>
              <a:blipFill>
                <a:blip r:embed="rId5"/>
                <a:stretch>
                  <a:fillRect l="-2017" t="-4444" r="-23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39343" y="2402214"/>
                <a:ext cx="19838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343" y="2402214"/>
                <a:ext cx="1983813" cy="276999"/>
              </a:xfrm>
              <a:prstGeom prst="rect">
                <a:avLst/>
              </a:prstGeom>
              <a:blipFill>
                <a:blip r:embed="rId6"/>
                <a:stretch>
                  <a:fillRect l="-2147" t="-4348" r="-245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30634" y="1426853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634" y="1426853"/>
                <a:ext cx="1987339" cy="276999"/>
              </a:xfrm>
              <a:prstGeom prst="rect">
                <a:avLst/>
              </a:prstGeom>
              <a:blipFill>
                <a:blip r:embed="rId7"/>
                <a:stretch>
                  <a:fillRect l="-1227" t="-4348" r="-245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43697" y="2929084"/>
                <a:ext cx="172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697" y="2929084"/>
                <a:ext cx="1727332" cy="276999"/>
              </a:xfrm>
              <a:prstGeom prst="rect">
                <a:avLst/>
              </a:prstGeom>
              <a:blipFill>
                <a:blip r:embed="rId8"/>
                <a:stretch>
                  <a:fillRect l="-2473" t="-4348" r="-318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48051" y="3464661"/>
                <a:ext cx="1996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051" y="3464661"/>
                <a:ext cx="1996637" cy="276999"/>
              </a:xfrm>
              <a:prstGeom prst="rect">
                <a:avLst/>
              </a:prstGeom>
              <a:blipFill>
                <a:blip r:embed="rId9"/>
                <a:stretch>
                  <a:fillRect l="-2446" t="-2174" r="-397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281234" y="204215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276880" y="256031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289942" y="307847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294296" y="3622764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591789" y="2166613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64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70018" y="2641230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74371" y="3150681"/>
            <a:ext cx="100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96143" y="3599173"/>
            <a:ext cx="1825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-2 cannot be a value of 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01094" y="5552434"/>
            <a:ext cx="9040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7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8" grpId="0"/>
      <p:bldP spid="31" grpId="0"/>
      <p:bldP spid="32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06833" y="1889761"/>
            <a:ext cx="3884023" cy="3727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68278" y="3850922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26626" y="1907177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12031" y="3792582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3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01094" y="5552434"/>
            <a:ext cx="9040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74376" y="2185852"/>
            <a:ext cx="2011680" cy="1864746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18513" y="381435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0182" y="38012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6273" y="1184366"/>
            <a:ext cx="5050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the information calculated already to sketch a graph…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91346" y="2129246"/>
            <a:ext cx="587829" cy="1049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135187" y="2939143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6200000">
            <a:off x="4781342" y="3759482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>
            <a:off x="5700098" y="3737710"/>
            <a:ext cx="3405051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75862" y="36053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10296" y="5647510"/>
            <a:ext cx="4968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 we are only considering up to t = 5, you can see that the greatest speed will be 24ms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/>
      <p:bldP spid="34" grpId="0"/>
      <p:bldP spid="5" grpId="0" animBg="1"/>
      <p:bldP spid="6" grpId="0"/>
      <p:bldP spid="29" grpId="0"/>
      <p:bldP spid="11" grpId="0"/>
      <p:bldP spid="19" grpId="0" animBg="1"/>
      <p:bldP spid="30" grpId="0"/>
      <p:bldP spid="23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3635</Words>
  <Application>Microsoft Office PowerPoint</Application>
  <PresentationFormat>画面に合わせる (4:3)</PresentationFormat>
  <Paragraphs>601</Paragraphs>
  <Slides>28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40" baseType="lpstr">
      <vt:lpstr>HGSSoeiKakupoptai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Variable acceleration</vt:lpstr>
      <vt:lpstr>Variable acceleration</vt:lpstr>
      <vt:lpstr>Variable acceleration</vt:lpstr>
      <vt:lpstr>Variable acceleration</vt:lpstr>
      <vt:lpstr>Variable acceleration</vt:lpstr>
      <vt:lpstr>Variable acceleration</vt:lpstr>
      <vt:lpstr>PowerPoint プレゼンテーション</vt:lpstr>
      <vt:lpstr>Variable acceleration</vt:lpstr>
      <vt:lpstr>Variable acceleration</vt:lpstr>
      <vt:lpstr>Variable acceleration</vt:lpstr>
      <vt:lpstr>Variable acceleration</vt:lpstr>
      <vt:lpstr>PowerPoint プレゼンテーション</vt:lpstr>
      <vt:lpstr>Variable acceleration</vt:lpstr>
      <vt:lpstr>Variable acceleration</vt:lpstr>
      <vt:lpstr>Variable acceleration</vt:lpstr>
      <vt:lpstr>PowerPoint プレゼンテーション</vt:lpstr>
      <vt:lpstr>Variable acceleration</vt:lpstr>
      <vt:lpstr>Variable acceleration</vt:lpstr>
      <vt:lpstr>Variable acceleration</vt:lpstr>
      <vt:lpstr>Variable acceleration</vt:lpstr>
      <vt:lpstr>Variable acceleration</vt:lpstr>
      <vt:lpstr>Variable acceleration</vt:lpstr>
      <vt:lpstr>PowerPoint プレゼンテーション</vt:lpstr>
      <vt:lpstr>Variable acceleration</vt:lpstr>
      <vt:lpstr>Variable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97</cp:revision>
  <dcterms:created xsi:type="dcterms:W3CDTF">2017-08-14T15:35:38Z</dcterms:created>
  <dcterms:modified xsi:type="dcterms:W3CDTF">2018-08-13T23:47:00Z</dcterms:modified>
</cp:coreProperties>
</file>