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71" r:id="rId5"/>
    <p:sldId id="272" r:id="rId6"/>
    <p:sldId id="310" r:id="rId7"/>
    <p:sldId id="323" r:id="rId8"/>
    <p:sldId id="324" r:id="rId9"/>
    <p:sldId id="325" r:id="rId10"/>
    <p:sldId id="326" r:id="rId11"/>
    <p:sldId id="327" r:id="rId12"/>
    <p:sldId id="329" r:id="rId13"/>
    <p:sldId id="330" r:id="rId14"/>
    <p:sldId id="33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4B32B-4EE0-41BB-B739-F248FAA64C2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FF5E6-3FDD-458B-B2E3-5216B584E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8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4000">
              <a:schemeClr val="accent2">
                <a:lumMod val="20000"/>
                <a:lumOff val="80000"/>
              </a:schemeClr>
            </a:gs>
            <a:gs pos="97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8.png"/><Relationship Id="rId7" Type="http://schemas.openxmlformats.org/officeDocument/2006/relationships/image" Target="../media/image202.png"/><Relationship Id="rId2" Type="http://schemas.openxmlformats.org/officeDocument/2006/relationships/image" Target="../media/image1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1.png"/><Relationship Id="rId5" Type="http://schemas.openxmlformats.org/officeDocument/2006/relationships/image" Target="../media/image200.png"/><Relationship Id="rId4" Type="http://schemas.openxmlformats.org/officeDocument/2006/relationships/image" Target="../media/image19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7.png"/><Relationship Id="rId13" Type="http://schemas.openxmlformats.org/officeDocument/2006/relationships/image" Target="../media/image212.png"/><Relationship Id="rId3" Type="http://schemas.openxmlformats.org/officeDocument/2006/relationships/image" Target="../media/image198.png"/><Relationship Id="rId7" Type="http://schemas.openxmlformats.org/officeDocument/2006/relationships/image" Target="../media/image206.png"/><Relationship Id="rId12" Type="http://schemas.openxmlformats.org/officeDocument/2006/relationships/image" Target="../media/image211.png"/><Relationship Id="rId2" Type="http://schemas.openxmlformats.org/officeDocument/2006/relationships/image" Target="../media/image1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5.png"/><Relationship Id="rId11" Type="http://schemas.openxmlformats.org/officeDocument/2006/relationships/image" Target="../media/image210.png"/><Relationship Id="rId5" Type="http://schemas.openxmlformats.org/officeDocument/2006/relationships/image" Target="../media/image204.png"/><Relationship Id="rId10" Type="http://schemas.openxmlformats.org/officeDocument/2006/relationships/image" Target="../media/image209.png"/><Relationship Id="rId4" Type="http://schemas.openxmlformats.org/officeDocument/2006/relationships/image" Target="../media/image203.png"/><Relationship Id="rId9" Type="http://schemas.openxmlformats.org/officeDocument/2006/relationships/image" Target="../media/image20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png"/><Relationship Id="rId3" Type="http://schemas.openxmlformats.org/officeDocument/2006/relationships/image" Target="../media/image167.png"/><Relationship Id="rId7" Type="http://schemas.openxmlformats.org/officeDocument/2006/relationships/image" Target="../media/image171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5" Type="http://schemas.openxmlformats.org/officeDocument/2006/relationships/image" Target="../media/image169.png"/><Relationship Id="rId4" Type="http://schemas.openxmlformats.org/officeDocument/2006/relationships/image" Target="../media/image16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5.png"/><Relationship Id="rId3" Type="http://schemas.openxmlformats.org/officeDocument/2006/relationships/image" Target="../media/image167.png"/><Relationship Id="rId7" Type="http://schemas.openxmlformats.org/officeDocument/2006/relationships/image" Target="../media/image174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3.png"/><Relationship Id="rId5" Type="http://schemas.openxmlformats.org/officeDocument/2006/relationships/image" Target="../media/image169.png"/><Relationship Id="rId4" Type="http://schemas.openxmlformats.org/officeDocument/2006/relationships/image" Target="../media/image16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png"/><Relationship Id="rId3" Type="http://schemas.openxmlformats.org/officeDocument/2006/relationships/image" Target="../media/image177.png"/><Relationship Id="rId7" Type="http://schemas.openxmlformats.org/officeDocument/2006/relationships/image" Target="../media/image181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5" Type="http://schemas.openxmlformats.org/officeDocument/2006/relationships/image" Target="../media/image179.png"/><Relationship Id="rId4" Type="http://schemas.openxmlformats.org/officeDocument/2006/relationships/image" Target="../media/image178.png"/><Relationship Id="rId9" Type="http://schemas.openxmlformats.org/officeDocument/2006/relationships/image" Target="../media/image18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4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7.png"/><Relationship Id="rId5" Type="http://schemas.openxmlformats.org/officeDocument/2006/relationships/image" Target="../media/image186.png"/><Relationship Id="rId4" Type="http://schemas.openxmlformats.org/officeDocument/2006/relationships/image" Target="../media/image18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4.png"/><Relationship Id="rId3" Type="http://schemas.openxmlformats.org/officeDocument/2006/relationships/image" Target="../media/image189.png"/><Relationship Id="rId7" Type="http://schemas.openxmlformats.org/officeDocument/2006/relationships/image" Target="../media/image193.png"/><Relationship Id="rId2" Type="http://schemas.openxmlformats.org/officeDocument/2006/relationships/image" Target="../media/image1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2.png"/><Relationship Id="rId11" Type="http://schemas.openxmlformats.org/officeDocument/2006/relationships/image" Target="../media/image197.png"/><Relationship Id="rId5" Type="http://schemas.openxmlformats.org/officeDocument/2006/relationships/image" Target="../media/image191.png"/><Relationship Id="rId10" Type="http://schemas.openxmlformats.org/officeDocument/2006/relationships/image" Target="../media/image196.png"/><Relationship Id="rId4" Type="http://schemas.openxmlformats.org/officeDocument/2006/relationships/image" Target="../media/image190.png"/><Relationship Id="rId9" Type="http://schemas.openxmlformats.org/officeDocument/2006/relationships/image" Target="../media/image1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10F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671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85746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model situations where particles are connected across a pulley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Two particles A and B of masses 0.4kg and 0.8kg respectively are connected by a light inextensible string. Particle A lies on a rough horizontal table 4.5m from a small smooth fixed pulley which is attached to the end of the table. The string passes over the pulley and B hangs freely, with the string taut, 0.5m above the ground. The frictional force has a magnitude 0.08g.The system is released from rest. 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acceleration of the system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velocity at which B hits the ground 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total distance travelled by A before it comes to rest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4785394" y="2181497"/>
            <a:ext cx="289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7667346" y="2181497"/>
            <a:ext cx="13648" cy="2209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318794" y="1724297"/>
            <a:ext cx="7620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547394" y="1800497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A</a:t>
            </a:r>
          </a:p>
        </p:txBody>
      </p:sp>
      <p:sp>
        <p:nvSpPr>
          <p:cNvPr id="62" name="Oval 61"/>
          <p:cNvSpPr/>
          <p:nvPr/>
        </p:nvSpPr>
        <p:spPr>
          <a:xfrm>
            <a:off x="7604794" y="180049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Straight Connector 62"/>
          <p:cNvCxnSpPr/>
          <p:nvPr/>
        </p:nvCxnSpPr>
        <p:spPr>
          <a:xfrm>
            <a:off x="6080794" y="1800497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985794" y="1952897"/>
            <a:ext cx="0" cy="1219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757194" y="3172097"/>
            <a:ext cx="4572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7757194" y="324829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B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5699794" y="1343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699794" y="21814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937794" y="1952897"/>
            <a:ext cx="3810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985794" y="3629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080794" y="1800497"/>
            <a:ext cx="4572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2" idx="0"/>
          </p:cNvCxnSpPr>
          <p:nvPr/>
        </p:nvCxnSpPr>
        <p:spPr>
          <a:xfrm flipH="1">
            <a:off x="7299994" y="1800497"/>
            <a:ext cx="4953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985794" y="2714897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2" idx="6"/>
          </p:cNvCxnSpPr>
          <p:nvPr/>
        </p:nvCxnSpPr>
        <p:spPr>
          <a:xfrm>
            <a:off x="7985794" y="1990997"/>
            <a:ext cx="0" cy="4953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519194" y="3248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519194" y="30958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 flipH="1">
            <a:off x="5737894" y="26767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5585494" y="26767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394994" y="2486297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0.4g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680994" y="4010297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0.8g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393184" y="292163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0.6g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985794" y="2638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985794" y="2257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233194" y="1495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147594" y="1495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905346" y="809897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314546" y="1800497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0.08g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356894" y="106238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019311" y="4391297"/>
                <a:ext cx="8617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𝟔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𝒈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311" y="4391297"/>
                <a:ext cx="861711" cy="276999"/>
              </a:xfrm>
              <a:prstGeom prst="rect">
                <a:avLst/>
              </a:prstGeom>
              <a:blipFill>
                <a:blip r:embed="rId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Straight Connector 109"/>
          <p:cNvCxnSpPr/>
          <p:nvPr/>
        </p:nvCxnSpPr>
        <p:spPr>
          <a:xfrm>
            <a:off x="7667346" y="4391297"/>
            <a:ext cx="1143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8276946" y="3629297"/>
            <a:ext cx="0" cy="762000"/>
          </a:xfrm>
          <a:prstGeom prst="line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8200746" y="3857897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8502321" y="3188724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0.6g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2396384" y="5071143"/>
                <a:ext cx="1220783" cy="281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𝟒𝟐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𝒔</m:t>
                          </m:r>
                        </m:e>
                        <m:sup>
                          <m: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384" y="5071143"/>
                <a:ext cx="1220783" cy="2811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126891" y="335696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Particle A will travel 0.5m by the time B hits the floor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974491" y="3890365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When B hits the floor, A will be moving at speed (the same as B as it hit the floor…) and will decelerate due to the frictional force…</a:t>
            </a:r>
          </a:p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 We need to know the deceleration of a…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4584091" y="4804765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091" y="4804765"/>
                <a:ext cx="82958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>
            <a:off x="5646341" y="4957165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6184291" y="4880965"/>
            <a:ext cx="1376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horizontally for A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925587" y="5185765"/>
                <a:ext cx="19285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−0.08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=(0.4×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587" y="5185765"/>
                <a:ext cx="1928541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3939235" y="5580413"/>
                <a:ext cx="1561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0−0.08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=0.4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235" y="5580413"/>
                <a:ext cx="1561068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Arc 94"/>
          <p:cNvSpPr/>
          <p:nvPr/>
        </p:nvSpPr>
        <p:spPr>
          <a:xfrm>
            <a:off x="5650891" y="5338165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TextBox 95"/>
          <p:cNvSpPr txBox="1"/>
          <p:nvPr/>
        </p:nvSpPr>
        <p:spPr>
          <a:xfrm>
            <a:off x="6108091" y="5338165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 = 0 now as the string will be slack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203091" y="5947765"/>
                <a:ext cx="10468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−0.2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091" y="5947765"/>
                <a:ext cx="1046890" cy="307777"/>
              </a:xfrm>
              <a:prstGeom prst="rect">
                <a:avLst/>
              </a:prstGeom>
              <a:blipFill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Arc 97"/>
          <p:cNvSpPr/>
          <p:nvPr/>
        </p:nvSpPr>
        <p:spPr>
          <a:xfrm>
            <a:off x="5650891" y="5719165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/>
          <p:cNvSpPr txBox="1"/>
          <p:nvPr/>
        </p:nvSpPr>
        <p:spPr>
          <a:xfrm>
            <a:off x="6184291" y="5795365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0.4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5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9" grpId="0"/>
      <p:bldP spid="57" grpId="0"/>
      <p:bldP spid="88" grpId="0"/>
      <p:bldP spid="91" grpId="0" animBg="1"/>
      <p:bldP spid="92" grpId="0"/>
      <p:bldP spid="93" grpId="0"/>
      <p:bldP spid="94" grpId="0"/>
      <p:bldP spid="95" grpId="0" animBg="1"/>
      <p:bldP spid="96" grpId="0"/>
      <p:bldP spid="97" grpId="0"/>
      <p:bldP spid="98" grpId="0" animBg="1"/>
      <p:bldP spid="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85746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model situations where particles are connected across a pulley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Two particles A and B of masses 0.4kg and 0.8kg respectively are connected by a light inextensible string. Particle A lies on a rough horizontal table 4.5m from a small smooth fixed pulley which is attached to the end of the table. The string passes over the pulley and B hangs freely, with the string taut, 0.5m above the ground. The frictional force has a magnitude 0.08g.The system is released from rest. 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acceleration of the system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velocity at which B hits the ground 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total distance travelled by A before it comes to rest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4785394" y="2181497"/>
            <a:ext cx="289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7667346" y="2181497"/>
            <a:ext cx="13648" cy="2209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318794" y="1724297"/>
            <a:ext cx="7620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547394" y="1800497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A</a:t>
            </a:r>
          </a:p>
        </p:txBody>
      </p:sp>
      <p:sp>
        <p:nvSpPr>
          <p:cNvPr id="62" name="Oval 61"/>
          <p:cNvSpPr/>
          <p:nvPr/>
        </p:nvSpPr>
        <p:spPr>
          <a:xfrm>
            <a:off x="7604794" y="180049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Straight Connector 62"/>
          <p:cNvCxnSpPr/>
          <p:nvPr/>
        </p:nvCxnSpPr>
        <p:spPr>
          <a:xfrm>
            <a:off x="6080794" y="1800497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985794" y="1952897"/>
            <a:ext cx="0" cy="1219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757194" y="3172097"/>
            <a:ext cx="4572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7757194" y="324829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B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5699794" y="1343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699794" y="21814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937794" y="1952897"/>
            <a:ext cx="3810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080794" y="1800497"/>
            <a:ext cx="4572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2" idx="0"/>
          </p:cNvCxnSpPr>
          <p:nvPr/>
        </p:nvCxnSpPr>
        <p:spPr>
          <a:xfrm flipH="1">
            <a:off x="7299994" y="1800497"/>
            <a:ext cx="4953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985794" y="2714897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2" idx="6"/>
          </p:cNvCxnSpPr>
          <p:nvPr/>
        </p:nvCxnSpPr>
        <p:spPr>
          <a:xfrm>
            <a:off x="7985794" y="1990997"/>
            <a:ext cx="0" cy="4953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519194" y="3248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519194" y="30958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 flipH="1">
            <a:off x="5737894" y="26767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5585494" y="26767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394994" y="2486297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0.4g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680994" y="4010297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0.8g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393184" y="292163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0.6g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985794" y="2638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985794" y="2257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233194" y="1495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147594" y="1495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905346" y="809897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314546" y="1800497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0.08g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356894" y="106238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019311" y="4391297"/>
                <a:ext cx="8617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𝟔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𝒈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311" y="4391297"/>
                <a:ext cx="861711" cy="276999"/>
              </a:xfrm>
              <a:prstGeom prst="rect">
                <a:avLst/>
              </a:prstGeom>
              <a:blipFill>
                <a:blip r:embed="rId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Straight Connector 109"/>
          <p:cNvCxnSpPr/>
          <p:nvPr/>
        </p:nvCxnSpPr>
        <p:spPr>
          <a:xfrm>
            <a:off x="7667346" y="4391297"/>
            <a:ext cx="1143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8276946" y="3629297"/>
            <a:ext cx="0" cy="762000"/>
          </a:xfrm>
          <a:prstGeom prst="line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8200746" y="3857897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8502321" y="3188724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0.6g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2396384" y="5071143"/>
                <a:ext cx="1220783" cy="281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𝟒𝟐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𝒔</m:t>
                          </m:r>
                        </m:e>
                        <m:sup>
                          <m: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384" y="5071143"/>
                <a:ext cx="1220783" cy="2811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4183678" y="3324497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Now we can use SUVAT again to find the distance A travels before coming to rest…</a:t>
            </a: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5745778" y="2676797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326678" y="2943497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0.2g</a:t>
            </a:r>
          </a:p>
        </p:txBody>
      </p:sp>
      <p:cxnSp>
        <p:nvCxnSpPr>
          <p:cNvPr id="100" name="Straight Connector 99"/>
          <p:cNvCxnSpPr/>
          <p:nvPr/>
        </p:nvCxnSpPr>
        <p:spPr>
          <a:xfrm rot="5400000">
            <a:off x="5593378" y="2676797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4107478" y="3857897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478" y="3857897"/>
                <a:ext cx="57163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4640878" y="3857897"/>
                <a:ext cx="901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=2.42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878" y="3857897"/>
                <a:ext cx="90133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5479078" y="3857897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078" y="3857897"/>
                <a:ext cx="66159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6012478" y="3857897"/>
                <a:ext cx="10468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=−0.2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478" y="3857897"/>
                <a:ext cx="1046890" cy="307777"/>
              </a:xfrm>
              <a:prstGeom prst="rect">
                <a:avLst/>
              </a:prstGeom>
              <a:blipFill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7003078" y="3857897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078" y="3857897"/>
                <a:ext cx="55951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4031278" y="4315097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278" y="4315097"/>
                <a:ext cx="134036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4031278" y="4696097"/>
                <a:ext cx="22533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2.42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+2(−0.2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)(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m:rPr>
                          <m:lit/>
                        </m:rP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278" y="4696097"/>
                <a:ext cx="2253309" cy="307777"/>
              </a:xfrm>
              <a:prstGeom prst="rect">
                <a:avLst/>
              </a:prstGeom>
              <a:blipFill>
                <a:blip r:embed="rId10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4107478" y="5077097"/>
                <a:ext cx="15300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0=5.88−3.92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478" y="5077097"/>
                <a:ext cx="153003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4107478" y="5458097"/>
                <a:ext cx="9355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=1.5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478" y="5458097"/>
                <a:ext cx="93557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107478" y="5839097"/>
                <a:ext cx="7993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478" y="5839097"/>
                <a:ext cx="799321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Arc 115"/>
          <p:cNvSpPr/>
          <p:nvPr/>
        </p:nvSpPr>
        <p:spPr>
          <a:xfrm>
            <a:off x="6012478" y="4467497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/>
          <p:cNvSpPr txBox="1"/>
          <p:nvPr/>
        </p:nvSpPr>
        <p:spPr>
          <a:xfrm>
            <a:off x="6469678" y="4467497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(remember the initial velocity of A)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8" name="Arc 117"/>
          <p:cNvSpPr/>
          <p:nvPr/>
        </p:nvSpPr>
        <p:spPr>
          <a:xfrm>
            <a:off x="6012478" y="4848497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Arc 118"/>
          <p:cNvSpPr/>
          <p:nvPr/>
        </p:nvSpPr>
        <p:spPr>
          <a:xfrm>
            <a:off x="5402878" y="5229497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Arc 119"/>
          <p:cNvSpPr/>
          <p:nvPr/>
        </p:nvSpPr>
        <p:spPr>
          <a:xfrm>
            <a:off x="4793278" y="5610497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TextBox 120"/>
          <p:cNvSpPr txBox="1"/>
          <p:nvPr/>
        </p:nvSpPr>
        <p:spPr>
          <a:xfrm>
            <a:off x="6545878" y="4924697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5860078" y="5229497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Rearrange to find 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250478" y="5610497"/>
            <a:ext cx="243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Remember to add on the 0.5m A has already travelled!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7985794" y="3629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06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54" grpId="0"/>
      <p:bldP spid="56" grpId="0"/>
      <p:bldP spid="101" grpId="0"/>
      <p:bldP spid="103" grpId="0"/>
      <p:bldP spid="104" grpId="0"/>
      <p:bldP spid="105" grpId="0"/>
      <p:bldP spid="106" grpId="0"/>
      <p:bldP spid="107" grpId="0"/>
      <p:bldP spid="108" grpId="0"/>
      <p:bldP spid="113" grpId="0"/>
      <p:bldP spid="114" grpId="0"/>
      <p:bldP spid="115" grpId="0"/>
      <p:bldP spid="116" grpId="0" animBg="1"/>
      <p:bldP spid="117" grpId="0"/>
      <p:bldP spid="118" grpId="0" animBg="1"/>
      <p:bldP spid="119" grpId="0" animBg="1"/>
      <p:bldP spid="120" grpId="0" animBg="1"/>
      <p:bldP spid="121" grpId="0"/>
      <p:bldP spid="123" grpId="0"/>
      <p:bldP spid="1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8574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model situations where particles are connected across a pulley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When modelling a situation where particles are connected across a pulley, you may need to use Simultaneous Equations…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788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85746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model situations where particles are connected across a pulley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Particles P and Q, of masses 2m and 3m, are attached to the ends of a light inextensible string. The string passes over a small, smooth, fixed pulley and the masses hang with the string taut. The system is released from rest.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acceleration of each mass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tension in the string, in terms of 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force exerted on the pulley by the string, in terms of 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distance travelled by Q in the first 4 seconds, assuming that P does not reach the pulley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Comment on any modelling assumptions used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4800600" y="16002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486400" y="1600200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181600" y="1676400"/>
            <a:ext cx="609600" cy="6096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Straight Connector 56"/>
          <p:cNvCxnSpPr/>
          <p:nvPr/>
        </p:nvCxnSpPr>
        <p:spPr>
          <a:xfrm>
            <a:off x="5172809" y="1946030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799992" y="1946031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4979378" y="331763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5615354" y="332056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Connector 60"/>
          <p:cNvCxnSpPr/>
          <p:nvPr/>
        </p:nvCxnSpPr>
        <p:spPr>
          <a:xfrm>
            <a:off x="5181600" y="3689838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808785" y="3689838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802923" y="2866292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172808" y="286043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248400" y="33528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248400" y="32766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4724400" y="32766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724400" y="33528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286500" y="33909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416669" y="33498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588977" y="33440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3m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958862" y="334693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2m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829908" y="36224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826369" y="362536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838092" y="274906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838700" y="274319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550877" y="4132384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3mg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894386" y="41441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2mg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468208" y="2608384"/>
            <a:ext cx="2384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Sometimes you have to set up two equations with the information given, and combine them…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468208" y="1922584"/>
            <a:ext cx="2384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The heavier particle will move downwards, pulling the lighter one upwards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495800" y="44958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Equation using P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010400" y="4495800"/>
            <a:ext cx="1383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Equation using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800600" y="48006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00600"/>
                <a:ext cx="82958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267200" y="5181600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181600"/>
                <a:ext cx="1502527" cy="307777"/>
              </a:xfrm>
              <a:prstGeom prst="rect">
                <a:avLst/>
              </a:prstGeom>
              <a:blipFill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7162800" y="48006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00600"/>
                <a:ext cx="82958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629400" y="5181600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181600"/>
                <a:ext cx="1502527" cy="307777"/>
              </a:xfrm>
              <a:prstGeom prst="rect">
                <a:avLst/>
              </a:prstGeom>
              <a:blipFill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Arc 86"/>
          <p:cNvSpPr/>
          <p:nvPr/>
        </p:nvSpPr>
        <p:spPr>
          <a:xfrm>
            <a:off x="5410200" y="4953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5867400" y="4953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Arc 88"/>
          <p:cNvSpPr/>
          <p:nvPr/>
        </p:nvSpPr>
        <p:spPr>
          <a:xfrm>
            <a:off x="7772400" y="4953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/>
          <p:cNvSpPr txBox="1"/>
          <p:nvPr/>
        </p:nvSpPr>
        <p:spPr>
          <a:xfrm>
            <a:off x="8229600" y="49530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5477608" y="5615354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608" y="5615354"/>
                <a:ext cx="1502527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5477608" y="5920154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608" y="5920154"/>
                <a:ext cx="1502527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908431" y="6242537"/>
                <a:ext cx="10773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431" y="6242537"/>
                <a:ext cx="107734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5841022" y="6550223"/>
                <a:ext cx="8979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1.96=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022" y="6550223"/>
                <a:ext cx="89793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Arc 94"/>
          <p:cNvSpPr/>
          <p:nvPr/>
        </p:nvSpPr>
        <p:spPr>
          <a:xfrm>
            <a:off x="6711462" y="6421316"/>
            <a:ext cx="530469" cy="3282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TextBox 95"/>
          <p:cNvSpPr txBox="1"/>
          <p:nvPr/>
        </p:nvSpPr>
        <p:spPr>
          <a:xfrm>
            <a:off x="3979983" y="6204439"/>
            <a:ext cx="14624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equations together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095392" y="6348047"/>
            <a:ext cx="14624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Cancel m’s and divide g by 5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479930" y="1397977"/>
            <a:ext cx="2384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Draw a diagram with all the forces on…</a:t>
            </a:r>
          </a:p>
        </p:txBody>
      </p:sp>
      <p:cxnSp>
        <p:nvCxnSpPr>
          <p:cNvPr id="99" name="Straight Connector 98"/>
          <p:cNvCxnSpPr/>
          <p:nvPr/>
        </p:nvCxnSpPr>
        <p:spPr>
          <a:xfrm>
            <a:off x="5174378" y="1945809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5841023" y="236513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841631" y="235926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5803673" y="1946531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75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9" grpId="0" animBg="1"/>
      <p:bldP spid="60" grpId="0" animBg="1"/>
      <p:bldP spid="69" grpId="0"/>
      <p:bldP spid="69" grpId="1"/>
      <p:bldP spid="70" grpId="0"/>
      <p:bldP spid="70" grpId="1"/>
      <p:bldP spid="71" grpId="0"/>
      <p:bldP spid="72" grpId="0"/>
      <p:bldP spid="73" grpId="0"/>
      <p:bldP spid="74" grpId="0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 animBg="1"/>
      <p:bldP spid="88" grpId="0"/>
      <p:bldP spid="89" grpId="0" animBg="1"/>
      <p:bldP spid="90" grpId="0"/>
      <p:bldP spid="91" grpId="0"/>
      <p:bldP spid="92" grpId="0"/>
      <p:bldP spid="93" grpId="0"/>
      <p:bldP spid="94" grpId="0"/>
      <p:bldP spid="95" grpId="0" animBg="1"/>
      <p:bldP spid="96" grpId="0"/>
      <p:bldP spid="97" grpId="0"/>
      <p:bldP spid="98" grpId="0"/>
      <p:bldP spid="100" grpId="0"/>
      <p:bldP spid="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85746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model situations where particles are connected across a pulley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Particles P and Q, of masses 2m and 3m, are attached to the ends of a light inextensible string. The string passes over a small, smooth, fixed pulley and the masses hang with the string taut. The system is released from rest.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acceleration of each mass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tension in the string, in terms of 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force exerted on the pulley by the string, in terms of 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distance travelled by Q in the first 4 seconds, assuming that P does not reach the pulley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Comment on any modelling assumptions used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800600" y="16002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486400" y="1600200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181600" y="1676400"/>
            <a:ext cx="609600" cy="6096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5172809" y="1946030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99992" y="1946031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979378" y="331763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615354" y="332056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5181600" y="3689838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08785" y="3689838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802923" y="2866292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172808" y="286043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33528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48400" y="32766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724400" y="32766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724400" y="33528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86500" y="33909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16669" y="33498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88977" y="33440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58862" y="334693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9908" y="36224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26369" y="362536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38092" y="274906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38700" y="274319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50877" y="4132384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3mg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94386" y="41441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2mg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8208" y="2608384"/>
            <a:ext cx="2384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Sometimes you have to set up two equations with the information given, and combine them…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68208" y="1922584"/>
            <a:ext cx="2384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The heavier particle will move downwards, pulling the lighter one upwards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95800" y="44958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Equation using 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10400" y="4495800"/>
            <a:ext cx="1383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Equation using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800600" y="48006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00600"/>
                <a:ext cx="82958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67200" y="5181600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181600"/>
                <a:ext cx="1502527" cy="307777"/>
              </a:xfrm>
              <a:prstGeom prst="rect">
                <a:avLst/>
              </a:prstGeom>
              <a:blipFill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62800" y="48006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00600"/>
                <a:ext cx="82958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629400" y="5181600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181600"/>
                <a:ext cx="1502527" cy="307777"/>
              </a:xfrm>
              <a:prstGeom prst="rect">
                <a:avLst/>
              </a:prstGeom>
              <a:blipFill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410200" y="4953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867400" y="4953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Arc 39"/>
          <p:cNvSpPr/>
          <p:nvPr/>
        </p:nvSpPr>
        <p:spPr>
          <a:xfrm>
            <a:off x="7772400" y="4953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8229600" y="49530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79930" y="1397977"/>
            <a:ext cx="2384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Draw a diagram with all the forces 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17377" y="5568462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7377" y="5568462"/>
                <a:ext cx="1502527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800600" y="5867400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867400"/>
                <a:ext cx="1502527" cy="307777"/>
              </a:xfrm>
              <a:prstGeom prst="rect">
                <a:avLst/>
              </a:prstGeom>
              <a:blipFill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00600" y="6172200"/>
                <a:ext cx="25759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×1.96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×9.8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6172200"/>
                <a:ext cx="257596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00600" y="6474023"/>
                <a:ext cx="11587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=23.52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6474023"/>
                <a:ext cx="115871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5967046" y="5723792"/>
            <a:ext cx="539262" cy="3341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7051430" y="6016869"/>
            <a:ext cx="539262" cy="3341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7071946" y="6336323"/>
            <a:ext cx="539262" cy="3341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415454" y="5668108"/>
            <a:ext cx="9349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Rearrange to find 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64669" y="5943600"/>
            <a:ext cx="9349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g and a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85185" y="6289431"/>
            <a:ext cx="9349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Group up for m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41023" y="236513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841631" y="235926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5174378" y="1945809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803673" y="1946531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443766" y="3957958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1.96ms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71309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 animBg="1"/>
      <p:bldP spid="48" grpId="0" animBg="1"/>
      <p:bldP spid="49" grpId="0" animBg="1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85746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model situations where particles are connected across a pulley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Particles P and Q, of masses 2m and 3m, are attached to the ends of a light inextensible string. The string passes over a small, smooth, fixed pulley and the masses hang with the string taut. The system is released from rest.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acceleration of each mass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tension in the string, in terms of 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force exerted on the pulley by the string, in terms of 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distance travelled by Q in the first 4 seconds, assuming that P does not reach the pulley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Comment on any modelling assumptions used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800600" y="16002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486400" y="1600200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181600" y="1676400"/>
            <a:ext cx="609600" cy="609600"/>
          </a:xfrm>
          <a:prstGeom prst="ellipse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5172809" y="1946030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99992" y="1946031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979378" y="331763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615354" y="332056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5181600" y="3689838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08785" y="3689838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802923" y="2866292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172808" y="286043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33528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48400" y="32766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724400" y="32766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724400" y="33528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86500" y="33909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16669" y="33498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88977" y="33440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58862" y="334693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9908" y="36224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26369" y="362536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38092" y="274906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38700" y="274319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50877" y="4132384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3mg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94386" y="41441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2mg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41023" y="236513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41631" y="235926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174378" y="1945809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803673" y="1946531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400800" y="1524000"/>
            <a:ext cx="274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force on the pulley is the tension on both sides – these must be added together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912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23.52m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196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23.52m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34200" y="2514600"/>
            <a:ext cx="1617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23.52m + 23.52m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39000" y="2895600"/>
            <a:ext cx="94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= 47.04m</a:t>
            </a:r>
          </a:p>
        </p:txBody>
      </p:sp>
      <p:sp>
        <p:nvSpPr>
          <p:cNvPr id="39" name="Arc 38"/>
          <p:cNvSpPr/>
          <p:nvPr/>
        </p:nvSpPr>
        <p:spPr>
          <a:xfrm>
            <a:off x="5181600" y="1678675"/>
            <a:ext cx="618699" cy="683525"/>
          </a:xfrm>
          <a:prstGeom prst="arc">
            <a:avLst>
              <a:gd name="adj1" fmla="val 10718163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/>
          <p:nvPr/>
        </p:nvCxnSpPr>
        <p:spPr>
          <a:xfrm>
            <a:off x="5182376" y="1971380"/>
            <a:ext cx="0" cy="62838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798023" y="1965277"/>
            <a:ext cx="0" cy="62838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443766" y="3957958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1.96ms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385843" y="4297995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23.52m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91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6" grpId="0"/>
      <p:bldP spid="27" grpId="0"/>
      <p:bldP spid="28" grpId="0"/>
      <p:bldP spid="29" grpId="0"/>
      <p:bldP spid="30" grpId="0"/>
      <p:bldP spid="30" grpId="1"/>
      <p:bldP spid="31" grpId="0"/>
      <p:bldP spid="31" grpId="1"/>
      <p:bldP spid="34" grpId="0"/>
      <p:bldP spid="35" grpId="0"/>
      <p:bldP spid="36" grpId="0"/>
      <p:bldP spid="37" grpId="0"/>
      <p:bldP spid="38" grpId="0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85746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model situations where particles are connected across a pulley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Particles P and Q, of masses 2m and 3m, are attached to the ends of a light inextensible string. The string passes over a small, smooth, fixed pulley and the masses hang with the string taut. The system is released from rest.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acceleration of each mass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tension in the string, in terms of 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force exerted on the pulley by the string, in terms of 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distance travelled by Q in the first 4 seconds, assuming that P does not reach the pulley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Comment on any modelling assumptions used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800600" y="16002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486400" y="1600200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181600" y="1676400"/>
            <a:ext cx="609600" cy="609600"/>
          </a:xfrm>
          <a:prstGeom prst="ellipse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5172809" y="1946030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99992" y="1946031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979378" y="331763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615354" y="332056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5181600" y="3689838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08785" y="3689838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802923" y="2866292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172808" y="286043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33528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48400" y="32766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724400" y="32766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724400" y="33528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86500" y="33909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16669" y="33498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88977" y="33440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58862" y="334693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9908" y="36224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26369" y="362536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38092" y="274906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38700" y="274319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50877" y="4132384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3mg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94386" y="41441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2mg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174378" y="1945809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03673" y="1946531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7912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23.52m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23.52m</a:t>
            </a:r>
          </a:p>
        </p:txBody>
      </p:sp>
      <p:sp>
        <p:nvSpPr>
          <p:cNvPr id="34" name="Arc 33"/>
          <p:cNvSpPr/>
          <p:nvPr/>
        </p:nvSpPr>
        <p:spPr>
          <a:xfrm>
            <a:off x="5181600" y="1678675"/>
            <a:ext cx="618699" cy="683525"/>
          </a:xfrm>
          <a:prstGeom prst="arc">
            <a:avLst>
              <a:gd name="adj1" fmla="val 10718163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5182376" y="1971380"/>
            <a:ext cx="0" cy="62838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798023" y="1965277"/>
            <a:ext cx="0" cy="62838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64574" y="1514901"/>
            <a:ext cx="25794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As P does not meet the pulley, we assume Q moves consistently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95800" y="4572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572000"/>
                <a:ext cx="5716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05400" y="4572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572000"/>
                <a:ext cx="6656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791200" y="45720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572000"/>
                <a:ext cx="58766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400800" y="4572000"/>
                <a:ext cx="8979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=1.96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572000"/>
                <a:ext cx="89793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315200" y="4572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4572000"/>
                <a:ext cx="63344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495800" y="49530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953000"/>
                <a:ext cx="1334531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95800" y="5486400"/>
                <a:ext cx="219733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(4)+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(1.96)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(4)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486400"/>
                <a:ext cx="2197333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495800" y="6096000"/>
                <a:ext cx="10349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=15.7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6096000"/>
                <a:ext cx="103496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6477000" y="5257800"/>
            <a:ext cx="609600" cy="4865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7010400" y="5257800"/>
            <a:ext cx="9349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6477000" y="5791200"/>
            <a:ext cx="609600" cy="4865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010400" y="5867400"/>
            <a:ext cx="9349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443766" y="3957958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1.96ms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85843" y="4297995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23.52m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6474" y="4743552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47.04m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60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85746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model situations where particles are connected across a pulley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Particles P and Q, of masses 2m and 3m, are attached to the ends of a light inextensible string. The string passes over a small, smooth, fixed pulley and the masses hang with the string taut. The system is released from rest.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acceleration of each mass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tension in the string, in terms of 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force exerted on the pulley by the string, in terms of 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Find the distance travelled by Q in the first 4 seconds, assuming that P does not reach the pulley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Comment on any modelling assumptions used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800600" y="16002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486400" y="1600200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181600" y="1676400"/>
            <a:ext cx="609600" cy="609600"/>
          </a:xfrm>
          <a:prstGeom prst="ellipse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5172809" y="1946030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99992" y="1946031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979378" y="331763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615354" y="332056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5181600" y="3689838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08785" y="3689838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802923" y="2866292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172808" y="286043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33528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48400" y="32766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724400" y="32766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724400" y="33528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286500" y="33909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16669" y="33498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88977" y="33440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58862" y="334693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9908" y="36224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26369" y="362536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38092" y="274906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38700" y="274319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50877" y="4132384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3mg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94386" y="41441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2mg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174378" y="1945809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03673" y="1946531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7912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23.52m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23.52m</a:t>
            </a:r>
          </a:p>
        </p:txBody>
      </p:sp>
      <p:sp>
        <p:nvSpPr>
          <p:cNvPr id="34" name="Arc 33"/>
          <p:cNvSpPr/>
          <p:nvPr/>
        </p:nvSpPr>
        <p:spPr>
          <a:xfrm>
            <a:off x="5181600" y="1678675"/>
            <a:ext cx="618699" cy="683525"/>
          </a:xfrm>
          <a:prstGeom prst="arc">
            <a:avLst>
              <a:gd name="adj1" fmla="val 10718163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5182376" y="1971380"/>
            <a:ext cx="0" cy="62838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798023" y="1965277"/>
            <a:ext cx="0" cy="62838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419600" y="4495800"/>
            <a:ext cx="411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Comment on the modelling assumptions used: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dirty="0">
                <a:latin typeface="Comic Sans MS" pitchFamily="66" charset="0"/>
              </a:rPr>
              <a:t>Light string 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string has no mass</a:t>
            </a:r>
          </a:p>
          <a:p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Inextensible string  The particles move with the same acceleration</a:t>
            </a:r>
          </a:p>
          <a:p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Smooth pulley – No Frictional force, tension equal on both sides</a:t>
            </a:r>
          </a:p>
          <a:p>
            <a:endParaRPr lang="en-GB" sz="14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43766" y="3957958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1.96ms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385843" y="4297995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23.52m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06474" y="4743552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47.04m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78510" y="5320898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15.7m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58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85746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model situations where particles are connected across a pulley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Two particles A and B of masses 0.4kg and 0.8kg respectively are connected by a light inextensible string. Particle A lies on a rough horizontal table 4.5m from a small smooth fixed pulley which is attached to the end of the table. The string passes over the pulley and B hangs freely, with the string taut, 0.5m above the ground. The frictional force has a magnitude 0.08g.The system is released from rest. 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acceleration of the system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velocity at which B hits the ground 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total distance travelled by A before it comes to rest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4785394" y="2181497"/>
            <a:ext cx="289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7667346" y="2181497"/>
            <a:ext cx="13648" cy="2209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318794" y="1724297"/>
            <a:ext cx="7620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547394" y="1800497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A</a:t>
            </a:r>
          </a:p>
        </p:txBody>
      </p:sp>
      <p:sp>
        <p:nvSpPr>
          <p:cNvPr id="62" name="Oval 61"/>
          <p:cNvSpPr/>
          <p:nvPr/>
        </p:nvSpPr>
        <p:spPr>
          <a:xfrm>
            <a:off x="7604794" y="180049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Straight Connector 62"/>
          <p:cNvCxnSpPr/>
          <p:nvPr/>
        </p:nvCxnSpPr>
        <p:spPr>
          <a:xfrm>
            <a:off x="6080794" y="1800497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985794" y="1952897"/>
            <a:ext cx="0" cy="1219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757194" y="3172097"/>
            <a:ext cx="4572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7757194" y="324829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B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5699794" y="1343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699794" y="21814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937794" y="1952897"/>
            <a:ext cx="3810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985794" y="3629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080794" y="1800497"/>
            <a:ext cx="4572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2" idx="0"/>
          </p:cNvCxnSpPr>
          <p:nvPr/>
        </p:nvCxnSpPr>
        <p:spPr>
          <a:xfrm flipH="1">
            <a:off x="7299994" y="1800497"/>
            <a:ext cx="4953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985794" y="2714897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2" idx="6"/>
          </p:cNvCxnSpPr>
          <p:nvPr/>
        </p:nvCxnSpPr>
        <p:spPr>
          <a:xfrm>
            <a:off x="7985794" y="1990997"/>
            <a:ext cx="0" cy="4953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519194" y="3248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519194" y="30958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 flipH="1">
            <a:off x="5737894" y="26767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5585494" y="26767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394994" y="2486297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0.4g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680994" y="4010297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0.8g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471194" y="29434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585158" y="3177784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985794" y="2638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985794" y="2257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233194" y="1495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147594" y="1495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905346" y="809897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009746" y="3248297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We can set up separate equations of motion for A and B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314546" y="1800497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0.08g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356894" y="106238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852797" y="4391297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itchFamily="66" charset="0"/>
              </a:rPr>
              <a:t>Resolving horizontally for A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367397" y="4391297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itchFamily="66" charset="0"/>
              </a:rPr>
              <a:t>Resolving vertically for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386197" y="4772297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197" y="4772297"/>
                <a:ext cx="82958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Arc 93"/>
          <p:cNvSpPr/>
          <p:nvPr/>
        </p:nvSpPr>
        <p:spPr>
          <a:xfrm>
            <a:off x="4919597" y="4924697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/>
          <p:cNvSpPr txBox="1"/>
          <p:nvPr/>
        </p:nvSpPr>
        <p:spPr>
          <a:xfrm>
            <a:off x="5376797" y="4848497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horizontally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3700397" y="5077097"/>
                <a:ext cx="15730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−0.08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=0.4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397" y="5077097"/>
                <a:ext cx="1573059" cy="307777"/>
              </a:xfrm>
              <a:prstGeom prst="rect">
                <a:avLst/>
              </a:prstGeom>
              <a:blipFill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900797" y="4772297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797" y="4772297"/>
                <a:ext cx="82958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6291197" y="5077097"/>
                <a:ext cx="14736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=0.8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197" y="5077097"/>
                <a:ext cx="1473673" cy="307777"/>
              </a:xfrm>
              <a:prstGeom prst="rect">
                <a:avLst/>
              </a:prstGeom>
              <a:blipFill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>
            <a:off x="7528594" y="4924697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7985794" y="4848497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Resolve vertically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5457546" y="6167781"/>
                <a:ext cx="12472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0.72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=1.2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546" y="6167781"/>
                <a:ext cx="1247265" cy="307777"/>
              </a:xfrm>
              <a:prstGeom prst="rect">
                <a:avLst/>
              </a:prstGeom>
              <a:blipFill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5533746" y="6469604"/>
                <a:ext cx="9122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746" y="6469604"/>
                <a:ext cx="912237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5152746" y="5558181"/>
                <a:ext cx="15730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−0.08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=0.4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746" y="5558181"/>
                <a:ext cx="1573059" cy="307777"/>
              </a:xfrm>
              <a:prstGeom prst="rect">
                <a:avLst/>
              </a:prstGeom>
              <a:blipFill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5228946" y="5862981"/>
                <a:ext cx="14736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=0.8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946" y="5862981"/>
                <a:ext cx="1473673" cy="307777"/>
              </a:xfrm>
              <a:prstGeom prst="rect">
                <a:avLst/>
              </a:prstGeom>
              <a:blipFill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/>
          <p:cNvSpPr txBox="1"/>
          <p:nvPr/>
        </p:nvSpPr>
        <p:spPr>
          <a:xfrm>
            <a:off x="3704946" y="5542259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two equations together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T’s cancel out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" name="Arc 105"/>
          <p:cNvSpPr/>
          <p:nvPr/>
        </p:nvSpPr>
        <p:spPr>
          <a:xfrm>
            <a:off x="6448146" y="6296297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6829146" y="6296297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1.2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7667346" y="4391297"/>
            <a:ext cx="1143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8276946" y="3629297"/>
            <a:ext cx="0" cy="762000"/>
          </a:xfrm>
          <a:prstGeom prst="line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8200746" y="3857897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</p:spTree>
    <p:extLst>
      <p:ext uri="{BB962C8B-B14F-4D97-AF65-F5344CB8AC3E}">
        <p14:creationId xmlns:p14="http://schemas.microsoft.com/office/powerpoint/2010/main" val="373070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62" grpId="0" animBg="1"/>
      <p:bldP spid="65" grpId="0" animBg="1"/>
      <p:bldP spid="66" grpId="0"/>
      <p:bldP spid="79" grpId="0"/>
      <p:bldP spid="80" grpId="0"/>
      <p:bldP spid="80" grpId="1"/>
      <p:bldP spid="81" grpId="0"/>
      <p:bldP spid="82" grpId="0"/>
      <p:bldP spid="83" grpId="0"/>
      <p:bldP spid="83" grpId="1"/>
      <p:bldP spid="84" grpId="0"/>
      <p:bldP spid="85" grpId="0"/>
      <p:bldP spid="85" grpId="1"/>
      <p:bldP spid="86" grpId="0"/>
      <p:bldP spid="87" grpId="0"/>
      <p:bldP spid="88" grpId="0"/>
      <p:bldP spid="89" grpId="0"/>
      <p:bldP spid="89" grpId="1"/>
      <p:bldP spid="90" grpId="0"/>
      <p:bldP spid="91" grpId="0"/>
      <p:bldP spid="92" grpId="0"/>
      <p:bldP spid="93" grpId="0"/>
      <p:bldP spid="94" grpId="0" animBg="1"/>
      <p:bldP spid="95" grpId="0"/>
      <p:bldP spid="96" grpId="0"/>
      <p:bldP spid="97" grpId="0"/>
      <p:bldP spid="98" grpId="0"/>
      <p:bldP spid="99" grpId="0" animBg="1"/>
      <p:bldP spid="100" grpId="0"/>
      <p:bldP spid="101" grpId="0"/>
      <p:bldP spid="102" grpId="0"/>
      <p:bldP spid="103" grpId="0"/>
      <p:bldP spid="104" grpId="0"/>
      <p:bldP spid="105" grpId="0"/>
      <p:bldP spid="106" grpId="0" animBg="1"/>
      <p:bldP spid="107" grpId="0"/>
      <p:bldP spid="1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85746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model situations where particles are connected across a pulley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Two particles A and B of masses 0.4kg and 0.8kg respectively are connected by a light inextensible string. Particle A lies on a rough horizontal table 4.5m from a small smooth fixed pulley which is attached to the end of the table. The string passes over the pulley and B hangs freely, with the string taut, 0.5m above the ground. The frictional force has a magnitude 0.08g.The system is released from rest. 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acceleration of the system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velocity at which B hits the ground </a:t>
            </a:r>
          </a:p>
          <a:p>
            <a:pPr algn="ctr">
              <a:buAutoNum type="alphaLcParenR"/>
            </a:pPr>
            <a:r>
              <a:rPr lang="en-GB" sz="1600" dirty="0">
                <a:latin typeface="Comic Sans MS" pitchFamily="66" charset="0"/>
              </a:rPr>
              <a:t>The total distance travelled by A before it comes to rest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4785394" y="2181497"/>
            <a:ext cx="289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7667346" y="2181497"/>
            <a:ext cx="13648" cy="2209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318794" y="1724297"/>
            <a:ext cx="7620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547394" y="1800497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A</a:t>
            </a:r>
          </a:p>
        </p:txBody>
      </p:sp>
      <p:sp>
        <p:nvSpPr>
          <p:cNvPr id="62" name="Oval 61"/>
          <p:cNvSpPr/>
          <p:nvPr/>
        </p:nvSpPr>
        <p:spPr>
          <a:xfrm>
            <a:off x="7604794" y="180049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Straight Connector 62"/>
          <p:cNvCxnSpPr/>
          <p:nvPr/>
        </p:nvCxnSpPr>
        <p:spPr>
          <a:xfrm>
            <a:off x="6080794" y="1800497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985794" y="1952897"/>
            <a:ext cx="0" cy="1219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757194" y="3172097"/>
            <a:ext cx="4572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7757194" y="324829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B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5699794" y="1343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699794" y="21814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937794" y="1952897"/>
            <a:ext cx="3810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985794" y="3629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080794" y="1800497"/>
            <a:ext cx="4572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2" idx="0"/>
          </p:cNvCxnSpPr>
          <p:nvPr/>
        </p:nvCxnSpPr>
        <p:spPr>
          <a:xfrm flipH="1">
            <a:off x="7299994" y="1800497"/>
            <a:ext cx="4953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985794" y="2714897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2" idx="6"/>
          </p:cNvCxnSpPr>
          <p:nvPr/>
        </p:nvCxnSpPr>
        <p:spPr>
          <a:xfrm>
            <a:off x="7985794" y="1990997"/>
            <a:ext cx="0" cy="4953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519194" y="32482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519194" y="30958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 flipH="1">
            <a:off x="5737894" y="26767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5585494" y="2676797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394994" y="2486297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0.4g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680994" y="4010297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0.8g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393184" y="292163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0.6g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985794" y="2638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985794" y="2257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233194" y="1495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147594" y="149569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905346" y="809897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314546" y="1800497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0.08g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356894" y="106238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019311" y="4391297"/>
                <a:ext cx="8617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𝟔</m:t>
                      </m:r>
                      <m:r>
                        <a:rPr lang="en-GB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𝒈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311" y="4391297"/>
                <a:ext cx="861711" cy="276999"/>
              </a:xfrm>
              <a:prstGeom prst="rect">
                <a:avLst/>
              </a:prstGeom>
              <a:blipFill>
                <a:blip r:embed="rId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Straight Connector 109"/>
          <p:cNvCxnSpPr/>
          <p:nvPr/>
        </p:nvCxnSpPr>
        <p:spPr>
          <a:xfrm>
            <a:off x="7667346" y="4391297"/>
            <a:ext cx="1143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8276946" y="3629297"/>
            <a:ext cx="0" cy="762000"/>
          </a:xfrm>
          <a:prstGeom prst="line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8200746" y="3857897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8502321" y="3188724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0.6g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970869" y="3548632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We can use SUVAT to calculate the velocity of B as it hits the ground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4199469" y="4158232"/>
                <a:ext cx="7818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9469" y="4158232"/>
                <a:ext cx="78181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961469" y="4158232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1469" y="4158232"/>
                <a:ext cx="66569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5571069" y="4158232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1069" y="4158232"/>
                <a:ext cx="58766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6028269" y="4158232"/>
                <a:ext cx="9122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=0.6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8269" y="4158232"/>
                <a:ext cx="912237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6866469" y="4158232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469" y="4158232"/>
                <a:ext cx="55951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4199469" y="4615432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9469" y="4615432"/>
                <a:ext cx="134036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4199469" y="4996432"/>
                <a:ext cx="20938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+2(0.6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)(0.5)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9469" y="4996432"/>
                <a:ext cx="2093843" cy="307777"/>
              </a:xfrm>
              <a:prstGeom prst="rect">
                <a:avLst/>
              </a:prstGeom>
              <a:blipFill>
                <a:blip r:embed="rId9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4199469" y="5377432"/>
                <a:ext cx="9995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=0.6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9469" y="5377432"/>
                <a:ext cx="999569" cy="307777"/>
              </a:xfrm>
              <a:prstGeom prst="rect">
                <a:avLst/>
              </a:prstGeom>
              <a:blipFill>
                <a:blip r:embed="rId10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4275669" y="5758432"/>
                <a:ext cx="13201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=2.42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669" y="5758432"/>
                <a:ext cx="132017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Arc 122"/>
          <p:cNvSpPr/>
          <p:nvPr/>
        </p:nvSpPr>
        <p:spPr>
          <a:xfrm>
            <a:off x="6028269" y="4767832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TextBox 123"/>
          <p:cNvSpPr txBox="1"/>
          <p:nvPr/>
        </p:nvSpPr>
        <p:spPr>
          <a:xfrm>
            <a:off x="6409269" y="4844032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5" name="Arc 124"/>
          <p:cNvSpPr/>
          <p:nvPr/>
        </p:nvSpPr>
        <p:spPr>
          <a:xfrm>
            <a:off x="6028269" y="5148832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Arc 125"/>
          <p:cNvSpPr/>
          <p:nvPr/>
        </p:nvSpPr>
        <p:spPr>
          <a:xfrm>
            <a:off x="6028269" y="5529832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TextBox 126"/>
          <p:cNvSpPr txBox="1"/>
          <p:nvPr/>
        </p:nvSpPr>
        <p:spPr>
          <a:xfrm>
            <a:off x="6485469" y="5225032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485469" y="5529832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Square root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02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 animBg="1"/>
      <p:bldP spid="124" grpId="0"/>
      <p:bldP spid="125" grpId="0" animBg="1"/>
      <p:bldP spid="126" grpId="0" animBg="1"/>
      <p:bldP spid="127" grpId="0"/>
      <p:bldP spid="12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3C6116-51B4-42ED-A3A6-E50D01274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C9E3BF-66CE-4B04-A007-5CF9D3A335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79FB22-814C-42C0-802D-1A27F9900607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540</TotalTime>
  <Words>2071</Words>
  <Application>Microsoft Office PowerPoint</Application>
  <PresentationFormat>On-screen Show (4:3)</PresentationFormat>
  <Paragraphs>344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Lucida Handwriting</vt:lpstr>
      <vt:lpstr>Segoe UI Black</vt:lpstr>
      <vt:lpstr>Wingdings</vt:lpstr>
      <vt:lpstr>Office テーマ</vt:lpstr>
      <vt:lpstr>PowerPoint Presentation</vt:lpstr>
      <vt:lpstr>Forces and motion</vt:lpstr>
      <vt:lpstr>Forces and motion</vt:lpstr>
      <vt:lpstr>Forces and motion</vt:lpstr>
      <vt:lpstr>Forces and motion</vt:lpstr>
      <vt:lpstr>Forces and motion</vt:lpstr>
      <vt:lpstr>Forces and motion</vt:lpstr>
      <vt:lpstr>Forces and motion</vt:lpstr>
      <vt:lpstr>Forces and motion</vt:lpstr>
      <vt:lpstr>Forces and motion</vt:lpstr>
      <vt:lpstr>Forces and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124</cp:revision>
  <dcterms:created xsi:type="dcterms:W3CDTF">2017-08-14T15:35:38Z</dcterms:created>
  <dcterms:modified xsi:type="dcterms:W3CDTF">2021-01-24T10:13:49Z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