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69" r:id="rId5"/>
    <p:sldId id="270" r:id="rId6"/>
    <p:sldId id="301" r:id="rId7"/>
    <p:sldId id="302" r:id="rId8"/>
    <p:sldId id="303" r:id="rId9"/>
    <p:sldId id="304" r:id="rId10"/>
    <p:sldId id="308" r:id="rId11"/>
    <p:sldId id="30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A50021"/>
    <a:srgbClr val="FFFFCC"/>
    <a:srgbClr val="CC00CC"/>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110"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14B32B-4EE0-41BB-B739-F248FAA64C2B}" type="datetimeFigureOut">
              <a:rPr lang="en-GB" smtClean="0"/>
              <a:t>24/01/2021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FF5E6-3FDD-458B-B2E3-5216B584EBD7}" type="slidenum">
              <a:rPr lang="en-GB" smtClean="0"/>
              <a:t>‹#›</a:t>
            </a:fld>
            <a:endParaRPr lang="en-GB"/>
          </a:p>
        </p:txBody>
      </p:sp>
    </p:spTree>
    <p:extLst>
      <p:ext uri="{BB962C8B-B14F-4D97-AF65-F5344CB8AC3E}">
        <p14:creationId xmlns:p14="http://schemas.microsoft.com/office/powerpoint/2010/main" val="3920083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9793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8506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44526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16975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50C350-365A-4F35-859D-17F134836970}" type="datetimeFigureOut">
              <a:rPr lang="en-GB" smtClean="0"/>
              <a:t>24/01/2021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9041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50C350-365A-4F35-859D-17F134836970}" type="datetimeFigureOut">
              <a:rPr lang="en-GB" smtClean="0"/>
              <a:t>24/01/2021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97365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50C350-365A-4F35-859D-17F134836970}" type="datetimeFigureOut">
              <a:rPr lang="en-GB" smtClean="0"/>
              <a:t>24/01/2021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53397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50C350-365A-4F35-859D-17F134836970}" type="datetimeFigureOut">
              <a:rPr lang="en-GB" smtClean="0"/>
              <a:t>24/01/2021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7043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0C350-365A-4F35-859D-17F134836970}" type="datetimeFigureOut">
              <a:rPr lang="en-GB" smtClean="0"/>
              <a:t>24/01/2021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234014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25203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10077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50021"/>
            </a:gs>
            <a:gs pos="4000">
              <a:schemeClr val="accent2">
                <a:lumMod val="20000"/>
                <a:lumOff val="80000"/>
              </a:schemeClr>
            </a:gs>
            <a:gs pos="97000">
              <a:schemeClr val="accent2">
                <a:lumMod val="20000"/>
                <a:lumOff val="80000"/>
              </a:schemeClr>
            </a:gs>
            <a:gs pos="100000">
              <a:srgbClr val="A5002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0C350-365A-4F35-859D-17F134836970}" type="datetimeFigureOut">
              <a:rPr lang="en-GB" smtClean="0"/>
              <a:t>24/01/2021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5662A-1E8C-41A9-AAAB-2F6E2B9C335B}" type="slidenum">
              <a:rPr lang="en-GB" smtClean="0"/>
              <a:t>‹#›</a:t>
            </a:fld>
            <a:endParaRPr lang="en-GB"/>
          </a:p>
        </p:txBody>
      </p:sp>
    </p:spTree>
    <p:extLst>
      <p:ext uri="{BB962C8B-B14F-4D97-AF65-F5344CB8AC3E}">
        <p14:creationId xmlns:p14="http://schemas.microsoft.com/office/powerpoint/2010/main" val="184997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48.png"/><Relationship Id="rId2" Type="http://schemas.openxmlformats.org/officeDocument/2006/relationships/image" Target="../media/image147.png"/><Relationship Id="rId1" Type="http://schemas.openxmlformats.org/officeDocument/2006/relationships/slideLayout" Target="../slideLayouts/slideLayout2.xml"/><Relationship Id="rId5" Type="http://schemas.openxmlformats.org/officeDocument/2006/relationships/image" Target="../media/image150.png"/><Relationship Id="rId4" Type="http://schemas.openxmlformats.org/officeDocument/2006/relationships/image" Target="../media/image149.png"/></Relationships>
</file>

<file path=ppt/slides/_rels/slide4.xml.rels><?xml version="1.0" encoding="UTF-8" standalone="yes"?>
<Relationships xmlns="http://schemas.openxmlformats.org/package/2006/relationships"><Relationship Id="rId3" Type="http://schemas.openxmlformats.org/officeDocument/2006/relationships/image" Target="../media/image152.png"/><Relationship Id="rId7" Type="http://schemas.openxmlformats.org/officeDocument/2006/relationships/image" Target="../media/image156.png"/><Relationship Id="rId2" Type="http://schemas.openxmlformats.org/officeDocument/2006/relationships/image" Target="../media/image151.png"/><Relationship Id="rId1" Type="http://schemas.openxmlformats.org/officeDocument/2006/relationships/slideLayout" Target="../slideLayouts/slideLayout2.xml"/><Relationship Id="rId6" Type="http://schemas.openxmlformats.org/officeDocument/2006/relationships/image" Target="../media/image155.png"/><Relationship Id="rId5" Type="http://schemas.openxmlformats.org/officeDocument/2006/relationships/image" Target="../media/image154.png"/><Relationship Id="rId4" Type="http://schemas.openxmlformats.org/officeDocument/2006/relationships/image" Target="../media/image153.png"/></Relationships>
</file>

<file path=ppt/slides/_rels/slide5.xml.rels><?xml version="1.0" encoding="UTF-8" standalone="yes"?>
<Relationships xmlns="http://schemas.openxmlformats.org/package/2006/relationships"><Relationship Id="rId3" Type="http://schemas.openxmlformats.org/officeDocument/2006/relationships/image" Target="../media/image157.png"/><Relationship Id="rId2" Type="http://schemas.openxmlformats.org/officeDocument/2006/relationships/image" Target="../media/image15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9.png"/><Relationship Id="rId2" Type="http://schemas.openxmlformats.org/officeDocument/2006/relationships/image" Target="../media/image158.png"/><Relationship Id="rId1" Type="http://schemas.openxmlformats.org/officeDocument/2006/relationships/slideLayout" Target="../slideLayouts/slideLayout2.xml"/><Relationship Id="rId5" Type="http://schemas.openxmlformats.org/officeDocument/2006/relationships/image" Target="../media/image161.png"/><Relationship Id="rId4" Type="http://schemas.openxmlformats.org/officeDocument/2006/relationships/image" Target="../media/image160.png"/></Relationships>
</file>

<file path=ppt/slides/_rels/slide7.xml.rels><?xml version="1.0" encoding="UTF-8" standalone="yes"?>
<Relationships xmlns="http://schemas.openxmlformats.org/package/2006/relationships"><Relationship Id="rId3" Type="http://schemas.openxmlformats.org/officeDocument/2006/relationships/image" Target="../media/image162.png"/><Relationship Id="rId2" Type="http://schemas.openxmlformats.org/officeDocument/2006/relationships/image" Target="../media/image158.png"/><Relationship Id="rId1" Type="http://schemas.openxmlformats.org/officeDocument/2006/relationships/slideLayout" Target="../slideLayouts/slideLayout2.xml"/><Relationship Id="rId4" Type="http://schemas.openxmlformats.org/officeDocument/2006/relationships/image" Target="../media/image163.png"/></Relationships>
</file>

<file path=ppt/slides/_rels/slide8.xml.rels><?xml version="1.0" encoding="UTF-8" standalone="yes"?>
<Relationships xmlns="http://schemas.openxmlformats.org/package/2006/relationships"><Relationship Id="rId3" Type="http://schemas.openxmlformats.org/officeDocument/2006/relationships/image" Target="../media/image164.png"/><Relationship Id="rId2" Type="http://schemas.openxmlformats.org/officeDocument/2006/relationships/image" Target="../media/image158.png"/><Relationship Id="rId1" Type="http://schemas.openxmlformats.org/officeDocument/2006/relationships/slideLayout" Target="../slideLayouts/slideLayout2.xml"/><Relationship Id="rId4" Type="http://schemas.openxmlformats.org/officeDocument/2006/relationships/image" Target="../media/image16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EF88D2-8A79-4C94-BEEB-C9EE97687043}"/>
              </a:ext>
            </a:extLst>
          </p:cNvPr>
          <p:cNvSpPr/>
          <p:nvPr/>
        </p:nvSpPr>
        <p:spPr>
          <a:xfrm>
            <a:off x="1370834" y="2416926"/>
            <a:ext cx="6491201" cy="1915909"/>
          </a:xfrm>
          <a:prstGeom prst="rect">
            <a:avLst/>
          </a:prstGeom>
          <a:noFill/>
        </p:spPr>
        <p:txBody>
          <a:bodyPr wrap="none" lIns="68580" tIns="34290" rIns="68580" bIns="34290">
            <a:spAutoFit/>
          </a:bodyPr>
          <a:lstStyle/>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Teachings For </a:t>
            </a:r>
          </a:p>
          <a:p>
            <a:pPr algn="ctr"/>
            <a:r>
              <a:rPr lang="en-US" altLang="ja-JP"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rPr>
              <a:t>Exercise 10E</a:t>
            </a:r>
            <a:endParaRPr lang="ja-JP" altLang="en-US" sz="6000" b="1" dirty="0">
              <a:ln w="38100">
                <a:solidFill>
                  <a:schemeClr val="accent6"/>
                </a:solidFill>
                <a:prstDash val="solid"/>
              </a:ln>
              <a:solidFill>
                <a:schemeClr val="tx2">
                  <a:lumMod val="75000"/>
                </a:schemeClr>
              </a:solidFill>
              <a:effectLst>
                <a:outerShdw blurRad="50800" dist="38100" dir="16200000" rotWithShape="0">
                  <a:prstClr val="black">
                    <a:alpha val="40000"/>
                  </a:prstClr>
                </a:outerShdw>
              </a:effectLst>
              <a:latin typeface="Lucida Handwriting" panose="03010101010101010101" pitchFamily="66" charset="0"/>
              <a:ea typeface="HGGyoshotai" panose="03000609000000000000" pitchFamily="65" charset="-128"/>
              <a:cs typeface="Segoe UI Black" panose="020B0A02040204020203" pitchFamily="34" charset="0"/>
            </a:endParaRPr>
          </a:p>
        </p:txBody>
      </p:sp>
    </p:spTree>
    <p:extLst>
      <p:ext uri="{BB962C8B-B14F-4D97-AF65-F5344CB8AC3E}">
        <p14:creationId xmlns:p14="http://schemas.microsoft.com/office/powerpoint/2010/main" val="355059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2562225"/>
          </a:xfrm>
        </p:spPr>
        <p:txBody>
          <a:bodyPr>
            <a:normAutofit lnSpcReduction="10000"/>
          </a:bodyPr>
          <a:lstStyle/>
          <a:p>
            <a:pPr marL="0" indent="0" algn="ctr">
              <a:buNone/>
            </a:pPr>
            <a:r>
              <a:rPr lang="en-US" sz="1500" b="1" dirty="0">
                <a:latin typeface="Comic Sans MS" panose="030F0702030302020204" pitchFamily="66" charset="0"/>
              </a:rPr>
              <a:t>Sometimes a system will involve the motion of more than one particle, which are connected together</a:t>
            </a:r>
            <a:endParaRPr lang="en-US" sz="1500" dirty="0">
              <a:latin typeface="Comic Sans MS" panose="030F0702030302020204" pitchFamily="66" charset="0"/>
            </a:endParaRPr>
          </a:p>
          <a:p>
            <a:pPr marL="0" indent="0" algn="ctr">
              <a:buNone/>
            </a:pPr>
            <a:endParaRPr lang="en-US" sz="1500" dirty="0">
              <a:latin typeface="Comic Sans MS" panose="030F0702030302020204" pitchFamily="66" charset="0"/>
            </a:endParaRPr>
          </a:p>
          <a:p>
            <a:pPr marL="0" indent="0" algn="ctr">
              <a:buNone/>
            </a:pPr>
            <a:r>
              <a:rPr lang="en-US" sz="1500" dirty="0">
                <a:latin typeface="Comic Sans MS" panose="030F0702030302020204" pitchFamily="66" charset="0"/>
              </a:rPr>
              <a:t>If a system involves the motion of more than one particle, the particles may be considered separately. However, if all parts of the system are moving in the same straight line, then you can also treat the whole system as a single particle…</a:t>
            </a:r>
            <a:endParaRPr lang="en-GB" sz="15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spTree>
    <p:extLst>
      <p:ext uri="{BB962C8B-B14F-4D97-AF65-F5344CB8AC3E}">
        <p14:creationId xmlns:p14="http://schemas.microsoft.com/office/powerpoint/2010/main" val="42400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Two particles, P and Q, of masses 5kg and 3kg respectively, are connected by a light inextensible string. Particle P is pulled by a horizontal force of magnitude 40N along a rough horizontal plane. Particle  P experiences a frictional force of 10N and particle Q experiences a frictional force of 6N.</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acceleration of the particles</a:t>
            </a:r>
          </a:p>
          <a:p>
            <a:pPr marL="342900" indent="-342900" algn="ctr">
              <a:buAutoNum type="alphaLcParenR"/>
            </a:pPr>
            <a:r>
              <a:rPr lang="en-US" sz="1600" dirty="0">
                <a:latin typeface="Comic Sans MS" panose="030F0702030302020204" pitchFamily="66" charset="0"/>
              </a:rPr>
              <a:t>Find the tension in the string</a:t>
            </a:r>
          </a:p>
          <a:p>
            <a:pPr marL="342900" indent="-342900" algn="ctr">
              <a:buAutoNum type="alphaLcParenR"/>
            </a:pPr>
            <a:r>
              <a:rPr lang="en-US" sz="1600" dirty="0">
                <a:latin typeface="Comic Sans MS" panose="030F0702030302020204" pitchFamily="66" charset="0"/>
              </a:rPr>
              <a:t>Explain how the modelling assumptions that the string is light and inextensible have been used</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cxnSp>
        <p:nvCxnSpPr>
          <p:cNvPr id="5" name="Straight Connector 4"/>
          <p:cNvCxnSpPr/>
          <p:nvPr/>
        </p:nvCxnSpPr>
        <p:spPr>
          <a:xfrm>
            <a:off x="4591595" y="2527663"/>
            <a:ext cx="3657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201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106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810795" y="2222863"/>
            <a:ext cx="1295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715795" y="2299063"/>
            <a:ext cx="4572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725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820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5505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10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107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7251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115595" y="1460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115595" y="1460863"/>
            <a:ext cx="5334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5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0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232469" y="2882537"/>
            <a:ext cx="388247" cy="307777"/>
          </a:xfrm>
          <a:prstGeom prst="rect">
            <a:avLst/>
          </a:prstGeom>
          <a:noFill/>
        </p:spPr>
        <p:txBody>
          <a:bodyPr wrap="none" rtlCol="0">
            <a:spAutoFit/>
          </a:bodyPr>
          <a:lstStyle/>
          <a:p>
            <a:pPr algn="ctr"/>
            <a:r>
              <a:rPr lang="en-GB" sz="1400" dirty="0">
                <a:latin typeface="Comic Sans MS" pitchFamily="66" charset="0"/>
              </a:rPr>
              <a:t>5g</a:t>
            </a:r>
          </a:p>
        </p:txBody>
      </p:sp>
      <p:sp>
        <p:nvSpPr>
          <p:cNvPr id="23" name="TextBox 22"/>
          <p:cNvSpPr txBox="1"/>
          <p:nvPr/>
        </p:nvSpPr>
        <p:spPr>
          <a:xfrm>
            <a:off x="5292635" y="2882537"/>
            <a:ext cx="388247" cy="307777"/>
          </a:xfrm>
          <a:prstGeom prst="rect">
            <a:avLst/>
          </a:prstGeom>
          <a:noFill/>
        </p:spPr>
        <p:txBody>
          <a:bodyPr wrap="none" rtlCol="0">
            <a:spAutoFit/>
          </a:bodyPr>
          <a:lstStyle/>
          <a:p>
            <a:pPr algn="ctr"/>
            <a:r>
              <a:rPr lang="en-GB" sz="1400" dirty="0">
                <a:latin typeface="Comic Sans MS" pitchFamily="66" charset="0"/>
              </a:rPr>
              <a:t>3g</a:t>
            </a:r>
          </a:p>
        </p:txBody>
      </p:sp>
      <p:sp>
        <p:nvSpPr>
          <p:cNvPr id="24" name="TextBox 23"/>
          <p:cNvSpPr txBox="1"/>
          <p:nvPr/>
        </p:nvSpPr>
        <p:spPr>
          <a:xfrm>
            <a:off x="7254587" y="1460863"/>
            <a:ext cx="359394" cy="307777"/>
          </a:xfrm>
          <a:prstGeom prst="rect">
            <a:avLst/>
          </a:prstGeom>
          <a:noFill/>
        </p:spPr>
        <p:txBody>
          <a:bodyPr wrap="none" rtlCol="0">
            <a:spAutoFit/>
          </a:bodyPr>
          <a:lstStyle/>
          <a:p>
            <a:pPr algn="ctr"/>
            <a:r>
              <a:rPr lang="en-GB" sz="1400" dirty="0">
                <a:latin typeface="Comic Sans MS" pitchFamily="66" charset="0"/>
              </a:rPr>
              <a:t>R</a:t>
            </a:r>
            <a:r>
              <a:rPr lang="en-GB" sz="1400" baseline="-25000" dirty="0">
                <a:latin typeface="Comic Sans MS" pitchFamily="66" charset="0"/>
              </a:rPr>
              <a:t>P</a:t>
            </a:r>
          </a:p>
        </p:txBody>
      </p:sp>
      <p:sp>
        <p:nvSpPr>
          <p:cNvPr id="25" name="TextBox 24"/>
          <p:cNvSpPr txBox="1"/>
          <p:nvPr/>
        </p:nvSpPr>
        <p:spPr>
          <a:xfrm>
            <a:off x="5275218" y="1460863"/>
            <a:ext cx="446314" cy="307777"/>
          </a:xfrm>
          <a:prstGeom prst="rect">
            <a:avLst/>
          </a:prstGeom>
          <a:noFill/>
        </p:spPr>
        <p:txBody>
          <a:bodyPr wrap="square" rtlCol="0">
            <a:spAutoFit/>
          </a:bodyPr>
          <a:lstStyle/>
          <a:p>
            <a:pPr algn="ctr"/>
            <a:r>
              <a:rPr lang="en-GB" sz="1400" dirty="0">
                <a:latin typeface="Comic Sans MS" pitchFamily="66" charset="0"/>
              </a:rPr>
              <a:t>R</a:t>
            </a:r>
            <a:r>
              <a:rPr lang="en-GB" sz="1400" baseline="-25000" dirty="0">
                <a:latin typeface="Comic Sans MS" pitchFamily="66" charset="0"/>
              </a:rPr>
              <a:t>Q</a:t>
            </a:r>
          </a:p>
        </p:txBody>
      </p:sp>
      <p:sp>
        <p:nvSpPr>
          <p:cNvPr id="26" name="TextBox 25"/>
          <p:cNvSpPr txBox="1"/>
          <p:nvPr/>
        </p:nvSpPr>
        <p:spPr>
          <a:xfrm>
            <a:off x="8096795" y="2146663"/>
            <a:ext cx="497252" cy="276999"/>
          </a:xfrm>
          <a:prstGeom prst="rect">
            <a:avLst/>
          </a:prstGeom>
          <a:noFill/>
        </p:spPr>
        <p:txBody>
          <a:bodyPr wrap="none" rtlCol="0">
            <a:spAutoFit/>
          </a:bodyPr>
          <a:lstStyle/>
          <a:p>
            <a:pPr algn="ctr"/>
            <a:r>
              <a:rPr lang="en-GB" sz="1200" dirty="0">
                <a:latin typeface="Comic Sans MS" pitchFamily="66" charset="0"/>
              </a:rPr>
              <a:t>40N</a:t>
            </a:r>
          </a:p>
        </p:txBody>
      </p:sp>
      <p:sp>
        <p:nvSpPr>
          <p:cNvPr id="27" name="TextBox 26"/>
          <p:cNvSpPr txBox="1"/>
          <p:nvPr/>
        </p:nvSpPr>
        <p:spPr>
          <a:xfrm>
            <a:off x="6648995" y="1918063"/>
            <a:ext cx="288862" cy="276999"/>
          </a:xfrm>
          <a:prstGeom prst="rect">
            <a:avLst/>
          </a:prstGeom>
          <a:noFill/>
        </p:spPr>
        <p:txBody>
          <a:bodyPr wrap="none" rtlCol="0">
            <a:spAutoFit/>
          </a:bodyPr>
          <a:lstStyle/>
          <a:p>
            <a:pPr algn="ctr"/>
            <a:r>
              <a:rPr lang="en-GB" sz="1200" dirty="0">
                <a:latin typeface="Comic Sans MS" pitchFamily="66" charset="0"/>
              </a:rPr>
              <a:t>T</a:t>
            </a:r>
          </a:p>
        </p:txBody>
      </p:sp>
      <p:sp>
        <p:nvSpPr>
          <p:cNvPr id="28" name="TextBox 27"/>
          <p:cNvSpPr txBox="1"/>
          <p:nvPr/>
        </p:nvSpPr>
        <p:spPr>
          <a:xfrm>
            <a:off x="5963195" y="1918063"/>
            <a:ext cx="304800" cy="276999"/>
          </a:xfrm>
          <a:prstGeom prst="rect">
            <a:avLst/>
          </a:prstGeom>
          <a:noFill/>
        </p:spPr>
        <p:txBody>
          <a:bodyPr wrap="square" rtlCol="0">
            <a:spAutoFit/>
          </a:bodyPr>
          <a:lstStyle/>
          <a:p>
            <a:pPr algn="ctr"/>
            <a:r>
              <a:rPr lang="en-GB" sz="1200" dirty="0">
                <a:latin typeface="Comic Sans MS" pitchFamily="66" charset="0"/>
              </a:rPr>
              <a:t>T</a:t>
            </a:r>
          </a:p>
        </p:txBody>
      </p:sp>
      <p:sp>
        <p:nvSpPr>
          <p:cNvPr id="29" name="TextBox 28"/>
          <p:cNvSpPr txBox="1"/>
          <p:nvPr/>
        </p:nvSpPr>
        <p:spPr>
          <a:xfrm>
            <a:off x="6191795" y="1156063"/>
            <a:ext cx="263214" cy="276999"/>
          </a:xfrm>
          <a:prstGeom prst="rect">
            <a:avLst/>
          </a:prstGeom>
          <a:noFill/>
        </p:spPr>
        <p:txBody>
          <a:bodyPr wrap="none" rtlCol="0">
            <a:spAutoFit/>
          </a:bodyPr>
          <a:lstStyle/>
          <a:p>
            <a:pPr algn="ctr"/>
            <a:r>
              <a:rPr lang="en-GB" sz="1200" dirty="0">
                <a:latin typeface="Comic Sans MS" pitchFamily="66" charset="0"/>
              </a:rPr>
              <a:t>a</a:t>
            </a:r>
          </a:p>
        </p:txBody>
      </p:sp>
      <p:sp>
        <p:nvSpPr>
          <p:cNvPr id="30" name="TextBox 29"/>
          <p:cNvSpPr txBox="1"/>
          <p:nvPr/>
        </p:nvSpPr>
        <p:spPr>
          <a:xfrm>
            <a:off x="6275278" y="2231571"/>
            <a:ext cx="516488" cy="307777"/>
          </a:xfrm>
          <a:prstGeom prst="rect">
            <a:avLst/>
          </a:prstGeom>
          <a:noFill/>
        </p:spPr>
        <p:txBody>
          <a:bodyPr wrap="none" rtlCol="0">
            <a:spAutoFit/>
          </a:bodyPr>
          <a:lstStyle/>
          <a:p>
            <a:pPr algn="ctr"/>
            <a:r>
              <a:rPr lang="en-GB" sz="1400" dirty="0">
                <a:latin typeface="Comic Sans MS" pitchFamily="66" charset="0"/>
              </a:rPr>
              <a:t>10N</a:t>
            </a:r>
            <a:endParaRPr lang="en-GB" sz="1400" baseline="-25000" dirty="0">
              <a:latin typeface="Comic Sans MS" pitchFamily="66" charset="0"/>
            </a:endParaRPr>
          </a:p>
        </p:txBody>
      </p:sp>
      <p:sp>
        <p:nvSpPr>
          <p:cNvPr id="31" name="TextBox 30"/>
          <p:cNvSpPr txBox="1"/>
          <p:nvPr/>
        </p:nvSpPr>
        <p:spPr>
          <a:xfrm>
            <a:off x="4446096" y="2222863"/>
            <a:ext cx="436338" cy="307777"/>
          </a:xfrm>
          <a:prstGeom prst="rect">
            <a:avLst/>
          </a:prstGeom>
          <a:noFill/>
        </p:spPr>
        <p:txBody>
          <a:bodyPr wrap="none" rtlCol="0">
            <a:spAutoFit/>
          </a:bodyPr>
          <a:lstStyle/>
          <a:p>
            <a:pPr algn="ctr"/>
            <a:r>
              <a:rPr lang="en-GB" sz="1400" dirty="0">
                <a:latin typeface="Comic Sans MS" pitchFamily="66" charset="0"/>
              </a:rPr>
              <a:t>6N</a:t>
            </a:r>
            <a:endParaRPr lang="en-GB" sz="1400" baseline="-25000" dirty="0">
              <a:latin typeface="Comic Sans MS" pitchFamily="66" charset="0"/>
            </a:endParaRPr>
          </a:p>
        </p:txBody>
      </p:sp>
      <p:sp>
        <p:nvSpPr>
          <p:cNvPr id="34" name="TextBox 33"/>
          <p:cNvSpPr txBox="1"/>
          <p:nvPr/>
        </p:nvSpPr>
        <p:spPr>
          <a:xfrm>
            <a:off x="7260772" y="2174966"/>
            <a:ext cx="303288" cy="369332"/>
          </a:xfrm>
          <a:prstGeom prst="rect">
            <a:avLst/>
          </a:prstGeom>
          <a:noFill/>
        </p:spPr>
        <p:txBody>
          <a:bodyPr wrap="none" rtlCol="0">
            <a:spAutoFit/>
          </a:bodyPr>
          <a:lstStyle/>
          <a:p>
            <a:r>
              <a:rPr lang="en-GB" dirty="0">
                <a:latin typeface="Comic Sans MS" pitchFamily="66" charset="0"/>
              </a:rPr>
              <a:t>P</a:t>
            </a:r>
          </a:p>
        </p:txBody>
      </p:sp>
      <p:sp>
        <p:nvSpPr>
          <p:cNvPr id="35" name="TextBox 34"/>
          <p:cNvSpPr txBox="1"/>
          <p:nvPr/>
        </p:nvSpPr>
        <p:spPr>
          <a:xfrm>
            <a:off x="5286104" y="2166257"/>
            <a:ext cx="386644" cy="369332"/>
          </a:xfrm>
          <a:prstGeom prst="rect">
            <a:avLst/>
          </a:prstGeom>
          <a:noFill/>
        </p:spPr>
        <p:txBody>
          <a:bodyPr wrap="none" rtlCol="0">
            <a:spAutoFit/>
          </a:bodyPr>
          <a:lstStyle/>
          <a:p>
            <a:r>
              <a:rPr lang="en-GB" dirty="0">
                <a:latin typeface="Comic Sans MS" pitchFamily="66" charset="0"/>
              </a:rPr>
              <a:t>Q</a:t>
            </a:r>
          </a:p>
        </p:txBody>
      </p:sp>
      <p:sp>
        <p:nvSpPr>
          <p:cNvPr id="36" name="TextBox 35"/>
          <p:cNvSpPr txBox="1"/>
          <p:nvPr/>
        </p:nvSpPr>
        <p:spPr>
          <a:xfrm>
            <a:off x="7180219" y="986246"/>
            <a:ext cx="1845377" cy="369332"/>
          </a:xfrm>
          <a:prstGeom prst="rect">
            <a:avLst/>
          </a:prstGeom>
          <a:noFill/>
        </p:spPr>
        <p:txBody>
          <a:bodyPr wrap="none" rtlCol="0">
            <a:spAutoFit/>
          </a:bodyPr>
          <a:lstStyle/>
          <a:p>
            <a:r>
              <a:rPr lang="en-GB" dirty="0">
                <a:latin typeface="Comic Sans MS" pitchFamily="66" charset="0"/>
              </a:rPr>
              <a:t>Draw a diagram</a:t>
            </a:r>
          </a:p>
        </p:txBody>
      </p:sp>
      <mc:AlternateContent xmlns:mc="http://schemas.openxmlformats.org/markup-compatibility/2006" xmlns:a14="http://schemas.microsoft.com/office/drawing/2010/main">
        <mc:Choice Requires="a14">
          <p:sp>
            <p:nvSpPr>
              <p:cNvPr id="37" name="TextBox 36"/>
              <p:cNvSpPr txBox="1"/>
              <p:nvPr/>
            </p:nvSpPr>
            <p:spPr>
              <a:xfrm>
                <a:off x="4977753" y="5006752"/>
                <a:ext cx="1016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r>
                        <a:rPr lang="en-US" b="0" i="1" smtClean="0">
                          <a:latin typeface="Cambria Math" panose="02040503050406030204" pitchFamily="18" charset="0"/>
                        </a:rPr>
                        <m:t>=</m:t>
                      </m:r>
                      <m:r>
                        <a:rPr lang="en-US" b="0" i="1" smtClean="0">
                          <a:latin typeface="Cambria Math" panose="02040503050406030204" pitchFamily="18" charset="0"/>
                        </a:rPr>
                        <m:t>𝑚𝑎</m:t>
                      </m:r>
                    </m:oMath>
                  </m:oMathPara>
                </a14:m>
                <a:endParaRPr lang="en-GB" dirty="0"/>
              </a:p>
            </p:txBody>
          </p:sp>
        </mc:Choice>
        <mc:Fallback xmlns="">
          <p:sp>
            <p:nvSpPr>
              <p:cNvPr id="37" name="TextBox 36"/>
              <p:cNvSpPr txBox="1">
                <a:spLocks noRot="1" noChangeAspect="1" noMove="1" noResize="1" noEditPoints="1" noAdjustHandles="1" noChangeArrowheads="1" noChangeShapeType="1" noTextEdit="1"/>
              </p:cNvSpPr>
              <p:nvPr/>
            </p:nvSpPr>
            <p:spPr>
              <a:xfrm>
                <a:off x="4977753" y="5006752"/>
                <a:ext cx="1016881" cy="369332"/>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3901231" y="5443323"/>
                <a:ext cx="205941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40−10−6=8</m:t>
                      </m:r>
                      <m:r>
                        <a:rPr lang="en-US" b="0" i="1" smtClean="0">
                          <a:latin typeface="Cambria Math" panose="02040503050406030204" pitchFamily="18" charset="0"/>
                        </a:rPr>
                        <m:t>𝑎</m:t>
                      </m:r>
                    </m:oMath>
                  </m:oMathPara>
                </a14:m>
                <a:endParaRPr lang="en-GB" dirty="0"/>
              </a:p>
            </p:txBody>
          </p:sp>
        </mc:Choice>
        <mc:Fallback xmlns="">
          <p:sp>
            <p:nvSpPr>
              <p:cNvPr id="38" name="TextBox 37"/>
              <p:cNvSpPr txBox="1">
                <a:spLocks noRot="1" noChangeAspect="1" noMove="1" noResize="1" noEditPoints="1" noAdjustHandles="1" noChangeArrowheads="1" noChangeShapeType="1" noTextEdit="1"/>
              </p:cNvSpPr>
              <p:nvPr/>
            </p:nvSpPr>
            <p:spPr>
              <a:xfrm>
                <a:off x="3901231" y="5443323"/>
                <a:ext cx="2059410" cy="369332"/>
              </a:xfrm>
              <a:prstGeom prst="rect">
                <a:avLst/>
              </a:prstGeom>
              <a:blipFill>
                <a:blip r:embed="rId3"/>
                <a:stretch>
                  <a:fillRect/>
                </a:stretch>
              </a:blipFill>
            </p:spPr>
            <p:txBody>
              <a:bodyPr/>
              <a:lstStyle/>
              <a:p>
                <a:r>
                  <a:rPr lang="en-GB">
                    <a:noFill/>
                  </a:rPr>
                  <a:t> </a:t>
                </a:r>
              </a:p>
            </p:txBody>
          </p:sp>
        </mc:Fallback>
      </mc:AlternateContent>
      <p:sp>
        <p:nvSpPr>
          <p:cNvPr id="39" name="TextBox 38"/>
          <p:cNvSpPr txBox="1"/>
          <p:nvPr/>
        </p:nvSpPr>
        <p:spPr>
          <a:xfrm>
            <a:off x="4163627" y="3344535"/>
            <a:ext cx="4678533" cy="1077218"/>
          </a:xfrm>
          <a:prstGeom prst="rect">
            <a:avLst/>
          </a:prstGeom>
          <a:noFill/>
        </p:spPr>
        <p:txBody>
          <a:bodyPr wrap="square" rtlCol="0">
            <a:spAutoFit/>
          </a:bodyPr>
          <a:lstStyle/>
          <a:p>
            <a:r>
              <a:rPr lang="en-GB" sz="1600" dirty="0">
                <a:solidFill>
                  <a:srgbClr val="FF0000"/>
                </a:solidFill>
                <a:latin typeface="Comic Sans MS" pitchFamily="66" charset="0"/>
              </a:rPr>
              <a:t>As they are moving in the same straight line, you can treat the system as a whole…</a:t>
            </a:r>
          </a:p>
          <a:p>
            <a:r>
              <a:rPr lang="en-US" sz="1600" dirty="0">
                <a:solidFill>
                  <a:srgbClr val="FF0000"/>
                </a:solidFill>
                <a:latin typeface="Comic Sans MS" pitchFamily="66" charset="0"/>
                <a:sym typeface="Wingdings" panose="05000000000000000000" pitchFamily="2" charset="2"/>
              </a:rPr>
              <a:t> Note that the Tensions will cancel each other out so can be ignored here…</a:t>
            </a:r>
            <a:endParaRPr lang="en-GB" sz="16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4994665" y="5879808"/>
                <a:ext cx="80105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m:t>
                      </m:r>
                      <m:r>
                        <a:rPr lang="en-US" b="0" i="1" smtClean="0">
                          <a:latin typeface="Cambria Math" panose="02040503050406030204" pitchFamily="18" charset="0"/>
                        </a:rPr>
                        <m:t>𝑎</m:t>
                      </m:r>
                    </m:oMath>
                  </m:oMathPara>
                </a14:m>
                <a:endParaRPr lang="en-GB" dirty="0"/>
              </a:p>
            </p:txBody>
          </p:sp>
        </mc:Choice>
        <mc:Fallback xmlns="">
          <p:sp>
            <p:nvSpPr>
              <p:cNvPr id="40" name="TextBox 39"/>
              <p:cNvSpPr txBox="1">
                <a:spLocks noRot="1" noChangeAspect="1" noMove="1" noResize="1" noEditPoints="1" noAdjustHandles="1" noChangeArrowheads="1" noChangeShapeType="1" noTextEdit="1"/>
              </p:cNvSpPr>
              <p:nvPr/>
            </p:nvSpPr>
            <p:spPr>
              <a:xfrm>
                <a:off x="4994665" y="5879808"/>
                <a:ext cx="801053" cy="369332"/>
              </a:xfrm>
              <a:prstGeom prst="rect">
                <a:avLst/>
              </a:prstGeom>
              <a:blipFill>
                <a:blip r:embed="rId4"/>
                <a:stretch>
                  <a:fillRect/>
                </a:stretch>
              </a:blipFill>
            </p:spPr>
            <p:txBody>
              <a:bodyPr/>
              <a:lstStyle/>
              <a:p>
                <a:r>
                  <a:rPr lang="en-GB">
                    <a:noFill/>
                  </a:rPr>
                  <a:t> </a:t>
                </a:r>
              </a:p>
            </p:txBody>
          </p:sp>
        </mc:Fallback>
      </mc:AlternateContent>
      <p:sp>
        <p:nvSpPr>
          <p:cNvPr id="41" name="TextBox 40"/>
          <p:cNvSpPr txBox="1"/>
          <p:nvPr/>
        </p:nvSpPr>
        <p:spPr>
          <a:xfrm>
            <a:off x="6085562" y="1146636"/>
            <a:ext cx="580608" cy="276999"/>
          </a:xfrm>
          <a:prstGeom prst="rect">
            <a:avLst/>
          </a:prstGeom>
          <a:noFill/>
        </p:spPr>
        <p:txBody>
          <a:bodyPr wrap="none" rtlCol="0">
            <a:spAutoFit/>
          </a:bodyPr>
          <a:lstStyle/>
          <a:p>
            <a:pPr algn="ctr"/>
            <a:r>
              <a:rPr lang="en-GB" sz="1200" dirty="0">
                <a:latin typeface="Comic Sans MS" pitchFamily="66" charset="0"/>
              </a:rPr>
              <a:t>3ms</a:t>
            </a:r>
            <a:r>
              <a:rPr lang="en-GB" sz="1200" baseline="30000" dirty="0">
                <a:latin typeface="Comic Sans MS" pitchFamily="66" charset="0"/>
              </a:rPr>
              <a:t>-2</a:t>
            </a:r>
          </a:p>
        </p:txBody>
      </p:sp>
      <p:sp>
        <p:nvSpPr>
          <p:cNvPr id="42" name="Arc 41"/>
          <p:cNvSpPr/>
          <p:nvPr/>
        </p:nvSpPr>
        <p:spPr>
          <a:xfrm>
            <a:off x="5740154" y="5215630"/>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TextBox 42"/>
          <p:cNvSpPr txBox="1"/>
          <p:nvPr/>
        </p:nvSpPr>
        <p:spPr>
          <a:xfrm>
            <a:off x="6161843" y="5309587"/>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Sub in values</a:t>
            </a:r>
          </a:p>
        </p:txBody>
      </p:sp>
      <p:sp>
        <p:nvSpPr>
          <p:cNvPr id="44" name="Arc 43"/>
          <p:cNvSpPr/>
          <p:nvPr/>
        </p:nvSpPr>
        <p:spPr>
          <a:xfrm>
            <a:off x="5759389" y="5669870"/>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5" name="TextBox 44"/>
              <p:cNvSpPr txBox="1"/>
              <p:nvPr/>
            </p:nvSpPr>
            <p:spPr>
              <a:xfrm>
                <a:off x="4043778" y="4682971"/>
                <a:ext cx="59343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𝑅</m:t>
                      </m:r>
                      <m:r>
                        <a:rPr lang="en-US" b="0" i="1" smtClean="0">
                          <a:latin typeface="Cambria Math" panose="02040503050406030204" pitchFamily="18" charset="0"/>
                        </a:rPr>
                        <m:t>(→)</m:t>
                      </m:r>
                    </m:oMath>
                  </m:oMathPara>
                </a14:m>
                <a:endParaRPr lang="en-GB" dirty="0"/>
              </a:p>
            </p:txBody>
          </p:sp>
        </mc:Choice>
        <mc:Fallback xmlns="">
          <p:sp>
            <p:nvSpPr>
              <p:cNvPr id="45" name="TextBox 44"/>
              <p:cNvSpPr txBox="1">
                <a:spLocks noRot="1" noChangeAspect="1" noMove="1" noResize="1" noEditPoints="1" noAdjustHandles="1" noChangeArrowheads="1" noChangeShapeType="1" noTextEdit="1"/>
              </p:cNvSpPr>
              <p:nvPr/>
            </p:nvSpPr>
            <p:spPr>
              <a:xfrm>
                <a:off x="4043778" y="4682971"/>
                <a:ext cx="593432" cy="276999"/>
              </a:xfrm>
              <a:prstGeom prst="rect">
                <a:avLst/>
              </a:prstGeom>
              <a:blipFill>
                <a:blip r:embed="rId5"/>
                <a:stretch>
                  <a:fillRect l="-8163" t="-2174" r="-13265" b="-32609"/>
                </a:stretch>
              </a:blipFill>
            </p:spPr>
            <p:txBody>
              <a:bodyPr/>
              <a:lstStyle/>
              <a:p>
                <a:r>
                  <a:rPr lang="en-GB">
                    <a:noFill/>
                  </a:rPr>
                  <a:t> </a:t>
                </a:r>
              </a:p>
            </p:txBody>
          </p:sp>
        </mc:Fallback>
      </mc:AlternateContent>
      <p:sp>
        <p:nvSpPr>
          <p:cNvPr id="46" name="TextBox 45"/>
          <p:cNvSpPr txBox="1"/>
          <p:nvPr/>
        </p:nvSpPr>
        <p:spPr>
          <a:xfrm>
            <a:off x="6047913" y="5737195"/>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Calculate a</a:t>
            </a:r>
          </a:p>
        </p:txBody>
      </p:sp>
    </p:spTree>
    <p:extLst>
      <p:ext uri="{BB962C8B-B14F-4D97-AF65-F5344CB8AC3E}">
        <p14:creationId xmlns:p14="http://schemas.microsoft.com/office/powerpoint/2010/main" val="168856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blinds(horizontal)">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vertic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blinds(horizontal)">
                                      <p:cBhvr>
                                        <p:cTn id="32" dur="500"/>
                                        <p:tgtEl>
                                          <p:spTgt spid="34"/>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linds(horizontal)">
                                      <p:cBhvr>
                                        <p:cTn id="35" dur="500"/>
                                        <p:tgtEl>
                                          <p:spTgt spid="7"/>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linds(horizontal)">
                                      <p:cBhvr>
                                        <p:cTn id="38" dur="500"/>
                                        <p:tgtEl>
                                          <p:spTgt spid="6"/>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blinds(horizontal)">
                                      <p:cBhvr>
                                        <p:cTn id="41" dur="500"/>
                                        <p:tgtEl>
                                          <p:spTgt spid="35"/>
                                        </p:tgtEl>
                                      </p:cBhvr>
                                    </p:animEffect>
                                  </p:childTnLst>
                                </p:cTn>
                              </p:par>
                              <p:par>
                                <p:cTn id="42" presetID="3" presetClass="entr" presetSubtype="5" fill="hold"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blinds(vertical)">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blinds(horizontal)">
                                      <p:cBhvr>
                                        <p:cTn id="49" dur="500"/>
                                        <p:tgtEl>
                                          <p:spTgt spid="9"/>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blinds(horizontal)">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blinds(horizontal)">
                                      <p:cBhvr>
                                        <p:cTn id="57" dur="500"/>
                                        <p:tgtEl>
                                          <p:spTgt spid="10"/>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blinds(horizontal)">
                                      <p:cBhvr>
                                        <p:cTn id="60" dur="500"/>
                                        <p:tgtEl>
                                          <p:spTgt spid="30"/>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blinds(horizontal)">
                                      <p:cBhvr>
                                        <p:cTn id="65" dur="500"/>
                                        <p:tgtEl>
                                          <p:spTgt spid="19"/>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blinds(horizontal)">
                                      <p:cBhvr>
                                        <p:cTn id="68" dur="500"/>
                                        <p:tgtEl>
                                          <p:spTgt spid="22"/>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blinds(horizontal)">
                                      <p:cBhvr>
                                        <p:cTn id="73" dur="500"/>
                                        <p:tgtEl>
                                          <p:spTgt spid="13"/>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blinds(horizontal)">
                                      <p:cBhvr>
                                        <p:cTn id="76" dur="500"/>
                                        <p:tgtEl>
                                          <p:spTgt spid="24"/>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15"/>
                                        </p:tgtEl>
                                        <p:attrNameLst>
                                          <p:attrName>style.visibility</p:attrName>
                                        </p:attrNameLst>
                                      </p:cBhvr>
                                      <p:to>
                                        <p:strVal val="visible"/>
                                      </p:to>
                                    </p:set>
                                    <p:animEffect transition="in" filter="blinds(horizontal)">
                                      <p:cBhvr>
                                        <p:cTn id="81" dur="500"/>
                                        <p:tgtEl>
                                          <p:spTgt spid="15"/>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blinds(horizontal)">
                                      <p:cBhvr>
                                        <p:cTn id="84" dur="500"/>
                                        <p:tgtEl>
                                          <p:spTgt spid="27"/>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nodeType="clickEffect">
                                  <p:stCondLst>
                                    <p:cond delay="0"/>
                                  </p:stCondLst>
                                  <p:childTnLst>
                                    <p:set>
                                      <p:cBhvr>
                                        <p:cTn id="88" dur="1" fill="hold">
                                          <p:stCondLst>
                                            <p:cond delay="0"/>
                                          </p:stCondLst>
                                        </p:cTn>
                                        <p:tgtEl>
                                          <p:spTgt spid="11"/>
                                        </p:tgtEl>
                                        <p:attrNameLst>
                                          <p:attrName>style.visibility</p:attrName>
                                        </p:attrNameLst>
                                      </p:cBhvr>
                                      <p:to>
                                        <p:strVal val="visible"/>
                                      </p:to>
                                    </p:set>
                                    <p:animEffect transition="in" filter="blinds(horizontal)">
                                      <p:cBhvr>
                                        <p:cTn id="89" dur="500"/>
                                        <p:tgtEl>
                                          <p:spTgt spid="11"/>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31"/>
                                        </p:tgtEl>
                                        <p:attrNameLst>
                                          <p:attrName>style.visibility</p:attrName>
                                        </p:attrNameLst>
                                      </p:cBhvr>
                                      <p:to>
                                        <p:strVal val="visible"/>
                                      </p:to>
                                    </p:set>
                                    <p:animEffect transition="in" filter="blinds(horizontal)">
                                      <p:cBhvr>
                                        <p:cTn id="92" dur="500"/>
                                        <p:tgtEl>
                                          <p:spTgt spid="31"/>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blinds(horizontal)">
                                      <p:cBhvr>
                                        <p:cTn id="97" dur="500"/>
                                        <p:tgtEl>
                                          <p:spTgt spid="18"/>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23"/>
                                        </p:tgtEl>
                                        <p:attrNameLst>
                                          <p:attrName>style.visibility</p:attrName>
                                        </p:attrNameLst>
                                      </p:cBhvr>
                                      <p:to>
                                        <p:strVal val="visible"/>
                                      </p:to>
                                    </p:set>
                                    <p:animEffect transition="in" filter="blinds(horizontal)">
                                      <p:cBhvr>
                                        <p:cTn id="100" dur="500"/>
                                        <p:tgtEl>
                                          <p:spTgt spid="23"/>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nodeType="clickEffect">
                                  <p:stCondLst>
                                    <p:cond delay="0"/>
                                  </p:stCondLst>
                                  <p:childTnLst>
                                    <p:set>
                                      <p:cBhvr>
                                        <p:cTn id="104" dur="1" fill="hold">
                                          <p:stCondLst>
                                            <p:cond delay="0"/>
                                          </p:stCondLst>
                                        </p:cTn>
                                        <p:tgtEl>
                                          <p:spTgt spid="12"/>
                                        </p:tgtEl>
                                        <p:attrNameLst>
                                          <p:attrName>style.visibility</p:attrName>
                                        </p:attrNameLst>
                                      </p:cBhvr>
                                      <p:to>
                                        <p:strVal val="visible"/>
                                      </p:to>
                                    </p:set>
                                    <p:animEffect transition="in" filter="blinds(horizontal)">
                                      <p:cBhvr>
                                        <p:cTn id="105" dur="500"/>
                                        <p:tgtEl>
                                          <p:spTgt spid="12"/>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25"/>
                                        </p:tgtEl>
                                        <p:attrNameLst>
                                          <p:attrName>style.visibility</p:attrName>
                                        </p:attrNameLst>
                                      </p:cBhvr>
                                      <p:to>
                                        <p:strVal val="visible"/>
                                      </p:to>
                                    </p:set>
                                    <p:animEffect transition="in" filter="blinds(horizontal)">
                                      <p:cBhvr>
                                        <p:cTn id="108" dur="500"/>
                                        <p:tgtEl>
                                          <p:spTgt spid="25"/>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nodeType="clickEffect">
                                  <p:stCondLst>
                                    <p:cond delay="0"/>
                                  </p:stCondLst>
                                  <p:childTnLst>
                                    <p:set>
                                      <p:cBhvr>
                                        <p:cTn id="112" dur="1" fill="hold">
                                          <p:stCondLst>
                                            <p:cond delay="0"/>
                                          </p:stCondLst>
                                        </p:cTn>
                                        <p:tgtEl>
                                          <p:spTgt spid="14"/>
                                        </p:tgtEl>
                                        <p:attrNameLst>
                                          <p:attrName>style.visibility</p:attrName>
                                        </p:attrNameLst>
                                      </p:cBhvr>
                                      <p:to>
                                        <p:strVal val="visible"/>
                                      </p:to>
                                    </p:set>
                                    <p:animEffect transition="in" filter="blinds(horizontal)">
                                      <p:cBhvr>
                                        <p:cTn id="113" dur="500"/>
                                        <p:tgtEl>
                                          <p:spTgt spid="14"/>
                                        </p:tgtEl>
                                      </p:cBhvr>
                                    </p:animEffect>
                                  </p:childTnLst>
                                </p:cTn>
                              </p:par>
                              <p:par>
                                <p:cTn id="114" presetID="3" presetClass="entr" presetSubtype="10" fill="hold" grpId="0" nodeType="with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blinds(horizontal)">
                                      <p:cBhvr>
                                        <p:cTn id="116" dur="500"/>
                                        <p:tgtEl>
                                          <p:spTgt spid="28"/>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nodeType="clickEffect">
                                  <p:stCondLst>
                                    <p:cond delay="0"/>
                                  </p:stCondLst>
                                  <p:childTnLst>
                                    <p:set>
                                      <p:cBhvr>
                                        <p:cTn id="120" dur="1" fill="hold">
                                          <p:stCondLst>
                                            <p:cond delay="0"/>
                                          </p:stCondLst>
                                        </p:cTn>
                                        <p:tgtEl>
                                          <p:spTgt spid="16"/>
                                        </p:tgtEl>
                                        <p:attrNameLst>
                                          <p:attrName>style.visibility</p:attrName>
                                        </p:attrNameLst>
                                      </p:cBhvr>
                                      <p:to>
                                        <p:strVal val="visible"/>
                                      </p:to>
                                    </p:set>
                                    <p:animEffect transition="in" filter="blinds(horizontal)">
                                      <p:cBhvr>
                                        <p:cTn id="121" dur="500"/>
                                        <p:tgtEl>
                                          <p:spTgt spid="16"/>
                                        </p:tgtEl>
                                      </p:cBhvr>
                                    </p:animEffect>
                                  </p:childTnLst>
                                </p:cTn>
                              </p:par>
                              <p:par>
                                <p:cTn id="122" presetID="3" presetClass="entr" presetSubtype="10" fill="hold" nodeType="withEffect">
                                  <p:stCondLst>
                                    <p:cond delay="0"/>
                                  </p:stCondLst>
                                  <p:childTnLst>
                                    <p:set>
                                      <p:cBhvr>
                                        <p:cTn id="123" dur="1" fill="hold">
                                          <p:stCondLst>
                                            <p:cond delay="0"/>
                                          </p:stCondLst>
                                        </p:cTn>
                                        <p:tgtEl>
                                          <p:spTgt spid="17"/>
                                        </p:tgtEl>
                                        <p:attrNameLst>
                                          <p:attrName>style.visibility</p:attrName>
                                        </p:attrNameLst>
                                      </p:cBhvr>
                                      <p:to>
                                        <p:strVal val="visible"/>
                                      </p:to>
                                    </p:set>
                                    <p:animEffect transition="in" filter="blinds(horizontal)">
                                      <p:cBhvr>
                                        <p:cTn id="124" dur="500"/>
                                        <p:tgtEl>
                                          <p:spTgt spid="17"/>
                                        </p:tgtEl>
                                      </p:cBhvr>
                                    </p:animEffect>
                                  </p:childTnLst>
                                </p:cTn>
                              </p:par>
                              <p:par>
                                <p:cTn id="125" presetID="3" presetClass="entr" presetSubtype="10" fill="hold" grpId="0" nodeType="withEffect">
                                  <p:stCondLst>
                                    <p:cond delay="0"/>
                                  </p:stCondLst>
                                  <p:childTnLst>
                                    <p:set>
                                      <p:cBhvr>
                                        <p:cTn id="126" dur="1" fill="hold">
                                          <p:stCondLst>
                                            <p:cond delay="0"/>
                                          </p:stCondLst>
                                        </p:cTn>
                                        <p:tgtEl>
                                          <p:spTgt spid="29"/>
                                        </p:tgtEl>
                                        <p:attrNameLst>
                                          <p:attrName>style.visibility</p:attrName>
                                        </p:attrNameLst>
                                      </p:cBhvr>
                                      <p:to>
                                        <p:strVal val="visible"/>
                                      </p:to>
                                    </p:set>
                                    <p:animEffect transition="in" filter="blinds(horizontal)">
                                      <p:cBhvr>
                                        <p:cTn id="127" dur="500"/>
                                        <p:tgtEl>
                                          <p:spTgt spid="29"/>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39">
                                            <p:txEl>
                                              <p:pRg st="0" end="0"/>
                                            </p:txEl>
                                          </p:spTgt>
                                        </p:tgtEl>
                                        <p:attrNameLst>
                                          <p:attrName>style.visibility</p:attrName>
                                        </p:attrNameLst>
                                      </p:cBhvr>
                                      <p:to>
                                        <p:strVal val="visible"/>
                                      </p:to>
                                    </p:set>
                                    <p:animEffect transition="in" filter="blinds(horizontal)">
                                      <p:cBhvr>
                                        <p:cTn id="132" dur="500"/>
                                        <p:tgtEl>
                                          <p:spTgt spid="39">
                                            <p:txEl>
                                              <p:pRg st="0" end="0"/>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39">
                                            <p:txEl>
                                              <p:pRg st="1" end="1"/>
                                            </p:txEl>
                                          </p:spTgt>
                                        </p:tgtEl>
                                        <p:attrNameLst>
                                          <p:attrName>style.visibility</p:attrName>
                                        </p:attrNameLst>
                                      </p:cBhvr>
                                      <p:to>
                                        <p:strVal val="visible"/>
                                      </p:to>
                                    </p:set>
                                    <p:animEffect transition="in" filter="blinds(horizontal)">
                                      <p:cBhvr>
                                        <p:cTn id="137" dur="500"/>
                                        <p:tgtEl>
                                          <p:spTgt spid="39">
                                            <p:txEl>
                                              <p:pRg st="1" end="1"/>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45"/>
                                        </p:tgtEl>
                                        <p:attrNameLst>
                                          <p:attrName>style.visibility</p:attrName>
                                        </p:attrNameLst>
                                      </p:cBhvr>
                                      <p:to>
                                        <p:strVal val="visible"/>
                                      </p:to>
                                    </p:set>
                                    <p:animEffect transition="in" filter="blinds(horizontal)">
                                      <p:cBhvr>
                                        <p:cTn id="142" dur="500"/>
                                        <p:tgtEl>
                                          <p:spTgt spid="45"/>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mph" presetSubtype="2" fill="hold" grpId="1" nodeType="clickEffect">
                                  <p:stCondLst>
                                    <p:cond delay="0"/>
                                  </p:stCondLst>
                                  <p:childTnLst>
                                    <p:animClr clrSpc="rgb" dir="cw">
                                      <p:cBhvr override="childStyle">
                                        <p:cTn id="146" dur="500" fill="hold"/>
                                        <p:tgtEl>
                                          <p:spTgt spid="26"/>
                                        </p:tgtEl>
                                        <p:attrNameLst>
                                          <p:attrName>style.color</p:attrName>
                                        </p:attrNameLst>
                                      </p:cBhvr>
                                      <p:to>
                                        <a:srgbClr val="FF0000"/>
                                      </p:to>
                                    </p:animClr>
                                  </p:childTnLst>
                                </p:cTn>
                              </p:par>
                              <p:par>
                                <p:cTn id="147" presetID="3" presetClass="emph" presetSubtype="2" fill="hold" grpId="1" nodeType="withEffect">
                                  <p:stCondLst>
                                    <p:cond delay="0"/>
                                  </p:stCondLst>
                                  <p:childTnLst>
                                    <p:animClr clrSpc="rgb" dir="cw">
                                      <p:cBhvr override="childStyle">
                                        <p:cTn id="148" dur="500" fill="hold"/>
                                        <p:tgtEl>
                                          <p:spTgt spid="30"/>
                                        </p:tgtEl>
                                        <p:attrNameLst>
                                          <p:attrName>style.color</p:attrName>
                                        </p:attrNameLst>
                                      </p:cBhvr>
                                      <p:to>
                                        <a:srgbClr val="FF0000"/>
                                      </p:to>
                                    </p:animClr>
                                  </p:childTnLst>
                                </p:cTn>
                              </p:par>
                              <p:par>
                                <p:cTn id="149" presetID="3" presetClass="emph" presetSubtype="2" fill="hold" grpId="1" nodeType="withEffect">
                                  <p:stCondLst>
                                    <p:cond delay="0"/>
                                  </p:stCondLst>
                                  <p:childTnLst>
                                    <p:animClr clrSpc="rgb" dir="cw">
                                      <p:cBhvr override="childStyle">
                                        <p:cTn id="150" dur="500" fill="hold"/>
                                        <p:tgtEl>
                                          <p:spTgt spid="27"/>
                                        </p:tgtEl>
                                        <p:attrNameLst>
                                          <p:attrName>style.color</p:attrName>
                                        </p:attrNameLst>
                                      </p:cBhvr>
                                      <p:to>
                                        <a:srgbClr val="FF0000"/>
                                      </p:to>
                                    </p:animClr>
                                  </p:childTnLst>
                                </p:cTn>
                              </p:par>
                              <p:par>
                                <p:cTn id="151" presetID="3" presetClass="emph" presetSubtype="2" fill="hold" grpId="1" nodeType="withEffect">
                                  <p:stCondLst>
                                    <p:cond delay="0"/>
                                  </p:stCondLst>
                                  <p:childTnLst>
                                    <p:animClr clrSpc="rgb" dir="cw">
                                      <p:cBhvr override="childStyle">
                                        <p:cTn id="152" dur="500" fill="hold"/>
                                        <p:tgtEl>
                                          <p:spTgt spid="31"/>
                                        </p:tgtEl>
                                        <p:attrNameLst>
                                          <p:attrName>style.color</p:attrName>
                                        </p:attrNameLst>
                                      </p:cBhvr>
                                      <p:to>
                                        <a:srgbClr val="FF0000"/>
                                      </p:to>
                                    </p:animClr>
                                  </p:childTnLst>
                                </p:cTn>
                              </p:par>
                              <p:par>
                                <p:cTn id="153" presetID="3" presetClass="emph" presetSubtype="2" fill="hold" grpId="1" nodeType="withEffect">
                                  <p:stCondLst>
                                    <p:cond delay="0"/>
                                  </p:stCondLst>
                                  <p:childTnLst>
                                    <p:animClr clrSpc="rgb" dir="cw">
                                      <p:cBhvr override="childStyle">
                                        <p:cTn id="154" dur="500" fill="hold"/>
                                        <p:tgtEl>
                                          <p:spTgt spid="28"/>
                                        </p:tgtEl>
                                        <p:attrNameLst>
                                          <p:attrName>style.color</p:attrName>
                                        </p:attrNameLst>
                                      </p:cBhvr>
                                      <p:to>
                                        <a:srgbClr val="FF0000"/>
                                      </p:to>
                                    </p:animClr>
                                  </p:childTnLst>
                                </p:cTn>
                              </p:par>
                              <p:par>
                                <p:cTn id="155" presetID="7" presetClass="emph" presetSubtype="2" fill="hold" nodeType="withEffect">
                                  <p:stCondLst>
                                    <p:cond delay="0"/>
                                  </p:stCondLst>
                                  <p:childTnLst>
                                    <p:animClr clrSpc="rgb" dir="cw">
                                      <p:cBhvr>
                                        <p:cTn id="156" dur="500" fill="hold"/>
                                        <p:tgtEl>
                                          <p:spTgt spid="9"/>
                                        </p:tgtEl>
                                        <p:attrNameLst>
                                          <p:attrName>stroke.color</p:attrName>
                                        </p:attrNameLst>
                                      </p:cBhvr>
                                      <p:to>
                                        <a:srgbClr val="FF0000"/>
                                      </p:to>
                                    </p:animClr>
                                    <p:set>
                                      <p:cBhvr>
                                        <p:cTn id="157" dur="500" fill="hold"/>
                                        <p:tgtEl>
                                          <p:spTgt spid="9"/>
                                        </p:tgtEl>
                                        <p:attrNameLst>
                                          <p:attrName>stroke.on</p:attrName>
                                        </p:attrNameLst>
                                      </p:cBhvr>
                                      <p:to>
                                        <p:strVal val="true"/>
                                      </p:to>
                                    </p:set>
                                  </p:childTnLst>
                                </p:cTn>
                              </p:par>
                              <p:par>
                                <p:cTn id="158" presetID="7" presetClass="emph" presetSubtype="2" fill="hold" nodeType="withEffect">
                                  <p:stCondLst>
                                    <p:cond delay="0"/>
                                  </p:stCondLst>
                                  <p:childTnLst>
                                    <p:animClr clrSpc="rgb" dir="cw">
                                      <p:cBhvr>
                                        <p:cTn id="159" dur="500" fill="hold"/>
                                        <p:tgtEl>
                                          <p:spTgt spid="10"/>
                                        </p:tgtEl>
                                        <p:attrNameLst>
                                          <p:attrName>stroke.color</p:attrName>
                                        </p:attrNameLst>
                                      </p:cBhvr>
                                      <p:to>
                                        <a:srgbClr val="FF0000"/>
                                      </p:to>
                                    </p:animClr>
                                    <p:set>
                                      <p:cBhvr>
                                        <p:cTn id="160" dur="500" fill="hold"/>
                                        <p:tgtEl>
                                          <p:spTgt spid="10"/>
                                        </p:tgtEl>
                                        <p:attrNameLst>
                                          <p:attrName>stroke.on</p:attrName>
                                        </p:attrNameLst>
                                      </p:cBhvr>
                                      <p:to>
                                        <p:strVal val="true"/>
                                      </p:to>
                                    </p:set>
                                  </p:childTnLst>
                                </p:cTn>
                              </p:par>
                              <p:par>
                                <p:cTn id="161" presetID="7" presetClass="emph" presetSubtype="2" fill="hold" nodeType="withEffect">
                                  <p:stCondLst>
                                    <p:cond delay="0"/>
                                  </p:stCondLst>
                                  <p:childTnLst>
                                    <p:animClr clrSpc="rgb" dir="cw">
                                      <p:cBhvr>
                                        <p:cTn id="162" dur="500" fill="hold"/>
                                        <p:tgtEl>
                                          <p:spTgt spid="15"/>
                                        </p:tgtEl>
                                        <p:attrNameLst>
                                          <p:attrName>stroke.color</p:attrName>
                                        </p:attrNameLst>
                                      </p:cBhvr>
                                      <p:to>
                                        <a:srgbClr val="FF0000"/>
                                      </p:to>
                                    </p:animClr>
                                    <p:set>
                                      <p:cBhvr>
                                        <p:cTn id="163" dur="500" fill="hold"/>
                                        <p:tgtEl>
                                          <p:spTgt spid="15"/>
                                        </p:tgtEl>
                                        <p:attrNameLst>
                                          <p:attrName>stroke.on</p:attrName>
                                        </p:attrNameLst>
                                      </p:cBhvr>
                                      <p:to>
                                        <p:strVal val="true"/>
                                      </p:to>
                                    </p:set>
                                  </p:childTnLst>
                                </p:cTn>
                              </p:par>
                              <p:par>
                                <p:cTn id="164" presetID="7" presetClass="emph" presetSubtype="2" fill="hold" nodeType="withEffect">
                                  <p:stCondLst>
                                    <p:cond delay="0"/>
                                  </p:stCondLst>
                                  <p:childTnLst>
                                    <p:animClr clrSpc="rgb" dir="cw">
                                      <p:cBhvr>
                                        <p:cTn id="165" dur="500" fill="hold"/>
                                        <p:tgtEl>
                                          <p:spTgt spid="11"/>
                                        </p:tgtEl>
                                        <p:attrNameLst>
                                          <p:attrName>stroke.color</p:attrName>
                                        </p:attrNameLst>
                                      </p:cBhvr>
                                      <p:to>
                                        <a:srgbClr val="FF0000"/>
                                      </p:to>
                                    </p:animClr>
                                    <p:set>
                                      <p:cBhvr>
                                        <p:cTn id="166" dur="500" fill="hold"/>
                                        <p:tgtEl>
                                          <p:spTgt spid="11"/>
                                        </p:tgtEl>
                                        <p:attrNameLst>
                                          <p:attrName>stroke.on</p:attrName>
                                        </p:attrNameLst>
                                      </p:cBhvr>
                                      <p:to>
                                        <p:strVal val="true"/>
                                      </p:to>
                                    </p:set>
                                  </p:childTnLst>
                                </p:cTn>
                              </p:par>
                              <p:par>
                                <p:cTn id="167" presetID="7" presetClass="emph" presetSubtype="2" fill="hold" nodeType="withEffect">
                                  <p:stCondLst>
                                    <p:cond delay="0"/>
                                  </p:stCondLst>
                                  <p:childTnLst>
                                    <p:animClr clrSpc="rgb" dir="cw">
                                      <p:cBhvr>
                                        <p:cTn id="168" dur="500" fill="hold"/>
                                        <p:tgtEl>
                                          <p:spTgt spid="14"/>
                                        </p:tgtEl>
                                        <p:attrNameLst>
                                          <p:attrName>stroke.color</p:attrName>
                                        </p:attrNameLst>
                                      </p:cBhvr>
                                      <p:to>
                                        <a:srgbClr val="FF0000"/>
                                      </p:to>
                                    </p:animClr>
                                    <p:set>
                                      <p:cBhvr>
                                        <p:cTn id="169" dur="500" fill="hold"/>
                                        <p:tgtEl>
                                          <p:spTgt spid="14"/>
                                        </p:tgtEl>
                                        <p:attrNameLst>
                                          <p:attrName>stroke.on</p:attrName>
                                        </p:attrNameLst>
                                      </p:cBhvr>
                                      <p:to>
                                        <p:strVal val="true"/>
                                      </p:to>
                                    </p:set>
                                  </p:childTnLst>
                                </p:cTn>
                              </p:par>
                            </p:childTnLst>
                          </p:cTn>
                        </p:par>
                      </p:childTnLst>
                    </p:cTn>
                  </p:par>
                  <p:par>
                    <p:cTn id="170" fill="hold">
                      <p:stCondLst>
                        <p:cond delay="indefinite"/>
                      </p:stCondLst>
                      <p:childTnLst>
                        <p:par>
                          <p:cTn id="171" fill="hold">
                            <p:stCondLst>
                              <p:cond delay="0"/>
                            </p:stCondLst>
                            <p:childTnLst>
                              <p:par>
                                <p:cTn id="172" presetID="3" presetClass="entr" presetSubtype="10" fill="hold" grpId="0" nodeType="clickEffect">
                                  <p:stCondLst>
                                    <p:cond delay="0"/>
                                  </p:stCondLst>
                                  <p:childTnLst>
                                    <p:set>
                                      <p:cBhvr>
                                        <p:cTn id="173" dur="1" fill="hold">
                                          <p:stCondLst>
                                            <p:cond delay="0"/>
                                          </p:stCondLst>
                                        </p:cTn>
                                        <p:tgtEl>
                                          <p:spTgt spid="37"/>
                                        </p:tgtEl>
                                        <p:attrNameLst>
                                          <p:attrName>style.visibility</p:attrName>
                                        </p:attrNameLst>
                                      </p:cBhvr>
                                      <p:to>
                                        <p:strVal val="visible"/>
                                      </p:to>
                                    </p:set>
                                    <p:animEffect transition="in" filter="blinds(horizontal)">
                                      <p:cBhvr>
                                        <p:cTn id="174" dur="500"/>
                                        <p:tgtEl>
                                          <p:spTgt spid="37"/>
                                        </p:tgtEl>
                                      </p:cBhvr>
                                    </p:animEffec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42"/>
                                        </p:tgtEl>
                                        <p:attrNameLst>
                                          <p:attrName>style.visibility</p:attrName>
                                        </p:attrNameLst>
                                      </p:cBhvr>
                                      <p:to>
                                        <p:strVal val="visible"/>
                                      </p:to>
                                    </p:set>
                                    <p:animEffect transition="in" filter="blinds(horizontal)">
                                      <p:cBhvr>
                                        <p:cTn id="179" dur="500"/>
                                        <p:tgtEl>
                                          <p:spTgt spid="42"/>
                                        </p:tgtEl>
                                      </p:cBhvr>
                                    </p:animEffect>
                                  </p:childTnLst>
                                </p:cTn>
                              </p:par>
                            </p:childTnLst>
                          </p:cTn>
                        </p:par>
                      </p:childTnLst>
                    </p:cTn>
                  </p:par>
                  <p:par>
                    <p:cTn id="180" fill="hold">
                      <p:stCondLst>
                        <p:cond delay="indefinite"/>
                      </p:stCondLst>
                      <p:childTnLst>
                        <p:par>
                          <p:cTn id="181" fill="hold">
                            <p:stCondLst>
                              <p:cond delay="0"/>
                            </p:stCondLst>
                            <p:childTnLst>
                              <p:par>
                                <p:cTn id="182" presetID="3" presetClass="entr" presetSubtype="10" fill="hold" grpId="0" nodeType="clickEffect">
                                  <p:stCondLst>
                                    <p:cond delay="0"/>
                                  </p:stCondLst>
                                  <p:childTnLst>
                                    <p:set>
                                      <p:cBhvr>
                                        <p:cTn id="183" dur="1" fill="hold">
                                          <p:stCondLst>
                                            <p:cond delay="0"/>
                                          </p:stCondLst>
                                        </p:cTn>
                                        <p:tgtEl>
                                          <p:spTgt spid="43"/>
                                        </p:tgtEl>
                                        <p:attrNameLst>
                                          <p:attrName>style.visibility</p:attrName>
                                        </p:attrNameLst>
                                      </p:cBhvr>
                                      <p:to>
                                        <p:strVal val="visible"/>
                                      </p:to>
                                    </p:set>
                                    <p:animEffect transition="in" filter="blinds(horizontal)">
                                      <p:cBhvr>
                                        <p:cTn id="184" dur="500"/>
                                        <p:tgtEl>
                                          <p:spTgt spid="43"/>
                                        </p:tgtEl>
                                      </p:cBhvr>
                                    </p:animEffect>
                                  </p:childTnLst>
                                </p:cTn>
                              </p:par>
                            </p:childTnLst>
                          </p:cTn>
                        </p:par>
                      </p:childTnLst>
                    </p:cTn>
                  </p:par>
                  <p:par>
                    <p:cTn id="185" fill="hold">
                      <p:stCondLst>
                        <p:cond delay="indefinite"/>
                      </p:stCondLst>
                      <p:childTnLst>
                        <p:par>
                          <p:cTn id="186" fill="hold">
                            <p:stCondLst>
                              <p:cond delay="0"/>
                            </p:stCondLst>
                            <p:childTnLst>
                              <p:par>
                                <p:cTn id="187" presetID="3" presetClass="entr" presetSubtype="10" fill="hold" grpId="0" nodeType="clickEffect">
                                  <p:stCondLst>
                                    <p:cond delay="0"/>
                                  </p:stCondLst>
                                  <p:childTnLst>
                                    <p:set>
                                      <p:cBhvr>
                                        <p:cTn id="188" dur="1" fill="hold">
                                          <p:stCondLst>
                                            <p:cond delay="0"/>
                                          </p:stCondLst>
                                        </p:cTn>
                                        <p:tgtEl>
                                          <p:spTgt spid="38"/>
                                        </p:tgtEl>
                                        <p:attrNameLst>
                                          <p:attrName>style.visibility</p:attrName>
                                        </p:attrNameLst>
                                      </p:cBhvr>
                                      <p:to>
                                        <p:strVal val="visible"/>
                                      </p:to>
                                    </p:set>
                                    <p:animEffect transition="in" filter="blinds(horizontal)">
                                      <p:cBhvr>
                                        <p:cTn id="189" dur="500"/>
                                        <p:tgtEl>
                                          <p:spTgt spid="38"/>
                                        </p:tgtEl>
                                      </p:cBhvr>
                                    </p:animEffect>
                                  </p:childTnLst>
                                </p:cTn>
                              </p:par>
                            </p:childTnLst>
                          </p:cTn>
                        </p:par>
                      </p:childTnLst>
                    </p:cTn>
                  </p:par>
                  <p:par>
                    <p:cTn id="190" fill="hold">
                      <p:stCondLst>
                        <p:cond delay="indefinite"/>
                      </p:stCondLst>
                      <p:childTnLst>
                        <p:par>
                          <p:cTn id="191" fill="hold">
                            <p:stCondLst>
                              <p:cond delay="0"/>
                            </p:stCondLst>
                            <p:childTnLst>
                              <p:par>
                                <p:cTn id="192" presetID="3" presetClass="entr" presetSubtype="10" fill="hold" grpId="0" nodeType="clickEffect">
                                  <p:stCondLst>
                                    <p:cond delay="0"/>
                                  </p:stCondLst>
                                  <p:childTnLst>
                                    <p:set>
                                      <p:cBhvr>
                                        <p:cTn id="193" dur="1" fill="hold">
                                          <p:stCondLst>
                                            <p:cond delay="0"/>
                                          </p:stCondLst>
                                        </p:cTn>
                                        <p:tgtEl>
                                          <p:spTgt spid="44"/>
                                        </p:tgtEl>
                                        <p:attrNameLst>
                                          <p:attrName>style.visibility</p:attrName>
                                        </p:attrNameLst>
                                      </p:cBhvr>
                                      <p:to>
                                        <p:strVal val="visible"/>
                                      </p:to>
                                    </p:set>
                                    <p:animEffect transition="in" filter="blinds(horizontal)">
                                      <p:cBhvr>
                                        <p:cTn id="194" dur="500"/>
                                        <p:tgtEl>
                                          <p:spTgt spid="44"/>
                                        </p:tgtEl>
                                      </p:cBhvr>
                                    </p:animEffect>
                                  </p:childTnLst>
                                </p:cTn>
                              </p:par>
                            </p:childTnLst>
                          </p:cTn>
                        </p:par>
                      </p:childTnLst>
                    </p:cTn>
                  </p:par>
                  <p:par>
                    <p:cTn id="195" fill="hold">
                      <p:stCondLst>
                        <p:cond delay="indefinite"/>
                      </p:stCondLst>
                      <p:childTnLst>
                        <p:par>
                          <p:cTn id="196" fill="hold">
                            <p:stCondLst>
                              <p:cond delay="0"/>
                            </p:stCondLst>
                            <p:childTnLst>
                              <p:par>
                                <p:cTn id="197" presetID="3" presetClass="entr" presetSubtype="10" fill="hold" grpId="0" nodeType="clickEffect">
                                  <p:stCondLst>
                                    <p:cond delay="0"/>
                                  </p:stCondLst>
                                  <p:childTnLst>
                                    <p:set>
                                      <p:cBhvr>
                                        <p:cTn id="198" dur="1" fill="hold">
                                          <p:stCondLst>
                                            <p:cond delay="0"/>
                                          </p:stCondLst>
                                        </p:cTn>
                                        <p:tgtEl>
                                          <p:spTgt spid="46"/>
                                        </p:tgtEl>
                                        <p:attrNameLst>
                                          <p:attrName>style.visibility</p:attrName>
                                        </p:attrNameLst>
                                      </p:cBhvr>
                                      <p:to>
                                        <p:strVal val="visible"/>
                                      </p:to>
                                    </p:set>
                                    <p:animEffect transition="in" filter="blinds(horizontal)">
                                      <p:cBhvr>
                                        <p:cTn id="199" dur="500"/>
                                        <p:tgtEl>
                                          <p:spTgt spid="46"/>
                                        </p:tgtEl>
                                      </p:cBhvr>
                                    </p:animEffect>
                                  </p:childTnLst>
                                </p:cTn>
                              </p:par>
                            </p:childTnLst>
                          </p:cTn>
                        </p:par>
                      </p:childTnLst>
                    </p:cTn>
                  </p:par>
                  <p:par>
                    <p:cTn id="200" fill="hold">
                      <p:stCondLst>
                        <p:cond delay="indefinite"/>
                      </p:stCondLst>
                      <p:childTnLst>
                        <p:par>
                          <p:cTn id="201" fill="hold">
                            <p:stCondLst>
                              <p:cond delay="0"/>
                            </p:stCondLst>
                            <p:childTnLst>
                              <p:par>
                                <p:cTn id="202" presetID="3" presetClass="entr" presetSubtype="10" fill="hold" grpId="0" nodeType="clickEffect">
                                  <p:stCondLst>
                                    <p:cond delay="0"/>
                                  </p:stCondLst>
                                  <p:childTnLst>
                                    <p:set>
                                      <p:cBhvr>
                                        <p:cTn id="203" dur="1" fill="hold">
                                          <p:stCondLst>
                                            <p:cond delay="0"/>
                                          </p:stCondLst>
                                        </p:cTn>
                                        <p:tgtEl>
                                          <p:spTgt spid="40"/>
                                        </p:tgtEl>
                                        <p:attrNameLst>
                                          <p:attrName>style.visibility</p:attrName>
                                        </p:attrNameLst>
                                      </p:cBhvr>
                                      <p:to>
                                        <p:strVal val="visible"/>
                                      </p:to>
                                    </p:set>
                                    <p:animEffect transition="in" filter="blinds(horizontal)">
                                      <p:cBhvr>
                                        <p:cTn id="204" dur="500"/>
                                        <p:tgtEl>
                                          <p:spTgt spid="40"/>
                                        </p:tgtEl>
                                      </p:cBhvr>
                                    </p:animEffect>
                                  </p:childTnLst>
                                </p:cTn>
                              </p:par>
                            </p:childTnLst>
                          </p:cTn>
                        </p:par>
                      </p:childTnLst>
                    </p:cTn>
                  </p:par>
                  <p:par>
                    <p:cTn id="205" fill="hold">
                      <p:stCondLst>
                        <p:cond delay="indefinite"/>
                      </p:stCondLst>
                      <p:childTnLst>
                        <p:par>
                          <p:cTn id="206" fill="hold">
                            <p:stCondLst>
                              <p:cond delay="0"/>
                            </p:stCondLst>
                            <p:childTnLst>
                              <p:par>
                                <p:cTn id="207" presetID="3" presetClass="exit" presetSubtype="10" fill="hold" grpId="1" nodeType="clickEffect">
                                  <p:stCondLst>
                                    <p:cond delay="0"/>
                                  </p:stCondLst>
                                  <p:childTnLst>
                                    <p:animEffect transition="out" filter="blinds(horizontal)">
                                      <p:cBhvr>
                                        <p:cTn id="208" dur="500"/>
                                        <p:tgtEl>
                                          <p:spTgt spid="29"/>
                                        </p:tgtEl>
                                      </p:cBhvr>
                                    </p:animEffect>
                                    <p:set>
                                      <p:cBhvr>
                                        <p:cTn id="209" dur="1" fill="hold">
                                          <p:stCondLst>
                                            <p:cond delay="499"/>
                                          </p:stCondLst>
                                        </p:cTn>
                                        <p:tgtEl>
                                          <p:spTgt spid="29"/>
                                        </p:tgtEl>
                                        <p:attrNameLst>
                                          <p:attrName>style.visibility</p:attrName>
                                        </p:attrNameLst>
                                      </p:cBhvr>
                                      <p:to>
                                        <p:strVal val="hidden"/>
                                      </p:to>
                                    </p:set>
                                  </p:childTnLst>
                                </p:cTn>
                              </p:par>
                              <p:par>
                                <p:cTn id="210" presetID="3" presetClass="entr" presetSubtype="10" fill="hold" grpId="0" nodeType="withEffect">
                                  <p:stCondLst>
                                    <p:cond delay="0"/>
                                  </p:stCondLst>
                                  <p:childTnLst>
                                    <p:set>
                                      <p:cBhvr>
                                        <p:cTn id="211" dur="1" fill="hold">
                                          <p:stCondLst>
                                            <p:cond delay="0"/>
                                          </p:stCondLst>
                                        </p:cTn>
                                        <p:tgtEl>
                                          <p:spTgt spid="41"/>
                                        </p:tgtEl>
                                        <p:attrNameLst>
                                          <p:attrName>style.visibility</p:attrName>
                                        </p:attrNameLst>
                                      </p:cBhvr>
                                      <p:to>
                                        <p:strVal val="visible"/>
                                      </p:to>
                                    </p:set>
                                    <p:animEffect transition="in" filter="blinds(horizontal)">
                                      <p:cBhvr>
                                        <p:cTn id="21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2" grpId="0"/>
      <p:bldP spid="23" grpId="0"/>
      <p:bldP spid="24" grpId="0"/>
      <p:bldP spid="25" grpId="0"/>
      <p:bldP spid="26" grpId="0"/>
      <p:bldP spid="26" grpId="1"/>
      <p:bldP spid="27" grpId="0"/>
      <p:bldP spid="27" grpId="1"/>
      <p:bldP spid="28" grpId="0"/>
      <p:bldP spid="28" grpId="1"/>
      <p:bldP spid="29" grpId="0"/>
      <p:bldP spid="29" grpId="1"/>
      <p:bldP spid="30" grpId="0"/>
      <p:bldP spid="30" grpId="1"/>
      <p:bldP spid="31" grpId="0"/>
      <p:bldP spid="31" grpId="1"/>
      <p:bldP spid="34" grpId="0"/>
      <p:bldP spid="35" grpId="0"/>
      <p:bldP spid="36" grpId="0"/>
      <p:bldP spid="37" grpId="0"/>
      <p:bldP spid="38" grpId="0"/>
      <p:bldP spid="40" grpId="0"/>
      <p:bldP spid="41" grpId="0"/>
      <p:bldP spid="42" grpId="0" animBg="1"/>
      <p:bldP spid="43" grpId="0"/>
      <p:bldP spid="44" grpId="0" animBg="1"/>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6085562" y="1146636"/>
            <a:ext cx="580608" cy="276999"/>
          </a:xfrm>
          <a:prstGeom prst="rect">
            <a:avLst/>
          </a:prstGeom>
          <a:noFill/>
        </p:spPr>
        <p:txBody>
          <a:bodyPr wrap="none" rtlCol="0">
            <a:spAutoFit/>
          </a:bodyPr>
          <a:lstStyle/>
          <a:p>
            <a:pPr algn="ctr"/>
            <a:r>
              <a:rPr lang="en-GB" sz="1200" dirty="0">
                <a:latin typeface="Comic Sans MS" pitchFamily="66" charset="0"/>
              </a:rPr>
              <a:t>3ms</a:t>
            </a:r>
            <a:r>
              <a:rPr lang="en-GB" sz="1200" baseline="30000" dirty="0">
                <a:latin typeface="Comic Sans MS" pitchFamily="66" charset="0"/>
              </a:rPr>
              <a:t>-2</a:t>
            </a:r>
          </a:p>
        </p:txBody>
      </p:sp>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Two particles, P and Q, of masses 5kg and 3kg respectively, are connected by a light inextensible string. Particle P is pulled by a horizontal force of magnitude 40N along a rough horizontal plane. Particle  P experiences a frictional force of 10N and particle Q experiences a frictional force of 6N.</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acceleration of the particles</a:t>
            </a:r>
          </a:p>
          <a:p>
            <a:pPr marL="342900" indent="-342900" algn="ctr">
              <a:buAutoNum type="alphaLcParenR"/>
            </a:pPr>
            <a:r>
              <a:rPr lang="en-US" sz="1600" dirty="0">
                <a:latin typeface="Comic Sans MS" panose="030F0702030302020204" pitchFamily="66" charset="0"/>
              </a:rPr>
              <a:t>Find the tension in the string</a:t>
            </a:r>
          </a:p>
          <a:p>
            <a:pPr marL="342900" indent="-342900" algn="ctr">
              <a:buAutoNum type="alphaLcParenR"/>
            </a:pPr>
            <a:r>
              <a:rPr lang="en-US" sz="1600" dirty="0">
                <a:latin typeface="Comic Sans MS" panose="030F0702030302020204" pitchFamily="66" charset="0"/>
              </a:rPr>
              <a:t>Explain how the modelling assumptions that the string is light and inextensible have been used</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cxnSp>
        <p:nvCxnSpPr>
          <p:cNvPr id="5" name="Straight Connector 4"/>
          <p:cNvCxnSpPr/>
          <p:nvPr/>
        </p:nvCxnSpPr>
        <p:spPr>
          <a:xfrm>
            <a:off x="4591595" y="2527663"/>
            <a:ext cx="3657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201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106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810795" y="2222863"/>
            <a:ext cx="1295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715795" y="2299063"/>
            <a:ext cx="4572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725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820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5505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10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107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7251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115595" y="1460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115595" y="1460863"/>
            <a:ext cx="5334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5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0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232469" y="2882537"/>
            <a:ext cx="388247" cy="307777"/>
          </a:xfrm>
          <a:prstGeom prst="rect">
            <a:avLst/>
          </a:prstGeom>
          <a:noFill/>
        </p:spPr>
        <p:txBody>
          <a:bodyPr wrap="none" rtlCol="0">
            <a:spAutoFit/>
          </a:bodyPr>
          <a:lstStyle/>
          <a:p>
            <a:pPr algn="ctr"/>
            <a:r>
              <a:rPr lang="en-GB" sz="1400" dirty="0">
                <a:latin typeface="Comic Sans MS" pitchFamily="66" charset="0"/>
              </a:rPr>
              <a:t>5g</a:t>
            </a:r>
          </a:p>
        </p:txBody>
      </p:sp>
      <p:sp>
        <p:nvSpPr>
          <p:cNvPr id="23" name="TextBox 22"/>
          <p:cNvSpPr txBox="1"/>
          <p:nvPr/>
        </p:nvSpPr>
        <p:spPr>
          <a:xfrm>
            <a:off x="5292635" y="2882537"/>
            <a:ext cx="388247" cy="307777"/>
          </a:xfrm>
          <a:prstGeom prst="rect">
            <a:avLst/>
          </a:prstGeom>
          <a:noFill/>
        </p:spPr>
        <p:txBody>
          <a:bodyPr wrap="none" rtlCol="0">
            <a:spAutoFit/>
          </a:bodyPr>
          <a:lstStyle/>
          <a:p>
            <a:pPr algn="ctr"/>
            <a:r>
              <a:rPr lang="en-GB" sz="1400" dirty="0">
                <a:latin typeface="Comic Sans MS" pitchFamily="66" charset="0"/>
              </a:rPr>
              <a:t>3g</a:t>
            </a:r>
          </a:p>
        </p:txBody>
      </p:sp>
      <p:sp>
        <p:nvSpPr>
          <p:cNvPr id="24" name="TextBox 23"/>
          <p:cNvSpPr txBox="1"/>
          <p:nvPr/>
        </p:nvSpPr>
        <p:spPr>
          <a:xfrm>
            <a:off x="7254587" y="1460863"/>
            <a:ext cx="359394" cy="307777"/>
          </a:xfrm>
          <a:prstGeom prst="rect">
            <a:avLst/>
          </a:prstGeom>
          <a:noFill/>
        </p:spPr>
        <p:txBody>
          <a:bodyPr wrap="none" rtlCol="0">
            <a:spAutoFit/>
          </a:bodyPr>
          <a:lstStyle/>
          <a:p>
            <a:pPr algn="ctr"/>
            <a:r>
              <a:rPr lang="en-GB" sz="1400" dirty="0">
                <a:latin typeface="Comic Sans MS" pitchFamily="66" charset="0"/>
              </a:rPr>
              <a:t>R</a:t>
            </a:r>
            <a:r>
              <a:rPr lang="en-GB" sz="1400" baseline="-25000" dirty="0">
                <a:latin typeface="Comic Sans MS" pitchFamily="66" charset="0"/>
              </a:rPr>
              <a:t>P</a:t>
            </a:r>
          </a:p>
        </p:txBody>
      </p:sp>
      <p:sp>
        <p:nvSpPr>
          <p:cNvPr id="25" name="TextBox 24"/>
          <p:cNvSpPr txBox="1"/>
          <p:nvPr/>
        </p:nvSpPr>
        <p:spPr>
          <a:xfrm>
            <a:off x="5275218" y="1460863"/>
            <a:ext cx="446314" cy="307777"/>
          </a:xfrm>
          <a:prstGeom prst="rect">
            <a:avLst/>
          </a:prstGeom>
          <a:noFill/>
        </p:spPr>
        <p:txBody>
          <a:bodyPr wrap="square" rtlCol="0">
            <a:spAutoFit/>
          </a:bodyPr>
          <a:lstStyle/>
          <a:p>
            <a:pPr algn="ctr"/>
            <a:r>
              <a:rPr lang="en-GB" sz="1400" dirty="0">
                <a:latin typeface="Comic Sans MS" pitchFamily="66" charset="0"/>
              </a:rPr>
              <a:t>R</a:t>
            </a:r>
            <a:r>
              <a:rPr lang="en-GB" sz="1400" baseline="-25000" dirty="0">
                <a:latin typeface="Comic Sans MS" pitchFamily="66" charset="0"/>
              </a:rPr>
              <a:t>Q</a:t>
            </a:r>
          </a:p>
        </p:txBody>
      </p:sp>
      <p:sp>
        <p:nvSpPr>
          <p:cNvPr id="26" name="TextBox 25"/>
          <p:cNvSpPr txBox="1"/>
          <p:nvPr/>
        </p:nvSpPr>
        <p:spPr>
          <a:xfrm>
            <a:off x="8096795" y="2146663"/>
            <a:ext cx="497252" cy="276999"/>
          </a:xfrm>
          <a:prstGeom prst="rect">
            <a:avLst/>
          </a:prstGeom>
          <a:noFill/>
        </p:spPr>
        <p:txBody>
          <a:bodyPr wrap="none" rtlCol="0">
            <a:spAutoFit/>
          </a:bodyPr>
          <a:lstStyle/>
          <a:p>
            <a:pPr algn="ctr"/>
            <a:r>
              <a:rPr lang="en-GB" sz="1200" dirty="0">
                <a:latin typeface="Comic Sans MS" pitchFamily="66" charset="0"/>
              </a:rPr>
              <a:t>40N</a:t>
            </a:r>
          </a:p>
        </p:txBody>
      </p:sp>
      <p:sp>
        <p:nvSpPr>
          <p:cNvPr id="27" name="TextBox 26"/>
          <p:cNvSpPr txBox="1"/>
          <p:nvPr/>
        </p:nvSpPr>
        <p:spPr>
          <a:xfrm>
            <a:off x="6648995" y="1918063"/>
            <a:ext cx="288862" cy="276999"/>
          </a:xfrm>
          <a:prstGeom prst="rect">
            <a:avLst/>
          </a:prstGeom>
          <a:noFill/>
        </p:spPr>
        <p:txBody>
          <a:bodyPr wrap="none" rtlCol="0">
            <a:spAutoFit/>
          </a:bodyPr>
          <a:lstStyle/>
          <a:p>
            <a:pPr algn="ctr"/>
            <a:r>
              <a:rPr lang="en-GB" sz="1200" dirty="0">
                <a:latin typeface="Comic Sans MS" pitchFamily="66" charset="0"/>
              </a:rPr>
              <a:t>T</a:t>
            </a:r>
          </a:p>
        </p:txBody>
      </p:sp>
      <p:sp>
        <p:nvSpPr>
          <p:cNvPr id="28" name="TextBox 27"/>
          <p:cNvSpPr txBox="1"/>
          <p:nvPr/>
        </p:nvSpPr>
        <p:spPr>
          <a:xfrm>
            <a:off x="5963195" y="1918063"/>
            <a:ext cx="304800" cy="276999"/>
          </a:xfrm>
          <a:prstGeom prst="rect">
            <a:avLst/>
          </a:prstGeom>
          <a:noFill/>
        </p:spPr>
        <p:txBody>
          <a:bodyPr wrap="square" rtlCol="0">
            <a:spAutoFit/>
          </a:bodyPr>
          <a:lstStyle/>
          <a:p>
            <a:pPr algn="ctr"/>
            <a:r>
              <a:rPr lang="en-GB" sz="1200" dirty="0">
                <a:latin typeface="Comic Sans MS" pitchFamily="66" charset="0"/>
              </a:rPr>
              <a:t>T</a:t>
            </a:r>
          </a:p>
        </p:txBody>
      </p:sp>
      <p:sp>
        <p:nvSpPr>
          <p:cNvPr id="30" name="TextBox 29"/>
          <p:cNvSpPr txBox="1"/>
          <p:nvPr/>
        </p:nvSpPr>
        <p:spPr>
          <a:xfrm>
            <a:off x="6275278" y="2231571"/>
            <a:ext cx="516488" cy="307777"/>
          </a:xfrm>
          <a:prstGeom prst="rect">
            <a:avLst/>
          </a:prstGeom>
          <a:noFill/>
        </p:spPr>
        <p:txBody>
          <a:bodyPr wrap="none" rtlCol="0">
            <a:spAutoFit/>
          </a:bodyPr>
          <a:lstStyle/>
          <a:p>
            <a:pPr algn="ctr"/>
            <a:r>
              <a:rPr lang="en-GB" sz="1400" dirty="0">
                <a:latin typeface="Comic Sans MS" pitchFamily="66" charset="0"/>
              </a:rPr>
              <a:t>10N</a:t>
            </a:r>
            <a:endParaRPr lang="en-GB" sz="1400" baseline="-25000" dirty="0">
              <a:latin typeface="Comic Sans MS" pitchFamily="66" charset="0"/>
            </a:endParaRPr>
          </a:p>
        </p:txBody>
      </p:sp>
      <p:sp>
        <p:nvSpPr>
          <p:cNvPr id="31" name="TextBox 30"/>
          <p:cNvSpPr txBox="1"/>
          <p:nvPr/>
        </p:nvSpPr>
        <p:spPr>
          <a:xfrm>
            <a:off x="4446096" y="2222863"/>
            <a:ext cx="436338" cy="307777"/>
          </a:xfrm>
          <a:prstGeom prst="rect">
            <a:avLst/>
          </a:prstGeom>
          <a:noFill/>
        </p:spPr>
        <p:txBody>
          <a:bodyPr wrap="none" rtlCol="0">
            <a:spAutoFit/>
          </a:bodyPr>
          <a:lstStyle/>
          <a:p>
            <a:pPr algn="ctr"/>
            <a:r>
              <a:rPr lang="en-GB" sz="1400" dirty="0">
                <a:latin typeface="Comic Sans MS" pitchFamily="66" charset="0"/>
              </a:rPr>
              <a:t>6N</a:t>
            </a:r>
            <a:endParaRPr lang="en-GB" sz="1400" baseline="-25000" dirty="0">
              <a:latin typeface="Comic Sans MS" pitchFamily="66" charset="0"/>
            </a:endParaRPr>
          </a:p>
        </p:txBody>
      </p:sp>
      <p:sp>
        <p:nvSpPr>
          <p:cNvPr id="34" name="TextBox 33"/>
          <p:cNvSpPr txBox="1"/>
          <p:nvPr/>
        </p:nvSpPr>
        <p:spPr>
          <a:xfrm>
            <a:off x="7260772" y="2174966"/>
            <a:ext cx="303288" cy="369332"/>
          </a:xfrm>
          <a:prstGeom prst="rect">
            <a:avLst/>
          </a:prstGeom>
          <a:noFill/>
        </p:spPr>
        <p:txBody>
          <a:bodyPr wrap="none" rtlCol="0">
            <a:spAutoFit/>
          </a:bodyPr>
          <a:lstStyle/>
          <a:p>
            <a:r>
              <a:rPr lang="en-GB" dirty="0">
                <a:latin typeface="Comic Sans MS" pitchFamily="66" charset="0"/>
              </a:rPr>
              <a:t>P</a:t>
            </a:r>
          </a:p>
        </p:txBody>
      </p:sp>
      <p:sp>
        <p:nvSpPr>
          <p:cNvPr id="35" name="TextBox 34"/>
          <p:cNvSpPr txBox="1"/>
          <p:nvPr/>
        </p:nvSpPr>
        <p:spPr>
          <a:xfrm>
            <a:off x="5286104" y="2166257"/>
            <a:ext cx="386644" cy="369332"/>
          </a:xfrm>
          <a:prstGeom prst="rect">
            <a:avLst/>
          </a:prstGeom>
          <a:noFill/>
        </p:spPr>
        <p:txBody>
          <a:bodyPr wrap="none" rtlCol="0">
            <a:spAutoFit/>
          </a:bodyPr>
          <a:lstStyle/>
          <a:p>
            <a:r>
              <a:rPr lang="en-GB" dirty="0">
                <a:latin typeface="Comic Sans MS" pitchFamily="66" charset="0"/>
              </a:rPr>
              <a:t>Q</a:t>
            </a:r>
          </a:p>
        </p:txBody>
      </p:sp>
      <p:sp>
        <p:nvSpPr>
          <p:cNvPr id="36" name="TextBox 35"/>
          <p:cNvSpPr txBox="1"/>
          <p:nvPr/>
        </p:nvSpPr>
        <p:spPr>
          <a:xfrm>
            <a:off x="7180219" y="986246"/>
            <a:ext cx="1845377" cy="369332"/>
          </a:xfrm>
          <a:prstGeom prst="rect">
            <a:avLst/>
          </a:prstGeom>
          <a:noFill/>
        </p:spPr>
        <p:txBody>
          <a:bodyPr wrap="none" rtlCol="0">
            <a:spAutoFit/>
          </a:bodyPr>
          <a:lstStyle/>
          <a:p>
            <a:r>
              <a:rPr lang="en-GB" dirty="0">
                <a:latin typeface="Comic Sans MS" pitchFamily="66" charset="0"/>
              </a:rPr>
              <a:t>Draw a diagram</a:t>
            </a:r>
          </a:p>
        </p:txBody>
      </p:sp>
      <p:sp>
        <p:nvSpPr>
          <p:cNvPr id="39" name="TextBox 38"/>
          <p:cNvSpPr txBox="1"/>
          <p:nvPr/>
        </p:nvSpPr>
        <p:spPr>
          <a:xfrm>
            <a:off x="4163627" y="3344535"/>
            <a:ext cx="4678533" cy="584775"/>
          </a:xfrm>
          <a:prstGeom prst="rect">
            <a:avLst/>
          </a:prstGeom>
          <a:noFill/>
        </p:spPr>
        <p:txBody>
          <a:bodyPr wrap="square" rtlCol="0">
            <a:spAutoFit/>
          </a:bodyPr>
          <a:lstStyle/>
          <a:p>
            <a:r>
              <a:rPr lang="en-US" sz="1600" dirty="0">
                <a:solidFill>
                  <a:srgbClr val="FF0000"/>
                </a:solidFill>
                <a:latin typeface="Comic Sans MS" pitchFamily="66" charset="0"/>
              </a:rPr>
              <a:t>To find the tension in the string, you can choose to resolve forces on either P or Q only</a:t>
            </a:r>
            <a:endParaRPr lang="en-GB" sz="16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2538848" y="4704150"/>
                <a:ext cx="108215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𝑎</m:t>
                      </m:r>
                      <m:r>
                        <a:rPr lang="en-US" sz="1400" b="0" i="1" smtClean="0">
                          <a:solidFill>
                            <a:srgbClr val="FF0000"/>
                          </a:solidFill>
                          <a:latin typeface="Cambria Math" panose="02040503050406030204" pitchFamily="18" charset="0"/>
                        </a:rPr>
                        <m:t>=3</m:t>
                      </m:r>
                      <m:sSup>
                        <m:sSupPr>
                          <m:ctrlPr>
                            <a:rPr lang="en-US" sz="1400" b="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𝑚𝑠</m:t>
                          </m:r>
                        </m:e>
                        <m:sup>
                          <m:r>
                            <a:rPr lang="en-US" sz="1400" b="0" i="1" smtClean="0">
                              <a:solidFill>
                                <a:srgbClr val="FF0000"/>
                              </a:solidFill>
                              <a:latin typeface="Cambria Math" panose="02040503050406030204" pitchFamily="18" charset="0"/>
                            </a:rPr>
                            <m:t>−2</m:t>
                          </m:r>
                        </m:sup>
                      </m:sSup>
                    </m:oMath>
                  </m:oMathPara>
                </a14:m>
                <a:endParaRPr lang="en-GB" sz="14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2538848" y="4704150"/>
                <a:ext cx="108215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4069904" y="4055954"/>
                <a:ext cx="1024639" cy="276999"/>
              </a:xfrm>
              <a:prstGeom prst="rect">
                <a:avLst/>
              </a:prstGeom>
              <a:noFill/>
            </p:spPr>
            <p:txBody>
              <a:bodyPr wrap="none" lIns="0" tIns="0" rIns="0" bIns="0" rtlCol="0">
                <a:spAutoFit/>
              </a:bodyPr>
              <a:lstStyle/>
              <a:p>
                <a14:m>
                  <m:oMath xmlns:m="http://schemas.openxmlformats.org/officeDocument/2006/math">
                    <m:r>
                      <a:rPr lang="en-US" b="0" i="1" smtClean="0">
                        <a:latin typeface="Cambria Math" panose="02040503050406030204" pitchFamily="18" charset="0"/>
                      </a:rPr>
                      <m:t>𝑅</m:t>
                    </m:r>
                    <m:r>
                      <a:rPr lang="en-US" b="0" i="1" smtClean="0">
                        <a:latin typeface="Cambria Math" panose="02040503050406030204" pitchFamily="18" charset="0"/>
                      </a:rPr>
                      <m:t>(→)</m:t>
                    </m:r>
                  </m:oMath>
                </a14:m>
                <a:r>
                  <a:rPr lang="en-GB" dirty="0"/>
                  <a:t> </a:t>
                </a:r>
                <a:r>
                  <a:rPr lang="en-GB" dirty="0">
                    <a:latin typeface="Comic Sans MS" panose="030F0702030302020204" pitchFamily="66" charset="0"/>
                  </a:rPr>
                  <a:t>on P</a:t>
                </a:r>
              </a:p>
            </p:txBody>
          </p:sp>
        </mc:Choice>
        <mc:Fallback xmlns="">
          <p:sp>
            <p:nvSpPr>
              <p:cNvPr id="45" name="TextBox 44"/>
              <p:cNvSpPr txBox="1">
                <a:spLocks noRot="1" noChangeAspect="1" noMove="1" noResize="1" noEditPoints="1" noAdjustHandles="1" noChangeArrowheads="1" noChangeShapeType="1" noTextEdit="1"/>
              </p:cNvSpPr>
              <p:nvPr/>
            </p:nvSpPr>
            <p:spPr>
              <a:xfrm>
                <a:off x="4069904" y="4055954"/>
                <a:ext cx="1024639" cy="276999"/>
              </a:xfrm>
              <a:prstGeom prst="rect">
                <a:avLst/>
              </a:prstGeom>
              <a:blipFill>
                <a:blip r:embed="rId3"/>
                <a:stretch>
                  <a:fillRect l="-8333" t="-28261" r="-13095" b="-5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995170" y="4597449"/>
                <a:ext cx="1016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r>
                        <a:rPr lang="en-US" b="0" i="1" smtClean="0">
                          <a:latin typeface="Cambria Math" panose="02040503050406030204" pitchFamily="18" charset="0"/>
                        </a:rPr>
                        <m:t>=</m:t>
                      </m:r>
                      <m:r>
                        <a:rPr lang="en-US" b="0" i="1" smtClean="0">
                          <a:latin typeface="Cambria Math" panose="02040503050406030204" pitchFamily="18" charset="0"/>
                        </a:rPr>
                        <m:t>𝑚𝑎</m:t>
                      </m:r>
                    </m:oMath>
                  </m:oMathPara>
                </a14:m>
                <a:endParaRPr lang="en-GB" dirty="0"/>
              </a:p>
            </p:txBody>
          </p:sp>
        </mc:Choice>
        <mc:Fallback xmlns="">
          <p:sp>
            <p:nvSpPr>
              <p:cNvPr id="47" name="TextBox 46"/>
              <p:cNvSpPr txBox="1">
                <a:spLocks noRot="1" noChangeAspect="1" noMove="1" noResize="1" noEditPoints="1" noAdjustHandles="1" noChangeArrowheads="1" noChangeShapeType="1" noTextEdit="1"/>
              </p:cNvSpPr>
              <p:nvPr/>
            </p:nvSpPr>
            <p:spPr>
              <a:xfrm>
                <a:off x="4995170" y="4597449"/>
                <a:ext cx="1016881"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3918648" y="5034020"/>
                <a:ext cx="219508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40−10−</m:t>
                      </m:r>
                      <m:r>
                        <a:rPr lang="en-US" b="0" i="1" smtClean="0">
                          <a:latin typeface="Cambria Math" panose="02040503050406030204" pitchFamily="18" charset="0"/>
                        </a:rPr>
                        <m:t>𝑇</m:t>
                      </m:r>
                      <m:r>
                        <a:rPr lang="en-US" b="0" i="1" smtClean="0">
                          <a:latin typeface="Cambria Math" panose="02040503050406030204" pitchFamily="18" charset="0"/>
                        </a:rPr>
                        <m:t>=5(3)</m:t>
                      </m:r>
                    </m:oMath>
                  </m:oMathPara>
                </a14:m>
                <a:endParaRPr lang="en-GB" dirty="0"/>
              </a:p>
            </p:txBody>
          </p:sp>
        </mc:Choice>
        <mc:Fallback xmlns="">
          <p:sp>
            <p:nvSpPr>
              <p:cNvPr id="48" name="TextBox 47"/>
              <p:cNvSpPr txBox="1">
                <a:spLocks noRot="1" noChangeAspect="1" noMove="1" noResize="1" noEditPoints="1" noAdjustHandles="1" noChangeArrowheads="1" noChangeShapeType="1" noTextEdit="1"/>
              </p:cNvSpPr>
              <p:nvPr/>
            </p:nvSpPr>
            <p:spPr>
              <a:xfrm>
                <a:off x="3918648" y="5034020"/>
                <a:ext cx="2195088" cy="369332"/>
              </a:xfrm>
              <a:prstGeom prst="rect">
                <a:avLst/>
              </a:prstGeom>
              <a:blipFill>
                <a:blip r:embed="rId5"/>
                <a:stretch>
                  <a:fillRect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437316" y="5470505"/>
                <a:ext cx="147053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30−</m:t>
                      </m:r>
                      <m:r>
                        <a:rPr lang="en-US" b="0" i="1" smtClean="0">
                          <a:latin typeface="Cambria Math" panose="02040503050406030204" pitchFamily="18" charset="0"/>
                        </a:rPr>
                        <m:t>𝑇</m:t>
                      </m:r>
                      <m:r>
                        <a:rPr lang="en-US" b="0" i="1" smtClean="0">
                          <a:latin typeface="Cambria Math" panose="02040503050406030204" pitchFamily="18" charset="0"/>
                        </a:rPr>
                        <m:t>=15</m:t>
                      </m:r>
                    </m:oMath>
                  </m:oMathPara>
                </a14:m>
                <a:endParaRPr lang="en-GB" dirty="0"/>
              </a:p>
            </p:txBody>
          </p:sp>
        </mc:Choice>
        <mc:Fallback xmlns="">
          <p:sp>
            <p:nvSpPr>
              <p:cNvPr id="49" name="TextBox 48"/>
              <p:cNvSpPr txBox="1">
                <a:spLocks noRot="1" noChangeAspect="1" noMove="1" noResize="1" noEditPoints="1" noAdjustHandles="1" noChangeArrowheads="1" noChangeShapeType="1" noTextEdit="1"/>
              </p:cNvSpPr>
              <p:nvPr/>
            </p:nvSpPr>
            <p:spPr>
              <a:xfrm>
                <a:off x="4437316" y="5470505"/>
                <a:ext cx="1470531" cy="369332"/>
              </a:xfrm>
              <a:prstGeom prst="rect">
                <a:avLst/>
              </a:prstGeom>
              <a:blipFill>
                <a:blip r:embed="rId6"/>
                <a:stretch>
                  <a:fillRect/>
                </a:stretch>
              </a:blipFill>
            </p:spPr>
            <p:txBody>
              <a:bodyPr/>
              <a:lstStyle/>
              <a:p>
                <a:r>
                  <a:rPr lang="en-GB">
                    <a:noFill/>
                  </a:rPr>
                  <a:t> </a:t>
                </a:r>
              </a:p>
            </p:txBody>
          </p:sp>
        </mc:Fallback>
      </mc:AlternateContent>
      <p:sp>
        <p:nvSpPr>
          <p:cNvPr id="50" name="Arc 49"/>
          <p:cNvSpPr/>
          <p:nvPr/>
        </p:nvSpPr>
        <p:spPr>
          <a:xfrm>
            <a:off x="5905617" y="4806327"/>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1" name="TextBox 50"/>
          <p:cNvSpPr txBox="1"/>
          <p:nvPr/>
        </p:nvSpPr>
        <p:spPr>
          <a:xfrm>
            <a:off x="6327306" y="4900284"/>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Sub in values</a:t>
            </a:r>
          </a:p>
        </p:txBody>
      </p:sp>
      <p:sp>
        <p:nvSpPr>
          <p:cNvPr id="52" name="Arc 51"/>
          <p:cNvSpPr/>
          <p:nvPr/>
        </p:nvSpPr>
        <p:spPr>
          <a:xfrm>
            <a:off x="5924852" y="5260567"/>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3" name="TextBox 52"/>
          <p:cNvSpPr txBox="1"/>
          <p:nvPr/>
        </p:nvSpPr>
        <p:spPr>
          <a:xfrm>
            <a:off x="6213376" y="5327892"/>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Simplify</a:t>
            </a:r>
          </a:p>
        </p:txBody>
      </p:sp>
      <mc:AlternateContent xmlns:mc="http://schemas.openxmlformats.org/markup-compatibility/2006" xmlns:a14="http://schemas.microsoft.com/office/drawing/2010/main">
        <mc:Choice Requires="a14">
          <p:sp>
            <p:nvSpPr>
              <p:cNvPr id="54" name="TextBox 53"/>
              <p:cNvSpPr txBox="1"/>
              <p:nvPr/>
            </p:nvSpPr>
            <p:spPr>
              <a:xfrm>
                <a:off x="4964185" y="5901579"/>
                <a:ext cx="111229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𝑇</m:t>
                      </m:r>
                      <m:r>
                        <a:rPr lang="en-US" b="0" i="1" smtClean="0">
                          <a:latin typeface="Cambria Math" panose="02040503050406030204" pitchFamily="18" charset="0"/>
                        </a:rPr>
                        <m:t>=15</m:t>
                      </m:r>
                      <m:r>
                        <a:rPr lang="en-US" b="0" i="1" smtClean="0">
                          <a:latin typeface="Cambria Math" panose="02040503050406030204" pitchFamily="18" charset="0"/>
                        </a:rPr>
                        <m:t>𝑁</m:t>
                      </m:r>
                    </m:oMath>
                  </m:oMathPara>
                </a14:m>
                <a:endParaRPr lang="en-GB" dirty="0"/>
              </a:p>
            </p:txBody>
          </p:sp>
        </mc:Choice>
        <mc:Fallback xmlns="">
          <p:sp>
            <p:nvSpPr>
              <p:cNvPr id="54" name="TextBox 53"/>
              <p:cNvSpPr txBox="1">
                <a:spLocks noRot="1" noChangeAspect="1" noMove="1" noResize="1" noEditPoints="1" noAdjustHandles="1" noChangeArrowheads="1" noChangeShapeType="1" noTextEdit="1"/>
              </p:cNvSpPr>
              <p:nvPr/>
            </p:nvSpPr>
            <p:spPr>
              <a:xfrm>
                <a:off x="4964185" y="5901579"/>
                <a:ext cx="1112292" cy="369332"/>
              </a:xfrm>
              <a:prstGeom prst="rect">
                <a:avLst/>
              </a:prstGeom>
              <a:blipFill>
                <a:blip r:embed="rId7"/>
                <a:stretch>
                  <a:fillRect/>
                </a:stretch>
              </a:blipFill>
            </p:spPr>
            <p:txBody>
              <a:bodyPr/>
              <a:lstStyle/>
              <a:p>
                <a:r>
                  <a:rPr lang="en-GB">
                    <a:noFill/>
                  </a:rPr>
                  <a:t> </a:t>
                </a:r>
              </a:p>
            </p:txBody>
          </p:sp>
        </mc:Fallback>
      </mc:AlternateContent>
      <p:sp>
        <p:nvSpPr>
          <p:cNvPr id="55" name="Arc 54"/>
          <p:cNvSpPr/>
          <p:nvPr/>
        </p:nvSpPr>
        <p:spPr>
          <a:xfrm>
            <a:off x="5929206" y="5709058"/>
            <a:ext cx="385439" cy="381000"/>
          </a:xfrm>
          <a:prstGeom prst="arc">
            <a:avLst>
              <a:gd name="adj1" fmla="val 16200000"/>
              <a:gd name="adj2" fmla="val 5331256"/>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6" name="TextBox 55"/>
          <p:cNvSpPr txBox="1"/>
          <p:nvPr/>
        </p:nvSpPr>
        <p:spPr>
          <a:xfrm>
            <a:off x="6217730" y="5776383"/>
            <a:ext cx="1143000" cy="276999"/>
          </a:xfrm>
          <a:prstGeom prst="rect">
            <a:avLst/>
          </a:prstGeom>
          <a:noFill/>
        </p:spPr>
        <p:txBody>
          <a:bodyPr wrap="square" rtlCol="0">
            <a:spAutoFit/>
          </a:bodyPr>
          <a:lstStyle/>
          <a:p>
            <a:pPr algn="ctr"/>
            <a:r>
              <a:rPr lang="en-GB" sz="1200" dirty="0">
                <a:solidFill>
                  <a:srgbClr val="FF0000"/>
                </a:solidFill>
                <a:latin typeface="Comic Sans MS" pitchFamily="66" charset="0"/>
              </a:rPr>
              <a:t>Calculate T</a:t>
            </a:r>
          </a:p>
        </p:txBody>
      </p:sp>
    </p:spTree>
    <p:extLst>
      <p:ext uri="{BB962C8B-B14F-4D97-AF65-F5344CB8AC3E}">
        <p14:creationId xmlns:p14="http://schemas.microsoft.com/office/powerpoint/2010/main" val="408772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blinds(horizontal)">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mph" presetSubtype="2" fill="hold" nodeType="clickEffect">
                                  <p:stCondLst>
                                    <p:cond delay="0"/>
                                  </p:stCondLst>
                                  <p:childTnLst>
                                    <p:animClr clrSpc="rgb" dir="cw">
                                      <p:cBhvr>
                                        <p:cTn id="16" dur="500" fill="hold"/>
                                        <p:tgtEl>
                                          <p:spTgt spid="9"/>
                                        </p:tgtEl>
                                        <p:attrNameLst>
                                          <p:attrName>stroke.color</p:attrName>
                                        </p:attrNameLst>
                                      </p:cBhvr>
                                      <p:to>
                                        <a:srgbClr val="FF0000"/>
                                      </p:to>
                                    </p:animClr>
                                    <p:set>
                                      <p:cBhvr>
                                        <p:cTn id="17" dur="500" fill="hold"/>
                                        <p:tgtEl>
                                          <p:spTgt spid="9"/>
                                        </p:tgtEl>
                                        <p:attrNameLst>
                                          <p:attrName>stroke.on</p:attrName>
                                        </p:attrNameLst>
                                      </p:cBhvr>
                                      <p:to>
                                        <p:strVal val="true"/>
                                      </p:to>
                                    </p:set>
                                  </p:childTnLst>
                                </p:cTn>
                              </p:par>
                              <p:par>
                                <p:cTn id="18" presetID="7" presetClass="emph" presetSubtype="2" fill="hold" nodeType="withEffect">
                                  <p:stCondLst>
                                    <p:cond delay="0"/>
                                  </p:stCondLst>
                                  <p:childTnLst>
                                    <p:animClr clrSpc="rgb" dir="cw">
                                      <p:cBhvr>
                                        <p:cTn id="19" dur="500" fill="hold"/>
                                        <p:tgtEl>
                                          <p:spTgt spid="15"/>
                                        </p:tgtEl>
                                        <p:attrNameLst>
                                          <p:attrName>stroke.color</p:attrName>
                                        </p:attrNameLst>
                                      </p:cBhvr>
                                      <p:to>
                                        <a:srgbClr val="FF0000"/>
                                      </p:to>
                                    </p:animClr>
                                    <p:set>
                                      <p:cBhvr>
                                        <p:cTn id="20" dur="500" fill="hold"/>
                                        <p:tgtEl>
                                          <p:spTgt spid="15"/>
                                        </p:tgtEl>
                                        <p:attrNameLst>
                                          <p:attrName>stroke.on</p:attrName>
                                        </p:attrNameLst>
                                      </p:cBhvr>
                                      <p:to>
                                        <p:strVal val="true"/>
                                      </p:to>
                                    </p:set>
                                  </p:childTnLst>
                                </p:cTn>
                              </p:par>
                              <p:par>
                                <p:cTn id="21" presetID="7" presetClass="emph" presetSubtype="2" fill="hold" nodeType="withEffect">
                                  <p:stCondLst>
                                    <p:cond delay="0"/>
                                  </p:stCondLst>
                                  <p:childTnLst>
                                    <p:animClr clrSpc="rgb" dir="cw">
                                      <p:cBhvr>
                                        <p:cTn id="22" dur="500" fill="hold"/>
                                        <p:tgtEl>
                                          <p:spTgt spid="10"/>
                                        </p:tgtEl>
                                        <p:attrNameLst>
                                          <p:attrName>stroke.color</p:attrName>
                                        </p:attrNameLst>
                                      </p:cBhvr>
                                      <p:to>
                                        <a:srgbClr val="FF0000"/>
                                      </p:to>
                                    </p:animClr>
                                    <p:set>
                                      <p:cBhvr>
                                        <p:cTn id="23" dur="500" fill="hold"/>
                                        <p:tgtEl>
                                          <p:spTgt spid="10"/>
                                        </p:tgtEl>
                                        <p:attrNameLst>
                                          <p:attrName>stroke.on</p:attrName>
                                        </p:attrNameLst>
                                      </p:cBhvr>
                                      <p:to>
                                        <p:strVal val="true"/>
                                      </p:to>
                                    </p:set>
                                  </p:childTnLst>
                                </p:cTn>
                              </p:par>
                              <p:par>
                                <p:cTn id="24" presetID="3" presetClass="emph" presetSubtype="2" fill="hold" grpId="0" nodeType="withEffect">
                                  <p:stCondLst>
                                    <p:cond delay="0"/>
                                  </p:stCondLst>
                                  <p:childTnLst>
                                    <p:animClr clrSpc="rgb" dir="cw">
                                      <p:cBhvr override="childStyle">
                                        <p:cTn id="25" dur="500" fill="hold"/>
                                        <p:tgtEl>
                                          <p:spTgt spid="27"/>
                                        </p:tgtEl>
                                        <p:attrNameLst>
                                          <p:attrName>style.color</p:attrName>
                                        </p:attrNameLst>
                                      </p:cBhvr>
                                      <p:to>
                                        <a:srgbClr val="FF0000"/>
                                      </p:to>
                                    </p:animClr>
                                  </p:childTnLst>
                                </p:cTn>
                              </p:par>
                              <p:par>
                                <p:cTn id="26" presetID="3" presetClass="emph" presetSubtype="2" fill="hold" grpId="0" nodeType="withEffect">
                                  <p:stCondLst>
                                    <p:cond delay="0"/>
                                  </p:stCondLst>
                                  <p:childTnLst>
                                    <p:animClr clrSpc="rgb" dir="cw">
                                      <p:cBhvr override="childStyle">
                                        <p:cTn id="27" dur="500" fill="hold"/>
                                        <p:tgtEl>
                                          <p:spTgt spid="30"/>
                                        </p:tgtEl>
                                        <p:attrNameLst>
                                          <p:attrName>style.color</p:attrName>
                                        </p:attrNameLst>
                                      </p:cBhvr>
                                      <p:to>
                                        <a:srgbClr val="FF0000"/>
                                      </p:to>
                                    </p:animClr>
                                  </p:childTnLst>
                                </p:cTn>
                              </p:par>
                              <p:par>
                                <p:cTn id="28" presetID="3" presetClass="emph" presetSubtype="2" fill="hold" grpId="0" nodeType="withEffect">
                                  <p:stCondLst>
                                    <p:cond delay="0"/>
                                  </p:stCondLst>
                                  <p:childTnLst>
                                    <p:animClr clrSpc="rgb" dir="cw">
                                      <p:cBhvr override="childStyle">
                                        <p:cTn id="29" dur="500" fill="hold"/>
                                        <p:tgtEl>
                                          <p:spTgt spid="26"/>
                                        </p:tgtEl>
                                        <p:attrNameLst>
                                          <p:attrName>style.color</p:attrName>
                                        </p:attrNameLst>
                                      </p:cBhvr>
                                      <p:to>
                                        <a:srgbClr val="FF0000"/>
                                      </p:to>
                                    </p:animClr>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blinds(horizontal)">
                                      <p:cBhvr>
                                        <p:cTn id="34" dur="500"/>
                                        <p:tgtEl>
                                          <p:spTgt spid="47"/>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blinds(horizontal)">
                                      <p:cBhvr>
                                        <p:cTn id="39" dur="500"/>
                                        <p:tgtEl>
                                          <p:spTgt spid="5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blinds(horizontal)">
                                      <p:cBhvr>
                                        <p:cTn id="44" dur="500"/>
                                        <p:tgtEl>
                                          <p:spTgt spid="5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blinds(horizontal)">
                                      <p:cBhvr>
                                        <p:cTn id="49" dur="500"/>
                                        <p:tgtEl>
                                          <p:spTgt spid="48"/>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52"/>
                                        </p:tgtEl>
                                        <p:attrNameLst>
                                          <p:attrName>style.visibility</p:attrName>
                                        </p:attrNameLst>
                                      </p:cBhvr>
                                      <p:to>
                                        <p:strVal val="visible"/>
                                      </p:to>
                                    </p:set>
                                    <p:animEffect transition="in" filter="blinds(horizontal)">
                                      <p:cBhvr>
                                        <p:cTn id="54" dur="500"/>
                                        <p:tgtEl>
                                          <p:spTgt spid="52"/>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blinds(horizontal)">
                                      <p:cBhvr>
                                        <p:cTn id="59" dur="500"/>
                                        <p:tgtEl>
                                          <p:spTgt spid="53"/>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blinds(horizontal)">
                                      <p:cBhvr>
                                        <p:cTn id="64" dur="500"/>
                                        <p:tgtEl>
                                          <p:spTgt spid="49"/>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blinds(horizontal)">
                                      <p:cBhvr>
                                        <p:cTn id="69" dur="500"/>
                                        <p:tgtEl>
                                          <p:spTgt spid="55"/>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blinds(horizontal)">
                                      <p:cBhvr>
                                        <p:cTn id="74" dur="500"/>
                                        <p:tgtEl>
                                          <p:spTgt spid="56"/>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54"/>
                                        </p:tgtEl>
                                        <p:attrNameLst>
                                          <p:attrName>style.visibility</p:attrName>
                                        </p:attrNameLst>
                                      </p:cBhvr>
                                      <p:to>
                                        <p:strVal val="visible"/>
                                      </p:to>
                                    </p:set>
                                    <p:animEffect transition="in" filter="blinds(horizontal)">
                                      <p:cBhvr>
                                        <p:cTn id="79"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0" grpId="0"/>
      <p:bldP spid="39" grpId="0"/>
      <p:bldP spid="45" grpId="0"/>
      <p:bldP spid="47" grpId="0"/>
      <p:bldP spid="48" grpId="0"/>
      <p:bldP spid="49" grpId="0"/>
      <p:bldP spid="50" grpId="0" animBg="1"/>
      <p:bldP spid="51" grpId="0"/>
      <p:bldP spid="52" grpId="0" animBg="1"/>
      <p:bldP spid="53" grpId="0"/>
      <p:bldP spid="54" grpId="0"/>
      <p:bldP spid="55" grpId="0" animBg="1"/>
      <p:bldP spid="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6085562" y="1146636"/>
            <a:ext cx="580608" cy="276999"/>
          </a:xfrm>
          <a:prstGeom prst="rect">
            <a:avLst/>
          </a:prstGeom>
          <a:noFill/>
        </p:spPr>
        <p:txBody>
          <a:bodyPr wrap="none" rtlCol="0">
            <a:spAutoFit/>
          </a:bodyPr>
          <a:lstStyle/>
          <a:p>
            <a:pPr algn="ctr"/>
            <a:r>
              <a:rPr lang="en-GB" sz="1200" dirty="0">
                <a:latin typeface="Comic Sans MS" pitchFamily="66" charset="0"/>
              </a:rPr>
              <a:t>3ms</a:t>
            </a:r>
            <a:r>
              <a:rPr lang="en-GB" sz="1200" baseline="30000" dirty="0">
                <a:latin typeface="Comic Sans MS" pitchFamily="66" charset="0"/>
              </a:rPr>
              <a:t>-2</a:t>
            </a:r>
          </a:p>
        </p:txBody>
      </p:sp>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Two particles, P and Q, of masses 5kg and 3kg respectively, are connected by a light inextensible string. Particle P is pulled by a horizontal force of magnitude 40N along a rough horizontal plane. Particle  P experiences a frictional force of 10N and particle Q experiences a frictional force of 6N.</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Find the acceleration of the particles</a:t>
            </a:r>
          </a:p>
          <a:p>
            <a:pPr marL="342900" indent="-342900" algn="ctr">
              <a:buAutoNum type="alphaLcParenR"/>
            </a:pPr>
            <a:r>
              <a:rPr lang="en-US" sz="1600" dirty="0">
                <a:latin typeface="Comic Sans MS" panose="030F0702030302020204" pitchFamily="66" charset="0"/>
              </a:rPr>
              <a:t>Find the tension in the string</a:t>
            </a:r>
          </a:p>
          <a:p>
            <a:pPr marL="342900" indent="-342900" algn="ctr">
              <a:buAutoNum type="alphaLcParenR"/>
            </a:pPr>
            <a:r>
              <a:rPr lang="en-US" sz="1600" dirty="0">
                <a:latin typeface="Comic Sans MS" panose="030F0702030302020204" pitchFamily="66" charset="0"/>
              </a:rPr>
              <a:t>Explain how the modelling assumptions that the string is light and inextensible have been used</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cxnSp>
        <p:nvCxnSpPr>
          <p:cNvPr id="5" name="Straight Connector 4"/>
          <p:cNvCxnSpPr/>
          <p:nvPr/>
        </p:nvCxnSpPr>
        <p:spPr>
          <a:xfrm>
            <a:off x="4591595" y="2527663"/>
            <a:ext cx="3657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5201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106195" y="2146663"/>
            <a:ext cx="609600" cy="381000"/>
          </a:xfrm>
          <a:prstGeom prst="rect">
            <a:avLst/>
          </a:prstGeom>
          <a:solidFill>
            <a:srgbClr val="92D05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5810795" y="2222863"/>
            <a:ext cx="1295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715795" y="2299063"/>
            <a:ext cx="4572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725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820195" y="23752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5505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10995" y="1765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107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725195" y="2222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115595" y="1460863"/>
            <a:ext cx="3810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115595" y="1460863"/>
            <a:ext cx="533400"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05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0995" y="2527663"/>
            <a:ext cx="0" cy="38100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232469" y="2882537"/>
            <a:ext cx="388247" cy="307777"/>
          </a:xfrm>
          <a:prstGeom prst="rect">
            <a:avLst/>
          </a:prstGeom>
          <a:noFill/>
        </p:spPr>
        <p:txBody>
          <a:bodyPr wrap="none" rtlCol="0">
            <a:spAutoFit/>
          </a:bodyPr>
          <a:lstStyle/>
          <a:p>
            <a:pPr algn="ctr"/>
            <a:r>
              <a:rPr lang="en-GB" sz="1400" dirty="0">
                <a:latin typeface="Comic Sans MS" pitchFamily="66" charset="0"/>
              </a:rPr>
              <a:t>5g</a:t>
            </a:r>
          </a:p>
        </p:txBody>
      </p:sp>
      <p:sp>
        <p:nvSpPr>
          <p:cNvPr id="23" name="TextBox 22"/>
          <p:cNvSpPr txBox="1"/>
          <p:nvPr/>
        </p:nvSpPr>
        <p:spPr>
          <a:xfrm>
            <a:off x="5292635" y="2882537"/>
            <a:ext cx="388247" cy="307777"/>
          </a:xfrm>
          <a:prstGeom prst="rect">
            <a:avLst/>
          </a:prstGeom>
          <a:noFill/>
        </p:spPr>
        <p:txBody>
          <a:bodyPr wrap="none" rtlCol="0">
            <a:spAutoFit/>
          </a:bodyPr>
          <a:lstStyle/>
          <a:p>
            <a:pPr algn="ctr"/>
            <a:r>
              <a:rPr lang="en-GB" sz="1400" dirty="0">
                <a:latin typeface="Comic Sans MS" pitchFamily="66" charset="0"/>
              </a:rPr>
              <a:t>3g</a:t>
            </a:r>
          </a:p>
        </p:txBody>
      </p:sp>
      <p:sp>
        <p:nvSpPr>
          <p:cNvPr id="24" name="TextBox 23"/>
          <p:cNvSpPr txBox="1"/>
          <p:nvPr/>
        </p:nvSpPr>
        <p:spPr>
          <a:xfrm>
            <a:off x="7254587" y="1460863"/>
            <a:ext cx="359394" cy="307777"/>
          </a:xfrm>
          <a:prstGeom prst="rect">
            <a:avLst/>
          </a:prstGeom>
          <a:noFill/>
        </p:spPr>
        <p:txBody>
          <a:bodyPr wrap="none" rtlCol="0">
            <a:spAutoFit/>
          </a:bodyPr>
          <a:lstStyle/>
          <a:p>
            <a:pPr algn="ctr"/>
            <a:r>
              <a:rPr lang="en-GB" sz="1400" dirty="0">
                <a:latin typeface="Comic Sans MS" pitchFamily="66" charset="0"/>
              </a:rPr>
              <a:t>R</a:t>
            </a:r>
            <a:r>
              <a:rPr lang="en-GB" sz="1400" baseline="-25000" dirty="0">
                <a:latin typeface="Comic Sans MS" pitchFamily="66" charset="0"/>
              </a:rPr>
              <a:t>P</a:t>
            </a:r>
          </a:p>
        </p:txBody>
      </p:sp>
      <p:sp>
        <p:nvSpPr>
          <p:cNvPr id="25" name="TextBox 24"/>
          <p:cNvSpPr txBox="1"/>
          <p:nvPr/>
        </p:nvSpPr>
        <p:spPr>
          <a:xfrm>
            <a:off x="5275218" y="1460863"/>
            <a:ext cx="446314" cy="307777"/>
          </a:xfrm>
          <a:prstGeom prst="rect">
            <a:avLst/>
          </a:prstGeom>
          <a:noFill/>
        </p:spPr>
        <p:txBody>
          <a:bodyPr wrap="square" rtlCol="0">
            <a:spAutoFit/>
          </a:bodyPr>
          <a:lstStyle/>
          <a:p>
            <a:pPr algn="ctr"/>
            <a:r>
              <a:rPr lang="en-GB" sz="1400" dirty="0">
                <a:latin typeface="Comic Sans MS" pitchFamily="66" charset="0"/>
              </a:rPr>
              <a:t>R</a:t>
            </a:r>
            <a:r>
              <a:rPr lang="en-GB" sz="1400" baseline="-25000" dirty="0">
                <a:latin typeface="Comic Sans MS" pitchFamily="66" charset="0"/>
              </a:rPr>
              <a:t>Q</a:t>
            </a:r>
          </a:p>
        </p:txBody>
      </p:sp>
      <p:sp>
        <p:nvSpPr>
          <p:cNvPr id="26" name="TextBox 25"/>
          <p:cNvSpPr txBox="1"/>
          <p:nvPr/>
        </p:nvSpPr>
        <p:spPr>
          <a:xfrm>
            <a:off x="8096795" y="2146663"/>
            <a:ext cx="497252" cy="276999"/>
          </a:xfrm>
          <a:prstGeom prst="rect">
            <a:avLst/>
          </a:prstGeom>
          <a:noFill/>
        </p:spPr>
        <p:txBody>
          <a:bodyPr wrap="none" rtlCol="0">
            <a:spAutoFit/>
          </a:bodyPr>
          <a:lstStyle/>
          <a:p>
            <a:pPr algn="ctr"/>
            <a:r>
              <a:rPr lang="en-GB" sz="1200" dirty="0">
                <a:latin typeface="Comic Sans MS" pitchFamily="66" charset="0"/>
              </a:rPr>
              <a:t>40N</a:t>
            </a:r>
          </a:p>
        </p:txBody>
      </p:sp>
      <p:sp>
        <p:nvSpPr>
          <p:cNvPr id="27" name="TextBox 26"/>
          <p:cNvSpPr txBox="1"/>
          <p:nvPr/>
        </p:nvSpPr>
        <p:spPr>
          <a:xfrm>
            <a:off x="6648995" y="1918063"/>
            <a:ext cx="288862" cy="276999"/>
          </a:xfrm>
          <a:prstGeom prst="rect">
            <a:avLst/>
          </a:prstGeom>
          <a:noFill/>
        </p:spPr>
        <p:txBody>
          <a:bodyPr wrap="none" rtlCol="0">
            <a:spAutoFit/>
          </a:bodyPr>
          <a:lstStyle/>
          <a:p>
            <a:pPr algn="ctr"/>
            <a:r>
              <a:rPr lang="en-GB" sz="1200" dirty="0">
                <a:latin typeface="Comic Sans MS" pitchFamily="66" charset="0"/>
              </a:rPr>
              <a:t>T</a:t>
            </a:r>
          </a:p>
        </p:txBody>
      </p:sp>
      <p:sp>
        <p:nvSpPr>
          <p:cNvPr id="28" name="TextBox 27"/>
          <p:cNvSpPr txBox="1"/>
          <p:nvPr/>
        </p:nvSpPr>
        <p:spPr>
          <a:xfrm>
            <a:off x="5963195" y="1918063"/>
            <a:ext cx="304800" cy="276999"/>
          </a:xfrm>
          <a:prstGeom prst="rect">
            <a:avLst/>
          </a:prstGeom>
          <a:noFill/>
        </p:spPr>
        <p:txBody>
          <a:bodyPr wrap="square" rtlCol="0">
            <a:spAutoFit/>
          </a:bodyPr>
          <a:lstStyle/>
          <a:p>
            <a:pPr algn="ctr"/>
            <a:r>
              <a:rPr lang="en-GB" sz="1200" dirty="0">
                <a:latin typeface="Comic Sans MS" pitchFamily="66" charset="0"/>
              </a:rPr>
              <a:t>T</a:t>
            </a:r>
          </a:p>
        </p:txBody>
      </p:sp>
      <p:sp>
        <p:nvSpPr>
          <p:cNvPr id="30" name="TextBox 29"/>
          <p:cNvSpPr txBox="1"/>
          <p:nvPr/>
        </p:nvSpPr>
        <p:spPr>
          <a:xfrm>
            <a:off x="6275278" y="2231571"/>
            <a:ext cx="516488" cy="307777"/>
          </a:xfrm>
          <a:prstGeom prst="rect">
            <a:avLst/>
          </a:prstGeom>
          <a:noFill/>
        </p:spPr>
        <p:txBody>
          <a:bodyPr wrap="none" rtlCol="0">
            <a:spAutoFit/>
          </a:bodyPr>
          <a:lstStyle/>
          <a:p>
            <a:pPr algn="ctr"/>
            <a:r>
              <a:rPr lang="en-GB" sz="1400" dirty="0">
                <a:latin typeface="Comic Sans MS" pitchFamily="66" charset="0"/>
              </a:rPr>
              <a:t>10N</a:t>
            </a:r>
            <a:endParaRPr lang="en-GB" sz="1400" baseline="-25000" dirty="0">
              <a:latin typeface="Comic Sans MS" pitchFamily="66" charset="0"/>
            </a:endParaRPr>
          </a:p>
        </p:txBody>
      </p:sp>
      <p:sp>
        <p:nvSpPr>
          <p:cNvPr id="31" name="TextBox 30"/>
          <p:cNvSpPr txBox="1"/>
          <p:nvPr/>
        </p:nvSpPr>
        <p:spPr>
          <a:xfrm>
            <a:off x="4446096" y="2222863"/>
            <a:ext cx="436338" cy="307777"/>
          </a:xfrm>
          <a:prstGeom prst="rect">
            <a:avLst/>
          </a:prstGeom>
          <a:noFill/>
        </p:spPr>
        <p:txBody>
          <a:bodyPr wrap="none" rtlCol="0">
            <a:spAutoFit/>
          </a:bodyPr>
          <a:lstStyle/>
          <a:p>
            <a:pPr algn="ctr"/>
            <a:r>
              <a:rPr lang="en-GB" sz="1400" dirty="0">
                <a:latin typeface="Comic Sans MS" pitchFamily="66" charset="0"/>
              </a:rPr>
              <a:t>6N</a:t>
            </a:r>
            <a:endParaRPr lang="en-GB" sz="1400" baseline="-25000" dirty="0">
              <a:latin typeface="Comic Sans MS" pitchFamily="66" charset="0"/>
            </a:endParaRPr>
          </a:p>
        </p:txBody>
      </p:sp>
      <p:sp>
        <p:nvSpPr>
          <p:cNvPr id="34" name="TextBox 33"/>
          <p:cNvSpPr txBox="1"/>
          <p:nvPr/>
        </p:nvSpPr>
        <p:spPr>
          <a:xfrm>
            <a:off x="7260772" y="2174966"/>
            <a:ext cx="303288" cy="369332"/>
          </a:xfrm>
          <a:prstGeom prst="rect">
            <a:avLst/>
          </a:prstGeom>
          <a:noFill/>
        </p:spPr>
        <p:txBody>
          <a:bodyPr wrap="none" rtlCol="0">
            <a:spAutoFit/>
          </a:bodyPr>
          <a:lstStyle/>
          <a:p>
            <a:r>
              <a:rPr lang="en-GB" dirty="0">
                <a:latin typeface="Comic Sans MS" pitchFamily="66" charset="0"/>
              </a:rPr>
              <a:t>P</a:t>
            </a:r>
          </a:p>
        </p:txBody>
      </p:sp>
      <p:sp>
        <p:nvSpPr>
          <p:cNvPr id="35" name="TextBox 34"/>
          <p:cNvSpPr txBox="1"/>
          <p:nvPr/>
        </p:nvSpPr>
        <p:spPr>
          <a:xfrm>
            <a:off x="5286104" y="2166257"/>
            <a:ext cx="386644" cy="369332"/>
          </a:xfrm>
          <a:prstGeom prst="rect">
            <a:avLst/>
          </a:prstGeom>
          <a:noFill/>
        </p:spPr>
        <p:txBody>
          <a:bodyPr wrap="none" rtlCol="0">
            <a:spAutoFit/>
          </a:bodyPr>
          <a:lstStyle/>
          <a:p>
            <a:r>
              <a:rPr lang="en-GB" dirty="0">
                <a:latin typeface="Comic Sans MS" pitchFamily="66" charset="0"/>
              </a:rPr>
              <a:t>Q</a:t>
            </a:r>
          </a:p>
        </p:txBody>
      </p:sp>
      <p:sp>
        <p:nvSpPr>
          <p:cNvPr id="36" name="TextBox 35"/>
          <p:cNvSpPr txBox="1"/>
          <p:nvPr/>
        </p:nvSpPr>
        <p:spPr>
          <a:xfrm>
            <a:off x="7180219" y="986246"/>
            <a:ext cx="1845377" cy="369332"/>
          </a:xfrm>
          <a:prstGeom prst="rect">
            <a:avLst/>
          </a:prstGeom>
          <a:noFill/>
        </p:spPr>
        <p:txBody>
          <a:bodyPr wrap="none" rtlCol="0">
            <a:spAutoFit/>
          </a:bodyPr>
          <a:lstStyle/>
          <a:p>
            <a:r>
              <a:rPr lang="en-GB" dirty="0">
                <a:latin typeface="Comic Sans MS" pitchFamily="66" charset="0"/>
              </a:rPr>
              <a:t>Draw a diagram</a:t>
            </a:r>
          </a:p>
        </p:txBody>
      </p:sp>
      <p:sp>
        <p:nvSpPr>
          <p:cNvPr id="39" name="TextBox 38"/>
          <p:cNvSpPr txBox="1"/>
          <p:nvPr/>
        </p:nvSpPr>
        <p:spPr>
          <a:xfrm>
            <a:off x="4163627" y="3344535"/>
            <a:ext cx="4678533" cy="1323439"/>
          </a:xfrm>
          <a:prstGeom prst="rect">
            <a:avLst/>
          </a:prstGeom>
          <a:noFill/>
        </p:spPr>
        <p:txBody>
          <a:bodyPr wrap="square" rtlCol="0">
            <a:spAutoFit/>
          </a:bodyPr>
          <a:lstStyle/>
          <a:p>
            <a:pPr marL="285750" indent="-285750">
              <a:buFont typeface="Wingdings" panose="05000000000000000000" pitchFamily="2" charset="2"/>
              <a:buChar char="à"/>
            </a:pPr>
            <a:r>
              <a:rPr lang="en-US" sz="1600" dirty="0">
                <a:solidFill>
                  <a:srgbClr val="FF0000"/>
                </a:solidFill>
                <a:latin typeface="Comic Sans MS" pitchFamily="66" charset="0"/>
                <a:sym typeface="Wingdings" panose="05000000000000000000" pitchFamily="2" charset="2"/>
              </a:rPr>
              <a:t>Light – the string has no mass/tension is constant</a:t>
            </a:r>
          </a:p>
          <a:p>
            <a:pPr marL="285750" indent="-285750">
              <a:buFont typeface="Wingdings" panose="05000000000000000000" pitchFamily="2" charset="2"/>
              <a:buChar char="à"/>
            </a:pPr>
            <a:endParaRPr lang="en-US" sz="1600" dirty="0">
              <a:solidFill>
                <a:srgbClr val="FF0000"/>
              </a:solidFill>
              <a:latin typeface="Comic Sans MS" pitchFamily="66" charset="0"/>
              <a:sym typeface="Wingdings" panose="05000000000000000000" pitchFamily="2" charset="2"/>
            </a:endParaRPr>
          </a:p>
          <a:p>
            <a:pPr marL="285750" indent="-285750">
              <a:buFont typeface="Wingdings" panose="05000000000000000000" pitchFamily="2" charset="2"/>
              <a:buChar char="à"/>
            </a:pPr>
            <a:r>
              <a:rPr lang="en-US" sz="1600" dirty="0">
                <a:solidFill>
                  <a:srgbClr val="FF0000"/>
                </a:solidFill>
                <a:latin typeface="Comic Sans MS" pitchFamily="66" charset="0"/>
                <a:sym typeface="Wingdings" panose="05000000000000000000" pitchFamily="2" charset="2"/>
              </a:rPr>
              <a:t>Inextensible – the particle will share the same acceleration</a:t>
            </a:r>
            <a:endParaRPr lang="en-GB" sz="1600" dirty="0">
              <a:solidFill>
                <a:srgbClr val="FF0000"/>
              </a:solidFill>
              <a:latin typeface="Comic Sans MS"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2538848" y="4704150"/>
                <a:ext cx="108215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𝑎</m:t>
                      </m:r>
                      <m:r>
                        <a:rPr lang="en-US" sz="1400" b="0" i="1" smtClean="0">
                          <a:solidFill>
                            <a:srgbClr val="FF0000"/>
                          </a:solidFill>
                          <a:latin typeface="Cambria Math" panose="02040503050406030204" pitchFamily="18" charset="0"/>
                        </a:rPr>
                        <m:t>=3</m:t>
                      </m:r>
                      <m:sSup>
                        <m:sSupPr>
                          <m:ctrlPr>
                            <a:rPr lang="en-US" sz="1400" b="0" i="1" smtClean="0">
                              <a:solidFill>
                                <a:srgbClr val="FF0000"/>
                              </a:solidFill>
                              <a:latin typeface="Cambria Math" panose="02040503050406030204" pitchFamily="18" charset="0"/>
                            </a:rPr>
                          </m:ctrlPr>
                        </m:sSupPr>
                        <m:e>
                          <m:r>
                            <a:rPr lang="en-US" sz="1400" b="0" i="1" smtClean="0">
                              <a:solidFill>
                                <a:srgbClr val="FF0000"/>
                              </a:solidFill>
                              <a:latin typeface="Cambria Math" panose="02040503050406030204" pitchFamily="18" charset="0"/>
                            </a:rPr>
                            <m:t>𝑚𝑠</m:t>
                          </m:r>
                        </m:e>
                        <m:sup>
                          <m:r>
                            <a:rPr lang="en-US" sz="1400" b="0" i="1" smtClean="0">
                              <a:solidFill>
                                <a:srgbClr val="FF0000"/>
                              </a:solidFill>
                              <a:latin typeface="Cambria Math" panose="02040503050406030204" pitchFamily="18" charset="0"/>
                            </a:rPr>
                            <m:t>−2</m:t>
                          </m:r>
                        </m:sup>
                      </m:sSup>
                    </m:oMath>
                  </m:oMathPara>
                </a14:m>
                <a:endParaRPr lang="en-GB" sz="1400" dirty="0">
                  <a:solidFill>
                    <a:srgbClr val="FF0000"/>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2538848" y="4704150"/>
                <a:ext cx="108215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3187637" y="5161350"/>
                <a:ext cx="90512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𝑇</m:t>
                      </m:r>
                      <m:r>
                        <a:rPr lang="en-US" sz="1400" b="0" i="1" smtClean="0">
                          <a:solidFill>
                            <a:srgbClr val="FF0000"/>
                          </a:solidFill>
                          <a:latin typeface="Cambria Math" panose="02040503050406030204" pitchFamily="18" charset="0"/>
                        </a:rPr>
                        <m:t>=35</m:t>
                      </m:r>
                      <m:r>
                        <a:rPr lang="en-US" sz="1400" b="0" i="1" smtClean="0">
                          <a:solidFill>
                            <a:srgbClr val="FF0000"/>
                          </a:solidFill>
                          <a:latin typeface="Cambria Math" panose="02040503050406030204" pitchFamily="18" charset="0"/>
                        </a:rPr>
                        <m:t>𝑁</m:t>
                      </m:r>
                    </m:oMath>
                  </m:oMathPara>
                </a14:m>
                <a:endParaRPr lang="en-GB" sz="1400" dirty="0">
                  <a:solidFill>
                    <a:srgbClr val="FF0000"/>
                  </a:solidFill>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3187637" y="5161350"/>
                <a:ext cx="905120" cy="307777"/>
              </a:xfrm>
              <a:prstGeom prst="rect">
                <a:avLst/>
              </a:prstGeom>
              <a:blipFill>
                <a:blip r:embed="rId3"/>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7785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blinds(horizontal)">
                                      <p:cBhvr>
                                        <p:cTn id="7" dur="500"/>
                                        <p:tgtEl>
                                          <p:spTgt spid="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9">
                                            <p:txEl>
                                              <p:pRg st="2" end="2"/>
                                            </p:txEl>
                                          </p:spTgt>
                                        </p:tgtEl>
                                        <p:attrNameLst>
                                          <p:attrName>style.visibility</p:attrName>
                                        </p:attrNameLst>
                                      </p:cBhvr>
                                      <p:to>
                                        <p:strVal val="visible"/>
                                      </p:to>
                                    </p:set>
                                    <p:animEffect transition="in" filter="blinds(horizontal)">
                                      <p:cBhvr>
                                        <p:cTn id="12" dur="500"/>
                                        <p:tgtEl>
                                          <p:spTgt spid="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light scale-pan is attached to a vertical light inextensible string. The scale pan carries two masses, A and B. The mass of A is 400g and the mass of B is 600g. A rests on top of B.</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The scale pan is raised vertically with an acceleration of 0.5ms</a:t>
            </a:r>
            <a:r>
              <a:rPr lang="en-GB" sz="1600" baseline="30000" dirty="0">
                <a:latin typeface="Comic Sans MS" pitchFamily="66" charset="0"/>
              </a:rPr>
              <a:t>-2</a:t>
            </a:r>
            <a:r>
              <a:rPr lang="en-GB" sz="1600" dirty="0">
                <a:latin typeface="Comic Sans MS" pitchFamily="66" charset="0"/>
              </a:rPr>
              <a: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Tension in the string</a:t>
            </a:r>
          </a:p>
          <a:p>
            <a:pPr algn="ctr">
              <a:buAutoNum type="alphaLcParenR"/>
            </a:pPr>
            <a:r>
              <a:rPr lang="en-GB" sz="1600" dirty="0">
                <a:latin typeface="Comic Sans MS" pitchFamily="66" charset="0"/>
              </a:rPr>
              <a:t>Find the force exerted on mass B by mass A</a:t>
            </a:r>
          </a:p>
          <a:p>
            <a:pPr algn="ctr">
              <a:buAutoNum type="alphaLcParenR"/>
            </a:pPr>
            <a:r>
              <a:rPr lang="en-GB" sz="1600" dirty="0">
                <a:latin typeface="Comic Sans MS" pitchFamily="66" charset="0"/>
              </a:rPr>
              <a:t>Find the force exerted on mass B by the scale pan</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sp>
        <p:nvSpPr>
          <p:cNvPr id="37" name="Isosceles Triangle 36"/>
          <p:cNvSpPr/>
          <p:nvPr/>
        </p:nvSpPr>
        <p:spPr>
          <a:xfrm>
            <a:off x="4648200" y="1828800"/>
            <a:ext cx="1371600" cy="1524000"/>
          </a:xfrm>
          <a:prstGeom prst="triangl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8" name="Straight Arrow Connector 37"/>
          <p:cNvCxnSpPr>
            <a:stCxn id="37" idx="0"/>
          </p:cNvCxnSpPr>
          <p:nvPr/>
        </p:nvCxnSpPr>
        <p:spPr>
          <a:xfrm flipV="1">
            <a:off x="5334000" y="14478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953000" y="2971800"/>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5105400" y="2628900"/>
            <a:ext cx="457200" cy="3429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p:cNvSpPr txBox="1"/>
          <p:nvPr/>
        </p:nvSpPr>
        <p:spPr>
          <a:xfrm>
            <a:off x="5486400" y="2667000"/>
            <a:ext cx="296876" cy="276999"/>
          </a:xfrm>
          <a:prstGeom prst="rect">
            <a:avLst/>
          </a:prstGeom>
          <a:noFill/>
        </p:spPr>
        <p:txBody>
          <a:bodyPr wrap="none" rtlCol="0">
            <a:spAutoFit/>
          </a:bodyPr>
          <a:lstStyle/>
          <a:p>
            <a:pPr algn="ctr"/>
            <a:r>
              <a:rPr lang="en-GB" sz="1200" dirty="0">
                <a:latin typeface="Comic Sans MS" pitchFamily="66" charset="0"/>
              </a:rPr>
              <a:t>A</a:t>
            </a:r>
          </a:p>
        </p:txBody>
      </p:sp>
      <p:sp>
        <p:nvSpPr>
          <p:cNvPr id="45" name="TextBox 44"/>
          <p:cNvSpPr txBox="1"/>
          <p:nvPr/>
        </p:nvSpPr>
        <p:spPr>
          <a:xfrm>
            <a:off x="5638800" y="3048000"/>
            <a:ext cx="282449" cy="276999"/>
          </a:xfrm>
          <a:prstGeom prst="rect">
            <a:avLst/>
          </a:prstGeom>
          <a:noFill/>
        </p:spPr>
        <p:txBody>
          <a:bodyPr wrap="none" rtlCol="0">
            <a:spAutoFit/>
          </a:bodyPr>
          <a:lstStyle/>
          <a:p>
            <a:pPr algn="ctr"/>
            <a:r>
              <a:rPr lang="en-GB" sz="1200" dirty="0">
                <a:latin typeface="Comic Sans MS" pitchFamily="66" charset="0"/>
              </a:rPr>
              <a:t>B</a:t>
            </a:r>
          </a:p>
        </p:txBody>
      </p:sp>
      <p:sp>
        <p:nvSpPr>
          <p:cNvPr id="46" name="TextBox 45"/>
          <p:cNvSpPr txBox="1"/>
          <p:nvPr/>
        </p:nvSpPr>
        <p:spPr>
          <a:xfrm>
            <a:off x="5334000" y="1524000"/>
            <a:ext cx="296876" cy="276999"/>
          </a:xfrm>
          <a:prstGeom prst="rect">
            <a:avLst/>
          </a:prstGeom>
          <a:noFill/>
        </p:spPr>
        <p:txBody>
          <a:bodyPr wrap="none" rtlCol="0">
            <a:spAutoFit/>
          </a:bodyPr>
          <a:lstStyle/>
          <a:p>
            <a:pPr algn="ctr"/>
            <a:r>
              <a:rPr lang="en-GB" sz="1200" dirty="0">
                <a:latin typeface="Comic Sans MS" pitchFamily="66" charset="0"/>
              </a:rPr>
              <a:t>T</a:t>
            </a:r>
          </a:p>
        </p:txBody>
      </p:sp>
      <p:cxnSp>
        <p:nvCxnSpPr>
          <p:cNvPr id="47" name="Straight Arrow Connector 46"/>
          <p:cNvCxnSpPr/>
          <p:nvPr/>
        </p:nvCxnSpPr>
        <p:spPr>
          <a:xfrm flipV="1">
            <a:off x="5943600" y="22098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5943600" y="2057400"/>
            <a:ext cx="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5334000" y="3352800"/>
            <a:ext cx="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5334000" y="2971800"/>
            <a:ext cx="0" cy="33410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4911970" y="2977661"/>
            <a:ext cx="494046" cy="276999"/>
          </a:xfrm>
          <a:prstGeom prst="rect">
            <a:avLst/>
          </a:prstGeom>
          <a:noFill/>
        </p:spPr>
        <p:txBody>
          <a:bodyPr wrap="none" rtlCol="0">
            <a:spAutoFit/>
          </a:bodyPr>
          <a:lstStyle/>
          <a:p>
            <a:pPr algn="ctr"/>
            <a:r>
              <a:rPr lang="en-GB" sz="1200" dirty="0">
                <a:latin typeface="Comic Sans MS" pitchFamily="66" charset="0"/>
              </a:rPr>
              <a:t>0.4g</a:t>
            </a:r>
          </a:p>
        </p:txBody>
      </p:sp>
      <p:sp>
        <p:nvSpPr>
          <p:cNvPr id="52" name="TextBox 51"/>
          <p:cNvSpPr txBox="1"/>
          <p:nvPr/>
        </p:nvSpPr>
        <p:spPr>
          <a:xfrm>
            <a:off x="4876800" y="3352800"/>
            <a:ext cx="494046" cy="276999"/>
          </a:xfrm>
          <a:prstGeom prst="rect">
            <a:avLst/>
          </a:prstGeom>
          <a:noFill/>
        </p:spPr>
        <p:txBody>
          <a:bodyPr wrap="none" rtlCol="0">
            <a:spAutoFit/>
          </a:bodyPr>
          <a:lstStyle/>
          <a:p>
            <a:pPr algn="ctr"/>
            <a:r>
              <a:rPr lang="en-GB" sz="1200" dirty="0">
                <a:latin typeface="Comic Sans MS" pitchFamily="66" charset="0"/>
              </a:rPr>
              <a:t>0.6g</a:t>
            </a:r>
          </a:p>
        </p:txBody>
      </p:sp>
      <p:sp>
        <p:nvSpPr>
          <p:cNvPr id="53" name="TextBox 52"/>
          <p:cNvSpPr txBox="1"/>
          <p:nvPr/>
        </p:nvSpPr>
        <p:spPr>
          <a:xfrm>
            <a:off x="5943600" y="2209800"/>
            <a:ext cx="713657" cy="276999"/>
          </a:xfrm>
          <a:prstGeom prst="rect">
            <a:avLst/>
          </a:prstGeom>
          <a:noFill/>
        </p:spPr>
        <p:txBody>
          <a:bodyPr wrap="none" rtlCol="0">
            <a:spAutoFit/>
          </a:bodyPr>
          <a:lstStyle/>
          <a:p>
            <a:pPr algn="ctr"/>
            <a:r>
              <a:rPr lang="en-GB" sz="1200" dirty="0">
                <a:latin typeface="Comic Sans MS" pitchFamily="66" charset="0"/>
              </a:rPr>
              <a:t>0.5ms</a:t>
            </a:r>
            <a:r>
              <a:rPr lang="en-GB" sz="1200" baseline="30000" dirty="0">
                <a:latin typeface="Comic Sans MS" pitchFamily="66" charset="0"/>
              </a:rPr>
              <a:t>-2</a:t>
            </a:r>
          </a:p>
        </p:txBody>
      </p:sp>
      <p:sp>
        <p:nvSpPr>
          <p:cNvPr id="55" name="TextBox 54"/>
          <p:cNvSpPr txBox="1"/>
          <p:nvPr/>
        </p:nvSpPr>
        <p:spPr>
          <a:xfrm>
            <a:off x="6934200" y="1905000"/>
            <a:ext cx="1904999" cy="1015663"/>
          </a:xfrm>
          <a:prstGeom prst="rect">
            <a:avLst/>
          </a:prstGeom>
          <a:noFill/>
        </p:spPr>
        <p:txBody>
          <a:bodyPr wrap="square" rtlCol="0">
            <a:spAutoFit/>
          </a:bodyPr>
          <a:lstStyle/>
          <a:p>
            <a:pPr algn="ctr"/>
            <a:r>
              <a:rPr lang="en-GB" sz="1200" dirty="0">
                <a:latin typeface="Comic Sans MS" pitchFamily="66" charset="0"/>
              </a:rPr>
              <a:t>To find the tension in the string you should consider the system as a whole, as all the forces will affect it!</a:t>
            </a:r>
          </a:p>
        </p:txBody>
      </p:sp>
      <p:sp>
        <p:nvSpPr>
          <p:cNvPr id="56" name="TextBox 55"/>
          <p:cNvSpPr txBox="1"/>
          <p:nvPr/>
        </p:nvSpPr>
        <p:spPr>
          <a:xfrm>
            <a:off x="4191000" y="3810000"/>
            <a:ext cx="1676400" cy="276999"/>
          </a:xfrm>
          <a:prstGeom prst="rect">
            <a:avLst/>
          </a:prstGeom>
          <a:noFill/>
        </p:spPr>
        <p:txBody>
          <a:bodyPr wrap="square" rtlCol="0">
            <a:spAutoFit/>
          </a:bodyPr>
          <a:lstStyle/>
          <a:p>
            <a:pPr algn="ctr"/>
            <a:r>
              <a:rPr lang="en-GB" sz="1200" u="sng" dirty="0">
                <a:latin typeface="Comic Sans MS" pitchFamily="66" charset="0"/>
              </a:rPr>
              <a:t>Resolving vertically</a:t>
            </a:r>
          </a:p>
        </p:txBody>
      </p:sp>
      <mc:AlternateContent xmlns:mc="http://schemas.openxmlformats.org/markup-compatibility/2006" xmlns:a14="http://schemas.microsoft.com/office/drawing/2010/main">
        <mc:Choice Requires="a14">
          <p:sp>
            <p:nvSpPr>
              <p:cNvPr id="57" name="TextBox 56"/>
              <p:cNvSpPr txBox="1"/>
              <p:nvPr/>
            </p:nvSpPr>
            <p:spPr>
              <a:xfrm>
                <a:off x="4256315" y="4125687"/>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57" name="TextBox 56"/>
              <p:cNvSpPr txBox="1">
                <a:spLocks noRot="1" noChangeAspect="1" noMove="1" noResize="1" noEditPoints="1" noAdjustHandles="1" noChangeArrowheads="1" noChangeShapeType="1" noTextEdit="1"/>
              </p:cNvSpPr>
              <p:nvPr/>
            </p:nvSpPr>
            <p:spPr>
              <a:xfrm>
                <a:off x="4256315" y="4125687"/>
                <a:ext cx="829586" cy="307777"/>
              </a:xfrm>
              <a:prstGeom prst="rect">
                <a:avLst/>
              </a:prstGeom>
              <a:blipFill>
                <a:blip r:embed="rId2"/>
                <a:stretch>
                  <a:fillRect/>
                </a:stretch>
              </a:blipFill>
            </p:spPr>
            <p:txBody>
              <a:bodyPr/>
              <a:lstStyle/>
              <a:p>
                <a:r>
                  <a:rPr lang="en-GB">
                    <a:noFill/>
                  </a:rPr>
                  <a:t> </a:t>
                </a:r>
              </a:p>
            </p:txBody>
          </p:sp>
        </mc:Fallback>
      </mc:AlternateContent>
      <p:sp>
        <p:nvSpPr>
          <p:cNvPr id="58" name="Arc 57"/>
          <p:cNvSpPr/>
          <p:nvPr/>
        </p:nvSpPr>
        <p:spPr>
          <a:xfrm>
            <a:off x="6400800" y="42672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9" name="TextBox 58"/>
          <p:cNvSpPr txBox="1"/>
          <p:nvPr/>
        </p:nvSpPr>
        <p:spPr>
          <a:xfrm>
            <a:off x="6858001" y="4114800"/>
            <a:ext cx="2268414" cy="600164"/>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Resolve vertically. There is no normal reaction as the pan is not on a surface</a:t>
            </a:r>
            <a:endParaRPr lang="en-GB" sz="1100" baseline="-25000" dirty="0">
              <a:solidFill>
                <a:srgbClr val="0000FF"/>
              </a:solidFill>
              <a:latin typeface="Comic Sans MS" pitchFamily="66" charset="0"/>
            </a:endParaRPr>
          </a:p>
        </p:txBody>
      </p:sp>
      <mc:AlternateContent xmlns:mc="http://schemas.openxmlformats.org/markup-compatibility/2006" xmlns:a14="http://schemas.microsoft.com/office/drawing/2010/main">
        <mc:Choice Requires="a14">
          <p:sp>
            <p:nvSpPr>
              <p:cNvPr id="60" name="TextBox 59"/>
              <p:cNvSpPr txBox="1"/>
              <p:nvPr/>
            </p:nvSpPr>
            <p:spPr>
              <a:xfrm>
                <a:off x="4267200" y="4495800"/>
                <a:ext cx="238853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−0.4</m:t>
                      </m:r>
                      <m:r>
                        <a:rPr lang="en-GB" sz="1400" b="0" i="1" smtClean="0">
                          <a:latin typeface="Cambria Math"/>
                        </a:rPr>
                        <m:t>𝑔</m:t>
                      </m:r>
                      <m:r>
                        <a:rPr lang="en-GB" sz="1400" b="0" i="1" smtClean="0">
                          <a:latin typeface="Cambria Math"/>
                        </a:rPr>
                        <m:t>−0.6</m:t>
                      </m:r>
                      <m:r>
                        <a:rPr lang="en-GB" sz="1400" b="0" i="1" smtClean="0">
                          <a:latin typeface="Cambria Math"/>
                        </a:rPr>
                        <m:t>𝑔</m:t>
                      </m:r>
                      <m:r>
                        <a:rPr lang="en-GB" sz="1400" b="0" i="1" smtClean="0">
                          <a:latin typeface="Cambria Math"/>
                        </a:rPr>
                        <m:t>=(1×0.5)</m:t>
                      </m:r>
                    </m:oMath>
                  </m:oMathPara>
                </a14:m>
                <a:endParaRPr lang="en-GB" sz="1400" dirty="0"/>
              </a:p>
            </p:txBody>
          </p:sp>
        </mc:Choice>
        <mc:Fallback xmlns="">
          <p:sp>
            <p:nvSpPr>
              <p:cNvPr id="60" name="TextBox 59"/>
              <p:cNvSpPr txBox="1">
                <a:spLocks noRot="1" noChangeAspect="1" noMove="1" noResize="1" noEditPoints="1" noAdjustHandles="1" noChangeArrowheads="1" noChangeShapeType="1" noTextEdit="1"/>
              </p:cNvSpPr>
              <p:nvPr/>
            </p:nvSpPr>
            <p:spPr>
              <a:xfrm>
                <a:off x="4267200" y="4495800"/>
                <a:ext cx="2388538" cy="307777"/>
              </a:xfrm>
              <a:prstGeom prst="rect">
                <a:avLst/>
              </a:prstGeom>
              <a:blipFill>
                <a:blip r:embed="rId3"/>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5410200" y="4876800"/>
                <a:ext cx="169007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m:t>
                      </m:r>
                      <m:d>
                        <m:dPr>
                          <m:ctrlPr>
                            <a:rPr lang="en-GB" sz="1400" b="0" i="1" smtClean="0">
                              <a:latin typeface="Cambria Math" panose="02040503050406030204" pitchFamily="18" charset="0"/>
                            </a:rPr>
                          </m:ctrlPr>
                        </m:dPr>
                        <m:e>
                          <m:r>
                            <a:rPr lang="en-GB" sz="1400" b="0" i="1" smtClean="0">
                              <a:latin typeface="Cambria Math"/>
                            </a:rPr>
                            <m:t>1</m:t>
                          </m:r>
                          <m:r>
                            <a:rPr lang="en-GB" sz="1400" b="0" i="1" smtClean="0">
                              <a:latin typeface="Cambria Math"/>
                              <a:ea typeface="Cambria Math"/>
                            </a:rPr>
                            <m:t>×0.5</m:t>
                          </m:r>
                        </m:e>
                      </m:d>
                      <m:r>
                        <a:rPr lang="en-GB" sz="1400" b="0" i="1" smtClean="0">
                          <a:latin typeface="Cambria Math"/>
                          <a:ea typeface="Cambria Math"/>
                        </a:rPr>
                        <m:t>+1</m:t>
                      </m:r>
                      <m:r>
                        <a:rPr lang="en-GB" sz="1400" b="0" i="1" smtClean="0">
                          <a:latin typeface="Cambria Math"/>
                          <a:ea typeface="Cambria Math"/>
                        </a:rPr>
                        <m:t>𝑔</m:t>
                      </m:r>
                    </m:oMath>
                  </m:oMathPara>
                </a14:m>
                <a:endParaRPr lang="en-GB" sz="1400" dirty="0"/>
              </a:p>
            </p:txBody>
          </p:sp>
        </mc:Choice>
        <mc:Fallback xmlns="">
          <p:sp>
            <p:nvSpPr>
              <p:cNvPr id="61" name="TextBox 60"/>
              <p:cNvSpPr txBox="1">
                <a:spLocks noRot="1" noChangeAspect="1" noMove="1" noResize="1" noEditPoints="1" noAdjustHandles="1" noChangeArrowheads="1" noChangeShapeType="1" noTextEdit="1"/>
              </p:cNvSpPr>
              <p:nvPr/>
            </p:nvSpPr>
            <p:spPr>
              <a:xfrm>
                <a:off x="5410200" y="4876800"/>
                <a:ext cx="1690078" cy="307777"/>
              </a:xfrm>
              <a:prstGeom prst="rect">
                <a:avLst/>
              </a:prstGeom>
              <a:blipFill>
                <a:blip r:embed="rId4"/>
                <a:stretch>
                  <a:fillRect b="-6000"/>
                </a:stretch>
              </a:blipFill>
            </p:spPr>
            <p:txBody>
              <a:bodyPr/>
              <a:lstStyle/>
              <a:p>
                <a:r>
                  <a:rPr lang="en-GB">
                    <a:noFill/>
                  </a:rPr>
                  <a:t> </a:t>
                </a:r>
              </a:p>
            </p:txBody>
          </p:sp>
        </mc:Fallback>
      </mc:AlternateContent>
      <p:sp>
        <p:nvSpPr>
          <p:cNvPr id="62" name="Arc 61"/>
          <p:cNvSpPr/>
          <p:nvPr/>
        </p:nvSpPr>
        <p:spPr>
          <a:xfrm>
            <a:off x="6781800" y="46482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3" name="TextBox 62"/>
          <p:cNvSpPr txBox="1"/>
          <p:nvPr/>
        </p:nvSpPr>
        <p:spPr>
          <a:xfrm>
            <a:off x="7315200" y="4724400"/>
            <a:ext cx="1600200"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Rearrange to find T</a:t>
            </a:r>
            <a:endParaRPr lang="en-GB" sz="1100" baseline="-25000" dirty="0">
              <a:solidFill>
                <a:srgbClr val="0000FF"/>
              </a:solidFill>
              <a:latin typeface="Comic Sans MS" pitchFamily="66" charset="0"/>
            </a:endParaRPr>
          </a:p>
        </p:txBody>
      </p:sp>
      <mc:AlternateContent xmlns:mc="http://schemas.openxmlformats.org/markup-compatibility/2006" xmlns:a14="http://schemas.microsoft.com/office/drawing/2010/main">
        <mc:Choice Requires="a14">
          <p:sp>
            <p:nvSpPr>
              <p:cNvPr id="64" name="TextBox 63"/>
              <p:cNvSpPr txBox="1"/>
              <p:nvPr/>
            </p:nvSpPr>
            <p:spPr>
              <a:xfrm>
                <a:off x="5410200" y="5257800"/>
                <a:ext cx="104137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𝑇</m:t>
                      </m:r>
                      <m:r>
                        <a:rPr lang="en-GB" sz="1400" b="0" i="1" smtClean="0">
                          <a:latin typeface="Cambria Math"/>
                        </a:rPr>
                        <m:t>=10.3</m:t>
                      </m:r>
                      <m:r>
                        <a:rPr lang="en-GB" sz="1400" b="0" i="1" smtClean="0">
                          <a:latin typeface="Cambria Math"/>
                        </a:rPr>
                        <m:t>𝑁</m:t>
                      </m:r>
                    </m:oMath>
                  </m:oMathPara>
                </a14:m>
                <a:endParaRPr lang="en-GB" sz="1400" dirty="0"/>
              </a:p>
            </p:txBody>
          </p:sp>
        </mc:Choice>
        <mc:Fallback xmlns="">
          <p:sp>
            <p:nvSpPr>
              <p:cNvPr id="64" name="TextBox 63"/>
              <p:cNvSpPr txBox="1">
                <a:spLocks noRot="1" noChangeAspect="1" noMove="1" noResize="1" noEditPoints="1" noAdjustHandles="1" noChangeArrowheads="1" noChangeShapeType="1" noTextEdit="1"/>
              </p:cNvSpPr>
              <p:nvPr/>
            </p:nvSpPr>
            <p:spPr>
              <a:xfrm>
                <a:off x="5410200" y="5257800"/>
                <a:ext cx="1041375" cy="307777"/>
              </a:xfrm>
              <a:prstGeom prst="rect">
                <a:avLst/>
              </a:prstGeom>
              <a:blipFill>
                <a:blip r:embed="rId5"/>
                <a:stretch>
                  <a:fillRect/>
                </a:stretch>
              </a:blipFill>
            </p:spPr>
            <p:txBody>
              <a:bodyPr/>
              <a:lstStyle/>
              <a:p>
                <a:r>
                  <a:rPr lang="en-GB">
                    <a:noFill/>
                  </a:rPr>
                  <a:t> </a:t>
                </a:r>
              </a:p>
            </p:txBody>
          </p:sp>
        </mc:Fallback>
      </mc:AlternateContent>
      <p:sp>
        <p:nvSpPr>
          <p:cNvPr id="65" name="Arc 64"/>
          <p:cNvSpPr/>
          <p:nvPr/>
        </p:nvSpPr>
        <p:spPr>
          <a:xfrm>
            <a:off x="6781800" y="50292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TextBox 65"/>
          <p:cNvSpPr txBox="1"/>
          <p:nvPr/>
        </p:nvSpPr>
        <p:spPr>
          <a:xfrm>
            <a:off x="7262447" y="5087815"/>
            <a:ext cx="990600"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Calculate</a:t>
            </a:r>
            <a:endParaRPr lang="en-GB" sz="1100" baseline="-25000" dirty="0">
              <a:solidFill>
                <a:srgbClr val="0000FF"/>
              </a:solidFill>
              <a:latin typeface="Comic Sans MS" pitchFamily="66" charset="0"/>
            </a:endParaRPr>
          </a:p>
        </p:txBody>
      </p:sp>
      <p:sp>
        <p:nvSpPr>
          <p:cNvPr id="67" name="TextBox 66"/>
          <p:cNvSpPr txBox="1"/>
          <p:nvPr/>
        </p:nvSpPr>
        <p:spPr>
          <a:xfrm>
            <a:off x="5334000" y="1524000"/>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p>
        </p:txBody>
      </p:sp>
    </p:spTree>
    <p:extLst>
      <p:ext uri="{BB962C8B-B14F-4D97-AF65-F5344CB8AC3E}">
        <p14:creationId xmlns:p14="http://schemas.microsoft.com/office/powerpoint/2010/main" val="23726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blinds(horizontal)">
                                      <p:cBhvr>
                                        <p:cTn id="27" dur="500"/>
                                        <p:tgtEl>
                                          <p:spTgt spid="3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blinds(horizontal)">
                                      <p:cBhvr>
                                        <p:cTn id="32" dur="500"/>
                                        <p:tgtEl>
                                          <p:spTgt spid="3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blinds(horizontal)">
                                      <p:cBhvr>
                                        <p:cTn id="37" dur="5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blinds(horizontal)">
                                      <p:cBhvr>
                                        <p:cTn id="42" dur="500"/>
                                        <p:tgtEl>
                                          <p:spTgt spid="42"/>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blinds(horizontal)">
                                      <p:cBhvr>
                                        <p:cTn id="45" dur="500"/>
                                        <p:tgtEl>
                                          <p:spTgt spid="45"/>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blinds(horizontal)">
                                      <p:cBhvr>
                                        <p:cTn id="48" dur="500"/>
                                        <p:tgtEl>
                                          <p:spTgt spid="4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blinds(horizontal)">
                                      <p:cBhvr>
                                        <p:cTn id="51" dur="500"/>
                                        <p:tgtEl>
                                          <p:spTgt spid="44"/>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blinds(horizontal)">
                                      <p:cBhvr>
                                        <p:cTn id="56" dur="500"/>
                                        <p:tgtEl>
                                          <p:spTgt spid="50"/>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blinds(horizontal)">
                                      <p:cBhvr>
                                        <p:cTn id="61" dur="500"/>
                                        <p:tgtEl>
                                          <p:spTgt spid="51"/>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blinds(horizontal)">
                                      <p:cBhvr>
                                        <p:cTn id="66" dur="500"/>
                                        <p:tgtEl>
                                          <p:spTgt spid="49"/>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52"/>
                                        </p:tgtEl>
                                        <p:attrNameLst>
                                          <p:attrName>style.visibility</p:attrName>
                                        </p:attrNameLst>
                                      </p:cBhvr>
                                      <p:to>
                                        <p:strVal val="visible"/>
                                      </p:to>
                                    </p:set>
                                    <p:animEffect transition="in" filter="blinds(horizontal)">
                                      <p:cBhvr>
                                        <p:cTn id="71" dur="500"/>
                                        <p:tgtEl>
                                          <p:spTgt spid="52"/>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blinds(horizontal)">
                                      <p:cBhvr>
                                        <p:cTn id="76" dur="500"/>
                                        <p:tgtEl>
                                          <p:spTgt spid="47"/>
                                        </p:tgtEl>
                                      </p:cBhvr>
                                    </p:animEffect>
                                  </p:childTnLst>
                                </p:cTn>
                              </p:par>
                              <p:par>
                                <p:cTn id="77" presetID="3" presetClass="entr" presetSubtype="10" fill="hold" nodeType="withEffect">
                                  <p:stCondLst>
                                    <p:cond delay="0"/>
                                  </p:stCondLst>
                                  <p:childTnLst>
                                    <p:set>
                                      <p:cBhvr>
                                        <p:cTn id="78" dur="1" fill="hold">
                                          <p:stCondLst>
                                            <p:cond delay="0"/>
                                          </p:stCondLst>
                                        </p:cTn>
                                        <p:tgtEl>
                                          <p:spTgt spid="48"/>
                                        </p:tgtEl>
                                        <p:attrNameLst>
                                          <p:attrName>style.visibility</p:attrName>
                                        </p:attrNameLst>
                                      </p:cBhvr>
                                      <p:to>
                                        <p:strVal val="visible"/>
                                      </p:to>
                                    </p:set>
                                    <p:animEffect transition="in" filter="blinds(horizontal)">
                                      <p:cBhvr>
                                        <p:cTn id="79" dur="500"/>
                                        <p:tgtEl>
                                          <p:spTgt spid="48"/>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blinds(horizontal)">
                                      <p:cBhvr>
                                        <p:cTn id="84" dur="500"/>
                                        <p:tgtEl>
                                          <p:spTgt spid="53"/>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55"/>
                                        </p:tgtEl>
                                        <p:attrNameLst>
                                          <p:attrName>style.visibility</p:attrName>
                                        </p:attrNameLst>
                                      </p:cBhvr>
                                      <p:to>
                                        <p:strVal val="visible"/>
                                      </p:to>
                                    </p:set>
                                    <p:animEffect transition="in" filter="blinds(horizontal)">
                                      <p:cBhvr>
                                        <p:cTn id="89" dur="500"/>
                                        <p:tgtEl>
                                          <p:spTgt spid="55"/>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blinds(horizontal)">
                                      <p:cBhvr>
                                        <p:cTn id="94" dur="500"/>
                                        <p:tgtEl>
                                          <p:spTgt spid="5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57"/>
                                        </p:tgtEl>
                                        <p:attrNameLst>
                                          <p:attrName>style.visibility</p:attrName>
                                        </p:attrNameLst>
                                      </p:cBhvr>
                                      <p:to>
                                        <p:strVal val="visible"/>
                                      </p:to>
                                    </p:set>
                                    <p:animEffect transition="in" filter="blinds(horizontal)">
                                      <p:cBhvr>
                                        <p:cTn id="99" dur="500"/>
                                        <p:tgtEl>
                                          <p:spTgt spid="5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58"/>
                                        </p:tgtEl>
                                        <p:attrNameLst>
                                          <p:attrName>style.visibility</p:attrName>
                                        </p:attrNameLst>
                                      </p:cBhvr>
                                      <p:to>
                                        <p:strVal val="visible"/>
                                      </p:to>
                                    </p:set>
                                    <p:animEffect transition="in" filter="blinds(horizontal)">
                                      <p:cBhvr>
                                        <p:cTn id="104" dur="500"/>
                                        <p:tgtEl>
                                          <p:spTgt spid="58"/>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blinds(horizontal)">
                                      <p:cBhvr>
                                        <p:cTn id="109" dur="500"/>
                                        <p:tgtEl>
                                          <p:spTgt spid="59"/>
                                        </p:tgtEl>
                                      </p:cBhvr>
                                    </p:animEffect>
                                  </p:childTnLst>
                                </p:cTn>
                              </p:par>
                            </p:childTnLst>
                          </p:cTn>
                        </p:par>
                      </p:childTnLst>
                    </p:cTn>
                  </p:par>
                  <p:par>
                    <p:cTn id="110" fill="hold">
                      <p:stCondLst>
                        <p:cond delay="indefinite"/>
                      </p:stCondLst>
                      <p:childTnLst>
                        <p:par>
                          <p:cTn id="111" fill="hold">
                            <p:stCondLst>
                              <p:cond delay="0"/>
                            </p:stCondLst>
                            <p:childTnLst>
                              <p:par>
                                <p:cTn id="112" presetID="7" presetClass="emph" presetSubtype="2" fill="hold" nodeType="clickEffect">
                                  <p:stCondLst>
                                    <p:cond delay="0"/>
                                  </p:stCondLst>
                                  <p:childTnLst>
                                    <p:animClr clrSpc="rgb" dir="cw">
                                      <p:cBhvr>
                                        <p:cTn id="113" dur="500" fill="hold"/>
                                        <p:tgtEl>
                                          <p:spTgt spid="38"/>
                                        </p:tgtEl>
                                        <p:attrNameLst>
                                          <p:attrName>stroke.color</p:attrName>
                                        </p:attrNameLst>
                                      </p:cBhvr>
                                      <p:to>
                                        <a:srgbClr val="0000FF"/>
                                      </p:to>
                                    </p:animClr>
                                    <p:set>
                                      <p:cBhvr>
                                        <p:cTn id="114" dur="500" fill="hold"/>
                                        <p:tgtEl>
                                          <p:spTgt spid="38"/>
                                        </p:tgtEl>
                                        <p:attrNameLst>
                                          <p:attrName>stroke.on</p:attrName>
                                        </p:attrNameLst>
                                      </p:cBhvr>
                                      <p:to>
                                        <p:strVal val="true"/>
                                      </p:to>
                                    </p:set>
                                  </p:childTnLst>
                                </p:cTn>
                              </p:par>
                              <p:par>
                                <p:cTn id="115" presetID="7" presetClass="emph" presetSubtype="2" fill="hold" nodeType="withEffect">
                                  <p:stCondLst>
                                    <p:cond delay="0"/>
                                  </p:stCondLst>
                                  <p:childTnLst>
                                    <p:animClr clrSpc="rgb" dir="cw">
                                      <p:cBhvr>
                                        <p:cTn id="116" dur="500" fill="hold"/>
                                        <p:tgtEl>
                                          <p:spTgt spid="50"/>
                                        </p:tgtEl>
                                        <p:attrNameLst>
                                          <p:attrName>stroke.color</p:attrName>
                                        </p:attrNameLst>
                                      </p:cBhvr>
                                      <p:to>
                                        <a:srgbClr val="0000FF"/>
                                      </p:to>
                                    </p:animClr>
                                    <p:set>
                                      <p:cBhvr>
                                        <p:cTn id="117" dur="500" fill="hold"/>
                                        <p:tgtEl>
                                          <p:spTgt spid="50"/>
                                        </p:tgtEl>
                                        <p:attrNameLst>
                                          <p:attrName>stroke.on</p:attrName>
                                        </p:attrNameLst>
                                      </p:cBhvr>
                                      <p:to>
                                        <p:strVal val="true"/>
                                      </p:to>
                                    </p:set>
                                  </p:childTnLst>
                                </p:cTn>
                              </p:par>
                              <p:par>
                                <p:cTn id="118" presetID="7" presetClass="emph" presetSubtype="2" fill="hold" nodeType="withEffect">
                                  <p:stCondLst>
                                    <p:cond delay="0"/>
                                  </p:stCondLst>
                                  <p:childTnLst>
                                    <p:animClr clrSpc="rgb" dir="cw">
                                      <p:cBhvr>
                                        <p:cTn id="119" dur="500" fill="hold"/>
                                        <p:tgtEl>
                                          <p:spTgt spid="49"/>
                                        </p:tgtEl>
                                        <p:attrNameLst>
                                          <p:attrName>stroke.color</p:attrName>
                                        </p:attrNameLst>
                                      </p:cBhvr>
                                      <p:to>
                                        <a:srgbClr val="0000FF"/>
                                      </p:to>
                                    </p:animClr>
                                    <p:set>
                                      <p:cBhvr>
                                        <p:cTn id="120" dur="500" fill="hold"/>
                                        <p:tgtEl>
                                          <p:spTgt spid="49"/>
                                        </p:tgtEl>
                                        <p:attrNameLst>
                                          <p:attrName>stroke.on</p:attrName>
                                        </p:attrNameLst>
                                      </p:cBhvr>
                                      <p:to>
                                        <p:strVal val="true"/>
                                      </p:to>
                                    </p:set>
                                  </p:childTnLst>
                                </p:cTn>
                              </p:par>
                              <p:par>
                                <p:cTn id="121" presetID="7" presetClass="emph" presetSubtype="2" fill="hold" nodeType="withEffect">
                                  <p:stCondLst>
                                    <p:cond delay="0"/>
                                  </p:stCondLst>
                                  <p:childTnLst>
                                    <p:animClr clrSpc="rgb" dir="cw">
                                      <p:cBhvr>
                                        <p:cTn id="122" dur="500" fill="hold"/>
                                        <p:tgtEl>
                                          <p:spTgt spid="47"/>
                                        </p:tgtEl>
                                        <p:attrNameLst>
                                          <p:attrName>stroke.color</p:attrName>
                                        </p:attrNameLst>
                                      </p:cBhvr>
                                      <p:to>
                                        <a:srgbClr val="0000FF"/>
                                      </p:to>
                                    </p:animClr>
                                    <p:set>
                                      <p:cBhvr>
                                        <p:cTn id="123" dur="500" fill="hold"/>
                                        <p:tgtEl>
                                          <p:spTgt spid="47"/>
                                        </p:tgtEl>
                                        <p:attrNameLst>
                                          <p:attrName>stroke.on</p:attrName>
                                        </p:attrNameLst>
                                      </p:cBhvr>
                                      <p:to>
                                        <p:strVal val="true"/>
                                      </p:to>
                                    </p:set>
                                  </p:childTnLst>
                                </p:cTn>
                              </p:par>
                              <p:par>
                                <p:cTn id="124" presetID="7" presetClass="emph" presetSubtype="2" fill="hold" nodeType="withEffect">
                                  <p:stCondLst>
                                    <p:cond delay="0"/>
                                  </p:stCondLst>
                                  <p:childTnLst>
                                    <p:animClr clrSpc="rgb" dir="cw">
                                      <p:cBhvr>
                                        <p:cTn id="125" dur="500" fill="hold"/>
                                        <p:tgtEl>
                                          <p:spTgt spid="48"/>
                                        </p:tgtEl>
                                        <p:attrNameLst>
                                          <p:attrName>stroke.color</p:attrName>
                                        </p:attrNameLst>
                                      </p:cBhvr>
                                      <p:to>
                                        <a:srgbClr val="0000FF"/>
                                      </p:to>
                                    </p:animClr>
                                    <p:set>
                                      <p:cBhvr>
                                        <p:cTn id="126" dur="500" fill="hold"/>
                                        <p:tgtEl>
                                          <p:spTgt spid="48"/>
                                        </p:tgtEl>
                                        <p:attrNameLst>
                                          <p:attrName>stroke.on</p:attrName>
                                        </p:attrNameLst>
                                      </p:cBhvr>
                                      <p:to>
                                        <p:strVal val="true"/>
                                      </p:to>
                                    </p:set>
                                  </p:childTnLst>
                                </p:cTn>
                              </p:par>
                              <p:par>
                                <p:cTn id="127" presetID="3" presetClass="emph" presetSubtype="2" fill="hold" grpId="1" nodeType="withEffect">
                                  <p:stCondLst>
                                    <p:cond delay="0"/>
                                  </p:stCondLst>
                                  <p:childTnLst>
                                    <p:animClr clrSpc="rgb" dir="cw">
                                      <p:cBhvr override="childStyle">
                                        <p:cTn id="128" dur="500" fill="hold"/>
                                        <p:tgtEl>
                                          <p:spTgt spid="46"/>
                                        </p:tgtEl>
                                        <p:attrNameLst>
                                          <p:attrName>style.color</p:attrName>
                                        </p:attrNameLst>
                                      </p:cBhvr>
                                      <p:to>
                                        <a:srgbClr val="0000FF"/>
                                      </p:to>
                                    </p:animClr>
                                  </p:childTnLst>
                                </p:cTn>
                              </p:par>
                              <p:par>
                                <p:cTn id="129" presetID="3" presetClass="emph" presetSubtype="2" fill="hold" grpId="1" nodeType="withEffect">
                                  <p:stCondLst>
                                    <p:cond delay="0"/>
                                  </p:stCondLst>
                                  <p:childTnLst>
                                    <p:animClr clrSpc="rgb" dir="cw">
                                      <p:cBhvr override="childStyle">
                                        <p:cTn id="130" dur="500" fill="hold"/>
                                        <p:tgtEl>
                                          <p:spTgt spid="51"/>
                                        </p:tgtEl>
                                        <p:attrNameLst>
                                          <p:attrName>style.color</p:attrName>
                                        </p:attrNameLst>
                                      </p:cBhvr>
                                      <p:to>
                                        <a:srgbClr val="0000FF"/>
                                      </p:to>
                                    </p:animClr>
                                  </p:childTnLst>
                                </p:cTn>
                              </p:par>
                              <p:par>
                                <p:cTn id="131" presetID="3" presetClass="emph" presetSubtype="2" fill="hold" grpId="1" nodeType="withEffect">
                                  <p:stCondLst>
                                    <p:cond delay="0"/>
                                  </p:stCondLst>
                                  <p:childTnLst>
                                    <p:animClr clrSpc="rgb" dir="cw">
                                      <p:cBhvr override="childStyle">
                                        <p:cTn id="132" dur="500" fill="hold"/>
                                        <p:tgtEl>
                                          <p:spTgt spid="52"/>
                                        </p:tgtEl>
                                        <p:attrNameLst>
                                          <p:attrName>style.color</p:attrName>
                                        </p:attrNameLst>
                                      </p:cBhvr>
                                      <p:to>
                                        <a:srgbClr val="0000FF"/>
                                      </p:to>
                                    </p:animClr>
                                  </p:childTnLst>
                                </p:cTn>
                              </p:par>
                              <p:par>
                                <p:cTn id="133" presetID="3" presetClass="emph" presetSubtype="2" fill="hold" grpId="1" nodeType="withEffect">
                                  <p:stCondLst>
                                    <p:cond delay="0"/>
                                  </p:stCondLst>
                                  <p:childTnLst>
                                    <p:animClr clrSpc="rgb" dir="cw">
                                      <p:cBhvr override="childStyle">
                                        <p:cTn id="134" dur="500" fill="hold"/>
                                        <p:tgtEl>
                                          <p:spTgt spid="53"/>
                                        </p:tgtEl>
                                        <p:attrNameLst>
                                          <p:attrName>style.color</p:attrName>
                                        </p:attrNameLst>
                                      </p:cBhvr>
                                      <p:to>
                                        <a:srgbClr val="0000FF"/>
                                      </p:to>
                                    </p:animClr>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60"/>
                                        </p:tgtEl>
                                        <p:attrNameLst>
                                          <p:attrName>style.visibility</p:attrName>
                                        </p:attrNameLst>
                                      </p:cBhvr>
                                      <p:to>
                                        <p:strVal val="visible"/>
                                      </p:to>
                                    </p:set>
                                    <p:animEffect transition="in" filter="blinds(horizontal)">
                                      <p:cBhvr>
                                        <p:cTn id="139" dur="500"/>
                                        <p:tgtEl>
                                          <p:spTgt spid="60"/>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62"/>
                                        </p:tgtEl>
                                        <p:attrNameLst>
                                          <p:attrName>style.visibility</p:attrName>
                                        </p:attrNameLst>
                                      </p:cBhvr>
                                      <p:to>
                                        <p:strVal val="visible"/>
                                      </p:to>
                                    </p:set>
                                    <p:animEffect transition="in" filter="blinds(horizontal)">
                                      <p:cBhvr>
                                        <p:cTn id="144" dur="500"/>
                                        <p:tgtEl>
                                          <p:spTgt spid="62"/>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63"/>
                                        </p:tgtEl>
                                        <p:attrNameLst>
                                          <p:attrName>style.visibility</p:attrName>
                                        </p:attrNameLst>
                                      </p:cBhvr>
                                      <p:to>
                                        <p:strVal val="visible"/>
                                      </p:to>
                                    </p:set>
                                    <p:animEffect transition="in" filter="blinds(horizontal)">
                                      <p:cBhvr>
                                        <p:cTn id="149" dur="500"/>
                                        <p:tgtEl>
                                          <p:spTgt spid="63"/>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61"/>
                                        </p:tgtEl>
                                        <p:attrNameLst>
                                          <p:attrName>style.visibility</p:attrName>
                                        </p:attrNameLst>
                                      </p:cBhvr>
                                      <p:to>
                                        <p:strVal val="visible"/>
                                      </p:to>
                                    </p:set>
                                    <p:animEffect transition="in" filter="blinds(horizontal)">
                                      <p:cBhvr>
                                        <p:cTn id="154" dur="500"/>
                                        <p:tgtEl>
                                          <p:spTgt spid="61"/>
                                        </p:tgtEl>
                                      </p:cBhvr>
                                    </p:animEffect>
                                  </p:childTnLst>
                                </p:cTn>
                              </p:par>
                            </p:childTnLst>
                          </p:cTn>
                        </p:par>
                      </p:childTnLst>
                    </p:cTn>
                  </p:par>
                  <p:par>
                    <p:cTn id="155" fill="hold">
                      <p:stCondLst>
                        <p:cond delay="indefinite"/>
                      </p:stCondLst>
                      <p:childTnLst>
                        <p:par>
                          <p:cTn id="156" fill="hold">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65"/>
                                        </p:tgtEl>
                                        <p:attrNameLst>
                                          <p:attrName>style.visibility</p:attrName>
                                        </p:attrNameLst>
                                      </p:cBhvr>
                                      <p:to>
                                        <p:strVal val="visible"/>
                                      </p:to>
                                    </p:set>
                                    <p:animEffect transition="in" filter="blinds(horizontal)">
                                      <p:cBhvr>
                                        <p:cTn id="159" dur="500"/>
                                        <p:tgtEl>
                                          <p:spTgt spid="65"/>
                                        </p:tgtEl>
                                      </p:cBhvr>
                                    </p:animEffect>
                                  </p:childTnLst>
                                </p:cTn>
                              </p:par>
                            </p:childTnLst>
                          </p:cTn>
                        </p:par>
                      </p:childTnLst>
                    </p:cTn>
                  </p:par>
                  <p:par>
                    <p:cTn id="160" fill="hold">
                      <p:stCondLst>
                        <p:cond delay="indefinite"/>
                      </p:stCondLst>
                      <p:childTnLst>
                        <p:par>
                          <p:cTn id="161" fill="hold">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66"/>
                                        </p:tgtEl>
                                        <p:attrNameLst>
                                          <p:attrName>style.visibility</p:attrName>
                                        </p:attrNameLst>
                                      </p:cBhvr>
                                      <p:to>
                                        <p:strVal val="visible"/>
                                      </p:to>
                                    </p:set>
                                    <p:animEffect transition="in" filter="blinds(horizontal)">
                                      <p:cBhvr>
                                        <p:cTn id="164" dur="500"/>
                                        <p:tgtEl>
                                          <p:spTgt spid="66"/>
                                        </p:tgtEl>
                                      </p:cBhvr>
                                    </p:animEffect>
                                  </p:childTnLst>
                                </p:cTn>
                              </p:par>
                            </p:childTnLst>
                          </p:cTn>
                        </p:par>
                      </p:childTnLst>
                    </p:cTn>
                  </p:par>
                  <p:par>
                    <p:cTn id="165" fill="hold">
                      <p:stCondLst>
                        <p:cond delay="indefinite"/>
                      </p:stCondLst>
                      <p:childTnLst>
                        <p:par>
                          <p:cTn id="166" fill="hold">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64"/>
                                        </p:tgtEl>
                                        <p:attrNameLst>
                                          <p:attrName>style.visibility</p:attrName>
                                        </p:attrNameLst>
                                      </p:cBhvr>
                                      <p:to>
                                        <p:strVal val="visible"/>
                                      </p:to>
                                    </p:set>
                                    <p:animEffect transition="in" filter="blinds(horizontal)">
                                      <p:cBhvr>
                                        <p:cTn id="169" dur="500"/>
                                        <p:tgtEl>
                                          <p:spTgt spid="64"/>
                                        </p:tgtEl>
                                      </p:cBhvr>
                                    </p:animEffect>
                                  </p:childTnLst>
                                </p:cTn>
                              </p:par>
                            </p:childTnLst>
                          </p:cTn>
                        </p:par>
                      </p:childTnLst>
                    </p:cTn>
                  </p:par>
                  <p:par>
                    <p:cTn id="170" fill="hold">
                      <p:stCondLst>
                        <p:cond delay="indefinite"/>
                      </p:stCondLst>
                      <p:childTnLst>
                        <p:par>
                          <p:cTn id="171" fill="hold">
                            <p:stCondLst>
                              <p:cond delay="0"/>
                            </p:stCondLst>
                            <p:childTnLst>
                              <p:par>
                                <p:cTn id="172" presetID="3" presetClass="exit" presetSubtype="10" fill="hold" grpId="2" nodeType="clickEffect">
                                  <p:stCondLst>
                                    <p:cond delay="0"/>
                                  </p:stCondLst>
                                  <p:childTnLst>
                                    <p:animEffect transition="out" filter="blinds(horizontal)">
                                      <p:cBhvr>
                                        <p:cTn id="173" dur="500"/>
                                        <p:tgtEl>
                                          <p:spTgt spid="46"/>
                                        </p:tgtEl>
                                      </p:cBhvr>
                                    </p:animEffect>
                                    <p:set>
                                      <p:cBhvr>
                                        <p:cTn id="174" dur="1" fill="hold">
                                          <p:stCondLst>
                                            <p:cond delay="499"/>
                                          </p:stCondLst>
                                        </p:cTn>
                                        <p:tgtEl>
                                          <p:spTgt spid="46"/>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grpId="0" nodeType="clickEffect">
                                  <p:stCondLst>
                                    <p:cond delay="0"/>
                                  </p:stCondLst>
                                  <p:childTnLst>
                                    <p:set>
                                      <p:cBhvr>
                                        <p:cTn id="178" dur="1" fill="hold">
                                          <p:stCondLst>
                                            <p:cond delay="0"/>
                                          </p:stCondLst>
                                        </p:cTn>
                                        <p:tgtEl>
                                          <p:spTgt spid="67"/>
                                        </p:tgtEl>
                                        <p:attrNameLst>
                                          <p:attrName>style.visibility</p:attrName>
                                        </p:attrNameLst>
                                      </p:cBhvr>
                                      <p:to>
                                        <p:strVal val="visible"/>
                                      </p:to>
                                    </p:set>
                                    <p:animEffect transition="in" filter="blinds(horizontal)">
                                      <p:cBhvr>
                                        <p:cTn id="179"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42" grpId="0" animBg="1"/>
      <p:bldP spid="43" grpId="0" animBg="1"/>
      <p:bldP spid="44" grpId="0"/>
      <p:bldP spid="45" grpId="0"/>
      <p:bldP spid="46" grpId="0"/>
      <p:bldP spid="46" grpId="1"/>
      <p:bldP spid="46" grpId="2"/>
      <p:bldP spid="51" grpId="0"/>
      <p:bldP spid="51" grpId="1"/>
      <p:bldP spid="52" grpId="0"/>
      <p:bldP spid="52" grpId="1"/>
      <p:bldP spid="53" grpId="0"/>
      <p:bldP spid="53" grpId="1"/>
      <p:bldP spid="55" grpId="0"/>
      <p:bldP spid="56" grpId="0"/>
      <p:bldP spid="57" grpId="0"/>
      <p:bldP spid="58" grpId="0" animBg="1"/>
      <p:bldP spid="59" grpId="0"/>
      <p:bldP spid="60" grpId="0"/>
      <p:bldP spid="61" grpId="0"/>
      <p:bldP spid="62" grpId="0" animBg="1"/>
      <p:bldP spid="63" grpId="0"/>
      <p:bldP spid="64" grpId="0"/>
      <p:bldP spid="65" grpId="0" animBg="1"/>
      <p:bldP spid="66" grpId="0"/>
      <p:bldP spid="6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light scale-pan is attached to a vertical light inextensible string. The scale pan carries two masses, A and B. The mass of A is 400g and the mass of B is 600g. A rests on top of B.</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The scale pan is raised vertically with an acceleration of 0.5ms</a:t>
            </a:r>
            <a:r>
              <a:rPr lang="en-GB" sz="1600" baseline="30000" dirty="0">
                <a:latin typeface="Comic Sans MS" pitchFamily="66" charset="0"/>
              </a:rPr>
              <a:t>-2</a:t>
            </a:r>
            <a:r>
              <a:rPr lang="en-GB" sz="1600" dirty="0">
                <a:latin typeface="Comic Sans MS" pitchFamily="66" charset="0"/>
              </a:rPr>
              <a: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Tension in the string</a:t>
            </a:r>
          </a:p>
          <a:p>
            <a:pPr algn="ctr">
              <a:buAutoNum type="alphaLcParenR"/>
            </a:pPr>
            <a:r>
              <a:rPr lang="en-GB" sz="1600" dirty="0">
                <a:latin typeface="Comic Sans MS" pitchFamily="66" charset="0"/>
              </a:rPr>
              <a:t>Find the force exerted on mass B by mass A</a:t>
            </a:r>
          </a:p>
          <a:p>
            <a:pPr algn="ctr">
              <a:buAutoNum type="alphaLcParenR"/>
            </a:pPr>
            <a:r>
              <a:rPr lang="en-GB" sz="1600" dirty="0">
                <a:latin typeface="Comic Sans MS" pitchFamily="66" charset="0"/>
              </a:rPr>
              <a:t>Find the force exerted on mass B by the scale pan</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sp>
        <p:nvSpPr>
          <p:cNvPr id="32" name="Rectangle 31"/>
          <p:cNvSpPr/>
          <p:nvPr/>
        </p:nvSpPr>
        <p:spPr>
          <a:xfrm>
            <a:off x="4331677" y="4917831"/>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a:off x="5017477" y="4994031"/>
            <a:ext cx="282449" cy="276999"/>
          </a:xfrm>
          <a:prstGeom prst="rect">
            <a:avLst/>
          </a:prstGeom>
          <a:noFill/>
        </p:spPr>
        <p:txBody>
          <a:bodyPr wrap="none" rtlCol="0">
            <a:spAutoFit/>
          </a:bodyPr>
          <a:lstStyle/>
          <a:p>
            <a:pPr algn="ctr"/>
            <a:r>
              <a:rPr lang="en-GB" sz="1200" dirty="0">
                <a:latin typeface="Comic Sans MS" pitchFamily="66" charset="0"/>
              </a:rPr>
              <a:t>B</a:t>
            </a:r>
          </a:p>
        </p:txBody>
      </p:sp>
      <p:sp>
        <p:nvSpPr>
          <p:cNvPr id="34" name="Isosceles Triangle 33"/>
          <p:cNvSpPr/>
          <p:nvPr/>
        </p:nvSpPr>
        <p:spPr>
          <a:xfrm>
            <a:off x="4648200" y="1828800"/>
            <a:ext cx="1371600" cy="1524000"/>
          </a:xfrm>
          <a:prstGeom prst="triangl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Arrow Connector 34"/>
          <p:cNvCxnSpPr>
            <a:stCxn id="34" idx="0"/>
          </p:cNvCxnSpPr>
          <p:nvPr/>
        </p:nvCxnSpPr>
        <p:spPr>
          <a:xfrm flipV="1">
            <a:off x="5334000" y="1447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4953000" y="2971800"/>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5105400" y="2628900"/>
            <a:ext cx="457200" cy="3429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p:cNvSpPr txBox="1"/>
          <p:nvPr/>
        </p:nvSpPr>
        <p:spPr>
          <a:xfrm>
            <a:off x="5486400" y="2667000"/>
            <a:ext cx="296876" cy="276999"/>
          </a:xfrm>
          <a:prstGeom prst="rect">
            <a:avLst/>
          </a:prstGeom>
          <a:noFill/>
        </p:spPr>
        <p:txBody>
          <a:bodyPr wrap="none" rtlCol="0">
            <a:spAutoFit/>
          </a:bodyPr>
          <a:lstStyle/>
          <a:p>
            <a:pPr algn="ctr"/>
            <a:r>
              <a:rPr lang="en-GB" sz="1200" dirty="0">
                <a:latin typeface="Comic Sans MS" pitchFamily="66" charset="0"/>
              </a:rPr>
              <a:t>A</a:t>
            </a:r>
          </a:p>
        </p:txBody>
      </p:sp>
      <p:sp>
        <p:nvSpPr>
          <p:cNvPr id="41" name="TextBox 40"/>
          <p:cNvSpPr txBox="1"/>
          <p:nvPr/>
        </p:nvSpPr>
        <p:spPr>
          <a:xfrm>
            <a:off x="5638800" y="3048000"/>
            <a:ext cx="282449" cy="276999"/>
          </a:xfrm>
          <a:prstGeom prst="rect">
            <a:avLst/>
          </a:prstGeom>
          <a:noFill/>
        </p:spPr>
        <p:txBody>
          <a:bodyPr wrap="none" rtlCol="0">
            <a:spAutoFit/>
          </a:bodyPr>
          <a:lstStyle/>
          <a:p>
            <a:pPr algn="ctr"/>
            <a:r>
              <a:rPr lang="en-GB" sz="1200" dirty="0">
                <a:latin typeface="Comic Sans MS" pitchFamily="66" charset="0"/>
              </a:rPr>
              <a:t>B</a:t>
            </a:r>
          </a:p>
        </p:txBody>
      </p:sp>
      <p:cxnSp>
        <p:nvCxnSpPr>
          <p:cNvPr id="54" name="Straight Arrow Connector 53"/>
          <p:cNvCxnSpPr/>
          <p:nvPr/>
        </p:nvCxnSpPr>
        <p:spPr>
          <a:xfrm flipV="1">
            <a:off x="5943600" y="2209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5943600" y="2057400"/>
            <a:ext cx="0" cy="5334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5334000" y="3352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5334000" y="2971800"/>
            <a:ext cx="0" cy="334108"/>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4911970" y="2977661"/>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0.4g</a:t>
            </a:r>
          </a:p>
        </p:txBody>
      </p:sp>
      <p:sp>
        <p:nvSpPr>
          <p:cNvPr id="72" name="TextBox 71"/>
          <p:cNvSpPr txBox="1"/>
          <p:nvPr/>
        </p:nvSpPr>
        <p:spPr>
          <a:xfrm>
            <a:off x="4876800" y="3352800"/>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0.6g</a:t>
            </a:r>
          </a:p>
        </p:txBody>
      </p:sp>
      <p:sp>
        <p:nvSpPr>
          <p:cNvPr id="73" name="TextBox 72"/>
          <p:cNvSpPr txBox="1"/>
          <p:nvPr/>
        </p:nvSpPr>
        <p:spPr>
          <a:xfrm>
            <a:off x="5943600" y="2209800"/>
            <a:ext cx="713657" cy="276999"/>
          </a:xfrm>
          <a:prstGeom prst="rect">
            <a:avLst/>
          </a:prstGeom>
          <a:noFill/>
        </p:spPr>
        <p:txBody>
          <a:bodyPr wrap="none" rtlCol="0">
            <a:spAutoFit/>
          </a:bodyPr>
          <a:lstStyle/>
          <a:p>
            <a:pPr algn="ctr"/>
            <a:r>
              <a:rPr lang="en-GB" sz="1200" dirty="0">
                <a:solidFill>
                  <a:srgbClr val="0000FF"/>
                </a:solidFill>
                <a:latin typeface="Comic Sans MS" pitchFamily="66" charset="0"/>
              </a:rPr>
              <a:t>0.5ms</a:t>
            </a:r>
            <a:r>
              <a:rPr lang="en-GB" sz="1200" baseline="30000" dirty="0">
                <a:solidFill>
                  <a:srgbClr val="0000FF"/>
                </a:solidFill>
                <a:latin typeface="Comic Sans MS" pitchFamily="66" charset="0"/>
              </a:rPr>
              <a:t>-2</a:t>
            </a:r>
          </a:p>
        </p:txBody>
      </p:sp>
      <p:sp>
        <p:nvSpPr>
          <p:cNvPr id="74" name="TextBox 73"/>
          <p:cNvSpPr txBox="1"/>
          <p:nvPr/>
        </p:nvSpPr>
        <p:spPr>
          <a:xfrm>
            <a:off x="5334000" y="1524000"/>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p>
        </p:txBody>
      </p:sp>
      <p:sp>
        <p:nvSpPr>
          <p:cNvPr id="75" name="TextBox 74"/>
          <p:cNvSpPr txBox="1"/>
          <p:nvPr/>
        </p:nvSpPr>
        <p:spPr>
          <a:xfrm>
            <a:off x="6477000" y="1447800"/>
            <a:ext cx="2667000" cy="2123658"/>
          </a:xfrm>
          <a:prstGeom prst="rect">
            <a:avLst/>
          </a:prstGeom>
          <a:noFill/>
        </p:spPr>
        <p:txBody>
          <a:bodyPr wrap="square" rtlCol="0">
            <a:spAutoFit/>
          </a:bodyPr>
          <a:lstStyle/>
          <a:p>
            <a:pPr algn="ctr"/>
            <a:r>
              <a:rPr lang="en-GB" sz="1100" dirty="0">
                <a:latin typeface="Comic Sans MS" pitchFamily="66" charset="0"/>
              </a:rPr>
              <a:t>We cannot consider mass B on its own at this point.</a:t>
            </a:r>
          </a:p>
          <a:p>
            <a:pPr algn="ctr"/>
            <a:endParaRPr lang="en-GB" sz="1100" dirty="0">
              <a:latin typeface="Comic Sans MS" pitchFamily="66" charset="0"/>
            </a:endParaRPr>
          </a:p>
          <a:p>
            <a:pPr algn="ctr"/>
            <a:r>
              <a:rPr lang="en-GB" sz="1100" dirty="0">
                <a:latin typeface="Comic Sans MS" pitchFamily="66" charset="0"/>
              </a:rPr>
              <a:t>The reason is that the scale pan is also acting on mass B, and we </a:t>
            </a:r>
            <a:r>
              <a:rPr lang="en-GB" sz="1100" u="sng" dirty="0">
                <a:latin typeface="Comic Sans MS" pitchFamily="66" charset="0"/>
              </a:rPr>
              <a:t>do not </a:t>
            </a:r>
            <a:r>
              <a:rPr lang="en-GB" sz="1100" dirty="0">
                <a:latin typeface="Comic Sans MS" pitchFamily="66" charset="0"/>
              </a:rPr>
              <a:t>know the magnitude of this force</a:t>
            </a:r>
          </a:p>
          <a:p>
            <a:pPr algn="ctr"/>
            <a:endParaRPr lang="en-GB" sz="1100" dirty="0">
              <a:latin typeface="Comic Sans MS" pitchFamily="66" charset="0"/>
            </a:endParaRPr>
          </a:p>
          <a:p>
            <a:pPr algn="ctr"/>
            <a:r>
              <a:rPr lang="en-GB" sz="1100" dirty="0">
                <a:latin typeface="Comic Sans MS" pitchFamily="66" charset="0"/>
              </a:rPr>
              <a:t>However, the force exerted on mass B by mass A, will be the same as the force exerted on mass A by mass B</a:t>
            </a:r>
          </a:p>
          <a:p>
            <a:pPr algn="ctr"/>
            <a:r>
              <a:rPr lang="en-GB" sz="1100" dirty="0">
                <a:latin typeface="Comic Sans MS" pitchFamily="66" charset="0"/>
                <a:sym typeface="Wingdings" pitchFamily="2" charset="2"/>
              </a:rPr>
              <a:t> So we can consider mass A instead (the scale pan is not acting on it)</a:t>
            </a:r>
            <a:endParaRPr lang="en-GB" sz="1100" dirty="0">
              <a:latin typeface="Comic Sans MS" pitchFamily="66" charset="0"/>
            </a:endParaRPr>
          </a:p>
        </p:txBody>
      </p:sp>
      <p:sp>
        <p:nvSpPr>
          <p:cNvPr id="76" name="Rectangle 75"/>
          <p:cNvSpPr/>
          <p:nvPr/>
        </p:nvSpPr>
        <p:spPr>
          <a:xfrm>
            <a:off x="4495800" y="4572000"/>
            <a:ext cx="457200" cy="3429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p:cNvSpPr txBox="1"/>
          <p:nvPr/>
        </p:nvSpPr>
        <p:spPr>
          <a:xfrm>
            <a:off x="4876800" y="4610100"/>
            <a:ext cx="296876" cy="276999"/>
          </a:xfrm>
          <a:prstGeom prst="rect">
            <a:avLst/>
          </a:prstGeom>
          <a:noFill/>
        </p:spPr>
        <p:txBody>
          <a:bodyPr wrap="none" rtlCol="0">
            <a:spAutoFit/>
          </a:bodyPr>
          <a:lstStyle/>
          <a:p>
            <a:pPr algn="ctr"/>
            <a:r>
              <a:rPr lang="en-GB" sz="1200" dirty="0">
                <a:latin typeface="Comic Sans MS" pitchFamily="66" charset="0"/>
              </a:rPr>
              <a:t>A</a:t>
            </a:r>
          </a:p>
        </p:txBody>
      </p:sp>
      <p:cxnSp>
        <p:nvCxnSpPr>
          <p:cNvPr id="78" name="Straight Arrow Connector 77"/>
          <p:cNvCxnSpPr>
            <a:stCxn id="76" idx="2"/>
          </p:cNvCxnSpPr>
          <p:nvPr/>
        </p:nvCxnSpPr>
        <p:spPr>
          <a:xfrm>
            <a:off x="4724400" y="4914900"/>
            <a:ext cx="0" cy="334108"/>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75993" y="4982308"/>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0.4g</a:t>
            </a:r>
          </a:p>
        </p:txBody>
      </p:sp>
      <p:cxnSp>
        <p:nvCxnSpPr>
          <p:cNvPr id="80" name="Straight Arrow Connector 79"/>
          <p:cNvCxnSpPr>
            <a:stCxn id="76" idx="0"/>
          </p:cNvCxnSpPr>
          <p:nvPr/>
        </p:nvCxnSpPr>
        <p:spPr>
          <a:xfrm flipV="1">
            <a:off x="4724400" y="4229100"/>
            <a:ext cx="0" cy="3429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572000" y="4038600"/>
            <a:ext cx="304800" cy="276999"/>
          </a:xfrm>
          <a:prstGeom prst="rect">
            <a:avLst/>
          </a:prstGeom>
          <a:noFill/>
        </p:spPr>
        <p:txBody>
          <a:bodyPr wrap="square" rtlCol="0">
            <a:spAutoFit/>
          </a:bodyPr>
          <a:lstStyle/>
          <a:p>
            <a:pPr algn="ctr"/>
            <a:r>
              <a:rPr lang="en-GB" sz="1200" dirty="0">
                <a:solidFill>
                  <a:srgbClr val="0000FF"/>
                </a:solidFill>
                <a:latin typeface="Comic Sans MS" pitchFamily="66" charset="0"/>
              </a:rPr>
              <a:t>R</a:t>
            </a:r>
          </a:p>
        </p:txBody>
      </p:sp>
      <p:cxnSp>
        <p:nvCxnSpPr>
          <p:cNvPr id="82" name="Straight Arrow Connector 81"/>
          <p:cNvCxnSpPr/>
          <p:nvPr/>
        </p:nvCxnSpPr>
        <p:spPr>
          <a:xfrm flipV="1">
            <a:off x="5257800" y="46482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flipV="1">
            <a:off x="5257800" y="4495800"/>
            <a:ext cx="0" cy="5334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257800" y="4648200"/>
            <a:ext cx="713657" cy="276999"/>
          </a:xfrm>
          <a:prstGeom prst="rect">
            <a:avLst/>
          </a:prstGeom>
          <a:noFill/>
        </p:spPr>
        <p:txBody>
          <a:bodyPr wrap="none" rtlCol="0">
            <a:spAutoFit/>
          </a:bodyPr>
          <a:lstStyle/>
          <a:p>
            <a:pPr algn="ctr"/>
            <a:r>
              <a:rPr lang="en-GB" sz="1200" dirty="0">
                <a:solidFill>
                  <a:srgbClr val="0000FF"/>
                </a:solidFill>
                <a:latin typeface="Comic Sans MS" pitchFamily="66" charset="0"/>
              </a:rPr>
              <a:t>0.5ms</a:t>
            </a:r>
            <a:r>
              <a:rPr lang="en-GB" sz="1200" baseline="30000" dirty="0">
                <a:solidFill>
                  <a:srgbClr val="0000FF"/>
                </a:solidFill>
                <a:latin typeface="Comic Sans MS" pitchFamily="66" charset="0"/>
              </a:rPr>
              <a:t>-2</a:t>
            </a:r>
          </a:p>
        </p:txBody>
      </p:sp>
      <p:sp>
        <p:nvSpPr>
          <p:cNvPr id="85" name="TextBox 84"/>
          <p:cNvSpPr txBox="1"/>
          <p:nvPr/>
        </p:nvSpPr>
        <p:spPr>
          <a:xfrm>
            <a:off x="4419600" y="4648200"/>
            <a:ext cx="577402" cy="276999"/>
          </a:xfrm>
          <a:prstGeom prst="rect">
            <a:avLst/>
          </a:prstGeom>
          <a:noFill/>
        </p:spPr>
        <p:txBody>
          <a:bodyPr wrap="none" rtlCol="0">
            <a:spAutoFit/>
          </a:bodyPr>
          <a:lstStyle/>
          <a:p>
            <a:pPr algn="ctr"/>
            <a:r>
              <a:rPr lang="en-GB" sz="1200" dirty="0">
                <a:latin typeface="Comic Sans MS" pitchFamily="66" charset="0"/>
              </a:rPr>
              <a:t>0.4kg</a:t>
            </a:r>
          </a:p>
        </p:txBody>
      </p:sp>
      <p:sp>
        <p:nvSpPr>
          <p:cNvPr id="86" name="TextBox 85"/>
          <p:cNvSpPr txBox="1"/>
          <p:nvPr/>
        </p:nvSpPr>
        <p:spPr>
          <a:xfrm>
            <a:off x="6096001" y="3962400"/>
            <a:ext cx="2895600" cy="646331"/>
          </a:xfrm>
          <a:prstGeom prst="rect">
            <a:avLst/>
          </a:prstGeom>
          <a:noFill/>
        </p:spPr>
        <p:txBody>
          <a:bodyPr wrap="square" rtlCol="0">
            <a:spAutoFit/>
          </a:bodyPr>
          <a:lstStyle/>
          <a:p>
            <a:r>
              <a:rPr lang="en-GB" sz="1200" dirty="0">
                <a:latin typeface="Comic Sans MS" pitchFamily="66" charset="0"/>
              </a:rPr>
              <a:t>Resolving forces on A</a:t>
            </a:r>
          </a:p>
          <a:p>
            <a:r>
              <a:rPr lang="en-GB" sz="1200" dirty="0">
                <a:latin typeface="Comic Sans MS" pitchFamily="66" charset="0"/>
                <a:sym typeface="Wingdings" pitchFamily="2" charset="2"/>
              </a:rPr>
              <a:t> R is the normal reaction, the force of B acting on A</a:t>
            </a:r>
            <a:endParaRPr lang="en-GB" sz="1200" dirty="0">
              <a:latin typeface="Comic Sans MS" pitchFamily="66" charset="0"/>
            </a:endParaRPr>
          </a:p>
        </p:txBody>
      </p:sp>
      <mc:AlternateContent xmlns:mc="http://schemas.openxmlformats.org/markup-compatibility/2006" xmlns:a14="http://schemas.microsoft.com/office/drawing/2010/main">
        <mc:Choice Requires="a14">
          <p:sp>
            <p:nvSpPr>
              <p:cNvPr id="87" name="TextBox 86"/>
              <p:cNvSpPr txBox="1"/>
              <p:nvPr/>
            </p:nvSpPr>
            <p:spPr>
              <a:xfrm>
                <a:off x="6324600" y="4648200"/>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87" name="TextBox 86"/>
              <p:cNvSpPr txBox="1">
                <a:spLocks noRot="1" noChangeAspect="1" noMove="1" noResize="1" noEditPoints="1" noAdjustHandles="1" noChangeArrowheads="1" noChangeShapeType="1" noTextEdit="1"/>
              </p:cNvSpPr>
              <p:nvPr/>
            </p:nvSpPr>
            <p:spPr>
              <a:xfrm>
                <a:off x="6324600" y="4648200"/>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5756030" y="5020408"/>
                <a:ext cx="196874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𝑅</m:t>
                      </m:r>
                      <m:r>
                        <a:rPr lang="en-GB" sz="1400" b="0" i="1" smtClean="0">
                          <a:latin typeface="Cambria Math"/>
                        </a:rPr>
                        <m:t>−0.4</m:t>
                      </m:r>
                      <m:r>
                        <a:rPr lang="en-GB" sz="1400" b="0" i="1" smtClean="0">
                          <a:latin typeface="Cambria Math"/>
                        </a:rPr>
                        <m:t>𝑔</m:t>
                      </m:r>
                      <m:r>
                        <a:rPr lang="en-GB" sz="1400" b="0" i="1" smtClean="0">
                          <a:latin typeface="Cambria Math"/>
                        </a:rPr>
                        <m:t>=(0.4×</m:t>
                      </m:r>
                      <m:r>
                        <a:rPr lang="en-GB" sz="1400" b="0" i="0" smtClean="0">
                          <a:latin typeface="Cambria Math"/>
                          <a:ea typeface="Cambria Math"/>
                        </a:rPr>
                        <m:t>0.5)</m:t>
                      </m:r>
                    </m:oMath>
                  </m:oMathPara>
                </a14:m>
                <a:endParaRPr lang="en-GB" sz="1400" dirty="0"/>
              </a:p>
            </p:txBody>
          </p:sp>
        </mc:Choice>
        <mc:Fallback xmlns="">
          <p:sp>
            <p:nvSpPr>
              <p:cNvPr id="88" name="TextBox 87"/>
              <p:cNvSpPr txBox="1">
                <a:spLocks noRot="1" noChangeAspect="1" noMove="1" noResize="1" noEditPoints="1" noAdjustHandles="1" noChangeArrowheads="1" noChangeShapeType="1" noTextEdit="1"/>
              </p:cNvSpPr>
              <p:nvPr/>
            </p:nvSpPr>
            <p:spPr>
              <a:xfrm>
                <a:off x="5756030" y="5020408"/>
                <a:ext cx="1968744" cy="307777"/>
              </a:xfrm>
              <a:prstGeom prst="rect">
                <a:avLst/>
              </a:prstGeom>
              <a:blipFill>
                <a:blip r:embed="rId3"/>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Box 88"/>
              <p:cNvSpPr txBox="1"/>
              <p:nvPr/>
            </p:nvSpPr>
            <p:spPr>
              <a:xfrm>
                <a:off x="6324600" y="5410200"/>
                <a:ext cx="142462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𝑅</m:t>
                      </m:r>
                      <m:r>
                        <a:rPr lang="en-GB" sz="1400" b="0" i="1" smtClean="0">
                          <a:latin typeface="Cambria Math"/>
                        </a:rPr>
                        <m:t>=4.1</m:t>
                      </m:r>
                      <m:r>
                        <a:rPr lang="en-GB" sz="1400" b="0" i="1" smtClean="0">
                          <a:latin typeface="Cambria Math"/>
                        </a:rPr>
                        <m:t>𝑁</m:t>
                      </m:r>
                      <m:r>
                        <a:rPr lang="en-GB" sz="1400" b="0" i="1" smtClean="0">
                          <a:latin typeface="Cambria Math"/>
                        </a:rPr>
                        <m:t> (2</m:t>
                      </m:r>
                      <m:r>
                        <a:rPr lang="en-GB" sz="1400" b="0" i="1" smtClean="0">
                          <a:latin typeface="Cambria Math"/>
                        </a:rPr>
                        <m:t>𝑠𝑓</m:t>
                      </m:r>
                      <m:r>
                        <a:rPr lang="en-GB" sz="1400" b="0" i="1" smtClean="0">
                          <a:latin typeface="Cambria Math"/>
                        </a:rPr>
                        <m:t>)</m:t>
                      </m:r>
                    </m:oMath>
                  </m:oMathPara>
                </a14:m>
                <a:endParaRPr lang="en-GB" sz="1400" dirty="0"/>
              </a:p>
            </p:txBody>
          </p:sp>
        </mc:Choice>
        <mc:Fallback xmlns="">
          <p:sp>
            <p:nvSpPr>
              <p:cNvPr id="89" name="TextBox 88"/>
              <p:cNvSpPr txBox="1">
                <a:spLocks noRot="1" noChangeAspect="1" noMove="1" noResize="1" noEditPoints="1" noAdjustHandles="1" noChangeArrowheads="1" noChangeShapeType="1" noTextEdit="1"/>
              </p:cNvSpPr>
              <p:nvPr/>
            </p:nvSpPr>
            <p:spPr>
              <a:xfrm>
                <a:off x="6324600" y="5410200"/>
                <a:ext cx="1424621" cy="307777"/>
              </a:xfrm>
              <a:prstGeom prst="rect">
                <a:avLst/>
              </a:prstGeom>
              <a:blipFill>
                <a:blip r:embed="rId4"/>
                <a:stretch>
                  <a:fillRect b="-6000"/>
                </a:stretch>
              </a:blipFill>
            </p:spPr>
            <p:txBody>
              <a:bodyPr/>
              <a:lstStyle/>
              <a:p>
                <a:r>
                  <a:rPr lang="en-GB">
                    <a:noFill/>
                  </a:rPr>
                  <a:t> </a:t>
                </a:r>
              </a:p>
            </p:txBody>
          </p:sp>
        </mc:Fallback>
      </mc:AlternateContent>
      <p:sp>
        <p:nvSpPr>
          <p:cNvPr id="90" name="Arc 89"/>
          <p:cNvSpPr/>
          <p:nvPr/>
        </p:nvSpPr>
        <p:spPr>
          <a:xfrm>
            <a:off x="7414847" y="4783015"/>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1" name="TextBox 90"/>
          <p:cNvSpPr txBox="1"/>
          <p:nvPr/>
        </p:nvSpPr>
        <p:spPr>
          <a:xfrm>
            <a:off x="7869116" y="4824046"/>
            <a:ext cx="1195753"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Sub in forces</a:t>
            </a:r>
            <a:endParaRPr lang="en-GB" sz="1100" baseline="-25000" dirty="0">
              <a:solidFill>
                <a:srgbClr val="0000FF"/>
              </a:solidFill>
              <a:latin typeface="Comic Sans MS" pitchFamily="66" charset="0"/>
            </a:endParaRPr>
          </a:p>
        </p:txBody>
      </p:sp>
      <p:sp>
        <p:nvSpPr>
          <p:cNvPr id="92" name="Arc 91"/>
          <p:cNvSpPr/>
          <p:nvPr/>
        </p:nvSpPr>
        <p:spPr>
          <a:xfrm>
            <a:off x="7435363" y="5190392"/>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3" name="TextBox 92"/>
          <p:cNvSpPr txBox="1"/>
          <p:nvPr/>
        </p:nvSpPr>
        <p:spPr>
          <a:xfrm>
            <a:off x="7836878" y="5249008"/>
            <a:ext cx="1195753"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Calculate</a:t>
            </a:r>
            <a:endParaRPr lang="en-GB" sz="1100" baseline="-25000" dirty="0">
              <a:solidFill>
                <a:srgbClr val="0000FF"/>
              </a:solidFill>
              <a:latin typeface="Comic Sans MS" pitchFamily="66" charset="0"/>
            </a:endParaRPr>
          </a:p>
        </p:txBody>
      </p:sp>
      <p:sp>
        <p:nvSpPr>
          <p:cNvPr id="94" name="TextBox 93"/>
          <p:cNvSpPr txBox="1"/>
          <p:nvPr/>
        </p:nvSpPr>
        <p:spPr>
          <a:xfrm>
            <a:off x="4431324" y="6016869"/>
            <a:ext cx="4299438" cy="600164"/>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The magnitude of the force from B acting on A is 4.1N. Therefore, the force from A acting on B must be equal to this!</a:t>
            </a:r>
          </a:p>
          <a:p>
            <a:pPr algn="ctr"/>
            <a:r>
              <a:rPr lang="en-GB" sz="1100" dirty="0">
                <a:solidFill>
                  <a:srgbClr val="0000FF"/>
                </a:solidFill>
                <a:latin typeface="Comic Sans MS" pitchFamily="66" charset="0"/>
                <a:sym typeface="Wingdings" pitchFamily="2" charset="2"/>
              </a:rPr>
              <a:t>(since the two masses are staying together)</a:t>
            </a:r>
            <a:endParaRPr lang="en-GB" sz="1100" baseline="-25000" dirty="0">
              <a:solidFill>
                <a:srgbClr val="0000FF"/>
              </a:solidFill>
              <a:latin typeface="Comic Sans MS" pitchFamily="66" charset="0"/>
            </a:endParaRPr>
          </a:p>
        </p:txBody>
      </p:sp>
      <p:sp>
        <p:nvSpPr>
          <p:cNvPr id="95" name="TextBox 94"/>
          <p:cNvSpPr txBox="1"/>
          <p:nvPr/>
        </p:nvSpPr>
        <p:spPr>
          <a:xfrm>
            <a:off x="3052428" y="4330337"/>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endParaRPr lang="en-GB" sz="1200" baseline="30000" dirty="0">
              <a:solidFill>
                <a:srgbClr val="0000FF"/>
              </a:solidFill>
              <a:latin typeface="Comic Sans MS" pitchFamily="66" charset="0"/>
            </a:endParaRPr>
          </a:p>
        </p:txBody>
      </p:sp>
    </p:spTree>
    <p:extLst>
      <p:ext uri="{BB962C8B-B14F-4D97-AF65-F5344CB8AC3E}">
        <p14:creationId xmlns:p14="http://schemas.microsoft.com/office/powerpoint/2010/main" val="172094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animEffect transition="in" filter="blinds(horizontal)">
                                      <p:cBhvr>
                                        <p:cTn id="7" dur="500"/>
                                        <p:tgtEl>
                                          <p:spTgt spid="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
                                            <p:txEl>
                                              <p:pRg st="2" end="2"/>
                                            </p:txEl>
                                          </p:spTgt>
                                        </p:tgtEl>
                                        <p:attrNameLst>
                                          <p:attrName>style.visibility</p:attrName>
                                        </p:attrNameLst>
                                      </p:cBhvr>
                                      <p:to>
                                        <p:strVal val="visible"/>
                                      </p:to>
                                    </p:set>
                                    <p:animEffect transition="in" filter="blinds(horizontal)">
                                      <p:cBhvr>
                                        <p:cTn id="12" dur="500"/>
                                        <p:tgtEl>
                                          <p:spTgt spid="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
                                            <p:txEl>
                                              <p:pRg st="4" end="4"/>
                                            </p:txEl>
                                          </p:spTgt>
                                        </p:tgtEl>
                                        <p:attrNameLst>
                                          <p:attrName>style.visibility</p:attrName>
                                        </p:attrNameLst>
                                      </p:cBhvr>
                                      <p:to>
                                        <p:strVal val="visible"/>
                                      </p:to>
                                    </p:set>
                                    <p:animEffect transition="in" filter="blinds(horizontal)">
                                      <p:cBhvr>
                                        <p:cTn id="17" dur="500"/>
                                        <p:tgtEl>
                                          <p:spTgt spid="7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
                                            <p:txEl>
                                              <p:pRg st="5" end="5"/>
                                            </p:txEl>
                                          </p:spTgt>
                                        </p:tgtEl>
                                        <p:attrNameLst>
                                          <p:attrName>style.visibility</p:attrName>
                                        </p:attrNameLst>
                                      </p:cBhvr>
                                      <p:to>
                                        <p:strVal val="visible"/>
                                      </p:to>
                                    </p:set>
                                    <p:animEffect transition="in" filter="blinds(horizontal)">
                                      <p:cBhvr>
                                        <p:cTn id="22" dur="500"/>
                                        <p:tgtEl>
                                          <p:spTgt spid="7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6">
                                            <p:txEl>
                                              <p:pRg st="0" end="0"/>
                                            </p:txEl>
                                          </p:spTgt>
                                        </p:tgtEl>
                                        <p:attrNameLst>
                                          <p:attrName>style.visibility</p:attrName>
                                        </p:attrNameLst>
                                      </p:cBhvr>
                                      <p:to>
                                        <p:strVal val="visible"/>
                                      </p:to>
                                    </p:set>
                                    <p:animEffect transition="in" filter="blinds(horizontal)">
                                      <p:cBhvr>
                                        <p:cTn id="27" dur="500"/>
                                        <p:tgtEl>
                                          <p:spTgt spid="8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5"/>
                                        </p:tgtEl>
                                        <p:attrNameLst>
                                          <p:attrName>style.visibility</p:attrName>
                                        </p:attrNameLst>
                                      </p:cBhvr>
                                      <p:to>
                                        <p:strVal val="visible"/>
                                      </p:to>
                                    </p:set>
                                    <p:animEffect transition="in" filter="blinds(horizontal)">
                                      <p:cBhvr>
                                        <p:cTn id="32" dur="500"/>
                                        <p:tgtEl>
                                          <p:spTgt spid="85"/>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blinds(horizontal)">
                                      <p:cBhvr>
                                        <p:cTn id="35" dur="500"/>
                                        <p:tgtEl>
                                          <p:spTgt spid="76"/>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77"/>
                                        </p:tgtEl>
                                        <p:attrNameLst>
                                          <p:attrName>style.visibility</p:attrName>
                                        </p:attrNameLst>
                                      </p:cBhvr>
                                      <p:to>
                                        <p:strVal val="visible"/>
                                      </p:to>
                                    </p:set>
                                    <p:animEffect transition="in" filter="blinds(horizontal)">
                                      <p:cBhvr>
                                        <p:cTn id="38" dur="500"/>
                                        <p:tgtEl>
                                          <p:spTgt spid="7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blinds(horizontal)">
                                      <p:cBhvr>
                                        <p:cTn id="41" dur="500"/>
                                        <p:tgtEl>
                                          <p:spTgt spid="33"/>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blinds(horizontal)">
                                      <p:cBhvr>
                                        <p:cTn id="44" dur="500"/>
                                        <p:tgtEl>
                                          <p:spTgt spid="3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blinds(horizontal)">
                                      <p:cBhvr>
                                        <p:cTn id="49" dur="5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79"/>
                                        </p:tgtEl>
                                        <p:attrNameLst>
                                          <p:attrName>style.visibility</p:attrName>
                                        </p:attrNameLst>
                                      </p:cBhvr>
                                      <p:to>
                                        <p:strVal val="visible"/>
                                      </p:to>
                                    </p:set>
                                    <p:animEffect transition="in" filter="blinds(horizontal)">
                                      <p:cBhvr>
                                        <p:cTn id="54" dur="500"/>
                                        <p:tgtEl>
                                          <p:spTgt spid="79"/>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80"/>
                                        </p:tgtEl>
                                        <p:attrNameLst>
                                          <p:attrName>style.visibility</p:attrName>
                                        </p:attrNameLst>
                                      </p:cBhvr>
                                      <p:to>
                                        <p:strVal val="visible"/>
                                      </p:to>
                                    </p:set>
                                    <p:animEffect transition="in" filter="blinds(horizontal)">
                                      <p:cBhvr>
                                        <p:cTn id="59" dur="500"/>
                                        <p:tgtEl>
                                          <p:spTgt spid="80"/>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81"/>
                                        </p:tgtEl>
                                        <p:attrNameLst>
                                          <p:attrName>style.visibility</p:attrName>
                                        </p:attrNameLst>
                                      </p:cBhvr>
                                      <p:to>
                                        <p:strVal val="visible"/>
                                      </p:to>
                                    </p:set>
                                    <p:animEffect transition="in" filter="blinds(horizontal)">
                                      <p:cBhvr>
                                        <p:cTn id="64" dur="500"/>
                                        <p:tgtEl>
                                          <p:spTgt spid="81"/>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nodeType="clickEffect">
                                  <p:stCondLst>
                                    <p:cond delay="0"/>
                                  </p:stCondLst>
                                  <p:childTnLst>
                                    <p:set>
                                      <p:cBhvr>
                                        <p:cTn id="68" dur="1" fill="hold">
                                          <p:stCondLst>
                                            <p:cond delay="0"/>
                                          </p:stCondLst>
                                        </p:cTn>
                                        <p:tgtEl>
                                          <p:spTgt spid="86">
                                            <p:txEl>
                                              <p:pRg st="1" end="1"/>
                                            </p:txEl>
                                          </p:spTgt>
                                        </p:tgtEl>
                                        <p:attrNameLst>
                                          <p:attrName>style.visibility</p:attrName>
                                        </p:attrNameLst>
                                      </p:cBhvr>
                                      <p:to>
                                        <p:strVal val="visible"/>
                                      </p:to>
                                    </p:set>
                                    <p:animEffect transition="in" filter="blinds(horizontal)">
                                      <p:cBhvr>
                                        <p:cTn id="69" dur="500"/>
                                        <p:tgtEl>
                                          <p:spTgt spid="86">
                                            <p:txEl>
                                              <p:pRg st="1" end="1"/>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82"/>
                                        </p:tgtEl>
                                        <p:attrNameLst>
                                          <p:attrName>style.visibility</p:attrName>
                                        </p:attrNameLst>
                                      </p:cBhvr>
                                      <p:to>
                                        <p:strVal val="visible"/>
                                      </p:to>
                                    </p:set>
                                    <p:animEffect transition="in" filter="blinds(horizontal)">
                                      <p:cBhvr>
                                        <p:cTn id="74" dur="500"/>
                                        <p:tgtEl>
                                          <p:spTgt spid="82"/>
                                        </p:tgtEl>
                                      </p:cBhvr>
                                    </p:animEffect>
                                  </p:childTnLst>
                                </p:cTn>
                              </p:par>
                              <p:par>
                                <p:cTn id="75" presetID="3" presetClass="entr" presetSubtype="10" fill="hold" nodeType="with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84"/>
                                        </p:tgtEl>
                                        <p:attrNameLst>
                                          <p:attrName>style.visibility</p:attrName>
                                        </p:attrNameLst>
                                      </p:cBhvr>
                                      <p:to>
                                        <p:strVal val="visible"/>
                                      </p:to>
                                    </p:set>
                                    <p:animEffect transition="in" filter="blinds(horizontal)">
                                      <p:cBhvr>
                                        <p:cTn id="82" dur="500"/>
                                        <p:tgtEl>
                                          <p:spTgt spid="84"/>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blinds(horizontal)">
                                      <p:cBhvr>
                                        <p:cTn id="87" dur="500"/>
                                        <p:tgtEl>
                                          <p:spTgt spid="8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90"/>
                                        </p:tgtEl>
                                        <p:attrNameLst>
                                          <p:attrName>style.visibility</p:attrName>
                                        </p:attrNameLst>
                                      </p:cBhvr>
                                      <p:to>
                                        <p:strVal val="visible"/>
                                      </p:to>
                                    </p:set>
                                    <p:animEffect transition="in" filter="blinds(horizontal)">
                                      <p:cBhvr>
                                        <p:cTn id="92" dur="500"/>
                                        <p:tgtEl>
                                          <p:spTgt spid="90"/>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91"/>
                                        </p:tgtEl>
                                        <p:attrNameLst>
                                          <p:attrName>style.visibility</p:attrName>
                                        </p:attrNameLst>
                                      </p:cBhvr>
                                      <p:to>
                                        <p:strVal val="visible"/>
                                      </p:to>
                                    </p:set>
                                    <p:animEffect transition="in" filter="blinds(horizontal)">
                                      <p:cBhvr>
                                        <p:cTn id="97" dur="500"/>
                                        <p:tgtEl>
                                          <p:spTgt spid="9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88"/>
                                        </p:tgtEl>
                                        <p:attrNameLst>
                                          <p:attrName>style.visibility</p:attrName>
                                        </p:attrNameLst>
                                      </p:cBhvr>
                                      <p:to>
                                        <p:strVal val="visible"/>
                                      </p:to>
                                    </p:set>
                                    <p:animEffect transition="in" filter="blinds(horizontal)">
                                      <p:cBhvr>
                                        <p:cTn id="102" dur="500"/>
                                        <p:tgtEl>
                                          <p:spTgt spid="88"/>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92"/>
                                        </p:tgtEl>
                                        <p:attrNameLst>
                                          <p:attrName>style.visibility</p:attrName>
                                        </p:attrNameLst>
                                      </p:cBhvr>
                                      <p:to>
                                        <p:strVal val="visible"/>
                                      </p:to>
                                    </p:set>
                                    <p:animEffect transition="in" filter="blinds(horizontal)">
                                      <p:cBhvr>
                                        <p:cTn id="107" dur="500"/>
                                        <p:tgtEl>
                                          <p:spTgt spid="92"/>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93"/>
                                        </p:tgtEl>
                                        <p:attrNameLst>
                                          <p:attrName>style.visibility</p:attrName>
                                        </p:attrNameLst>
                                      </p:cBhvr>
                                      <p:to>
                                        <p:strVal val="visible"/>
                                      </p:to>
                                    </p:set>
                                    <p:animEffect transition="in" filter="blinds(horizontal)">
                                      <p:cBhvr>
                                        <p:cTn id="112" dur="500"/>
                                        <p:tgtEl>
                                          <p:spTgt spid="93"/>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89"/>
                                        </p:tgtEl>
                                        <p:attrNameLst>
                                          <p:attrName>style.visibility</p:attrName>
                                        </p:attrNameLst>
                                      </p:cBhvr>
                                      <p:to>
                                        <p:strVal val="visible"/>
                                      </p:to>
                                    </p:set>
                                    <p:animEffect transition="in" filter="blinds(horizontal)">
                                      <p:cBhvr>
                                        <p:cTn id="117" dur="500"/>
                                        <p:tgtEl>
                                          <p:spTgt spid="8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94">
                                            <p:txEl>
                                              <p:pRg st="0" end="0"/>
                                            </p:txEl>
                                          </p:spTgt>
                                        </p:tgtEl>
                                        <p:attrNameLst>
                                          <p:attrName>style.visibility</p:attrName>
                                        </p:attrNameLst>
                                      </p:cBhvr>
                                      <p:to>
                                        <p:strVal val="visible"/>
                                      </p:to>
                                    </p:set>
                                    <p:animEffect transition="in" filter="blinds(horizontal)">
                                      <p:cBhvr>
                                        <p:cTn id="122" dur="500"/>
                                        <p:tgtEl>
                                          <p:spTgt spid="94">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94">
                                            <p:txEl>
                                              <p:pRg st="1" end="1"/>
                                            </p:txEl>
                                          </p:spTgt>
                                        </p:tgtEl>
                                        <p:attrNameLst>
                                          <p:attrName>style.visibility</p:attrName>
                                        </p:attrNameLst>
                                      </p:cBhvr>
                                      <p:to>
                                        <p:strVal val="visible"/>
                                      </p:to>
                                    </p:set>
                                    <p:animEffect transition="in" filter="blinds(horizontal)">
                                      <p:cBhvr>
                                        <p:cTn id="127" dur="500"/>
                                        <p:tgtEl>
                                          <p:spTgt spid="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p:bldP spid="76" grpId="0" animBg="1"/>
      <p:bldP spid="77" grpId="0"/>
      <p:bldP spid="79" grpId="0"/>
      <p:bldP spid="81" grpId="0"/>
      <p:bldP spid="84" grpId="0"/>
      <p:bldP spid="85" grpId="0"/>
      <p:bldP spid="87" grpId="0"/>
      <p:bldP spid="88" grpId="0"/>
      <p:bldP spid="89" grpId="0"/>
      <p:bldP spid="90" grpId="0" animBg="1"/>
      <p:bldP spid="91" grpId="0"/>
      <p:bldP spid="92" grpId="0" animBg="1"/>
      <p:bldP spid="9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Forces and motion</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6" y="1400175"/>
            <a:ext cx="3585746" cy="4776787"/>
          </a:xfrm>
        </p:spPr>
        <p:txBody>
          <a:bodyPr>
            <a:normAutofit fontScale="92500" lnSpcReduction="10000"/>
          </a:bodyPr>
          <a:lstStyle/>
          <a:p>
            <a:pPr marL="0" indent="0" algn="ctr">
              <a:buNone/>
            </a:pPr>
            <a:r>
              <a:rPr lang="en-US" sz="1600" b="1" dirty="0">
                <a:latin typeface="Comic Sans MS" panose="030F0702030302020204" pitchFamily="66" charset="0"/>
              </a:rPr>
              <a:t>Sometimes a system will involve the motion of more than one particle, which are connected together</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GB" sz="1600" dirty="0">
                <a:latin typeface="Comic Sans MS" pitchFamily="66" charset="0"/>
              </a:rPr>
              <a:t>A light scale-pan is attached to a vertical light inextensible string. The scale pan carries two masses, A and B. The mass of A is 400g and the mass of B is 600g. A rests on top of B.</a:t>
            </a:r>
          </a:p>
          <a:p>
            <a:pPr marL="0" indent="0" algn="ctr">
              <a:buNone/>
            </a:pPr>
            <a:endParaRPr lang="en-GB" sz="1600" dirty="0">
              <a:latin typeface="Comic Sans MS" pitchFamily="66" charset="0"/>
            </a:endParaRPr>
          </a:p>
          <a:p>
            <a:pPr marL="0" indent="0" algn="ctr">
              <a:buNone/>
            </a:pPr>
            <a:r>
              <a:rPr lang="en-GB" sz="1600" dirty="0">
                <a:latin typeface="Comic Sans MS" pitchFamily="66" charset="0"/>
              </a:rPr>
              <a:t>The scale pan is raised vertically with an acceleration of 0.5ms</a:t>
            </a:r>
            <a:r>
              <a:rPr lang="en-GB" sz="1600" baseline="30000" dirty="0">
                <a:latin typeface="Comic Sans MS" pitchFamily="66" charset="0"/>
              </a:rPr>
              <a:t>-2</a:t>
            </a:r>
            <a:r>
              <a:rPr lang="en-GB" sz="1600" dirty="0">
                <a:latin typeface="Comic Sans MS" pitchFamily="66" charset="0"/>
              </a:rPr>
              <a:t>.</a:t>
            </a:r>
          </a:p>
          <a:p>
            <a:pPr marL="0" indent="0" algn="ctr">
              <a:buNone/>
            </a:pPr>
            <a:endParaRPr lang="en-GB" sz="1600" dirty="0">
              <a:latin typeface="Comic Sans MS" pitchFamily="66" charset="0"/>
            </a:endParaRPr>
          </a:p>
          <a:p>
            <a:pPr algn="ctr">
              <a:buAutoNum type="alphaLcParenR"/>
            </a:pPr>
            <a:r>
              <a:rPr lang="en-GB" sz="1600" dirty="0">
                <a:latin typeface="Comic Sans MS" pitchFamily="66" charset="0"/>
              </a:rPr>
              <a:t>Find the Tension in the string</a:t>
            </a:r>
          </a:p>
          <a:p>
            <a:pPr algn="ctr">
              <a:buAutoNum type="alphaLcParenR"/>
            </a:pPr>
            <a:r>
              <a:rPr lang="en-GB" sz="1600" dirty="0">
                <a:latin typeface="Comic Sans MS" pitchFamily="66" charset="0"/>
              </a:rPr>
              <a:t>Find the force exerted on mass B by mass A</a:t>
            </a:r>
          </a:p>
          <a:p>
            <a:pPr algn="ctr">
              <a:buAutoNum type="alphaLcParenR"/>
            </a:pPr>
            <a:r>
              <a:rPr lang="en-GB" sz="1600" dirty="0">
                <a:latin typeface="Comic Sans MS" pitchFamily="66" charset="0"/>
              </a:rPr>
              <a:t>Find the force exerted on mass B by the scale pan</a:t>
            </a: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545759" y="6488668"/>
            <a:ext cx="596638" cy="369332"/>
          </a:xfrm>
          <a:prstGeom prst="rect">
            <a:avLst/>
          </a:prstGeom>
          <a:noFill/>
        </p:spPr>
        <p:txBody>
          <a:bodyPr wrap="none" rtlCol="0">
            <a:spAutoFit/>
          </a:bodyPr>
          <a:lstStyle/>
          <a:p>
            <a:r>
              <a:rPr lang="en-US" dirty="0">
                <a:latin typeface="Comic Sans MS" panose="030F0702030302020204" pitchFamily="66" charset="0"/>
              </a:rPr>
              <a:t>10E</a:t>
            </a:r>
            <a:endParaRPr lang="en-GB" dirty="0">
              <a:latin typeface="Comic Sans MS" panose="030F0702030302020204" pitchFamily="66" charset="0"/>
            </a:endParaRPr>
          </a:p>
        </p:txBody>
      </p:sp>
      <p:sp>
        <p:nvSpPr>
          <p:cNvPr id="5" name="Isosceles Triangle 4"/>
          <p:cNvSpPr/>
          <p:nvPr/>
        </p:nvSpPr>
        <p:spPr>
          <a:xfrm>
            <a:off x="4648200" y="1828800"/>
            <a:ext cx="1371600" cy="1524000"/>
          </a:xfrm>
          <a:prstGeom prst="triangl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p:cNvCxnSpPr>
            <a:stCxn id="5" idx="0"/>
          </p:cNvCxnSpPr>
          <p:nvPr/>
        </p:nvCxnSpPr>
        <p:spPr>
          <a:xfrm flipV="1">
            <a:off x="5334000" y="1447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953000" y="2971800"/>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105400" y="2628900"/>
            <a:ext cx="457200" cy="3429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5486400" y="2667000"/>
            <a:ext cx="296876" cy="276999"/>
          </a:xfrm>
          <a:prstGeom prst="rect">
            <a:avLst/>
          </a:prstGeom>
          <a:noFill/>
        </p:spPr>
        <p:txBody>
          <a:bodyPr wrap="none" rtlCol="0">
            <a:spAutoFit/>
          </a:bodyPr>
          <a:lstStyle/>
          <a:p>
            <a:pPr algn="ctr"/>
            <a:r>
              <a:rPr lang="en-GB" sz="1200" dirty="0">
                <a:latin typeface="Comic Sans MS" pitchFamily="66" charset="0"/>
              </a:rPr>
              <a:t>A</a:t>
            </a:r>
          </a:p>
        </p:txBody>
      </p:sp>
      <p:sp>
        <p:nvSpPr>
          <p:cNvPr id="10" name="TextBox 9"/>
          <p:cNvSpPr txBox="1"/>
          <p:nvPr/>
        </p:nvSpPr>
        <p:spPr>
          <a:xfrm>
            <a:off x="5638800" y="3048000"/>
            <a:ext cx="282449" cy="276999"/>
          </a:xfrm>
          <a:prstGeom prst="rect">
            <a:avLst/>
          </a:prstGeom>
          <a:noFill/>
        </p:spPr>
        <p:txBody>
          <a:bodyPr wrap="none" rtlCol="0">
            <a:spAutoFit/>
          </a:bodyPr>
          <a:lstStyle/>
          <a:p>
            <a:pPr algn="ctr"/>
            <a:r>
              <a:rPr lang="en-GB" sz="1200" dirty="0">
                <a:latin typeface="Comic Sans MS" pitchFamily="66" charset="0"/>
              </a:rPr>
              <a:t>B</a:t>
            </a:r>
          </a:p>
        </p:txBody>
      </p:sp>
      <p:cxnSp>
        <p:nvCxnSpPr>
          <p:cNvPr id="11" name="Straight Arrow Connector 10"/>
          <p:cNvCxnSpPr/>
          <p:nvPr/>
        </p:nvCxnSpPr>
        <p:spPr>
          <a:xfrm flipV="1">
            <a:off x="5943600" y="2209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5943600" y="2057400"/>
            <a:ext cx="0" cy="5334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334000" y="3352800"/>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334000" y="2971800"/>
            <a:ext cx="0" cy="334108"/>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11970" y="2977661"/>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0.4g</a:t>
            </a:r>
          </a:p>
        </p:txBody>
      </p:sp>
      <p:sp>
        <p:nvSpPr>
          <p:cNvPr id="16" name="TextBox 15"/>
          <p:cNvSpPr txBox="1"/>
          <p:nvPr/>
        </p:nvSpPr>
        <p:spPr>
          <a:xfrm>
            <a:off x="4876800" y="3352800"/>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0.6g</a:t>
            </a:r>
          </a:p>
        </p:txBody>
      </p:sp>
      <p:sp>
        <p:nvSpPr>
          <p:cNvPr id="17" name="TextBox 16"/>
          <p:cNvSpPr txBox="1"/>
          <p:nvPr/>
        </p:nvSpPr>
        <p:spPr>
          <a:xfrm>
            <a:off x="5943600" y="2209800"/>
            <a:ext cx="713657" cy="276999"/>
          </a:xfrm>
          <a:prstGeom prst="rect">
            <a:avLst/>
          </a:prstGeom>
          <a:noFill/>
        </p:spPr>
        <p:txBody>
          <a:bodyPr wrap="none" rtlCol="0">
            <a:spAutoFit/>
          </a:bodyPr>
          <a:lstStyle/>
          <a:p>
            <a:pPr algn="ctr"/>
            <a:r>
              <a:rPr lang="en-GB" sz="1200" dirty="0">
                <a:solidFill>
                  <a:srgbClr val="0000FF"/>
                </a:solidFill>
                <a:latin typeface="Comic Sans MS" pitchFamily="66" charset="0"/>
              </a:rPr>
              <a:t>0.5ms</a:t>
            </a:r>
            <a:r>
              <a:rPr lang="en-GB" sz="1200" baseline="30000" dirty="0">
                <a:solidFill>
                  <a:srgbClr val="0000FF"/>
                </a:solidFill>
                <a:latin typeface="Comic Sans MS" pitchFamily="66" charset="0"/>
              </a:rPr>
              <a:t>-2</a:t>
            </a:r>
          </a:p>
        </p:txBody>
      </p:sp>
      <p:sp>
        <p:nvSpPr>
          <p:cNvPr id="18" name="TextBox 17"/>
          <p:cNvSpPr txBox="1"/>
          <p:nvPr/>
        </p:nvSpPr>
        <p:spPr>
          <a:xfrm>
            <a:off x="5334000" y="1524000"/>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p>
        </p:txBody>
      </p:sp>
      <p:sp>
        <p:nvSpPr>
          <p:cNvPr id="19" name="TextBox 18"/>
          <p:cNvSpPr txBox="1"/>
          <p:nvPr/>
        </p:nvSpPr>
        <p:spPr>
          <a:xfrm>
            <a:off x="6477000" y="2546838"/>
            <a:ext cx="2667000" cy="938719"/>
          </a:xfrm>
          <a:prstGeom prst="rect">
            <a:avLst/>
          </a:prstGeom>
          <a:noFill/>
        </p:spPr>
        <p:txBody>
          <a:bodyPr wrap="square" rtlCol="0">
            <a:spAutoFit/>
          </a:bodyPr>
          <a:lstStyle/>
          <a:p>
            <a:pPr algn="ctr"/>
            <a:r>
              <a:rPr lang="en-GB" sz="1100" dirty="0">
                <a:latin typeface="Comic Sans MS" pitchFamily="66" charset="0"/>
              </a:rPr>
              <a:t>Draw a diagram for B, remember to include the force exerted by A which pushes down, and the force from the scale pan which pushes up, from beneath…</a:t>
            </a:r>
          </a:p>
        </p:txBody>
      </p:sp>
      <p:sp>
        <p:nvSpPr>
          <p:cNvPr id="20" name="Rectangle 19"/>
          <p:cNvSpPr/>
          <p:nvPr/>
        </p:nvSpPr>
        <p:spPr>
          <a:xfrm>
            <a:off x="4621823" y="4522178"/>
            <a:ext cx="762000" cy="3810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5307623" y="4598378"/>
            <a:ext cx="282449" cy="276999"/>
          </a:xfrm>
          <a:prstGeom prst="rect">
            <a:avLst/>
          </a:prstGeom>
          <a:noFill/>
        </p:spPr>
        <p:txBody>
          <a:bodyPr wrap="none" rtlCol="0">
            <a:spAutoFit/>
          </a:bodyPr>
          <a:lstStyle/>
          <a:p>
            <a:pPr algn="ctr"/>
            <a:r>
              <a:rPr lang="en-GB" sz="1200" dirty="0">
                <a:latin typeface="Comic Sans MS" pitchFamily="66" charset="0"/>
              </a:rPr>
              <a:t>B</a:t>
            </a:r>
          </a:p>
        </p:txBody>
      </p:sp>
      <p:cxnSp>
        <p:nvCxnSpPr>
          <p:cNvPr id="22" name="Straight Arrow Connector 21"/>
          <p:cNvCxnSpPr/>
          <p:nvPr/>
        </p:nvCxnSpPr>
        <p:spPr>
          <a:xfrm>
            <a:off x="5002823" y="4903178"/>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545623" y="4903178"/>
            <a:ext cx="494046" cy="276999"/>
          </a:xfrm>
          <a:prstGeom prst="rect">
            <a:avLst/>
          </a:prstGeom>
          <a:noFill/>
        </p:spPr>
        <p:txBody>
          <a:bodyPr wrap="none" rtlCol="0">
            <a:spAutoFit/>
          </a:bodyPr>
          <a:lstStyle/>
          <a:p>
            <a:pPr algn="ctr"/>
            <a:r>
              <a:rPr lang="en-GB" sz="1200" dirty="0">
                <a:solidFill>
                  <a:srgbClr val="0000FF"/>
                </a:solidFill>
                <a:latin typeface="Comic Sans MS" pitchFamily="66" charset="0"/>
              </a:rPr>
              <a:t>0.6g</a:t>
            </a:r>
          </a:p>
        </p:txBody>
      </p:sp>
      <p:cxnSp>
        <p:nvCxnSpPr>
          <p:cNvPr id="24" name="Straight Arrow Connector 23"/>
          <p:cNvCxnSpPr/>
          <p:nvPr/>
        </p:nvCxnSpPr>
        <p:spPr>
          <a:xfrm flipV="1">
            <a:off x="5673970" y="4428393"/>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673970" y="4275993"/>
            <a:ext cx="0" cy="5334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673970" y="4428393"/>
            <a:ext cx="713657" cy="276999"/>
          </a:xfrm>
          <a:prstGeom prst="rect">
            <a:avLst/>
          </a:prstGeom>
          <a:noFill/>
        </p:spPr>
        <p:txBody>
          <a:bodyPr wrap="none" rtlCol="0">
            <a:spAutoFit/>
          </a:bodyPr>
          <a:lstStyle/>
          <a:p>
            <a:pPr algn="ctr"/>
            <a:r>
              <a:rPr lang="en-GB" sz="1200" dirty="0">
                <a:solidFill>
                  <a:srgbClr val="0000FF"/>
                </a:solidFill>
                <a:latin typeface="Comic Sans MS" pitchFamily="66" charset="0"/>
              </a:rPr>
              <a:t>0.5ms</a:t>
            </a:r>
            <a:r>
              <a:rPr lang="en-GB" sz="1200" baseline="30000" dirty="0">
                <a:solidFill>
                  <a:srgbClr val="0000FF"/>
                </a:solidFill>
                <a:latin typeface="Comic Sans MS" pitchFamily="66" charset="0"/>
              </a:rPr>
              <a:t>-2</a:t>
            </a:r>
          </a:p>
        </p:txBody>
      </p:sp>
      <p:cxnSp>
        <p:nvCxnSpPr>
          <p:cNvPr id="27" name="Straight Arrow Connector 26"/>
          <p:cNvCxnSpPr/>
          <p:nvPr/>
        </p:nvCxnSpPr>
        <p:spPr>
          <a:xfrm>
            <a:off x="4996961" y="4141178"/>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229100" y="4906108"/>
            <a:ext cx="1565031"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751556" y="3894993"/>
            <a:ext cx="510076" cy="276999"/>
          </a:xfrm>
          <a:prstGeom prst="rect">
            <a:avLst/>
          </a:prstGeom>
          <a:noFill/>
        </p:spPr>
        <p:txBody>
          <a:bodyPr wrap="none" rtlCol="0">
            <a:spAutoFit/>
          </a:bodyPr>
          <a:lstStyle/>
          <a:p>
            <a:pPr algn="ctr"/>
            <a:r>
              <a:rPr lang="en-GB" sz="1200" dirty="0">
                <a:solidFill>
                  <a:srgbClr val="0000FF"/>
                </a:solidFill>
                <a:latin typeface="Comic Sans MS" pitchFamily="66" charset="0"/>
              </a:rPr>
              <a:t>4.1N</a:t>
            </a:r>
          </a:p>
        </p:txBody>
      </p:sp>
      <p:cxnSp>
        <p:nvCxnSpPr>
          <p:cNvPr id="30" name="Straight Arrow Connector 29"/>
          <p:cNvCxnSpPr/>
          <p:nvPr/>
        </p:nvCxnSpPr>
        <p:spPr>
          <a:xfrm flipV="1">
            <a:off x="5231423" y="4897316"/>
            <a:ext cx="0" cy="38100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123947" y="5266593"/>
            <a:ext cx="239361" cy="276999"/>
          </a:xfrm>
          <a:prstGeom prst="rect">
            <a:avLst/>
          </a:prstGeom>
          <a:noFill/>
        </p:spPr>
        <p:txBody>
          <a:bodyPr wrap="square" rtlCol="0">
            <a:spAutoFit/>
          </a:bodyPr>
          <a:lstStyle/>
          <a:p>
            <a:pPr algn="ctr"/>
            <a:r>
              <a:rPr lang="en-GB" sz="1200" dirty="0">
                <a:solidFill>
                  <a:srgbClr val="0000FF"/>
                </a:solidFill>
                <a:latin typeface="Comic Sans MS" pitchFamily="66" charset="0"/>
              </a:rPr>
              <a:t>S</a:t>
            </a:r>
          </a:p>
        </p:txBody>
      </p:sp>
      <p:sp>
        <p:nvSpPr>
          <p:cNvPr id="32" name="TextBox 31"/>
          <p:cNvSpPr txBox="1"/>
          <p:nvPr/>
        </p:nvSpPr>
        <p:spPr>
          <a:xfrm>
            <a:off x="4692162" y="4569070"/>
            <a:ext cx="577402" cy="276999"/>
          </a:xfrm>
          <a:prstGeom prst="rect">
            <a:avLst/>
          </a:prstGeom>
          <a:noFill/>
        </p:spPr>
        <p:txBody>
          <a:bodyPr wrap="none" rtlCol="0">
            <a:spAutoFit/>
          </a:bodyPr>
          <a:lstStyle/>
          <a:p>
            <a:pPr algn="ctr"/>
            <a:r>
              <a:rPr lang="en-GB" sz="1200" dirty="0">
                <a:latin typeface="Comic Sans MS" pitchFamily="66" charset="0"/>
              </a:rPr>
              <a:t>0.6kg</a:t>
            </a:r>
          </a:p>
        </p:txBody>
      </p:sp>
      <p:sp>
        <p:nvSpPr>
          <p:cNvPr id="33" name="TextBox 32"/>
          <p:cNvSpPr txBox="1"/>
          <p:nvPr/>
        </p:nvSpPr>
        <p:spPr>
          <a:xfrm>
            <a:off x="6477000" y="1521069"/>
            <a:ext cx="2667000" cy="600164"/>
          </a:xfrm>
          <a:prstGeom prst="rect">
            <a:avLst/>
          </a:prstGeom>
          <a:noFill/>
        </p:spPr>
        <p:txBody>
          <a:bodyPr wrap="square" rtlCol="0">
            <a:spAutoFit/>
          </a:bodyPr>
          <a:lstStyle/>
          <a:p>
            <a:pPr algn="ctr"/>
            <a:r>
              <a:rPr lang="en-GB" sz="1100" dirty="0">
                <a:latin typeface="Comic Sans MS" pitchFamily="66" charset="0"/>
              </a:rPr>
              <a:t>Now as we have to involve the scale pan, we will consider the forces acting on Mass B</a:t>
            </a:r>
          </a:p>
        </p:txBody>
      </p:sp>
      <p:sp>
        <p:nvSpPr>
          <p:cNvPr id="34" name="TextBox 33"/>
          <p:cNvSpPr txBox="1"/>
          <p:nvPr/>
        </p:nvSpPr>
        <p:spPr>
          <a:xfrm>
            <a:off x="6444762" y="3839308"/>
            <a:ext cx="2573216" cy="646331"/>
          </a:xfrm>
          <a:prstGeom prst="rect">
            <a:avLst/>
          </a:prstGeom>
          <a:noFill/>
        </p:spPr>
        <p:txBody>
          <a:bodyPr wrap="square" rtlCol="0">
            <a:spAutoFit/>
          </a:bodyPr>
          <a:lstStyle/>
          <a:p>
            <a:r>
              <a:rPr lang="en-GB" sz="1200" dirty="0">
                <a:latin typeface="Comic Sans MS" pitchFamily="66" charset="0"/>
              </a:rPr>
              <a:t>Resolving forces on B</a:t>
            </a:r>
          </a:p>
          <a:p>
            <a:r>
              <a:rPr lang="en-GB" sz="1200" dirty="0">
                <a:latin typeface="Comic Sans MS" pitchFamily="66" charset="0"/>
                <a:sym typeface="Wingdings" pitchFamily="2" charset="2"/>
              </a:rPr>
              <a:t> S is the force exerted by the scale pan on mass B</a:t>
            </a:r>
            <a:endParaRPr lang="en-GB" sz="1200" dirty="0">
              <a:latin typeface="Comic Sans MS" pitchFamily="66" charset="0"/>
            </a:endParaRPr>
          </a:p>
        </p:txBody>
      </p:sp>
      <mc:AlternateContent xmlns:mc="http://schemas.openxmlformats.org/markup-compatibility/2006" xmlns:a14="http://schemas.microsoft.com/office/drawing/2010/main">
        <mc:Choice Requires="a14">
          <p:sp>
            <p:nvSpPr>
              <p:cNvPr id="35" name="TextBox 34"/>
              <p:cNvSpPr txBox="1"/>
              <p:nvPr/>
            </p:nvSpPr>
            <p:spPr>
              <a:xfrm>
                <a:off x="6324600" y="4648200"/>
                <a:ext cx="82958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𝐹</m:t>
                      </m:r>
                      <m:r>
                        <a:rPr lang="en-GB" sz="1400" b="0" i="1" smtClean="0">
                          <a:latin typeface="Cambria Math"/>
                        </a:rPr>
                        <m:t>=</m:t>
                      </m:r>
                      <m:r>
                        <a:rPr lang="en-GB" sz="1400" b="0" i="1" smtClean="0">
                          <a:latin typeface="Cambria Math"/>
                        </a:rPr>
                        <m:t>𝑚𝑎</m:t>
                      </m:r>
                    </m:oMath>
                  </m:oMathPara>
                </a14:m>
                <a:endParaRPr lang="en-GB" sz="1400" dirty="0"/>
              </a:p>
            </p:txBody>
          </p:sp>
        </mc:Choice>
        <mc:Fallback xmlns="">
          <p:sp>
            <p:nvSpPr>
              <p:cNvPr id="35" name="TextBox 34"/>
              <p:cNvSpPr txBox="1">
                <a:spLocks noRot="1" noChangeAspect="1" noMove="1" noResize="1" noEditPoints="1" noAdjustHandles="1" noChangeArrowheads="1" noChangeShapeType="1" noTextEdit="1"/>
              </p:cNvSpPr>
              <p:nvPr/>
            </p:nvSpPr>
            <p:spPr>
              <a:xfrm>
                <a:off x="6324600" y="4648200"/>
                <a:ext cx="829586" cy="307777"/>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5756030" y="5020408"/>
                <a:ext cx="239783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𝑆</m:t>
                      </m:r>
                      <m:r>
                        <a:rPr lang="en-GB" sz="1400" b="0" i="1" smtClean="0">
                          <a:latin typeface="Cambria Math"/>
                        </a:rPr>
                        <m:t>−4.1−0.6</m:t>
                      </m:r>
                      <m:r>
                        <a:rPr lang="en-GB" sz="1400" b="0" i="1" smtClean="0">
                          <a:latin typeface="Cambria Math"/>
                        </a:rPr>
                        <m:t>𝑔</m:t>
                      </m:r>
                      <m:r>
                        <a:rPr lang="en-GB" sz="1400" b="0" i="1" smtClean="0">
                          <a:latin typeface="Cambria Math"/>
                        </a:rPr>
                        <m:t>=(0.6×</m:t>
                      </m:r>
                      <m:r>
                        <a:rPr lang="en-GB" sz="1400" b="0" i="0" smtClean="0">
                          <a:latin typeface="Cambria Math"/>
                          <a:ea typeface="Cambria Math"/>
                        </a:rPr>
                        <m:t>0.5)</m:t>
                      </m:r>
                    </m:oMath>
                  </m:oMathPara>
                </a14:m>
                <a:endParaRPr lang="en-GB" sz="1400" dirty="0"/>
              </a:p>
            </p:txBody>
          </p:sp>
        </mc:Choice>
        <mc:Fallback xmlns="">
          <p:sp>
            <p:nvSpPr>
              <p:cNvPr id="36" name="TextBox 35"/>
              <p:cNvSpPr txBox="1">
                <a:spLocks noRot="1" noChangeAspect="1" noMove="1" noResize="1" noEditPoints="1" noAdjustHandles="1" noChangeArrowheads="1" noChangeShapeType="1" noTextEdit="1"/>
              </p:cNvSpPr>
              <p:nvPr/>
            </p:nvSpPr>
            <p:spPr>
              <a:xfrm>
                <a:off x="5756030" y="5020408"/>
                <a:ext cx="2397836" cy="307777"/>
              </a:xfrm>
              <a:prstGeom prst="rect">
                <a:avLst/>
              </a:prstGeom>
              <a:blipFill>
                <a:blip r:embed="rId3"/>
                <a:stretch>
                  <a:fillRect b="-8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764216" y="5392616"/>
                <a:ext cx="102810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𝑆</m:t>
                      </m:r>
                      <m:r>
                        <a:rPr lang="en-GB" sz="1400" b="0" i="1" smtClean="0">
                          <a:latin typeface="Cambria Math"/>
                        </a:rPr>
                        <m:t>=10.3</m:t>
                      </m:r>
                      <m:r>
                        <a:rPr lang="en-GB" sz="1400" b="0" i="1" smtClean="0">
                          <a:latin typeface="Cambria Math"/>
                        </a:rPr>
                        <m:t>𝑁</m:t>
                      </m:r>
                    </m:oMath>
                  </m:oMathPara>
                </a14:m>
                <a:endParaRPr lang="en-GB" sz="14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764216" y="5392616"/>
                <a:ext cx="1028102" cy="307777"/>
              </a:xfrm>
              <a:prstGeom prst="rect">
                <a:avLst/>
              </a:prstGeom>
              <a:blipFill>
                <a:blip r:embed="rId4"/>
                <a:stretch>
                  <a:fillRect/>
                </a:stretch>
              </a:blipFill>
            </p:spPr>
            <p:txBody>
              <a:bodyPr/>
              <a:lstStyle/>
              <a:p>
                <a:r>
                  <a:rPr lang="en-GB">
                    <a:noFill/>
                  </a:rPr>
                  <a:t> </a:t>
                </a:r>
              </a:p>
            </p:txBody>
          </p:sp>
        </mc:Fallback>
      </mc:AlternateContent>
      <p:sp>
        <p:nvSpPr>
          <p:cNvPr id="38" name="Arc 37"/>
          <p:cNvSpPr/>
          <p:nvPr/>
        </p:nvSpPr>
        <p:spPr>
          <a:xfrm>
            <a:off x="7784124" y="4800600"/>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TextBox 38"/>
          <p:cNvSpPr txBox="1"/>
          <p:nvPr/>
        </p:nvSpPr>
        <p:spPr>
          <a:xfrm>
            <a:off x="8255979" y="4753708"/>
            <a:ext cx="817684" cy="430887"/>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Sub in forces</a:t>
            </a:r>
            <a:endParaRPr lang="en-GB" sz="1100" baseline="-25000" dirty="0">
              <a:solidFill>
                <a:srgbClr val="0000FF"/>
              </a:solidFill>
              <a:latin typeface="Comic Sans MS" pitchFamily="66" charset="0"/>
            </a:endParaRPr>
          </a:p>
        </p:txBody>
      </p:sp>
      <p:sp>
        <p:nvSpPr>
          <p:cNvPr id="40" name="Arc 39"/>
          <p:cNvSpPr/>
          <p:nvPr/>
        </p:nvSpPr>
        <p:spPr>
          <a:xfrm>
            <a:off x="7804640" y="5207977"/>
            <a:ext cx="533400" cy="381000"/>
          </a:xfrm>
          <a:prstGeom prst="arc">
            <a:avLst>
              <a:gd name="adj1" fmla="val 16200000"/>
              <a:gd name="adj2" fmla="val 5344958"/>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TextBox 40"/>
          <p:cNvSpPr txBox="1"/>
          <p:nvPr/>
        </p:nvSpPr>
        <p:spPr>
          <a:xfrm>
            <a:off x="8083063" y="5213839"/>
            <a:ext cx="1195753" cy="261610"/>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Calculate</a:t>
            </a:r>
            <a:endParaRPr lang="en-GB" sz="1100" baseline="-25000" dirty="0">
              <a:solidFill>
                <a:srgbClr val="0000FF"/>
              </a:solidFill>
              <a:latin typeface="Comic Sans MS" pitchFamily="66" charset="0"/>
            </a:endParaRPr>
          </a:p>
        </p:txBody>
      </p:sp>
      <p:sp>
        <p:nvSpPr>
          <p:cNvPr id="42" name="TextBox 41"/>
          <p:cNvSpPr txBox="1"/>
          <p:nvPr/>
        </p:nvSpPr>
        <p:spPr>
          <a:xfrm>
            <a:off x="4903178" y="5955323"/>
            <a:ext cx="2816468" cy="600164"/>
          </a:xfrm>
          <a:prstGeom prst="rect">
            <a:avLst/>
          </a:prstGeom>
          <a:noFill/>
        </p:spPr>
        <p:txBody>
          <a:bodyPr wrap="square" rtlCol="0">
            <a:spAutoFit/>
          </a:bodyPr>
          <a:lstStyle/>
          <a:p>
            <a:pPr algn="ctr"/>
            <a:r>
              <a:rPr lang="en-GB" sz="1100" dirty="0">
                <a:solidFill>
                  <a:srgbClr val="0000FF"/>
                </a:solidFill>
                <a:latin typeface="Comic Sans MS" pitchFamily="66" charset="0"/>
                <a:sym typeface="Wingdings" pitchFamily="2" charset="2"/>
              </a:rPr>
              <a:t>This type of question can be very tricky to get the hang of – make sure you get lots of practice!</a:t>
            </a:r>
            <a:endParaRPr lang="en-GB" sz="1100" baseline="-25000" dirty="0">
              <a:solidFill>
                <a:srgbClr val="0000FF"/>
              </a:solidFill>
              <a:latin typeface="Comic Sans MS" pitchFamily="66" charset="0"/>
            </a:endParaRPr>
          </a:p>
        </p:txBody>
      </p:sp>
      <p:sp>
        <p:nvSpPr>
          <p:cNvPr id="44" name="TextBox 43"/>
          <p:cNvSpPr txBox="1"/>
          <p:nvPr/>
        </p:nvSpPr>
        <p:spPr>
          <a:xfrm>
            <a:off x="2651226" y="5074919"/>
            <a:ext cx="510076" cy="276999"/>
          </a:xfrm>
          <a:prstGeom prst="rect">
            <a:avLst/>
          </a:prstGeom>
          <a:noFill/>
        </p:spPr>
        <p:txBody>
          <a:bodyPr wrap="none" rtlCol="0">
            <a:spAutoFit/>
          </a:bodyPr>
          <a:lstStyle/>
          <a:p>
            <a:pPr algn="ctr"/>
            <a:r>
              <a:rPr lang="en-GB" sz="1200" dirty="0">
                <a:solidFill>
                  <a:srgbClr val="0000FF"/>
                </a:solidFill>
                <a:latin typeface="Comic Sans MS" pitchFamily="66" charset="0"/>
              </a:rPr>
              <a:t>4.1N</a:t>
            </a:r>
            <a:endParaRPr lang="en-GB" sz="1200" baseline="30000" dirty="0">
              <a:solidFill>
                <a:srgbClr val="0000FF"/>
              </a:solidFill>
              <a:latin typeface="Comic Sans MS" pitchFamily="66" charset="0"/>
            </a:endParaRPr>
          </a:p>
        </p:txBody>
      </p:sp>
      <p:sp>
        <p:nvSpPr>
          <p:cNvPr id="45" name="TextBox 44"/>
          <p:cNvSpPr txBox="1"/>
          <p:nvPr/>
        </p:nvSpPr>
        <p:spPr>
          <a:xfrm>
            <a:off x="3052428" y="4330337"/>
            <a:ext cx="604654" cy="276999"/>
          </a:xfrm>
          <a:prstGeom prst="rect">
            <a:avLst/>
          </a:prstGeom>
          <a:noFill/>
        </p:spPr>
        <p:txBody>
          <a:bodyPr wrap="none" rtlCol="0">
            <a:spAutoFit/>
          </a:bodyPr>
          <a:lstStyle/>
          <a:p>
            <a:pPr algn="ctr"/>
            <a:r>
              <a:rPr lang="en-GB" sz="1200" dirty="0">
                <a:solidFill>
                  <a:srgbClr val="0000FF"/>
                </a:solidFill>
                <a:latin typeface="Comic Sans MS" pitchFamily="66" charset="0"/>
              </a:rPr>
              <a:t>10.3N</a:t>
            </a:r>
            <a:endParaRPr lang="en-GB" sz="1200" baseline="30000" dirty="0">
              <a:solidFill>
                <a:srgbClr val="0000FF"/>
              </a:solidFill>
              <a:latin typeface="Comic Sans MS" pitchFamily="66" charset="0"/>
            </a:endParaRPr>
          </a:p>
        </p:txBody>
      </p:sp>
    </p:spTree>
    <p:extLst>
      <p:ext uri="{BB962C8B-B14F-4D97-AF65-F5344CB8AC3E}">
        <p14:creationId xmlns:p14="http://schemas.microsoft.com/office/powerpoint/2010/main" val="1417293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vertical)">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blinds(horizontal)">
                                      <p:cBhvr>
                                        <p:cTn id="22" dur="500"/>
                                        <p:tgtEl>
                                          <p:spTgt spid="3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blinds(horizontal)">
                                      <p:cBhvr>
                                        <p:cTn id="25" dur="500"/>
                                        <p:tgtEl>
                                          <p:spTgt spid="20"/>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blinds(horizontal)">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blinds(horizontal)">
                                      <p:cBhvr>
                                        <p:cTn id="33" dur="500"/>
                                        <p:tgtEl>
                                          <p:spTgt spid="2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blinds(horizontal)">
                                      <p:cBhvr>
                                        <p:cTn id="38" dur="500"/>
                                        <p:tgtEl>
                                          <p:spTgt spid="23"/>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blinds(horizontal)">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blinds(horizontal)">
                                      <p:cBhvr>
                                        <p:cTn id="48" dur="500"/>
                                        <p:tgtEl>
                                          <p:spTgt spid="29"/>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blinds(horizontal)">
                                      <p:cBhvr>
                                        <p:cTn id="53" dur="500"/>
                                        <p:tgtEl>
                                          <p:spTgt spid="30"/>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blinds(horizontal)">
                                      <p:cBhvr>
                                        <p:cTn id="58" dur="500"/>
                                        <p:tgtEl>
                                          <p:spTgt spid="31"/>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blinds(horizontal)">
                                      <p:cBhvr>
                                        <p:cTn id="63" dur="500"/>
                                        <p:tgtEl>
                                          <p:spTgt spid="24"/>
                                        </p:tgtEl>
                                      </p:cBhvr>
                                    </p:animEffect>
                                  </p:childTnLst>
                                </p:cTn>
                              </p:par>
                              <p:par>
                                <p:cTn id="64" presetID="3" presetClass="entr" presetSubtype="10" fill="hold"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blinds(horizontal)">
                                      <p:cBhvr>
                                        <p:cTn id="66" dur="500"/>
                                        <p:tgtEl>
                                          <p:spTgt spid="25"/>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blinds(horizontal)">
                                      <p:cBhvr>
                                        <p:cTn id="71" dur="500"/>
                                        <p:tgtEl>
                                          <p:spTgt spid="26"/>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34">
                                            <p:txEl>
                                              <p:pRg st="0" end="0"/>
                                            </p:txEl>
                                          </p:spTgt>
                                        </p:tgtEl>
                                        <p:attrNameLst>
                                          <p:attrName>style.visibility</p:attrName>
                                        </p:attrNameLst>
                                      </p:cBhvr>
                                      <p:to>
                                        <p:strVal val="visible"/>
                                      </p:to>
                                    </p:set>
                                    <p:animEffect transition="in" filter="blinds(horizontal)">
                                      <p:cBhvr>
                                        <p:cTn id="76" dur="500"/>
                                        <p:tgtEl>
                                          <p:spTgt spid="34">
                                            <p:txEl>
                                              <p:pRg st="0" end="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34">
                                            <p:txEl>
                                              <p:pRg st="1" end="1"/>
                                            </p:txEl>
                                          </p:spTgt>
                                        </p:tgtEl>
                                        <p:attrNameLst>
                                          <p:attrName>style.visibility</p:attrName>
                                        </p:attrNameLst>
                                      </p:cBhvr>
                                      <p:to>
                                        <p:strVal val="visible"/>
                                      </p:to>
                                    </p:set>
                                    <p:animEffect transition="in" filter="blinds(horizontal)">
                                      <p:cBhvr>
                                        <p:cTn id="81" dur="500"/>
                                        <p:tgtEl>
                                          <p:spTgt spid="34">
                                            <p:txEl>
                                              <p:pRg st="1" end="1"/>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blinds(horizontal)">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blinds(horizontal)">
                                      <p:cBhvr>
                                        <p:cTn id="91" dur="500"/>
                                        <p:tgtEl>
                                          <p:spTgt spid="38"/>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39"/>
                                        </p:tgtEl>
                                        <p:attrNameLst>
                                          <p:attrName>style.visibility</p:attrName>
                                        </p:attrNameLst>
                                      </p:cBhvr>
                                      <p:to>
                                        <p:strVal val="visible"/>
                                      </p:to>
                                    </p:set>
                                    <p:animEffect transition="in" filter="blinds(horizontal)">
                                      <p:cBhvr>
                                        <p:cTn id="96" dur="500"/>
                                        <p:tgtEl>
                                          <p:spTgt spid="39"/>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blinds(horizontal)">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40"/>
                                        </p:tgtEl>
                                        <p:attrNameLst>
                                          <p:attrName>style.visibility</p:attrName>
                                        </p:attrNameLst>
                                      </p:cBhvr>
                                      <p:to>
                                        <p:strVal val="visible"/>
                                      </p:to>
                                    </p:set>
                                    <p:animEffect transition="in" filter="blinds(horizontal)">
                                      <p:cBhvr>
                                        <p:cTn id="106" dur="500"/>
                                        <p:tgtEl>
                                          <p:spTgt spid="40"/>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41"/>
                                        </p:tgtEl>
                                        <p:attrNameLst>
                                          <p:attrName>style.visibility</p:attrName>
                                        </p:attrNameLst>
                                      </p:cBhvr>
                                      <p:to>
                                        <p:strVal val="visible"/>
                                      </p:to>
                                    </p:set>
                                    <p:animEffect transition="in" filter="blinds(horizontal)">
                                      <p:cBhvr>
                                        <p:cTn id="111" dur="500"/>
                                        <p:tgtEl>
                                          <p:spTgt spid="41"/>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blinds(horizontal)">
                                      <p:cBhvr>
                                        <p:cTn id="116" dur="500"/>
                                        <p:tgtEl>
                                          <p:spTgt spid="37"/>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blinds(horizontal)">
                                      <p:cBhvr>
                                        <p:cTn id="12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animBg="1"/>
      <p:bldP spid="21" grpId="0"/>
      <p:bldP spid="23" grpId="0"/>
      <p:bldP spid="26" grpId="0"/>
      <p:bldP spid="29" grpId="0"/>
      <p:bldP spid="31" grpId="0"/>
      <p:bldP spid="32" grpId="0"/>
      <p:bldP spid="33" grpId="0"/>
      <p:bldP spid="35" grpId="0"/>
      <p:bldP spid="36" grpId="0"/>
      <p:bldP spid="37" grpId="0"/>
      <p:bldP spid="38" grpId="0" animBg="1"/>
      <p:bldP spid="39" grpId="0"/>
      <p:bldP spid="40" grpId="0" animBg="1"/>
      <p:bldP spid="41" grpId="0"/>
      <p:bldP spid="42"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3" ma:contentTypeDescription="Create a new document." ma:contentTypeScope="" ma:versionID="23bc477752390507dc2cffcd22a104a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8007d9db6d91cd99dd6d826ae72dde73"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3C6116-51B4-42ED-A3A6-E50D01274E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C9E3BF-66CE-4B04-A007-5CF9D3A3351D}">
  <ds:schemaRefs>
    <ds:schemaRef ds:uri="http://schemas.microsoft.com/sharepoint/v3/contenttype/forms"/>
  </ds:schemaRefs>
</ds:datastoreItem>
</file>

<file path=customXml/itemProps3.xml><?xml version="1.0" encoding="utf-8"?>
<ds:datastoreItem xmlns:ds="http://schemas.openxmlformats.org/officeDocument/2006/customXml" ds:itemID="{D079FB22-814C-42C0-802D-1A27F9900607}">
  <ds:schemaRefs>
    <ds:schemaRef ds:uri="78db98b4-7c56-4667-9532-fea666d1edab"/>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00eee050-7eda-4a68-8825-514e694f5f0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538</TotalTime>
  <Words>1267</Words>
  <Application>Microsoft Office PowerPoint</Application>
  <PresentationFormat>On-screen Show (4:3)</PresentationFormat>
  <Paragraphs>198</Paragraphs>
  <Slides>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vt:i4>
      </vt:variant>
    </vt:vector>
  </HeadingPairs>
  <TitlesOfParts>
    <vt:vector size="20" baseType="lpstr">
      <vt:lpstr>游ゴシック</vt:lpstr>
      <vt:lpstr>游ゴシック Light</vt:lpstr>
      <vt:lpstr>Arial</vt:lpstr>
      <vt:lpstr>Calibri</vt:lpstr>
      <vt:lpstr>Calibri Light</vt:lpstr>
      <vt:lpstr>Cambria Math</vt:lpstr>
      <vt:lpstr>Comic Sans MS</vt:lpstr>
      <vt:lpstr>HGGyoshotai</vt:lpstr>
      <vt:lpstr>Lucida Handwriting</vt:lpstr>
      <vt:lpstr>Segoe UI Black</vt:lpstr>
      <vt:lpstr>Wingdings</vt:lpstr>
      <vt:lpstr>Office テーマ</vt:lpstr>
      <vt:lpstr>PowerPoint Presentation</vt:lpstr>
      <vt:lpstr>Forces and motion</vt:lpstr>
      <vt:lpstr>Forces and motion</vt:lpstr>
      <vt:lpstr>Forces and motion</vt:lpstr>
      <vt:lpstr>Forces and motion</vt:lpstr>
      <vt:lpstr>Forces and motion</vt:lpstr>
      <vt:lpstr>Forces and motion</vt:lpstr>
      <vt:lpstr>Forces and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Gareth Westwater</cp:lastModifiedBy>
  <cp:revision>123</cp:revision>
  <dcterms:created xsi:type="dcterms:W3CDTF">2017-08-14T15:35:38Z</dcterms:created>
  <dcterms:modified xsi:type="dcterms:W3CDTF">2021-01-24T10:12:20Z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