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69" r:id="rId5"/>
    <p:sldId id="270" r:id="rId6"/>
    <p:sldId id="301" r:id="rId7"/>
    <p:sldId id="302" r:id="rId8"/>
    <p:sldId id="303" r:id="rId9"/>
    <p:sldId id="304" r:id="rId10"/>
    <p:sldId id="308" r:id="rId11"/>
    <p:sldId id="309"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A50021"/>
    <a:srgbClr val="FFFFCC"/>
    <a:srgbClr val="CC00CC"/>
    <a:srgbClr val="FFCCCC"/>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1110" y="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14B32B-4EE0-41BB-B739-F248FAA64C2B}" type="datetimeFigureOut">
              <a:rPr lang="en-GB" smtClean="0"/>
              <a:t>24/01/2021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EFF5E6-3FDD-458B-B2E3-5216B584EBD7}" type="slidenum">
              <a:rPr lang="en-GB" smtClean="0"/>
              <a:t>‹#›</a:t>
            </a:fld>
            <a:endParaRPr lang="en-GB"/>
          </a:p>
        </p:txBody>
      </p:sp>
    </p:spTree>
    <p:extLst>
      <p:ext uri="{BB962C8B-B14F-4D97-AF65-F5344CB8AC3E}">
        <p14:creationId xmlns:p14="http://schemas.microsoft.com/office/powerpoint/2010/main" val="3920083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450C350-365A-4F35-859D-17F134836970}" type="datetimeFigureOut">
              <a:rPr lang="en-GB" smtClean="0"/>
              <a:t>24/01/2021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497934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50C350-365A-4F35-859D-17F134836970}" type="datetimeFigureOut">
              <a:rPr lang="en-GB" smtClean="0"/>
              <a:t>24/01/2021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850667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50C350-365A-4F35-859D-17F134836970}" type="datetimeFigureOut">
              <a:rPr lang="en-GB" smtClean="0"/>
              <a:t>24/01/2021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445268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50C350-365A-4F35-859D-17F134836970}" type="datetimeFigureOut">
              <a:rPr lang="en-GB" smtClean="0"/>
              <a:t>24/01/2021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169759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450C350-365A-4F35-859D-17F134836970}" type="datetimeFigureOut">
              <a:rPr lang="en-GB" smtClean="0"/>
              <a:t>24/01/2021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904139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450C350-365A-4F35-859D-17F134836970}" type="datetimeFigureOut">
              <a:rPr lang="en-GB" smtClean="0"/>
              <a:t>24/01/2021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973651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450C350-365A-4F35-859D-17F134836970}" type="datetimeFigureOut">
              <a:rPr lang="en-GB" smtClean="0"/>
              <a:t>24/01/2021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533977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450C350-365A-4F35-859D-17F134836970}" type="datetimeFigureOut">
              <a:rPr lang="en-GB" smtClean="0"/>
              <a:t>24/01/2021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704381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50C350-365A-4F35-859D-17F134836970}" type="datetimeFigureOut">
              <a:rPr lang="en-GB" smtClean="0"/>
              <a:t>24/01/2021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2340146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50C350-365A-4F35-859D-17F134836970}" type="datetimeFigureOut">
              <a:rPr lang="en-GB" smtClean="0"/>
              <a:t>24/01/2021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252038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50C350-365A-4F35-859D-17F134836970}" type="datetimeFigureOut">
              <a:rPr lang="en-GB" smtClean="0"/>
              <a:t>24/01/2021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4100777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A50021"/>
            </a:gs>
            <a:gs pos="4000">
              <a:schemeClr val="accent2">
                <a:lumMod val="20000"/>
                <a:lumOff val="80000"/>
              </a:schemeClr>
            </a:gs>
            <a:gs pos="97000">
              <a:schemeClr val="accent2">
                <a:lumMod val="20000"/>
                <a:lumOff val="80000"/>
              </a:schemeClr>
            </a:gs>
            <a:gs pos="100000">
              <a:srgbClr val="A50021"/>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50C350-365A-4F35-859D-17F134836970}" type="datetimeFigureOut">
              <a:rPr lang="en-GB" smtClean="0"/>
              <a:t>24/01/2021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55662A-1E8C-41A9-AAAB-2F6E2B9C335B}" type="slidenum">
              <a:rPr lang="en-GB" smtClean="0"/>
              <a:t>‹#›</a:t>
            </a:fld>
            <a:endParaRPr lang="en-GB"/>
          </a:p>
        </p:txBody>
      </p:sp>
    </p:spTree>
    <p:extLst>
      <p:ext uri="{BB962C8B-B14F-4D97-AF65-F5344CB8AC3E}">
        <p14:creationId xmlns:p14="http://schemas.microsoft.com/office/powerpoint/2010/main" val="18499737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48.png"/><Relationship Id="rId2" Type="http://schemas.openxmlformats.org/officeDocument/2006/relationships/image" Target="../media/image147.png"/><Relationship Id="rId1" Type="http://schemas.openxmlformats.org/officeDocument/2006/relationships/slideLayout" Target="../slideLayouts/slideLayout2.xml"/><Relationship Id="rId5" Type="http://schemas.openxmlformats.org/officeDocument/2006/relationships/image" Target="../media/image150.png"/><Relationship Id="rId4" Type="http://schemas.openxmlformats.org/officeDocument/2006/relationships/image" Target="../media/image149.png"/></Relationships>
</file>

<file path=ppt/slides/_rels/slide4.xml.rels><?xml version="1.0" encoding="UTF-8" standalone="yes"?>
<Relationships xmlns="http://schemas.openxmlformats.org/package/2006/relationships"><Relationship Id="rId3" Type="http://schemas.openxmlformats.org/officeDocument/2006/relationships/image" Target="../media/image152.png"/><Relationship Id="rId7" Type="http://schemas.openxmlformats.org/officeDocument/2006/relationships/image" Target="../media/image156.png"/><Relationship Id="rId2" Type="http://schemas.openxmlformats.org/officeDocument/2006/relationships/image" Target="../media/image151.png"/><Relationship Id="rId1" Type="http://schemas.openxmlformats.org/officeDocument/2006/relationships/slideLayout" Target="../slideLayouts/slideLayout2.xml"/><Relationship Id="rId6" Type="http://schemas.openxmlformats.org/officeDocument/2006/relationships/image" Target="../media/image155.png"/><Relationship Id="rId5" Type="http://schemas.openxmlformats.org/officeDocument/2006/relationships/image" Target="../media/image154.png"/><Relationship Id="rId4" Type="http://schemas.openxmlformats.org/officeDocument/2006/relationships/image" Target="../media/image153.png"/></Relationships>
</file>

<file path=ppt/slides/_rels/slide5.xml.rels><?xml version="1.0" encoding="UTF-8" standalone="yes"?>
<Relationships xmlns="http://schemas.openxmlformats.org/package/2006/relationships"><Relationship Id="rId3" Type="http://schemas.openxmlformats.org/officeDocument/2006/relationships/image" Target="../media/image157.png"/><Relationship Id="rId2" Type="http://schemas.openxmlformats.org/officeDocument/2006/relationships/image" Target="../media/image15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9.png"/><Relationship Id="rId2" Type="http://schemas.openxmlformats.org/officeDocument/2006/relationships/image" Target="../media/image158.png"/><Relationship Id="rId1" Type="http://schemas.openxmlformats.org/officeDocument/2006/relationships/slideLayout" Target="../slideLayouts/slideLayout2.xml"/><Relationship Id="rId5" Type="http://schemas.openxmlformats.org/officeDocument/2006/relationships/image" Target="../media/image161.png"/><Relationship Id="rId4" Type="http://schemas.openxmlformats.org/officeDocument/2006/relationships/image" Target="../media/image160.png"/></Relationships>
</file>

<file path=ppt/slides/_rels/slide7.xml.rels><?xml version="1.0" encoding="UTF-8" standalone="yes"?>
<Relationships xmlns="http://schemas.openxmlformats.org/package/2006/relationships"><Relationship Id="rId3" Type="http://schemas.openxmlformats.org/officeDocument/2006/relationships/image" Target="../media/image162.png"/><Relationship Id="rId2" Type="http://schemas.openxmlformats.org/officeDocument/2006/relationships/image" Target="../media/image158.png"/><Relationship Id="rId1" Type="http://schemas.openxmlformats.org/officeDocument/2006/relationships/slideLayout" Target="../slideLayouts/slideLayout2.xml"/><Relationship Id="rId4" Type="http://schemas.openxmlformats.org/officeDocument/2006/relationships/image" Target="../media/image163.png"/></Relationships>
</file>

<file path=ppt/slides/_rels/slide8.xml.rels><?xml version="1.0" encoding="UTF-8" standalone="yes"?>
<Relationships xmlns="http://schemas.openxmlformats.org/package/2006/relationships"><Relationship Id="rId3" Type="http://schemas.openxmlformats.org/officeDocument/2006/relationships/image" Target="../media/image164.png"/><Relationship Id="rId2" Type="http://schemas.openxmlformats.org/officeDocument/2006/relationships/image" Target="../media/image158.png"/><Relationship Id="rId1" Type="http://schemas.openxmlformats.org/officeDocument/2006/relationships/slideLayout" Target="../slideLayouts/slideLayout2.xml"/><Relationship Id="rId4" Type="http://schemas.openxmlformats.org/officeDocument/2006/relationships/image" Target="../media/image16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5CEF88D2-8A79-4C94-BEEB-C9EE97687043}"/>
              </a:ext>
            </a:extLst>
          </p:cNvPr>
          <p:cNvSpPr/>
          <p:nvPr/>
        </p:nvSpPr>
        <p:spPr>
          <a:xfrm>
            <a:off x="1370834" y="2416926"/>
            <a:ext cx="6491201" cy="1915909"/>
          </a:xfrm>
          <a:prstGeom prst="rect">
            <a:avLst/>
          </a:prstGeom>
          <a:noFill/>
        </p:spPr>
        <p:txBody>
          <a:bodyPr wrap="none" lIns="68580" tIns="34290" rIns="68580" bIns="34290">
            <a:spAutoFit/>
          </a:bodyPr>
          <a:lstStyle/>
          <a:p>
            <a:pPr algn="ctr"/>
            <a:r>
              <a:rPr lang="en-US" altLang="ja-JP" sz="6000" b="1" dirty="0">
                <a:ln w="38100">
                  <a:solidFill>
                    <a:schemeClr val="accent6"/>
                  </a:solidFill>
                  <a:prstDash val="solid"/>
                </a:ln>
                <a:solidFill>
                  <a:schemeClr val="tx2">
                    <a:lumMod val="75000"/>
                  </a:schemeClr>
                </a:solidFill>
                <a:effectLst>
                  <a:outerShdw blurRad="50800" dist="38100" dir="16200000" rotWithShape="0">
                    <a:prstClr val="black">
                      <a:alpha val="40000"/>
                    </a:prstClr>
                  </a:outerShdw>
                </a:effectLst>
                <a:latin typeface="Lucida Handwriting" panose="03010101010101010101" pitchFamily="66" charset="0"/>
                <a:ea typeface="HGGyoshotai" panose="03000609000000000000" pitchFamily="65" charset="-128"/>
                <a:cs typeface="Segoe UI Black" panose="020B0A02040204020203" pitchFamily="34" charset="0"/>
              </a:rPr>
              <a:t>Teachings For </a:t>
            </a:r>
          </a:p>
          <a:p>
            <a:pPr algn="ctr"/>
            <a:r>
              <a:rPr lang="en-US" altLang="ja-JP" sz="6000" b="1" dirty="0">
                <a:ln w="38100">
                  <a:solidFill>
                    <a:schemeClr val="accent6"/>
                  </a:solidFill>
                  <a:prstDash val="solid"/>
                </a:ln>
                <a:solidFill>
                  <a:schemeClr val="tx2">
                    <a:lumMod val="75000"/>
                  </a:schemeClr>
                </a:solidFill>
                <a:effectLst>
                  <a:outerShdw blurRad="50800" dist="38100" dir="16200000" rotWithShape="0">
                    <a:prstClr val="black">
                      <a:alpha val="40000"/>
                    </a:prstClr>
                  </a:outerShdw>
                </a:effectLst>
                <a:latin typeface="Lucida Handwriting" panose="03010101010101010101" pitchFamily="66" charset="0"/>
                <a:ea typeface="HGGyoshotai" panose="03000609000000000000" pitchFamily="65" charset="-128"/>
                <a:cs typeface="Segoe UI Black" panose="020B0A02040204020203" pitchFamily="34" charset="0"/>
              </a:rPr>
              <a:t>Exercise 10E</a:t>
            </a:r>
            <a:endParaRPr lang="ja-JP" altLang="en-US" sz="6000" b="1" dirty="0">
              <a:ln w="38100">
                <a:solidFill>
                  <a:schemeClr val="accent6"/>
                </a:solidFill>
                <a:prstDash val="solid"/>
              </a:ln>
              <a:solidFill>
                <a:schemeClr val="tx2">
                  <a:lumMod val="75000"/>
                </a:schemeClr>
              </a:solidFill>
              <a:effectLst>
                <a:outerShdw blurRad="50800" dist="38100" dir="16200000" rotWithShape="0">
                  <a:prstClr val="black">
                    <a:alpha val="40000"/>
                  </a:prstClr>
                </a:outerShdw>
              </a:effectLst>
              <a:latin typeface="Lucida Handwriting" panose="03010101010101010101" pitchFamily="66" charset="0"/>
              <a:ea typeface="HGGyoshotai" panose="03000609000000000000" pitchFamily="65" charset="-128"/>
              <a:cs typeface="Segoe UI Black" panose="020B0A02040204020203" pitchFamily="34" charset="0"/>
            </a:endParaRPr>
          </a:p>
        </p:txBody>
      </p:sp>
    </p:spTree>
    <p:extLst>
      <p:ext uri="{BB962C8B-B14F-4D97-AF65-F5344CB8AC3E}">
        <p14:creationId xmlns:p14="http://schemas.microsoft.com/office/powerpoint/2010/main" val="3550591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6" y="1400175"/>
            <a:ext cx="3585746" cy="2562225"/>
          </a:xfrm>
        </p:spPr>
        <p:txBody>
          <a:bodyPr>
            <a:normAutofit lnSpcReduction="10000"/>
          </a:bodyPr>
          <a:lstStyle/>
          <a:p>
            <a:pPr marL="0" indent="0" algn="ctr">
              <a:buNone/>
            </a:pPr>
            <a:r>
              <a:rPr lang="en-US" sz="1500" b="1" dirty="0">
                <a:latin typeface="Comic Sans MS" panose="030F0702030302020204" pitchFamily="66" charset="0"/>
              </a:rPr>
              <a:t>Sometimes a system will involve the motion of more than one particle, which are connected together</a:t>
            </a:r>
            <a:endParaRPr lang="en-US" sz="1500" dirty="0">
              <a:latin typeface="Comic Sans MS" panose="030F0702030302020204" pitchFamily="66" charset="0"/>
            </a:endParaRPr>
          </a:p>
          <a:p>
            <a:pPr marL="0" indent="0" algn="ctr">
              <a:buNone/>
            </a:pPr>
            <a:endParaRPr lang="en-US" sz="1500" dirty="0">
              <a:latin typeface="Comic Sans MS" panose="030F0702030302020204" pitchFamily="66" charset="0"/>
            </a:endParaRPr>
          </a:p>
          <a:p>
            <a:pPr marL="0" indent="0" algn="ctr">
              <a:buNone/>
            </a:pPr>
            <a:r>
              <a:rPr lang="en-US" sz="1500" dirty="0">
                <a:latin typeface="Comic Sans MS" panose="030F0702030302020204" pitchFamily="66" charset="0"/>
              </a:rPr>
              <a:t>If a system involves the motion of more than one particle, the particles may be considered separately. However, if all parts of the system are moving in the same straight line, then you can also treat the whole system as a single particle…</a:t>
            </a:r>
            <a:endParaRPr lang="en-GB" sz="1500" dirty="0">
              <a:latin typeface="Comic Sans MS" panose="030F0702030302020204" pitchFamily="66" charset="0"/>
            </a:endParaRP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96638" cy="369332"/>
          </a:xfrm>
          <a:prstGeom prst="rect">
            <a:avLst/>
          </a:prstGeom>
          <a:noFill/>
        </p:spPr>
        <p:txBody>
          <a:bodyPr wrap="none" rtlCol="0">
            <a:spAutoFit/>
          </a:bodyPr>
          <a:lstStyle/>
          <a:p>
            <a:r>
              <a:rPr lang="en-US" dirty="0">
                <a:latin typeface="Comic Sans MS" panose="030F0702030302020204" pitchFamily="66" charset="0"/>
              </a:rPr>
              <a:t>10E</a:t>
            </a:r>
            <a:endParaRPr lang="en-GB" dirty="0">
              <a:latin typeface="Comic Sans MS" panose="030F0702030302020204" pitchFamily="66" charset="0"/>
            </a:endParaRPr>
          </a:p>
        </p:txBody>
      </p:sp>
    </p:spTree>
    <p:extLst>
      <p:ext uri="{BB962C8B-B14F-4D97-AF65-F5344CB8AC3E}">
        <p14:creationId xmlns:p14="http://schemas.microsoft.com/office/powerpoint/2010/main" val="42400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6" y="1400175"/>
            <a:ext cx="3585746" cy="4776787"/>
          </a:xfrm>
        </p:spPr>
        <p:txBody>
          <a:bodyPr>
            <a:normAutofit fontScale="92500" lnSpcReduction="10000"/>
          </a:bodyPr>
          <a:lstStyle/>
          <a:p>
            <a:pPr marL="0" indent="0" algn="ctr">
              <a:buNone/>
            </a:pPr>
            <a:r>
              <a:rPr lang="en-US" sz="1600" b="1" dirty="0">
                <a:latin typeface="Comic Sans MS" panose="030F0702030302020204" pitchFamily="66" charset="0"/>
              </a:rPr>
              <a:t>Sometimes a system will involve the motion of more than one particle, which are connected together</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US" sz="1600" dirty="0">
                <a:latin typeface="Comic Sans MS" panose="030F0702030302020204" pitchFamily="66" charset="0"/>
              </a:rPr>
              <a:t>Two particles, P and Q, of masses 5kg and 3kg respectively, are connected by a light inextensible string. Particle P is pulled by a horizontal force of magnitude 40N along a rough horizontal plane. Particle  P experiences a frictional force of 10N and particle Q experiences a frictional force of 6N.</a:t>
            </a:r>
          </a:p>
          <a:p>
            <a:pPr marL="0" indent="0" algn="ctr">
              <a:buNone/>
            </a:pPr>
            <a:endParaRPr lang="en-US" sz="1600" dirty="0">
              <a:latin typeface="Comic Sans MS" panose="030F0702030302020204" pitchFamily="66" charset="0"/>
            </a:endParaRPr>
          </a:p>
          <a:p>
            <a:pPr marL="342900" indent="-342900" algn="ctr">
              <a:buAutoNum type="alphaLcParenR"/>
            </a:pPr>
            <a:r>
              <a:rPr lang="en-US" sz="1600" dirty="0">
                <a:latin typeface="Comic Sans MS" panose="030F0702030302020204" pitchFamily="66" charset="0"/>
              </a:rPr>
              <a:t>Find the acceleration of the particles</a:t>
            </a:r>
          </a:p>
          <a:p>
            <a:pPr marL="342900" indent="-342900" algn="ctr">
              <a:buAutoNum type="alphaLcParenR"/>
            </a:pPr>
            <a:r>
              <a:rPr lang="en-US" sz="1600" dirty="0">
                <a:latin typeface="Comic Sans MS" panose="030F0702030302020204" pitchFamily="66" charset="0"/>
              </a:rPr>
              <a:t>Find the tension in the string</a:t>
            </a:r>
          </a:p>
          <a:p>
            <a:pPr marL="342900" indent="-342900" algn="ctr">
              <a:buAutoNum type="alphaLcParenR"/>
            </a:pPr>
            <a:r>
              <a:rPr lang="en-US" sz="1600" dirty="0">
                <a:latin typeface="Comic Sans MS" panose="030F0702030302020204" pitchFamily="66" charset="0"/>
              </a:rPr>
              <a:t>Explain how the modelling assumptions that the string is light and inextensible have been used</a:t>
            </a: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96638" cy="369332"/>
          </a:xfrm>
          <a:prstGeom prst="rect">
            <a:avLst/>
          </a:prstGeom>
          <a:noFill/>
        </p:spPr>
        <p:txBody>
          <a:bodyPr wrap="none" rtlCol="0">
            <a:spAutoFit/>
          </a:bodyPr>
          <a:lstStyle/>
          <a:p>
            <a:r>
              <a:rPr lang="en-US" dirty="0">
                <a:latin typeface="Comic Sans MS" panose="030F0702030302020204" pitchFamily="66" charset="0"/>
              </a:rPr>
              <a:t>10E</a:t>
            </a:r>
            <a:endParaRPr lang="en-GB" dirty="0">
              <a:latin typeface="Comic Sans MS" panose="030F0702030302020204" pitchFamily="66" charset="0"/>
            </a:endParaRPr>
          </a:p>
        </p:txBody>
      </p:sp>
      <p:cxnSp>
        <p:nvCxnSpPr>
          <p:cNvPr id="5" name="Straight Connector 4"/>
          <p:cNvCxnSpPr/>
          <p:nvPr/>
        </p:nvCxnSpPr>
        <p:spPr>
          <a:xfrm>
            <a:off x="4591595" y="2527663"/>
            <a:ext cx="3657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201195" y="2146663"/>
            <a:ext cx="609600" cy="381000"/>
          </a:xfrm>
          <a:prstGeom prst="rect">
            <a:avLst/>
          </a:prstGeom>
          <a:solidFill>
            <a:srgbClr val="92D050"/>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7106195" y="2146663"/>
            <a:ext cx="609600" cy="381000"/>
          </a:xfrm>
          <a:prstGeom prst="rect">
            <a:avLst/>
          </a:prstGeom>
          <a:solidFill>
            <a:srgbClr val="92D050"/>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p:nvPr/>
        </p:nvCxnSpPr>
        <p:spPr>
          <a:xfrm>
            <a:off x="5810795" y="2222863"/>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715795" y="2299063"/>
            <a:ext cx="4572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6725195" y="2375263"/>
            <a:ext cx="3810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4820195" y="2375263"/>
            <a:ext cx="3810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5505995" y="1765663"/>
            <a:ext cx="0" cy="38100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7410995" y="1765663"/>
            <a:ext cx="0" cy="38100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810795" y="2222863"/>
            <a:ext cx="3810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6725195" y="2222863"/>
            <a:ext cx="3810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115595" y="1460863"/>
            <a:ext cx="3810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115595" y="1460863"/>
            <a:ext cx="5334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505995" y="2527663"/>
            <a:ext cx="0" cy="38100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410995" y="2527663"/>
            <a:ext cx="0" cy="38100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232469" y="2882537"/>
            <a:ext cx="388247" cy="307777"/>
          </a:xfrm>
          <a:prstGeom prst="rect">
            <a:avLst/>
          </a:prstGeom>
          <a:noFill/>
        </p:spPr>
        <p:txBody>
          <a:bodyPr wrap="none" rtlCol="0">
            <a:spAutoFit/>
          </a:bodyPr>
          <a:lstStyle/>
          <a:p>
            <a:pPr algn="ctr"/>
            <a:r>
              <a:rPr lang="en-GB" sz="1400" dirty="0">
                <a:latin typeface="Comic Sans MS" pitchFamily="66" charset="0"/>
              </a:rPr>
              <a:t>5g</a:t>
            </a:r>
          </a:p>
        </p:txBody>
      </p:sp>
      <p:sp>
        <p:nvSpPr>
          <p:cNvPr id="23" name="TextBox 22"/>
          <p:cNvSpPr txBox="1"/>
          <p:nvPr/>
        </p:nvSpPr>
        <p:spPr>
          <a:xfrm>
            <a:off x="5292635" y="2882537"/>
            <a:ext cx="388247" cy="307777"/>
          </a:xfrm>
          <a:prstGeom prst="rect">
            <a:avLst/>
          </a:prstGeom>
          <a:noFill/>
        </p:spPr>
        <p:txBody>
          <a:bodyPr wrap="none" rtlCol="0">
            <a:spAutoFit/>
          </a:bodyPr>
          <a:lstStyle/>
          <a:p>
            <a:pPr algn="ctr"/>
            <a:r>
              <a:rPr lang="en-GB" sz="1400" dirty="0">
                <a:latin typeface="Comic Sans MS" pitchFamily="66" charset="0"/>
              </a:rPr>
              <a:t>3g</a:t>
            </a:r>
          </a:p>
        </p:txBody>
      </p:sp>
      <p:sp>
        <p:nvSpPr>
          <p:cNvPr id="24" name="TextBox 23"/>
          <p:cNvSpPr txBox="1"/>
          <p:nvPr/>
        </p:nvSpPr>
        <p:spPr>
          <a:xfrm>
            <a:off x="7254587" y="1460863"/>
            <a:ext cx="359394" cy="307777"/>
          </a:xfrm>
          <a:prstGeom prst="rect">
            <a:avLst/>
          </a:prstGeom>
          <a:noFill/>
        </p:spPr>
        <p:txBody>
          <a:bodyPr wrap="none" rtlCol="0">
            <a:spAutoFit/>
          </a:bodyPr>
          <a:lstStyle/>
          <a:p>
            <a:pPr algn="ctr"/>
            <a:r>
              <a:rPr lang="en-GB" sz="1400" dirty="0">
                <a:latin typeface="Comic Sans MS" pitchFamily="66" charset="0"/>
              </a:rPr>
              <a:t>R</a:t>
            </a:r>
            <a:r>
              <a:rPr lang="en-GB" sz="1400" baseline="-25000" dirty="0">
                <a:latin typeface="Comic Sans MS" pitchFamily="66" charset="0"/>
              </a:rPr>
              <a:t>P</a:t>
            </a:r>
          </a:p>
        </p:txBody>
      </p:sp>
      <p:sp>
        <p:nvSpPr>
          <p:cNvPr id="25" name="TextBox 24"/>
          <p:cNvSpPr txBox="1"/>
          <p:nvPr/>
        </p:nvSpPr>
        <p:spPr>
          <a:xfrm>
            <a:off x="5275218" y="1460863"/>
            <a:ext cx="446314" cy="307777"/>
          </a:xfrm>
          <a:prstGeom prst="rect">
            <a:avLst/>
          </a:prstGeom>
          <a:noFill/>
        </p:spPr>
        <p:txBody>
          <a:bodyPr wrap="square" rtlCol="0">
            <a:spAutoFit/>
          </a:bodyPr>
          <a:lstStyle/>
          <a:p>
            <a:pPr algn="ctr"/>
            <a:r>
              <a:rPr lang="en-GB" sz="1400" dirty="0">
                <a:latin typeface="Comic Sans MS" pitchFamily="66" charset="0"/>
              </a:rPr>
              <a:t>R</a:t>
            </a:r>
            <a:r>
              <a:rPr lang="en-GB" sz="1400" baseline="-25000" dirty="0">
                <a:latin typeface="Comic Sans MS" pitchFamily="66" charset="0"/>
              </a:rPr>
              <a:t>Q</a:t>
            </a:r>
          </a:p>
        </p:txBody>
      </p:sp>
      <p:sp>
        <p:nvSpPr>
          <p:cNvPr id="26" name="TextBox 25"/>
          <p:cNvSpPr txBox="1"/>
          <p:nvPr/>
        </p:nvSpPr>
        <p:spPr>
          <a:xfrm>
            <a:off x="8096795" y="2146663"/>
            <a:ext cx="497252" cy="276999"/>
          </a:xfrm>
          <a:prstGeom prst="rect">
            <a:avLst/>
          </a:prstGeom>
          <a:noFill/>
        </p:spPr>
        <p:txBody>
          <a:bodyPr wrap="none" rtlCol="0">
            <a:spAutoFit/>
          </a:bodyPr>
          <a:lstStyle/>
          <a:p>
            <a:pPr algn="ctr"/>
            <a:r>
              <a:rPr lang="en-GB" sz="1200" dirty="0">
                <a:latin typeface="Comic Sans MS" pitchFamily="66" charset="0"/>
              </a:rPr>
              <a:t>40N</a:t>
            </a:r>
          </a:p>
        </p:txBody>
      </p:sp>
      <p:sp>
        <p:nvSpPr>
          <p:cNvPr id="27" name="TextBox 26"/>
          <p:cNvSpPr txBox="1"/>
          <p:nvPr/>
        </p:nvSpPr>
        <p:spPr>
          <a:xfrm>
            <a:off x="6648995" y="1918063"/>
            <a:ext cx="288862" cy="276999"/>
          </a:xfrm>
          <a:prstGeom prst="rect">
            <a:avLst/>
          </a:prstGeom>
          <a:noFill/>
        </p:spPr>
        <p:txBody>
          <a:bodyPr wrap="none" rtlCol="0">
            <a:spAutoFit/>
          </a:bodyPr>
          <a:lstStyle/>
          <a:p>
            <a:pPr algn="ctr"/>
            <a:r>
              <a:rPr lang="en-GB" sz="1200" dirty="0">
                <a:latin typeface="Comic Sans MS" pitchFamily="66" charset="0"/>
              </a:rPr>
              <a:t>T</a:t>
            </a:r>
          </a:p>
        </p:txBody>
      </p:sp>
      <p:sp>
        <p:nvSpPr>
          <p:cNvPr id="28" name="TextBox 27"/>
          <p:cNvSpPr txBox="1"/>
          <p:nvPr/>
        </p:nvSpPr>
        <p:spPr>
          <a:xfrm>
            <a:off x="5963195" y="1918063"/>
            <a:ext cx="304800" cy="276999"/>
          </a:xfrm>
          <a:prstGeom prst="rect">
            <a:avLst/>
          </a:prstGeom>
          <a:noFill/>
        </p:spPr>
        <p:txBody>
          <a:bodyPr wrap="square" rtlCol="0">
            <a:spAutoFit/>
          </a:bodyPr>
          <a:lstStyle/>
          <a:p>
            <a:pPr algn="ctr"/>
            <a:r>
              <a:rPr lang="en-GB" sz="1200" dirty="0">
                <a:latin typeface="Comic Sans MS" pitchFamily="66" charset="0"/>
              </a:rPr>
              <a:t>T</a:t>
            </a:r>
          </a:p>
        </p:txBody>
      </p:sp>
      <p:sp>
        <p:nvSpPr>
          <p:cNvPr id="29" name="TextBox 28"/>
          <p:cNvSpPr txBox="1"/>
          <p:nvPr/>
        </p:nvSpPr>
        <p:spPr>
          <a:xfrm>
            <a:off x="6191795" y="1156063"/>
            <a:ext cx="263214" cy="276999"/>
          </a:xfrm>
          <a:prstGeom prst="rect">
            <a:avLst/>
          </a:prstGeom>
          <a:noFill/>
        </p:spPr>
        <p:txBody>
          <a:bodyPr wrap="none" rtlCol="0">
            <a:spAutoFit/>
          </a:bodyPr>
          <a:lstStyle/>
          <a:p>
            <a:pPr algn="ctr"/>
            <a:r>
              <a:rPr lang="en-GB" sz="1200" dirty="0">
                <a:latin typeface="Comic Sans MS" pitchFamily="66" charset="0"/>
              </a:rPr>
              <a:t>a</a:t>
            </a:r>
          </a:p>
        </p:txBody>
      </p:sp>
      <p:sp>
        <p:nvSpPr>
          <p:cNvPr id="30" name="TextBox 29"/>
          <p:cNvSpPr txBox="1"/>
          <p:nvPr/>
        </p:nvSpPr>
        <p:spPr>
          <a:xfrm>
            <a:off x="6275278" y="2231571"/>
            <a:ext cx="516488" cy="307777"/>
          </a:xfrm>
          <a:prstGeom prst="rect">
            <a:avLst/>
          </a:prstGeom>
          <a:noFill/>
        </p:spPr>
        <p:txBody>
          <a:bodyPr wrap="none" rtlCol="0">
            <a:spAutoFit/>
          </a:bodyPr>
          <a:lstStyle/>
          <a:p>
            <a:pPr algn="ctr"/>
            <a:r>
              <a:rPr lang="en-GB" sz="1400" dirty="0">
                <a:latin typeface="Comic Sans MS" pitchFamily="66" charset="0"/>
              </a:rPr>
              <a:t>10N</a:t>
            </a:r>
            <a:endParaRPr lang="en-GB" sz="1400" baseline="-25000" dirty="0">
              <a:latin typeface="Comic Sans MS" pitchFamily="66" charset="0"/>
            </a:endParaRPr>
          </a:p>
        </p:txBody>
      </p:sp>
      <p:sp>
        <p:nvSpPr>
          <p:cNvPr id="31" name="TextBox 30"/>
          <p:cNvSpPr txBox="1"/>
          <p:nvPr/>
        </p:nvSpPr>
        <p:spPr>
          <a:xfrm>
            <a:off x="4446096" y="2222863"/>
            <a:ext cx="436338" cy="307777"/>
          </a:xfrm>
          <a:prstGeom prst="rect">
            <a:avLst/>
          </a:prstGeom>
          <a:noFill/>
        </p:spPr>
        <p:txBody>
          <a:bodyPr wrap="none" rtlCol="0">
            <a:spAutoFit/>
          </a:bodyPr>
          <a:lstStyle/>
          <a:p>
            <a:pPr algn="ctr"/>
            <a:r>
              <a:rPr lang="en-GB" sz="1400" dirty="0">
                <a:latin typeface="Comic Sans MS" pitchFamily="66" charset="0"/>
              </a:rPr>
              <a:t>6N</a:t>
            </a:r>
            <a:endParaRPr lang="en-GB" sz="1400" baseline="-25000" dirty="0">
              <a:latin typeface="Comic Sans MS" pitchFamily="66" charset="0"/>
            </a:endParaRPr>
          </a:p>
        </p:txBody>
      </p:sp>
      <p:sp>
        <p:nvSpPr>
          <p:cNvPr id="34" name="TextBox 33"/>
          <p:cNvSpPr txBox="1"/>
          <p:nvPr/>
        </p:nvSpPr>
        <p:spPr>
          <a:xfrm>
            <a:off x="7260772" y="2174966"/>
            <a:ext cx="303288" cy="369332"/>
          </a:xfrm>
          <a:prstGeom prst="rect">
            <a:avLst/>
          </a:prstGeom>
          <a:noFill/>
        </p:spPr>
        <p:txBody>
          <a:bodyPr wrap="none" rtlCol="0">
            <a:spAutoFit/>
          </a:bodyPr>
          <a:lstStyle/>
          <a:p>
            <a:r>
              <a:rPr lang="en-GB" dirty="0">
                <a:latin typeface="Comic Sans MS" pitchFamily="66" charset="0"/>
              </a:rPr>
              <a:t>P</a:t>
            </a:r>
          </a:p>
        </p:txBody>
      </p:sp>
      <p:sp>
        <p:nvSpPr>
          <p:cNvPr id="35" name="TextBox 34"/>
          <p:cNvSpPr txBox="1"/>
          <p:nvPr/>
        </p:nvSpPr>
        <p:spPr>
          <a:xfrm>
            <a:off x="5286104" y="2166257"/>
            <a:ext cx="386644" cy="369332"/>
          </a:xfrm>
          <a:prstGeom prst="rect">
            <a:avLst/>
          </a:prstGeom>
          <a:noFill/>
        </p:spPr>
        <p:txBody>
          <a:bodyPr wrap="none" rtlCol="0">
            <a:spAutoFit/>
          </a:bodyPr>
          <a:lstStyle/>
          <a:p>
            <a:r>
              <a:rPr lang="en-GB" dirty="0">
                <a:latin typeface="Comic Sans MS" pitchFamily="66" charset="0"/>
              </a:rPr>
              <a:t>Q</a:t>
            </a:r>
          </a:p>
        </p:txBody>
      </p:sp>
      <p:sp>
        <p:nvSpPr>
          <p:cNvPr id="36" name="TextBox 35"/>
          <p:cNvSpPr txBox="1"/>
          <p:nvPr/>
        </p:nvSpPr>
        <p:spPr>
          <a:xfrm>
            <a:off x="7180219" y="986246"/>
            <a:ext cx="1845377" cy="369332"/>
          </a:xfrm>
          <a:prstGeom prst="rect">
            <a:avLst/>
          </a:prstGeom>
          <a:noFill/>
        </p:spPr>
        <p:txBody>
          <a:bodyPr wrap="none" rtlCol="0">
            <a:spAutoFit/>
          </a:bodyPr>
          <a:lstStyle/>
          <a:p>
            <a:r>
              <a:rPr lang="en-GB" dirty="0">
                <a:latin typeface="Comic Sans MS" pitchFamily="66" charset="0"/>
              </a:rPr>
              <a:t>Draw a diagram</a:t>
            </a:r>
          </a:p>
        </p:txBody>
      </p:sp>
      <mc:AlternateContent xmlns:mc="http://schemas.openxmlformats.org/markup-compatibility/2006" xmlns:a14="http://schemas.microsoft.com/office/drawing/2010/main">
        <mc:Choice Requires="a14">
          <p:sp>
            <p:nvSpPr>
              <p:cNvPr id="37" name="TextBox 36"/>
              <p:cNvSpPr txBox="1"/>
              <p:nvPr/>
            </p:nvSpPr>
            <p:spPr>
              <a:xfrm>
                <a:off x="4977753" y="5006752"/>
                <a:ext cx="101688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𝐹</m:t>
                      </m:r>
                      <m:r>
                        <a:rPr lang="en-US" b="0" i="1" smtClean="0">
                          <a:latin typeface="Cambria Math" panose="02040503050406030204" pitchFamily="18" charset="0"/>
                        </a:rPr>
                        <m:t>=</m:t>
                      </m:r>
                      <m:r>
                        <a:rPr lang="en-US" b="0" i="1" smtClean="0">
                          <a:latin typeface="Cambria Math" panose="02040503050406030204" pitchFamily="18" charset="0"/>
                        </a:rPr>
                        <m:t>𝑚𝑎</m:t>
                      </m:r>
                    </m:oMath>
                  </m:oMathPara>
                </a14:m>
                <a:endParaRPr lang="en-GB" dirty="0"/>
              </a:p>
            </p:txBody>
          </p:sp>
        </mc:Choice>
        <mc:Fallback xmlns="">
          <p:sp>
            <p:nvSpPr>
              <p:cNvPr id="37" name="TextBox 36"/>
              <p:cNvSpPr txBox="1">
                <a:spLocks noRot="1" noChangeAspect="1" noMove="1" noResize="1" noEditPoints="1" noAdjustHandles="1" noChangeArrowheads="1" noChangeShapeType="1" noTextEdit="1"/>
              </p:cNvSpPr>
              <p:nvPr/>
            </p:nvSpPr>
            <p:spPr>
              <a:xfrm>
                <a:off x="4977753" y="5006752"/>
                <a:ext cx="1016881" cy="369332"/>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3901231" y="5443323"/>
                <a:ext cx="205941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40−10−6=8</m:t>
                      </m:r>
                      <m:r>
                        <a:rPr lang="en-US" b="0" i="1" smtClean="0">
                          <a:latin typeface="Cambria Math" panose="02040503050406030204" pitchFamily="18" charset="0"/>
                        </a:rPr>
                        <m:t>𝑎</m:t>
                      </m:r>
                    </m:oMath>
                  </m:oMathPara>
                </a14:m>
                <a:endParaRPr lang="en-GB" dirty="0"/>
              </a:p>
            </p:txBody>
          </p:sp>
        </mc:Choice>
        <mc:Fallback xmlns="">
          <p:sp>
            <p:nvSpPr>
              <p:cNvPr id="38" name="TextBox 37"/>
              <p:cNvSpPr txBox="1">
                <a:spLocks noRot="1" noChangeAspect="1" noMove="1" noResize="1" noEditPoints="1" noAdjustHandles="1" noChangeArrowheads="1" noChangeShapeType="1" noTextEdit="1"/>
              </p:cNvSpPr>
              <p:nvPr/>
            </p:nvSpPr>
            <p:spPr>
              <a:xfrm>
                <a:off x="3901231" y="5443323"/>
                <a:ext cx="2059410" cy="369332"/>
              </a:xfrm>
              <a:prstGeom prst="rect">
                <a:avLst/>
              </a:prstGeom>
              <a:blipFill>
                <a:blip r:embed="rId3"/>
                <a:stretch>
                  <a:fillRect/>
                </a:stretch>
              </a:blipFill>
            </p:spPr>
            <p:txBody>
              <a:bodyPr/>
              <a:lstStyle/>
              <a:p>
                <a:r>
                  <a:rPr lang="en-GB">
                    <a:noFill/>
                  </a:rPr>
                  <a:t> </a:t>
                </a:r>
              </a:p>
            </p:txBody>
          </p:sp>
        </mc:Fallback>
      </mc:AlternateContent>
      <p:sp>
        <p:nvSpPr>
          <p:cNvPr id="39" name="TextBox 38"/>
          <p:cNvSpPr txBox="1"/>
          <p:nvPr/>
        </p:nvSpPr>
        <p:spPr>
          <a:xfrm>
            <a:off x="4163627" y="3344535"/>
            <a:ext cx="4678533" cy="1077218"/>
          </a:xfrm>
          <a:prstGeom prst="rect">
            <a:avLst/>
          </a:prstGeom>
          <a:noFill/>
        </p:spPr>
        <p:txBody>
          <a:bodyPr wrap="square" rtlCol="0">
            <a:spAutoFit/>
          </a:bodyPr>
          <a:lstStyle/>
          <a:p>
            <a:r>
              <a:rPr lang="en-GB" sz="1600" dirty="0">
                <a:solidFill>
                  <a:srgbClr val="FF0000"/>
                </a:solidFill>
                <a:latin typeface="Comic Sans MS" pitchFamily="66" charset="0"/>
              </a:rPr>
              <a:t>As they are moving in the same straight line, you can treat the system as a whole…</a:t>
            </a:r>
          </a:p>
          <a:p>
            <a:r>
              <a:rPr lang="en-US" sz="1600" dirty="0">
                <a:solidFill>
                  <a:srgbClr val="FF0000"/>
                </a:solidFill>
                <a:latin typeface="Comic Sans MS" pitchFamily="66" charset="0"/>
                <a:sym typeface="Wingdings" panose="05000000000000000000" pitchFamily="2" charset="2"/>
              </a:rPr>
              <a:t> Note that the Tensions will cancel each other out so can be ignored here…</a:t>
            </a:r>
            <a:endParaRPr lang="en-GB" sz="16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40" name="TextBox 39"/>
              <p:cNvSpPr txBox="1"/>
              <p:nvPr/>
            </p:nvSpPr>
            <p:spPr>
              <a:xfrm>
                <a:off x="4994665" y="5879808"/>
                <a:ext cx="80105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3=</m:t>
                      </m:r>
                      <m:r>
                        <a:rPr lang="en-US" b="0" i="1" smtClean="0">
                          <a:latin typeface="Cambria Math" panose="02040503050406030204" pitchFamily="18" charset="0"/>
                        </a:rPr>
                        <m:t>𝑎</m:t>
                      </m:r>
                    </m:oMath>
                  </m:oMathPara>
                </a14:m>
                <a:endParaRPr lang="en-GB" dirty="0"/>
              </a:p>
            </p:txBody>
          </p:sp>
        </mc:Choice>
        <mc:Fallback xmlns="">
          <p:sp>
            <p:nvSpPr>
              <p:cNvPr id="40" name="TextBox 39"/>
              <p:cNvSpPr txBox="1">
                <a:spLocks noRot="1" noChangeAspect="1" noMove="1" noResize="1" noEditPoints="1" noAdjustHandles="1" noChangeArrowheads="1" noChangeShapeType="1" noTextEdit="1"/>
              </p:cNvSpPr>
              <p:nvPr/>
            </p:nvSpPr>
            <p:spPr>
              <a:xfrm>
                <a:off x="4994665" y="5879808"/>
                <a:ext cx="801053" cy="369332"/>
              </a:xfrm>
              <a:prstGeom prst="rect">
                <a:avLst/>
              </a:prstGeom>
              <a:blipFill>
                <a:blip r:embed="rId4"/>
                <a:stretch>
                  <a:fillRect/>
                </a:stretch>
              </a:blipFill>
            </p:spPr>
            <p:txBody>
              <a:bodyPr/>
              <a:lstStyle/>
              <a:p>
                <a:r>
                  <a:rPr lang="en-GB">
                    <a:noFill/>
                  </a:rPr>
                  <a:t> </a:t>
                </a:r>
              </a:p>
            </p:txBody>
          </p:sp>
        </mc:Fallback>
      </mc:AlternateContent>
      <p:sp>
        <p:nvSpPr>
          <p:cNvPr id="41" name="TextBox 40"/>
          <p:cNvSpPr txBox="1"/>
          <p:nvPr/>
        </p:nvSpPr>
        <p:spPr>
          <a:xfrm>
            <a:off x="6085562" y="1146636"/>
            <a:ext cx="580608" cy="276999"/>
          </a:xfrm>
          <a:prstGeom prst="rect">
            <a:avLst/>
          </a:prstGeom>
          <a:noFill/>
        </p:spPr>
        <p:txBody>
          <a:bodyPr wrap="none" rtlCol="0">
            <a:spAutoFit/>
          </a:bodyPr>
          <a:lstStyle/>
          <a:p>
            <a:pPr algn="ctr"/>
            <a:r>
              <a:rPr lang="en-GB" sz="1200" dirty="0">
                <a:latin typeface="Comic Sans MS" pitchFamily="66" charset="0"/>
              </a:rPr>
              <a:t>3ms</a:t>
            </a:r>
            <a:r>
              <a:rPr lang="en-GB" sz="1200" baseline="30000" dirty="0">
                <a:latin typeface="Comic Sans MS" pitchFamily="66" charset="0"/>
              </a:rPr>
              <a:t>-2</a:t>
            </a:r>
          </a:p>
        </p:txBody>
      </p:sp>
      <p:sp>
        <p:nvSpPr>
          <p:cNvPr id="42" name="Arc 41"/>
          <p:cNvSpPr/>
          <p:nvPr/>
        </p:nvSpPr>
        <p:spPr>
          <a:xfrm>
            <a:off x="5740154" y="5215630"/>
            <a:ext cx="385439" cy="381000"/>
          </a:xfrm>
          <a:prstGeom prst="arc">
            <a:avLst>
              <a:gd name="adj1" fmla="val 16200000"/>
              <a:gd name="adj2" fmla="val 5331256"/>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3" name="TextBox 42"/>
          <p:cNvSpPr txBox="1"/>
          <p:nvPr/>
        </p:nvSpPr>
        <p:spPr>
          <a:xfrm>
            <a:off x="6161843" y="5309587"/>
            <a:ext cx="1143000" cy="276999"/>
          </a:xfrm>
          <a:prstGeom prst="rect">
            <a:avLst/>
          </a:prstGeom>
          <a:noFill/>
        </p:spPr>
        <p:txBody>
          <a:bodyPr wrap="square" rtlCol="0">
            <a:spAutoFit/>
          </a:bodyPr>
          <a:lstStyle/>
          <a:p>
            <a:pPr algn="ctr"/>
            <a:r>
              <a:rPr lang="en-GB" sz="1200" dirty="0">
                <a:solidFill>
                  <a:srgbClr val="FF0000"/>
                </a:solidFill>
                <a:latin typeface="Comic Sans MS" pitchFamily="66" charset="0"/>
              </a:rPr>
              <a:t>Sub in values</a:t>
            </a:r>
          </a:p>
        </p:txBody>
      </p:sp>
      <p:sp>
        <p:nvSpPr>
          <p:cNvPr id="44" name="Arc 43"/>
          <p:cNvSpPr/>
          <p:nvPr/>
        </p:nvSpPr>
        <p:spPr>
          <a:xfrm>
            <a:off x="5759389" y="5669870"/>
            <a:ext cx="385439" cy="381000"/>
          </a:xfrm>
          <a:prstGeom prst="arc">
            <a:avLst>
              <a:gd name="adj1" fmla="val 16200000"/>
              <a:gd name="adj2" fmla="val 5331256"/>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45" name="TextBox 44"/>
              <p:cNvSpPr txBox="1"/>
              <p:nvPr/>
            </p:nvSpPr>
            <p:spPr>
              <a:xfrm>
                <a:off x="4043778" y="4682971"/>
                <a:ext cx="59343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𝑅</m:t>
                      </m:r>
                      <m:r>
                        <a:rPr lang="en-US" b="0" i="1" smtClean="0">
                          <a:latin typeface="Cambria Math" panose="02040503050406030204" pitchFamily="18" charset="0"/>
                        </a:rPr>
                        <m:t>(→)</m:t>
                      </m:r>
                    </m:oMath>
                  </m:oMathPara>
                </a14:m>
                <a:endParaRPr lang="en-GB" dirty="0"/>
              </a:p>
            </p:txBody>
          </p:sp>
        </mc:Choice>
        <mc:Fallback xmlns="">
          <p:sp>
            <p:nvSpPr>
              <p:cNvPr id="45" name="TextBox 44"/>
              <p:cNvSpPr txBox="1">
                <a:spLocks noRot="1" noChangeAspect="1" noMove="1" noResize="1" noEditPoints="1" noAdjustHandles="1" noChangeArrowheads="1" noChangeShapeType="1" noTextEdit="1"/>
              </p:cNvSpPr>
              <p:nvPr/>
            </p:nvSpPr>
            <p:spPr>
              <a:xfrm>
                <a:off x="4043778" y="4682971"/>
                <a:ext cx="593432" cy="276999"/>
              </a:xfrm>
              <a:prstGeom prst="rect">
                <a:avLst/>
              </a:prstGeom>
              <a:blipFill>
                <a:blip r:embed="rId5"/>
                <a:stretch>
                  <a:fillRect l="-8163" t="-2174" r="-13265" b="-32609"/>
                </a:stretch>
              </a:blipFill>
            </p:spPr>
            <p:txBody>
              <a:bodyPr/>
              <a:lstStyle/>
              <a:p>
                <a:r>
                  <a:rPr lang="en-GB">
                    <a:noFill/>
                  </a:rPr>
                  <a:t> </a:t>
                </a:r>
              </a:p>
            </p:txBody>
          </p:sp>
        </mc:Fallback>
      </mc:AlternateContent>
      <p:sp>
        <p:nvSpPr>
          <p:cNvPr id="46" name="TextBox 45"/>
          <p:cNvSpPr txBox="1"/>
          <p:nvPr/>
        </p:nvSpPr>
        <p:spPr>
          <a:xfrm>
            <a:off x="6047913" y="5737195"/>
            <a:ext cx="1143000" cy="276999"/>
          </a:xfrm>
          <a:prstGeom prst="rect">
            <a:avLst/>
          </a:prstGeom>
          <a:noFill/>
        </p:spPr>
        <p:txBody>
          <a:bodyPr wrap="square" rtlCol="0">
            <a:spAutoFit/>
          </a:bodyPr>
          <a:lstStyle/>
          <a:p>
            <a:pPr algn="ctr"/>
            <a:r>
              <a:rPr lang="en-GB" sz="1200" dirty="0">
                <a:solidFill>
                  <a:srgbClr val="FF0000"/>
                </a:solidFill>
                <a:latin typeface="Comic Sans MS" pitchFamily="66" charset="0"/>
              </a:rPr>
              <a:t>Calculate a</a:t>
            </a:r>
          </a:p>
        </p:txBody>
      </p:sp>
    </p:spTree>
    <p:extLst>
      <p:ext uri="{BB962C8B-B14F-4D97-AF65-F5344CB8AC3E}">
        <p14:creationId xmlns:p14="http://schemas.microsoft.com/office/powerpoint/2010/main" val="1688565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blinds(horizontal)">
                                      <p:cBhvr>
                                        <p:cTn id="22" dur="500"/>
                                        <p:tgtEl>
                                          <p:spTgt spid="3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5"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vertic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blinds(horizontal)">
                                      <p:cBhvr>
                                        <p:cTn id="32" dur="500"/>
                                        <p:tgtEl>
                                          <p:spTgt spid="34"/>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blinds(horizontal)">
                                      <p:cBhvr>
                                        <p:cTn id="35" dur="500"/>
                                        <p:tgtEl>
                                          <p:spTgt spid="7"/>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blinds(horizontal)">
                                      <p:cBhvr>
                                        <p:cTn id="38" dur="500"/>
                                        <p:tgtEl>
                                          <p:spTgt spid="6"/>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blinds(horizontal)">
                                      <p:cBhvr>
                                        <p:cTn id="41" dur="500"/>
                                        <p:tgtEl>
                                          <p:spTgt spid="35"/>
                                        </p:tgtEl>
                                      </p:cBhvr>
                                    </p:animEffect>
                                  </p:childTnLst>
                                </p:cTn>
                              </p:par>
                              <p:par>
                                <p:cTn id="42" presetID="3" presetClass="entr" presetSubtype="5" fill="hold" nodeType="with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blinds(vertical)">
                                      <p:cBhvr>
                                        <p:cTn id="44" dur="500"/>
                                        <p:tgtEl>
                                          <p:spTgt spid="8"/>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blinds(horizontal)">
                                      <p:cBhvr>
                                        <p:cTn id="49" dur="500"/>
                                        <p:tgtEl>
                                          <p:spTgt spid="9"/>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blinds(horizontal)">
                                      <p:cBhvr>
                                        <p:cTn id="52" dur="500"/>
                                        <p:tgtEl>
                                          <p:spTgt spid="26"/>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blinds(horizontal)">
                                      <p:cBhvr>
                                        <p:cTn id="57" dur="500"/>
                                        <p:tgtEl>
                                          <p:spTgt spid="10"/>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30"/>
                                        </p:tgtEl>
                                        <p:attrNameLst>
                                          <p:attrName>style.visibility</p:attrName>
                                        </p:attrNameLst>
                                      </p:cBhvr>
                                      <p:to>
                                        <p:strVal val="visible"/>
                                      </p:to>
                                    </p:set>
                                    <p:animEffect transition="in" filter="blinds(horizontal)">
                                      <p:cBhvr>
                                        <p:cTn id="60" dur="500"/>
                                        <p:tgtEl>
                                          <p:spTgt spid="30"/>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nodeType="clickEffect">
                                  <p:stCondLst>
                                    <p:cond delay="0"/>
                                  </p:stCondLst>
                                  <p:childTnLst>
                                    <p:set>
                                      <p:cBhvr>
                                        <p:cTn id="64" dur="1" fill="hold">
                                          <p:stCondLst>
                                            <p:cond delay="0"/>
                                          </p:stCondLst>
                                        </p:cTn>
                                        <p:tgtEl>
                                          <p:spTgt spid="19"/>
                                        </p:tgtEl>
                                        <p:attrNameLst>
                                          <p:attrName>style.visibility</p:attrName>
                                        </p:attrNameLst>
                                      </p:cBhvr>
                                      <p:to>
                                        <p:strVal val="visible"/>
                                      </p:to>
                                    </p:set>
                                    <p:animEffect transition="in" filter="blinds(horizontal)">
                                      <p:cBhvr>
                                        <p:cTn id="65" dur="500"/>
                                        <p:tgtEl>
                                          <p:spTgt spid="19"/>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blinds(horizontal)">
                                      <p:cBhvr>
                                        <p:cTn id="68" dur="500"/>
                                        <p:tgtEl>
                                          <p:spTgt spid="22"/>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nodeType="click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blinds(horizontal)">
                                      <p:cBhvr>
                                        <p:cTn id="73" dur="500"/>
                                        <p:tgtEl>
                                          <p:spTgt spid="13"/>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24"/>
                                        </p:tgtEl>
                                        <p:attrNameLst>
                                          <p:attrName>style.visibility</p:attrName>
                                        </p:attrNameLst>
                                      </p:cBhvr>
                                      <p:to>
                                        <p:strVal val="visible"/>
                                      </p:to>
                                    </p:set>
                                    <p:animEffect transition="in" filter="blinds(horizontal)">
                                      <p:cBhvr>
                                        <p:cTn id="76" dur="500"/>
                                        <p:tgtEl>
                                          <p:spTgt spid="24"/>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nodeType="clickEffect">
                                  <p:stCondLst>
                                    <p:cond delay="0"/>
                                  </p:stCondLst>
                                  <p:childTnLst>
                                    <p:set>
                                      <p:cBhvr>
                                        <p:cTn id="80" dur="1" fill="hold">
                                          <p:stCondLst>
                                            <p:cond delay="0"/>
                                          </p:stCondLst>
                                        </p:cTn>
                                        <p:tgtEl>
                                          <p:spTgt spid="15"/>
                                        </p:tgtEl>
                                        <p:attrNameLst>
                                          <p:attrName>style.visibility</p:attrName>
                                        </p:attrNameLst>
                                      </p:cBhvr>
                                      <p:to>
                                        <p:strVal val="visible"/>
                                      </p:to>
                                    </p:set>
                                    <p:animEffect transition="in" filter="blinds(horizontal)">
                                      <p:cBhvr>
                                        <p:cTn id="81" dur="500"/>
                                        <p:tgtEl>
                                          <p:spTgt spid="15"/>
                                        </p:tgtEl>
                                      </p:cBhvr>
                                    </p:animEffect>
                                  </p:childTnLst>
                                </p:cTn>
                              </p:par>
                              <p:par>
                                <p:cTn id="82" presetID="3" presetClass="entr" presetSubtype="10" fill="hold" grpId="0" nodeType="withEffect">
                                  <p:stCondLst>
                                    <p:cond delay="0"/>
                                  </p:stCondLst>
                                  <p:childTnLst>
                                    <p:set>
                                      <p:cBhvr>
                                        <p:cTn id="83" dur="1" fill="hold">
                                          <p:stCondLst>
                                            <p:cond delay="0"/>
                                          </p:stCondLst>
                                        </p:cTn>
                                        <p:tgtEl>
                                          <p:spTgt spid="27"/>
                                        </p:tgtEl>
                                        <p:attrNameLst>
                                          <p:attrName>style.visibility</p:attrName>
                                        </p:attrNameLst>
                                      </p:cBhvr>
                                      <p:to>
                                        <p:strVal val="visible"/>
                                      </p:to>
                                    </p:set>
                                    <p:animEffect transition="in" filter="blinds(horizontal)">
                                      <p:cBhvr>
                                        <p:cTn id="84" dur="500"/>
                                        <p:tgtEl>
                                          <p:spTgt spid="27"/>
                                        </p:tgtEl>
                                      </p:cBhvr>
                                    </p:animEffect>
                                  </p:childTnLst>
                                </p:cTn>
                              </p:par>
                            </p:childTnLst>
                          </p:cTn>
                        </p:par>
                      </p:childTnLst>
                    </p:cTn>
                  </p:par>
                  <p:par>
                    <p:cTn id="85" fill="hold">
                      <p:stCondLst>
                        <p:cond delay="indefinite"/>
                      </p:stCondLst>
                      <p:childTnLst>
                        <p:par>
                          <p:cTn id="86" fill="hold">
                            <p:stCondLst>
                              <p:cond delay="0"/>
                            </p:stCondLst>
                            <p:childTnLst>
                              <p:par>
                                <p:cTn id="87" presetID="3" presetClass="entr" presetSubtype="10" fill="hold" nodeType="clickEffect">
                                  <p:stCondLst>
                                    <p:cond delay="0"/>
                                  </p:stCondLst>
                                  <p:childTnLst>
                                    <p:set>
                                      <p:cBhvr>
                                        <p:cTn id="88" dur="1" fill="hold">
                                          <p:stCondLst>
                                            <p:cond delay="0"/>
                                          </p:stCondLst>
                                        </p:cTn>
                                        <p:tgtEl>
                                          <p:spTgt spid="11"/>
                                        </p:tgtEl>
                                        <p:attrNameLst>
                                          <p:attrName>style.visibility</p:attrName>
                                        </p:attrNameLst>
                                      </p:cBhvr>
                                      <p:to>
                                        <p:strVal val="visible"/>
                                      </p:to>
                                    </p:set>
                                    <p:animEffect transition="in" filter="blinds(horizontal)">
                                      <p:cBhvr>
                                        <p:cTn id="89" dur="500"/>
                                        <p:tgtEl>
                                          <p:spTgt spid="11"/>
                                        </p:tgtEl>
                                      </p:cBhvr>
                                    </p:animEffect>
                                  </p:childTnLst>
                                </p:cTn>
                              </p:par>
                              <p:par>
                                <p:cTn id="90" presetID="3" presetClass="entr" presetSubtype="10" fill="hold" grpId="0" nodeType="withEffect">
                                  <p:stCondLst>
                                    <p:cond delay="0"/>
                                  </p:stCondLst>
                                  <p:childTnLst>
                                    <p:set>
                                      <p:cBhvr>
                                        <p:cTn id="91" dur="1" fill="hold">
                                          <p:stCondLst>
                                            <p:cond delay="0"/>
                                          </p:stCondLst>
                                        </p:cTn>
                                        <p:tgtEl>
                                          <p:spTgt spid="31"/>
                                        </p:tgtEl>
                                        <p:attrNameLst>
                                          <p:attrName>style.visibility</p:attrName>
                                        </p:attrNameLst>
                                      </p:cBhvr>
                                      <p:to>
                                        <p:strVal val="visible"/>
                                      </p:to>
                                    </p:set>
                                    <p:animEffect transition="in" filter="blinds(horizontal)">
                                      <p:cBhvr>
                                        <p:cTn id="92" dur="500"/>
                                        <p:tgtEl>
                                          <p:spTgt spid="31"/>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nodeType="clickEffect">
                                  <p:stCondLst>
                                    <p:cond delay="0"/>
                                  </p:stCondLst>
                                  <p:childTnLst>
                                    <p:set>
                                      <p:cBhvr>
                                        <p:cTn id="96" dur="1" fill="hold">
                                          <p:stCondLst>
                                            <p:cond delay="0"/>
                                          </p:stCondLst>
                                        </p:cTn>
                                        <p:tgtEl>
                                          <p:spTgt spid="18"/>
                                        </p:tgtEl>
                                        <p:attrNameLst>
                                          <p:attrName>style.visibility</p:attrName>
                                        </p:attrNameLst>
                                      </p:cBhvr>
                                      <p:to>
                                        <p:strVal val="visible"/>
                                      </p:to>
                                    </p:set>
                                    <p:animEffect transition="in" filter="blinds(horizontal)">
                                      <p:cBhvr>
                                        <p:cTn id="97" dur="500"/>
                                        <p:tgtEl>
                                          <p:spTgt spid="18"/>
                                        </p:tgtEl>
                                      </p:cBhvr>
                                    </p:animEffect>
                                  </p:childTnLst>
                                </p:cTn>
                              </p:par>
                              <p:par>
                                <p:cTn id="98" presetID="3" presetClass="entr" presetSubtype="10" fill="hold" grpId="0" nodeType="withEffect">
                                  <p:stCondLst>
                                    <p:cond delay="0"/>
                                  </p:stCondLst>
                                  <p:childTnLst>
                                    <p:set>
                                      <p:cBhvr>
                                        <p:cTn id="99" dur="1" fill="hold">
                                          <p:stCondLst>
                                            <p:cond delay="0"/>
                                          </p:stCondLst>
                                        </p:cTn>
                                        <p:tgtEl>
                                          <p:spTgt spid="23"/>
                                        </p:tgtEl>
                                        <p:attrNameLst>
                                          <p:attrName>style.visibility</p:attrName>
                                        </p:attrNameLst>
                                      </p:cBhvr>
                                      <p:to>
                                        <p:strVal val="visible"/>
                                      </p:to>
                                    </p:set>
                                    <p:animEffect transition="in" filter="blinds(horizontal)">
                                      <p:cBhvr>
                                        <p:cTn id="100" dur="500"/>
                                        <p:tgtEl>
                                          <p:spTgt spid="23"/>
                                        </p:tgtEl>
                                      </p:cBhvr>
                                    </p:animEffect>
                                  </p:childTnLst>
                                </p:cTn>
                              </p:par>
                            </p:childTnLst>
                          </p:cTn>
                        </p:par>
                      </p:childTnLst>
                    </p:cTn>
                  </p:par>
                  <p:par>
                    <p:cTn id="101" fill="hold">
                      <p:stCondLst>
                        <p:cond delay="indefinite"/>
                      </p:stCondLst>
                      <p:childTnLst>
                        <p:par>
                          <p:cTn id="102" fill="hold">
                            <p:stCondLst>
                              <p:cond delay="0"/>
                            </p:stCondLst>
                            <p:childTnLst>
                              <p:par>
                                <p:cTn id="103" presetID="3" presetClass="entr" presetSubtype="10" fill="hold" nodeType="clickEffect">
                                  <p:stCondLst>
                                    <p:cond delay="0"/>
                                  </p:stCondLst>
                                  <p:childTnLst>
                                    <p:set>
                                      <p:cBhvr>
                                        <p:cTn id="104" dur="1" fill="hold">
                                          <p:stCondLst>
                                            <p:cond delay="0"/>
                                          </p:stCondLst>
                                        </p:cTn>
                                        <p:tgtEl>
                                          <p:spTgt spid="12"/>
                                        </p:tgtEl>
                                        <p:attrNameLst>
                                          <p:attrName>style.visibility</p:attrName>
                                        </p:attrNameLst>
                                      </p:cBhvr>
                                      <p:to>
                                        <p:strVal val="visible"/>
                                      </p:to>
                                    </p:set>
                                    <p:animEffect transition="in" filter="blinds(horizontal)">
                                      <p:cBhvr>
                                        <p:cTn id="105" dur="500"/>
                                        <p:tgtEl>
                                          <p:spTgt spid="12"/>
                                        </p:tgtEl>
                                      </p:cBhvr>
                                    </p:animEffect>
                                  </p:childTnLst>
                                </p:cTn>
                              </p:par>
                              <p:par>
                                <p:cTn id="106" presetID="3" presetClass="entr" presetSubtype="10" fill="hold" grpId="0" nodeType="withEffect">
                                  <p:stCondLst>
                                    <p:cond delay="0"/>
                                  </p:stCondLst>
                                  <p:childTnLst>
                                    <p:set>
                                      <p:cBhvr>
                                        <p:cTn id="107" dur="1" fill="hold">
                                          <p:stCondLst>
                                            <p:cond delay="0"/>
                                          </p:stCondLst>
                                        </p:cTn>
                                        <p:tgtEl>
                                          <p:spTgt spid="25"/>
                                        </p:tgtEl>
                                        <p:attrNameLst>
                                          <p:attrName>style.visibility</p:attrName>
                                        </p:attrNameLst>
                                      </p:cBhvr>
                                      <p:to>
                                        <p:strVal val="visible"/>
                                      </p:to>
                                    </p:set>
                                    <p:animEffect transition="in" filter="blinds(horizontal)">
                                      <p:cBhvr>
                                        <p:cTn id="108" dur="500"/>
                                        <p:tgtEl>
                                          <p:spTgt spid="25"/>
                                        </p:tgtEl>
                                      </p:cBhvr>
                                    </p:animEffect>
                                  </p:childTnLst>
                                </p:cTn>
                              </p:par>
                            </p:childTnLst>
                          </p:cTn>
                        </p:par>
                      </p:childTnLst>
                    </p:cTn>
                  </p:par>
                  <p:par>
                    <p:cTn id="109" fill="hold">
                      <p:stCondLst>
                        <p:cond delay="indefinite"/>
                      </p:stCondLst>
                      <p:childTnLst>
                        <p:par>
                          <p:cTn id="110" fill="hold">
                            <p:stCondLst>
                              <p:cond delay="0"/>
                            </p:stCondLst>
                            <p:childTnLst>
                              <p:par>
                                <p:cTn id="111" presetID="3" presetClass="entr" presetSubtype="10" fill="hold" nodeType="clickEffect">
                                  <p:stCondLst>
                                    <p:cond delay="0"/>
                                  </p:stCondLst>
                                  <p:childTnLst>
                                    <p:set>
                                      <p:cBhvr>
                                        <p:cTn id="112" dur="1" fill="hold">
                                          <p:stCondLst>
                                            <p:cond delay="0"/>
                                          </p:stCondLst>
                                        </p:cTn>
                                        <p:tgtEl>
                                          <p:spTgt spid="14"/>
                                        </p:tgtEl>
                                        <p:attrNameLst>
                                          <p:attrName>style.visibility</p:attrName>
                                        </p:attrNameLst>
                                      </p:cBhvr>
                                      <p:to>
                                        <p:strVal val="visible"/>
                                      </p:to>
                                    </p:set>
                                    <p:animEffect transition="in" filter="blinds(horizontal)">
                                      <p:cBhvr>
                                        <p:cTn id="113" dur="500"/>
                                        <p:tgtEl>
                                          <p:spTgt spid="14"/>
                                        </p:tgtEl>
                                      </p:cBhvr>
                                    </p:animEffect>
                                  </p:childTnLst>
                                </p:cTn>
                              </p:par>
                              <p:par>
                                <p:cTn id="114" presetID="3" presetClass="entr" presetSubtype="10" fill="hold" grpId="0" nodeType="withEffect">
                                  <p:stCondLst>
                                    <p:cond delay="0"/>
                                  </p:stCondLst>
                                  <p:childTnLst>
                                    <p:set>
                                      <p:cBhvr>
                                        <p:cTn id="115" dur="1" fill="hold">
                                          <p:stCondLst>
                                            <p:cond delay="0"/>
                                          </p:stCondLst>
                                        </p:cTn>
                                        <p:tgtEl>
                                          <p:spTgt spid="28"/>
                                        </p:tgtEl>
                                        <p:attrNameLst>
                                          <p:attrName>style.visibility</p:attrName>
                                        </p:attrNameLst>
                                      </p:cBhvr>
                                      <p:to>
                                        <p:strVal val="visible"/>
                                      </p:to>
                                    </p:set>
                                    <p:animEffect transition="in" filter="blinds(horizontal)">
                                      <p:cBhvr>
                                        <p:cTn id="116" dur="500"/>
                                        <p:tgtEl>
                                          <p:spTgt spid="28"/>
                                        </p:tgtEl>
                                      </p:cBhvr>
                                    </p:animEffect>
                                  </p:childTnLst>
                                </p:cTn>
                              </p:par>
                            </p:childTnLst>
                          </p:cTn>
                        </p:par>
                      </p:childTnLst>
                    </p:cTn>
                  </p:par>
                  <p:par>
                    <p:cTn id="117" fill="hold">
                      <p:stCondLst>
                        <p:cond delay="indefinite"/>
                      </p:stCondLst>
                      <p:childTnLst>
                        <p:par>
                          <p:cTn id="118" fill="hold">
                            <p:stCondLst>
                              <p:cond delay="0"/>
                            </p:stCondLst>
                            <p:childTnLst>
                              <p:par>
                                <p:cTn id="119" presetID="3" presetClass="entr" presetSubtype="10" fill="hold" nodeType="clickEffect">
                                  <p:stCondLst>
                                    <p:cond delay="0"/>
                                  </p:stCondLst>
                                  <p:childTnLst>
                                    <p:set>
                                      <p:cBhvr>
                                        <p:cTn id="120" dur="1" fill="hold">
                                          <p:stCondLst>
                                            <p:cond delay="0"/>
                                          </p:stCondLst>
                                        </p:cTn>
                                        <p:tgtEl>
                                          <p:spTgt spid="16"/>
                                        </p:tgtEl>
                                        <p:attrNameLst>
                                          <p:attrName>style.visibility</p:attrName>
                                        </p:attrNameLst>
                                      </p:cBhvr>
                                      <p:to>
                                        <p:strVal val="visible"/>
                                      </p:to>
                                    </p:set>
                                    <p:animEffect transition="in" filter="blinds(horizontal)">
                                      <p:cBhvr>
                                        <p:cTn id="121" dur="500"/>
                                        <p:tgtEl>
                                          <p:spTgt spid="16"/>
                                        </p:tgtEl>
                                      </p:cBhvr>
                                    </p:animEffect>
                                  </p:childTnLst>
                                </p:cTn>
                              </p:par>
                              <p:par>
                                <p:cTn id="122" presetID="3" presetClass="entr" presetSubtype="10" fill="hold" nodeType="withEffect">
                                  <p:stCondLst>
                                    <p:cond delay="0"/>
                                  </p:stCondLst>
                                  <p:childTnLst>
                                    <p:set>
                                      <p:cBhvr>
                                        <p:cTn id="123" dur="1" fill="hold">
                                          <p:stCondLst>
                                            <p:cond delay="0"/>
                                          </p:stCondLst>
                                        </p:cTn>
                                        <p:tgtEl>
                                          <p:spTgt spid="17"/>
                                        </p:tgtEl>
                                        <p:attrNameLst>
                                          <p:attrName>style.visibility</p:attrName>
                                        </p:attrNameLst>
                                      </p:cBhvr>
                                      <p:to>
                                        <p:strVal val="visible"/>
                                      </p:to>
                                    </p:set>
                                    <p:animEffect transition="in" filter="blinds(horizontal)">
                                      <p:cBhvr>
                                        <p:cTn id="124" dur="500"/>
                                        <p:tgtEl>
                                          <p:spTgt spid="17"/>
                                        </p:tgtEl>
                                      </p:cBhvr>
                                    </p:animEffect>
                                  </p:childTnLst>
                                </p:cTn>
                              </p:par>
                              <p:par>
                                <p:cTn id="125" presetID="3" presetClass="entr" presetSubtype="10" fill="hold" grpId="0" nodeType="withEffect">
                                  <p:stCondLst>
                                    <p:cond delay="0"/>
                                  </p:stCondLst>
                                  <p:childTnLst>
                                    <p:set>
                                      <p:cBhvr>
                                        <p:cTn id="126" dur="1" fill="hold">
                                          <p:stCondLst>
                                            <p:cond delay="0"/>
                                          </p:stCondLst>
                                        </p:cTn>
                                        <p:tgtEl>
                                          <p:spTgt spid="29"/>
                                        </p:tgtEl>
                                        <p:attrNameLst>
                                          <p:attrName>style.visibility</p:attrName>
                                        </p:attrNameLst>
                                      </p:cBhvr>
                                      <p:to>
                                        <p:strVal val="visible"/>
                                      </p:to>
                                    </p:set>
                                    <p:animEffect transition="in" filter="blinds(horizontal)">
                                      <p:cBhvr>
                                        <p:cTn id="127" dur="500"/>
                                        <p:tgtEl>
                                          <p:spTgt spid="29"/>
                                        </p:tgtEl>
                                      </p:cBhvr>
                                    </p:animEffect>
                                  </p:childTnLst>
                                </p:cTn>
                              </p:par>
                            </p:childTnLst>
                          </p:cTn>
                        </p:par>
                      </p:childTnLst>
                    </p:cTn>
                  </p:par>
                  <p:par>
                    <p:cTn id="128" fill="hold">
                      <p:stCondLst>
                        <p:cond delay="indefinite"/>
                      </p:stCondLst>
                      <p:childTnLst>
                        <p:par>
                          <p:cTn id="129" fill="hold">
                            <p:stCondLst>
                              <p:cond delay="0"/>
                            </p:stCondLst>
                            <p:childTnLst>
                              <p:par>
                                <p:cTn id="130" presetID="3" presetClass="entr" presetSubtype="10" fill="hold" nodeType="clickEffect">
                                  <p:stCondLst>
                                    <p:cond delay="0"/>
                                  </p:stCondLst>
                                  <p:childTnLst>
                                    <p:set>
                                      <p:cBhvr>
                                        <p:cTn id="131" dur="1" fill="hold">
                                          <p:stCondLst>
                                            <p:cond delay="0"/>
                                          </p:stCondLst>
                                        </p:cTn>
                                        <p:tgtEl>
                                          <p:spTgt spid="39">
                                            <p:txEl>
                                              <p:pRg st="0" end="0"/>
                                            </p:txEl>
                                          </p:spTgt>
                                        </p:tgtEl>
                                        <p:attrNameLst>
                                          <p:attrName>style.visibility</p:attrName>
                                        </p:attrNameLst>
                                      </p:cBhvr>
                                      <p:to>
                                        <p:strVal val="visible"/>
                                      </p:to>
                                    </p:set>
                                    <p:animEffect transition="in" filter="blinds(horizontal)">
                                      <p:cBhvr>
                                        <p:cTn id="132" dur="500"/>
                                        <p:tgtEl>
                                          <p:spTgt spid="39">
                                            <p:txEl>
                                              <p:pRg st="0" end="0"/>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3" presetClass="entr" presetSubtype="10" fill="hold" nodeType="clickEffect">
                                  <p:stCondLst>
                                    <p:cond delay="0"/>
                                  </p:stCondLst>
                                  <p:childTnLst>
                                    <p:set>
                                      <p:cBhvr>
                                        <p:cTn id="136" dur="1" fill="hold">
                                          <p:stCondLst>
                                            <p:cond delay="0"/>
                                          </p:stCondLst>
                                        </p:cTn>
                                        <p:tgtEl>
                                          <p:spTgt spid="39">
                                            <p:txEl>
                                              <p:pRg st="1" end="1"/>
                                            </p:txEl>
                                          </p:spTgt>
                                        </p:tgtEl>
                                        <p:attrNameLst>
                                          <p:attrName>style.visibility</p:attrName>
                                        </p:attrNameLst>
                                      </p:cBhvr>
                                      <p:to>
                                        <p:strVal val="visible"/>
                                      </p:to>
                                    </p:set>
                                    <p:animEffect transition="in" filter="blinds(horizontal)">
                                      <p:cBhvr>
                                        <p:cTn id="137" dur="500"/>
                                        <p:tgtEl>
                                          <p:spTgt spid="39">
                                            <p:txEl>
                                              <p:pRg st="1" end="1"/>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3" presetClass="entr" presetSubtype="10" fill="hold" grpId="0" nodeType="clickEffect">
                                  <p:stCondLst>
                                    <p:cond delay="0"/>
                                  </p:stCondLst>
                                  <p:childTnLst>
                                    <p:set>
                                      <p:cBhvr>
                                        <p:cTn id="141" dur="1" fill="hold">
                                          <p:stCondLst>
                                            <p:cond delay="0"/>
                                          </p:stCondLst>
                                        </p:cTn>
                                        <p:tgtEl>
                                          <p:spTgt spid="45"/>
                                        </p:tgtEl>
                                        <p:attrNameLst>
                                          <p:attrName>style.visibility</p:attrName>
                                        </p:attrNameLst>
                                      </p:cBhvr>
                                      <p:to>
                                        <p:strVal val="visible"/>
                                      </p:to>
                                    </p:set>
                                    <p:animEffect transition="in" filter="blinds(horizontal)">
                                      <p:cBhvr>
                                        <p:cTn id="142" dur="500"/>
                                        <p:tgtEl>
                                          <p:spTgt spid="45"/>
                                        </p:tgtEl>
                                      </p:cBhvr>
                                    </p:animEffect>
                                  </p:childTnLst>
                                </p:cTn>
                              </p:par>
                            </p:childTnLst>
                          </p:cTn>
                        </p:par>
                      </p:childTnLst>
                    </p:cTn>
                  </p:par>
                  <p:par>
                    <p:cTn id="143" fill="hold">
                      <p:stCondLst>
                        <p:cond delay="indefinite"/>
                      </p:stCondLst>
                      <p:childTnLst>
                        <p:par>
                          <p:cTn id="144" fill="hold">
                            <p:stCondLst>
                              <p:cond delay="0"/>
                            </p:stCondLst>
                            <p:childTnLst>
                              <p:par>
                                <p:cTn id="145" presetID="3" presetClass="emph" presetSubtype="2" fill="hold" grpId="1" nodeType="clickEffect">
                                  <p:stCondLst>
                                    <p:cond delay="0"/>
                                  </p:stCondLst>
                                  <p:childTnLst>
                                    <p:animClr clrSpc="rgb" dir="cw">
                                      <p:cBhvr override="childStyle">
                                        <p:cTn id="146" dur="500" fill="hold"/>
                                        <p:tgtEl>
                                          <p:spTgt spid="26"/>
                                        </p:tgtEl>
                                        <p:attrNameLst>
                                          <p:attrName>style.color</p:attrName>
                                        </p:attrNameLst>
                                      </p:cBhvr>
                                      <p:to>
                                        <a:srgbClr val="FF0000"/>
                                      </p:to>
                                    </p:animClr>
                                  </p:childTnLst>
                                </p:cTn>
                              </p:par>
                              <p:par>
                                <p:cTn id="147" presetID="3" presetClass="emph" presetSubtype="2" fill="hold" grpId="1" nodeType="withEffect">
                                  <p:stCondLst>
                                    <p:cond delay="0"/>
                                  </p:stCondLst>
                                  <p:childTnLst>
                                    <p:animClr clrSpc="rgb" dir="cw">
                                      <p:cBhvr override="childStyle">
                                        <p:cTn id="148" dur="500" fill="hold"/>
                                        <p:tgtEl>
                                          <p:spTgt spid="30"/>
                                        </p:tgtEl>
                                        <p:attrNameLst>
                                          <p:attrName>style.color</p:attrName>
                                        </p:attrNameLst>
                                      </p:cBhvr>
                                      <p:to>
                                        <a:srgbClr val="FF0000"/>
                                      </p:to>
                                    </p:animClr>
                                  </p:childTnLst>
                                </p:cTn>
                              </p:par>
                              <p:par>
                                <p:cTn id="149" presetID="3" presetClass="emph" presetSubtype="2" fill="hold" grpId="1" nodeType="withEffect">
                                  <p:stCondLst>
                                    <p:cond delay="0"/>
                                  </p:stCondLst>
                                  <p:childTnLst>
                                    <p:animClr clrSpc="rgb" dir="cw">
                                      <p:cBhvr override="childStyle">
                                        <p:cTn id="150" dur="500" fill="hold"/>
                                        <p:tgtEl>
                                          <p:spTgt spid="27"/>
                                        </p:tgtEl>
                                        <p:attrNameLst>
                                          <p:attrName>style.color</p:attrName>
                                        </p:attrNameLst>
                                      </p:cBhvr>
                                      <p:to>
                                        <a:srgbClr val="FF0000"/>
                                      </p:to>
                                    </p:animClr>
                                  </p:childTnLst>
                                </p:cTn>
                              </p:par>
                              <p:par>
                                <p:cTn id="151" presetID="3" presetClass="emph" presetSubtype="2" fill="hold" grpId="1" nodeType="withEffect">
                                  <p:stCondLst>
                                    <p:cond delay="0"/>
                                  </p:stCondLst>
                                  <p:childTnLst>
                                    <p:animClr clrSpc="rgb" dir="cw">
                                      <p:cBhvr override="childStyle">
                                        <p:cTn id="152" dur="500" fill="hold"/>
                                        <p:tgtEl>
                                          <p:spTgt spid="31"/>
                                        </p:tgtEl>
                                        <p:attrNameLst>
                                          <p:attrName>style.color</p:attrName>
                                        </p:attrNameLst>
                                      </p:cBhvr>
                                      <p:to>
                                        <a:srgbClr val="FF0000"/>
                                      </p:to>
                                    </p:animClr>
                                  </p:childTnLst>
                                </p:cTn>
                              </p:par>
                              <p:par>
                                <p:cTn id="153" presetID="3" presetClass="emph" presetSubtype="2" fill="hold" grpId="1" nodeType="withEffect">
                                  <p:stCondLst>
                                    <p:cond delay="0"/>
                                  </p:stCondLst>
                                  <p:childTnLst>
                                    <p:animClr clrSpc="rgb" dir="cw">
                                      <p:cBhvr override="childStyle">
                                        <p:cTn id="154" dur="500" fill="hold"/>
                                        <p:tgtEl>
                                          <p:spTgt spid="28"/>
                                        </p:tgtEl>
                                        <p:attrNameLst>
                                          <p:attrName>style.color</p:attrName>
                                        </p:attrNameLst>
                                      </p:cBhvr>
                                      <p:to>
                                        <a:srgbClr val="FF0000"/>
                                      </p:to>
                                    </p:animClr>
                                  </p:childTnLst>
                                </p:cTn>
                              </p:par>
                              <p:par>
                                <p:cTn id="155" presetID="7" presetClass="emph" presetSubtype="2" fill="hold" nodeType="withEffect">
                                  <p:stCondLst>
                                    <p:cond delay="0"/>
                                  </p:stCondLst>
                                  <p:childTnLst>
                                    <p:animClr clrSpc="rgb" dir="cw">
                                      <p:cBhvr>
                                        <p:cTn id="156" dur="500" fill="hold"/>
                                        <p:tgtEl>
                                          <p:spTgt spid="9"/>
                                        </p:tgtEl>
                                        <p:attrNameLst>
                                          <p:attrName>stroke.color</p:attrName>
                                        </p:attrNameLst>
                                      </p:cBhvr>
                                      <p:to>
                                        <a:srgbClr val="FF0000"/>
                                      </p:to>
                                    </p:animClr>
                                    <p:set>
                                      <p:cBhvr>
                                        <p:cTn id="157" dur="500" fill="hold"/>
                                        <p:tgtEl>
                                          <p:spTgt spid="9"/>
                                        </p:tgtEl>
                                        <p:attrNameLst>
                                          <p:attrName>stroke.on</p:attrName>
                                        </p:attrNameLst>
                                      </p:cBhvr>
                                      <p:to>
                                        <p:strVal val="true"/>
                                      </p:to>
                                    </p:set>
                                  </p:childTnLst>
                                </p:cTn>
                              </p:par>
                              <p:par>
                                <p:cTn id="158" presetID="7" presetClass="emph" presetSubtype="2" fill="hold" nodeType="withEffect">
                                  <p:stCondLst>
                                    <p:cond delay="0"/>
                                  </p:stCondLst>
                                  <p:childTnLst>
                                    <p:animClr clrSpc="rgb" dir="cw">
                                      <p:cBhvr>
                                        <p:cTn id="159" dur="500" fill="hold"/>
                                        <p:tgtEl>
                                          <p:spTgt spid="10"/>
                                        </p:tgtEl>
                                        <p:attrNameLst>
                                          <p:attrName>stroke.color</p:attrName>
                                        </p:attrNameLst>
                                      </p:cBhvr>
                                      <p:to>
                                        <a:srgbClr val="FF0000"/>
                                      </p:to>
                                    </p:animClr>
                                    <p:set>
                                      <p:cBhvr>
                                        <p:cTn id="160" dur="500" fill="hold"/>
                                        <p:tgtEl>
                                          <p:spTgt spid="10"/>
                                        </p:tgtEl>
                                        <p:attrNameLst>
                                          <p:attrName>stroke.on</p:attrName>
                                        </p:attrNameLst>
                                      </p:cBhvr>
                                      <p:to>
                                        <p:strVal val="true"/>
                                      </p:to>
                                    </p:set>
                                  </p:childTnLst>
                                </p:cTn>
                              </p:par>
                              <p:par>
                                <p:cTn id="161" presetID="7" presetClass="emph" presetSubtype="2" fill="hold" nodeType="withEffect">
                                  <p:stCondLst>
                                    <p:cond delay="0"/>
                                  </p:stCondLst>
                                  <p:childTnLst>
                                    <p:animClr clrSpc="rgb" dir="cw">
                                      <p:cBhvr>
                                        <p:cTn id="162" dur="500" fill="hold"/>
                                        <p:tgtEl>
                                          <p:spTgt spid="15"/>
                                        </p:tgtEl>
                                        <p:attrNameLst>
                                          <p:attrName>stroke.color</p:attrName>
                                        </p:attrNameLst>
                                      </p:cBhvr>
                                      <p:to>
                                        <a:srgbClr val="FF0000"/>
                                      </p:to>
                                    </p:animClr>
                                    <p:set>
                                      <p:cBhvr>
                                        <p:cTn id="163" dur="500" fill="hold"/>
                                        <p:tgtEl>
                                          <p:spTgt spid="15"/>
                                        </p:tgtEl>
                                        <p:attrNameLst>
                                          <p:attrName>stroke.on</p:attrName>
                                        </p:attrNameLst>
                                      </p:cBhvr>
                                      <p:to>
                                        <p:strVal val="true"/>
                                      </p:to>
                                    </p:set>
                                  </p:childTnLst>
                                </p:cTn>
                              </p:par>
                              <p:par>
                                <p:cTn id="164" presetID="7" presetClass="emph" presetSubtype="2" fill="hold" nodeType="withEffect">
                                  <p:stCondLst>
                                    <p:cond delay="0"/>
                                  </p:stCondLst>
                                  <p:childTnLst>
                                    <p:animClr clrSpc="rgb" dir="cw">
                                      <p:cBhvr>
                                        <p:cTn id="165" dur="500" fill="hold"/>
                                        <p:tgtEl>
                                          <p:spTgt spid="11"/>
                                        </p:tgtEl>
                                        <p:attrNameLst>
                                          <p:attrName>stroke.color</p:attrName>
                                        </p:attrNameLst>
                                      </p:cBhvr>
                                      <p:to>
                                        <a:srgbClr val="FF0000"/>
                                      </p:to>
                                    </p:animClr>
                                    <p:set>
                                      <p:cBhvr>
                                        <p:cTn id="166" dur="500" fill="hold"/>
                                        <p:tgtEl>
                                          <p:spTgt spid="11"/>
                                        </p:tgtEl>
                                        <p:attrNameLst>
                                          <p:attrName>stroke.on</p:attrName>
                                        </p:attrNameLst>
                                      </p:cBhvr>
                                      <p:to>
                                        <p:strVal val="true"/>
                                      </p:to>
                                    </p:set>
                                  </p:childTnLst>
                                </p:cTn>
                              </p:par>
                              <p:par>
                                <p:cTn id="167" presetID="7" presetClass="emph" presetSubtype="2" fill="hold" nodeType="withEffect">
                                  <p:stCondLst>
                                    <p:cond delay="0"/>
                                  </p:stCondLst>
                                  <p:childTnLst>
                                    <p:animClr clrSpc="rgb" dir="cw">
                                      <p:cBhvr>
                                        <p:cTn id="168" dur="500" fill="hold"/>
                                        <p:tgtEl>
                                          <p:spTgt spid="14"/>
                                        </p:tgtEl>
                                        <p:attrNameLst>
                                          <p:attrName>stroke.color</p:attrName>
                                        </p:attrNameLst>
                                      </p:cBhvr>
                                      <p:to>
                                        <a:srgbClr val="FF0000"/>
                                      </p:to>
                                    </p:animClr>
                                    <p:set>
                                      <p:cBhvr>
                                        <p:cTn id="169" dur="500" fill="hold"/>
                                        <p:tgtEl>
                                          <p:spTgt spid="14"/>
                                        </p:tgtEl>
                                        <p:attrNameLst>
                                          <p:attrName>stroke.on</p:attrName>
                                        </p:attrNameLst>
                                      </p:cBhvr>
                                      <p:to>
                                        <p:strVal val="true"/>
                                      </p:to>
                                    </p:set>
                                  </p:childTnLst>
                                </p:cTn>
                              </p:par>
                            </p:childTnLst>
                          </p:cTn>
                        </p:par>
                      </p:childTnLst>
                    </p:cTn>
                  </p:par>
                  <p:par>
                    <p:cTn id="170" fill="hold">
                      <p:stCondLst>
                        <p:cond delay="indefinite"/>
                      </p:stCondLst>
                      <p:childTnLst>
                        <p:par>
                          <p:cTn id="171" fill="hold">
                            <p:stCondLst>
                              <p:cond delay="0"/>
                            </p:stCondLst>
                            <p:childTnLst>
                              <p:par>
                                <p:cTn id="172" presetID="3" presetClass="entr" presetSubtype="10" fill="hold" grpId="0" nodeType="clickEffect">
                                  <p:stCondLst>
                                    <p:cond delay="0"/>
                                  </p:stCondLst>
                                  <p:childTnLst>
                                    <p:set>
                                      <p:cBhvr>
                                        <p:cTn id="173" dur="1" fill="hold">
                                          <p:stCondLst>
                                            <p:cond delay="0"/>
                                          </p:stCondLst>
                                        </p:cTn>
                                        <p:tgtEl>
                                          <p:spTgt spid="37"/>
                                        </p:tgtEl>
                                        <p:attrNameLst>
                                          <p:attrName>style.visibility</p:attrName>
                                        </p:attrNameLst>
                                      </p:cBhvr>
                                      <p:to>
                                        <p:strVal val="visible"/>
                                      </p:to>
                                    </p:set>
                                    <p:animEffect transition="in" filter="blinds(horizontal)">
                                      <p:cBhvr>
                                        <p:cTn id="174" dur="500"/>
                                        <p:tgtEl>
                                          <p:spTgt spid="37"/>
                                        </p:tgtEl>
                                      </p:cBhvr>
                                    </p:animEffect>
                                  </p:childTnLst>
                                </p:cTn>
                              </p:par>
                            </p:childTnLst>
                          </p:cTn>
                        </p:par>
                      </p:childTnLst>
                    </p:cTn>
                  </p:par>
                  <p:par>
                    <p:cTn id="175" fill="hold">
                      <p:stCondLst>
                        <p:cond delay="indefinite"/>
                      </p:stCondLst>
                      <p:childTnLst>
                        <p:par>
                          <p:cTn id="176" fill="hold">
                            <p:stCondLst>
                              <p:cond delay="0"/>
                            </p:stCondLst>
                            <p:childTnLst>
                              <p:par>
                                <p:cTn id="177" presetID="3" presetClass="entr" presetSubtype="10" fill="hold" grpId="0" nodeType="clickEffect">
                                  <p:stCondLst>
                                    <p:cond delay="0"/>
                                  </p:stCondLst>
                                  <p:childTnLst>
                                    <p:set>
                                      <p:cBhvr>
                                        <p:cTn id="178" dur="1" fill="hold">
                                          <p:stCondLst>
                                            <p:cond delay="0"/>
                                          </p:stCondLst>
                                        </p:cTn>
                                        <p:tgtEl>
                                          <p:spTgt spid="42"/>
                                        </p:tgtEl>
                                        <p:attrNameLst>
                                          <p:attrName>style.visibility</p:attrName>
                                        </p:attrNameLst>
                                      </p:cBhvr>
                                      <p:to>
                                        <p:strVal val="visible"/>
                                      </p:to>
                                    </p:set>
                                    <p:animEffect transition="in" filter="blinds(horizontal)">
                                      <p:cBhvr>
                                        <p:cTn id="179" dur="500"/>
                                        <p:tgtEl>
                                          <p:spTgt spid="42"/>
                                        </p:tgtEl>
                                      </p:cBhvr>
                                    </p:animEffect>
                                  </p:childTnLst>
                                </p:cTn>
                              </p:par>
                            </p:childTnLst>
                          </p:cTn>
                        </p:par>
                      </p:childTnLst>
                    </p:cTn>
                  </p:par>
                  <p:par>
                    <p:cTn id="180" fill="hold">
                      <p:stCondLst>
                        <p:cond delay="indefinite"/>
                      </p:stCondLst>
                      <p:childTnLst>
                        <p:par>
                          <p:cTn id="181" fill="hold">
                            <p:stCondLst>
                              <p:cond delay="0"/>
                            </p:stCondLst>
                            <p:childTnLst>
                              <p:par>
                                <p:cTn id="182" presetID="3" presetClass="entr" presetSubtype="10" fill="hold" grpId="0" nodeType="clickEffect">
                                  <p:stCondLst>
                                    <p:cond delay="0"/>
                                  </p:stCondLst>
                                  <p:childTnLst>
                                    <p:set>
                                      <p:cBhvr>
                                        <p:cTn id="183" dur="1" fill="hold">
                                          <p:stCondLst>
                                            <p:cond delay="0"/>
                                          </p:stCondLst>
                                        </p:cTn>
                                        <p:tgtEl>
                                          <p:spTgt spid="43"/>
                                        </p:tgtEl>
                                        <p:attrNameLst>
                                          <p:attrName>style.visibility</p:attrName>
                                        </p:attrNameLst>
                                      </p:cBhvr>
                                      <p:to>
                                        <p:strVal val="visible"/>
                                      </p:to>
                                    </p:set>
                                    <p:animEffect transition="in" filter="blinds(horizontal)">
                                      <p:cBhvr>
                                        <p:cTn id="184" dur="500"/>
                                        <p:tgtEl>
                                          <p:spTgt spid="43"/>
                                        </p:tgtEl>
                                      </p:cBhvr>
                                    </p:animEffect>
                                  </p:childTnLst>
                                </p:cTn>
                              </p:par>
                            </p:childTnLst>
                          </p:cTn>
                        </p:par>
                      </p:childTnLst>
                    </p:cTn>
                  </p:par>
                  <p:par>
                    <p:cTn id="185" fill="hold">
                      <p:stCondLst>
                        <p:cond delay="indefinite"/>
                      </p:stCondLst>
                      <p:childTnLst>
                        <p:par>
                          <p:cTn id="186" fill="hold">
                            <p:stCondLst>
                              <p:cond delay="0"/>
                            </p:stCondLst>
                            <p:childTnLst>
                              <p:par>
                                <p:cTn id="187" presetID="3" presetClass="entr" presetSubtype="10" fill="hold" grpId="0" nodeType="clickEffect">
                                  <p:stCondLst>
                                    <p:cond delay="0"/>
                                  </p:stCondLst>
                                  <p:childTnLst>
                                    <p:set>
                                      <p:cBhvr>
                                        <p:cTn id="188" dur="1" fill="hold">
                                          <p:stCondLst>
                                            <p:cond delay="0"/>
                                          </p:stCondLst>
                                        </p:cTn>
                                        <p:tgtEl>
                                          <p:spTgt spid="38"/>
                                        </p:tgtEl>
                                        <p:attrNameLst>
                                          <p:attrName>style.visibility</p:attrName>
                                        </p:attrNameLst>
                                      </p:cBhvr>
                                      <p:to>
                                        <p:strVal val="visible"/>
                                      </p:to>
                                    </p:set>
                                    <p:animEffect transition="in" filter="blinds(horizontal)">
                                      <p:cBhvr>
                                        <p:cTn id="189" dur="500"/>
                                        <p:tgtEl>
                                          <p:spTgt spid="38"/>
                                        </p:tgtEl>
                                      </p:cBhvr>
                                    </p:animEffect>
                                  </p:childTnLst>
                                </p:cTn>
                              </p:par>
                            </p:childTnLst>
                          </p:cTn>
                        </p:par>
                      </p:childTnLst>
                    </p:cTn>
                  </p:par>
                  <p:par>
                    <p:cTn id="190" fill="hold">
                      <p:stCondLst>
                        <p:cond delay="indefinite"/>
                      </p:stCondLst>
                      <p:childTnLst>
                        <p:par>
                          <p:cTn id="191" fill="hold">
                            <p:stCondLst>
                              <p:cond delay="0"/>
                            </p:stCondLst>
                            <p:childTnLst>
                              <p:par>
                                <p:cTn id="192" presetID="3" presetClass="entr" presetSubtype="10" fill="hold" grpId="0" nodeType="clickEffect">
                                  <p:stCondLst>
                                    <p:cond delay="0"/>
                                  </p:stCondLst>
                                  <p:childTnLst>
                                    <p:set>
                                      <p:cBhvr>
                                        <p:cTn id="193" dur="1" fill="hold">
                                          <p:stCondLst>
                                            <p:cond delay="0"/>
                                          </p:stCondLst>
                                        </p:cTn>
                                        <p:tgtEl>
                                          <p:spTgt spid="44"/>
                                        </p:tgtEl>
                                        <p:attrNameLst>
                                          <p:attrName>style.visibility</p:attrName>
                                        </p:attrNameLst>
                                      </p:cBhvr>
                                      <p:to>
                                        <p:strVal val="visible"/>
                                      </p:to>
                                    </p:set>
                                    <p:animEffect transition="in" filter="blinds(horizontal)">
                                      <p:cBhvr>
                                        <p:cTn id="194" dur="500"/>
                                        <p:tgtEl>
                                          <p:spTgt spid="44"/>
                                        </p:tgtEl>
                                      </p:cBhvr>
                                    </p:animEffect>
                                  </p:childTnLst>
                                </p:cTn>
                              </p:par>
                            </p:childTnLst>
                          </p:cTn>
                        </p:par>
                      </p:childTnLst>
                    </p:cTn>
                  </p:par>
                  <p:par>
                    <p:cTn id="195" fill="hold">
                      <p:stCondLst>
                        <p:cond delay="indefinite"/>
                      </p:stCondLst>
                      <p:childTnLst>
                        <p:par>
                          <p:cTn id="196" fill="hold">
                            <p:stCondLst>
                              <p:cond delay="0"/>
                            </p:stCondLst>
                            <p:childTnLst>
                              <p:par>
                                <p:cTn id="197" presetID="3" presetClass="entr" presetSubtype="10" fill="hold" grpId="0" nodeType="clickEffect">
                                  <p:stCondLst>
                                    <p:cond delay="0"/>
                                  </p:stCondLst>
                                  <p:childTnLst>
                                    <p:set>
                                      <p:cBhvr>
                                        <p:cTn id="198" dur="1" fill="hold">
                                          <p:stCondLst>
                                            <p:cond delay="0"/>
                                          </p:stCondLst>
                                        </p:cTn>
                                        <p:tgtEl>
                                          <p:spTgt spid="46"/>
                                        </p:tgtEl>
                                        <p:attrNameLst>
                                          <p:attrName>style.visibility</p:attrName>
                                        </p:attrNameLst>
                                      </p:cBhvr>
                                      <p:to>
                                        <p:strVal val="visible"/>
                                      </p:to>
                                    </p:set>
                                    <p:animEffect transition="in" filter="blinds(horizontal)">
                                      <p:cBhvr>
                                        <p:cTn id="199" dur="500"/>
                                        <p:tgtEl>
                                          <p:spTgt spid="46"/>
                                        </p:tgtEl>
                                      </p:cBhvr>
                                    </p:animEffect>
                                  </p:childTnLst>
                                </p:cTn>
                              </p:par>
                            </p:childTnLst>
                          </p:cTn>
                        </p:par>
                      </p:childTnLst>
                    </p:cTn>
                  </p:par>
                  <p:par>
                    <p:cTn id="200" fill="hold">
                      <p:stCondLst>
                        <p:cond delay="indefinite"/>
                      </p:stCondLst>
                      <p:childTnLst>
                        <p:par>
                          <p:cTn id="201" fill="hold">
                            <p:stCondLst>
                              <p:cond delay="0"/>
                            </p:stCondLst>
                            <p:childTnLst>
                              <p:par>
                                <p:cTn id="202" presetID="3" presetClass="entr" presetSubtype="10" fill="hold" grpId="0" nodeType="clickEffect">
                                  <p:stCondLst>
                                    <p:cond delay="0"/>
                                  </p:stCondLst>
                                  <p:childTnLst>
                                    <p:set>
                                      <p:cBhvr>
                                        <p:cTn id="203" dur="1" fill="hold">
                                          <p:stCondLst>
                                            <p:cond delay="0"/>
                                          </p:stCondLst>
                                        </p:cTn>
                                        <p:tgtEl>
                                          <p:spTgt spid="40"/>
                                        </p:tgtEl>
                                        <p:attrNameLst>
                                          <p:attrName>style.visibility</p:attrName>
                                        </p:attrNameLst>
                                      </p:cBhvr>
                                      <p:to>
                                        <p:strVal val="visible"/>
                                      </p:to>
                                    </p:set>
                                    <p:animEffect transition="in" filter="blinds(horizontal)">
                                      <p:cBhvr>
                                        <p:cTn id="204" dur="500"/>
                                        <p:tgtEl>
                                          <p:spTgt spid="40"/>
                                        </p:tgtEl>
                                      </p:cBhvr>
                                    </p:animEffect>
                                  </p:childTnLst>
                                </p:cTn>
                              </p:par>
                            </p:childTnLst>
                          </p:cTn>
                        </p:par>
                      </p:childTnLst>
                    </p:cTn>
                  </p:par>
                  <p:par>
                    <p:cTn id="205" fill="hold">
                      <p:stCondLst>
                        <p:cond delay="indefinite"/>
                      </p:stCondLst>
                      <p:childTnLst>
                        <p:par>
                          <p:cTn id="206" fill="hold">
                            <p:stCondLst>
                              <p:cond delay="0"/>
                            </p:stCondLst>
                            <p:childTnLst>
                              <p:par>
                                <p:cTn id="207" presetID="3" presetClass="exit" presetSubtype="10" fill="hold" grpId="1" nodeType="clickEffect">
                                  <p:stCondLst>
                                    <p:cond delay="0"/>
                                  </p:stCondLst>
                                  <p:childTnLst>
                                    <p:animEffect transition="out" filter="blinds(horizontal)">
                                      <p:cBhvr>
                                        <p:cTn id="208" dur="500"/>
                                        <p:tgtEl>
                                          <p:spTgt spid="29"/>
                                        </p:tgtEl>
                                      </p:cBhvr>
                                    </p:animEffect>
                                    <p:set>
                                      <p:cBhvr>
                                        <p:cTn id="209" dur="1" fill="hold">
                                          <p:stCondLst>
                                            <p:cond delay="499"/>
                                          </p:stCondLst>
                                        </p:cTn>
                                        <p:tgtEl>
                                          <p:spTgt spid="29"/>
                                        </p:tgtEl>
                                        <p:attrNameLst>
                                          <p:attrName>style.visibility</p:attrName>
                                        </p:attrNameLst>
                                      </p:cBhvr>
                                      <p:to>
                                        <p:strVal val="hidden"/>
                                      </p:to>
                                    </p:set>
                                  </p:childTnLst>
                                </p:cTn>
                              </p:par>
                              <p:par>
                                <p:cTn id="210" presetID="3" presetClass="entr" presetSubtype="10" fill="hold" grpId="0" nodeType="withEffect">
                                  <p:stCondLst>
                                    <p:cond delay="0"/>
                                  </p:stCondLst>
                                  <p:childTnLst>
                                    <p:set>
                                      <p:cBhvr>
                                        <p:cTn id="211" dur="1" fill="hold">
                                          <p:stCondLst>
                                            <p:cond delay="0"/>
                                          </p:stCondLst>
                                        </p:cTn>
                                        <p:tgtEl>
                                          <p:spTgt spid="41"/>
                                        </p:tgtEl>
                                        <p:attrNameLst>
                                          <p:attrName>style.visibility</p:attrName>
                                        </p:attrNameLst>
                                      </p:cBhvr>
                                      <p:to>
                                        <p:strVal val="visible"/>
                                      </p:to>
                                    </p:set>
                                    <p:animEffect transition="in" filter="blinds(horizontal)">
                                      <p:cBhvr>
                                        <p:cTn id="21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22" grpId="0"/>
      <p:bldP spid="23" grpId="0"/>
      <p:bldP spid="24" grpId="0"/>
      <p:bldP spid="25" grpId="0"/>
      <p:bldP spid="26" grpId="0"/>
      <p:bldP spid="26" grpId="1"/>
      <p:bldP spid="27" grpId="0"/>
      <p:bldP spid="27" grpId="1"/>
      <p:bldP spid="28" grpId="0"/>
      <p:bldP spid="28" grpId="1"/>
      <p:bldP spid="29" grpId="0"/>
      <p:bldP spid="29" grpId="1"/>
      <p:bldP spid="30" grpId="0"/>
      <p:bldP spid="30" grpId="1"/>
      <p:bldP spid="31" grpId="0"/>
      <p:bldP spid="31" grpId="1"/>
      <p:bldP spid="34" grpId="0"/>
      <p:bldP spid="35" grpId="0"/>
      <p:bldP spid="36" grpId="0"/>
      <p:bldP spid="37" grpId="0"/>
      <p:bldP spid="38" grpId="0"/>
      <p:bldP spid="40" grpId="0"/>
      <p:bldP spid="41" grpId="0"/>
      <p:bldP spid="42" grpId="0" animBg="1"/>
      <p:bldP spid="43" grpId="0"/>
      <p:bldP spid="44" grpId="0" animBg="1"/>
      <p:bldP spid="45" grpId="0"/>
      <p:bldP spid="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40"/>
          <p:cNvSpPr txBox="1"/>
          <p:nvPr/>
        </p:nvSpPr>
        <p:spPr>
          <a:xfrm>
            <a:off x="6085562" y="1146636"/>
            <a:ext cx="580608" cy="276999"/>
          </a:xfrm>
          <a:prstGeom prst="rect">
            <a:avLst/>
          </a:prstGeom>
          <a:noFill/>
        </p:spPr>
        <p:txBody>
          <a:bodyPr wrap="none" rtlCol="0">
            <a:spAutoFit/>
          </a:bodyPr>
          <a:lstStyle/>
          <a:p>
            <a:pPr algn="ctr"/>
            <a:r>
              <a:rPr lang="en-GB" sz="1200" dirty="0">
                <a:latin typeface="Comic Sans MS" pitchFamily="66" charset="0"/>
              </a:rPr>
              <a:t>3ms</a:t>
            </a:r>
            <a:r>
              <a:rPr lang="en-GB" sz="1200" baseline="30000" dirty="0">
                <a:latin typeface="Comic Sans MS" pitchFamily="66" charset="0"/>
              </a:rPr>
              <a:t>-2</a:t>
            </a:r>
          </a:p>
        </p:txBody>
      </p:sp>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6" y="1400175"/>
            <a:ext cx="3585746" cy="4776787"/>
          </a:xfrm>
        </p:spPr>
        <p:txBody>
          <a:bodyPr>
            <a:normAutofit fontScale="92500" lnSpcReduction="10000"/>
          </a:bodyPr>
          <a:lstStyle/>
          <a:p>
            <a:pPr marL="0" indent="0" algn="ctr">
              <a:buNone/>
            </a:pPr>
            <a:r>
              <a:rPr lang="en-US" sz="1600" b="1" dirty="0">
                <a:latin typeface="Comic Sans MS" panose="030F0702030302020204" pitchFamily="66" charset="0"/>
              </a:rPr>
              <a:t>Sometimes a system will involve the motion of more than one particle, which are connected together</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US" sz="1600" dirty="0">
                <a:latin typeface="Comic Sans MS" panose="030F0702030302020204" pitchFamily="66" charset="0"/>
              </a:rPr>
              <a:t>Two particles, P and Q, of masses 5kg and 3kg respectively, are connected by a light inextensible string. Particle P is pulled by a horizontal force of magnitude 40N along a rough horizontal plane. Particle  P experiences a frictional force of 10N and particle Q experiences a frictional force of 6N.</a:t>
            </a:r>
          </a:p>
          <a:p>
            <a:pPr marL="0" indent="0" algn="ctr">
              <a:buNone/>
            </a:pPr>
            <a:endParaRPr lang="en-US" sz="1600" dirty="0">
              <a:latin typeface="Comic Sans MS" panose="030F0702030302020204" pitchFamily="66" charset="0"/>
            </a:endParaRPr>
          </a:p>
          <a:p>
            <a:pPr marL="342900" indent="-342900" algn="ctr">
              <a:buAutoNum type="alphaLcParenR"/>
            </a:pPr>
            <a:r>
              <a:rPr lang="en-US" sz="1600" dirty="0">
                <a:latin typeface="Comic Sans MS" panose="030F0702030302020204" pitchFamily="66" charset="0"/>
              </a:rPr>
              <a:t>Find the acceleration of the particles</a:t>
            </a:r>
          </a:p>
          <a:p>
            <a:pPr marL="342900" indent="-342900" algn="ctr">
              <a:buAutoNum type="alphaLcParenR"/>
            </a:pPr>
            <a:r>
              <a:rPr lang="en-US" sz="1600" dirty="0">
                <a:latin typeface="Comic Sans MS" panose="030F0702030302020204" pitchFamily="66" charset="0"/>
              </a:rPr>
              <a:t>Find the tension in the string</a:t>
            </a:r>
          </a:p>
          <a:p>
            <a:pPr marL="342900" indent="-342900" algn="ctr">
              <a:buAutoNum type="alphaLcParenR"/>
            </a:pPr>
            <a:r>
              <a:rPr lang="en-US" sz="1600" dirty="0">
                <a:latin typeface="Comic Sans MS" panose="030F0702030302020204" pitchFamily="66" charset="0"/>
              </a:rPr>
              <a:t>Explain how the modelling assumptions that the string is light and inextensible have been used</a:t>
            </a: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96638" cy="369332"/>
          </a:xfrm>
          <a:prstGeom prst="rect">
            <a:avLst/>
          </a:prstGeom>
          <a:noFill/>
        </p:spPr>
        <p:txBody>
          <a:bodyPr wrap="none" rtlCol="0">
            <a:spAutoFit/>
          </a:bodyPr>
          <a:lstStyle/>
          <a:p>
            <a:r>
              <a:rPr lang="en-US" dirty="0">
                <a:latin typeface="Comic Sans MS" panose="030F0702030302020204" pitchFamily="66" charset="0"/>
              </a:rPr>
              <a:t>10E</a:t>
            </a:r>
            <a:endParaRPr lang="en-GB" dirty="0">
              <a:latin typeface="Comic Sans MS" panose="030F0702030302020204" pitchFamily="66" charset="0"/>
            </a:endParaRPr>
          </a:p>
        </p:txBody>
      </p:sp>
      <p:cxnSp>
        <p:nvCxnSpPr>
          <p:cNvPr id="5" name="Straight Connector 4"/>
          <p:cNvCxnSpPr/>
          <p:nvPr/>
        </p:nvCxnSpPr>
        <p:spPr>
          <a:xfrm>
            <a:off x="4591595" y="2527663"/>
            <a:ext cx="3657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201195" y="2146663"/>
            <a:ext cx="609600" cy="381000"/>
          </a:xfrm>
          <a:prstGeom prst="rect">
            <a:avLst/>
          </a:prstGeom>
          <a:solidFill>
            <a:srgbClr val="92D050"/>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7106195" y="2146663"/>
            <a:ext cx="609600" cy="381000"/>
          </a:xfrm>
          <a:prstGeom prst="rect">
            <a:avLst/>
          </a:prstGeom>
          <a:solidFill>
            <a:srgbClr val="92D050"/>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p:nvPr/>
        </p:nvCxnSpPr>
        <p:spPr>
          <a:xfrm>
            <a:off x="5810795" y="2222863"/>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715795" y="2299063"/>
            <a:ext cx="4572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6725195" y="2375263"/>
            <a:ext cx="3810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4820195" y="2375263"/>
            <a:ext cx="3810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5505995" y="1765663"/>
            <a:ext cx="0" cy="38100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7410995" y="1765663"/>
            <a:ext cx="0" cy="38100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810795" y="2222863"/>
            <a:ext cx="3810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6725195" y="2222863"/>
            <a:ext cx="3810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115595" y="1460863"/>
            <a:ext cx="3810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115595" y="1460863"/>
            <a:ext cx="5334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505995" y="2527663"/>
            <a:ext cx="0" cy="38100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410995" y="2527663"/>
            <a:ext cx="0" cy="38100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232469" y="2882537"/>
            <a:ext cx="388247" cy="307777"/>
          </a:xfrm>
          <a:prstGeom prst="rect">
            <a:avLst/>
          </a:prstGeom>
          <a:noFill/>
        </p:spPr>
        <p:txBody>
          <a:bodyPr wrap="none" rtlCol="0">
            <a:spAutoFit/>
          </a:bodyPr>
          <a:lstStyle/>
          <a:p>
            <a:pPr algn="ctr"/>
            <a:r>
              <a:rPr lang="en-GB" sz="1400" dirty="0">
                <a:latin typeface="Comic Sans MS" pitchFamily="66" charset="0"/>
              </a:rPr>
              <a:t>5g</a:t>
            </a:r>
          </a:p>
        </p:txBody>
      </p:sp>
      <p:sp>
        <p:nvSpPr>
          <p:cNvPr id="23" name="TextBox 22"/>
          <p:cNvSpPr txBox="1"/>
          <p:nvPr/>
        </p:nvSpPr>
        <p:spPr>
          <a:xfrm>
            <a:off x="5292635" y="2882537"/>
            <a:ext cx="388247" cy="307777"/>
          </a:xfrm>
          <a:prstGeom prst="rect">
            <a:avLst/>
          </a:prstGeom>
          <a:noFill/>
        </p:spPr>
        <p:txBody>
          <a:bodyPr wrap="none" rtlCol="0">
            <a:spAutoFit/>
          </a:bodyPr>
          <a:lstStyle/>
          <a:p>
            <a:pPr algn="ctr"/>
            <a:r>
              <a:rPr lang="en-GB" sz="1400" dirty="0">
                <a:latin typeface="Comic Sans MS" pitchFamily="66" charset="0"/>
              </a:rPr>
              <a:t>3g</a:t>
            </a:r>
          </a:p>
        </p:txBody>
      </p:sp>
      <p:sp>
        <p:nvSpPr>
          <p:cNvPr id="24" name="TextBox 23"/>
          <p:cNvSpPr txBox="1"/>
          <p:nvPr/>
        </p:nvSpPr>
        <p:spPr>
          <a:xfrm>
            <a:off x="7254587" y="1460863"/>
            <a:ext cx="359394" cy="307777"/>
          </a:xfrm>
          <a:prstGeom prst="rect">
            <a:avLst/>
          </a:prstGeom>
          <a:noFill/>
        </p:spPr>
        <p:txBody>
          <a:bodyPr wrap="none" rtlCol="0">
            <a:spAutoFit/>
          </a:bodyPr>
          <a:lstStyle/>
          <a:p>
            <a:pPr algn="ctr"/>
            <a:r>
              <a:rPr lang="en-GB" sz="1400" dirty="0">
                <a:latin typeface="Comic Sans MS" pitchFamily="66" charset="0"/>
              </a:rPr>
              <a:t>R</a:t>
            </a:r>
            <a:r>
              <a:rPr lang="en-GB" sz="1400" baseline="-25000" dirty="0">
                <a:latin typeface="Comic Sans MS" pitchFamily="66" charset="0"/>
              </a:rPr>
              <a:t>P</a:t>
            </a:r>
          </a:p>
        </p:txBody>
      </p:sp>
      <p:sp>
        <p:nvSpPr>
          <p:cNvPr id="25" name="TextBox 24"/>
          <p:cNvSpPr txBox="1"/>
          <p:nvPr/>
        </p:nvSpPr>
        <p:spPr>
          <a:xfrm>
            <a:off x="5275218" y="1460863"/>
            <a:ext cx="446314" cy="307777"/>
          </a:xfrm>
          <a:prstGeom prst="rect">
            <a:avLst/>
          </a:prstGeom>
          <a:noFill/>
        </p:spPr>
        <p:txBody>
          <a:bodyPr wrap="square" rtlCol="0">
            <a:spAutoFit/>
          </a:bodyPr>
          <a:lstStyle/>
          <a:p>
            <a:pPr algn="ctr"/>
            <a:r>
              <a:rPr lang="en-GB" sz="1400" dirty="0">
                <a:latin typeface="Comic Sans MS" pitchFamily="66" charset="0"/>
              </a:rPr>
              <a:t>R</a:t>
            </a:r>
            <a:r>
              <a:rPr lang="en-GB" sz="1400" baseline="-25000" dirty="0">
                <a:latin typeface="Comic Sans MS" pitchFamily="66" charset="0"/>
              </a:rPr>
              <a:t>Q</a:t>
            </a:r>
          </a:p>
        </p:txBody>
      </p:sp>
      <p:sp>
        <p:nvSpPr>
          <p:cNvPr id="26" name="TextBox 25"/>
          <p:cNvSpPr txBox="1"/>
          <p:nvPr/>
        </p:nvSpPr>
        <p:spPr>
          <a:xfrm>
            <a:off x="8096795" y="2146663"/>
            <a:ext cx="497252" cy="276999"/>
          </a:xfrm>
          <a:prstGeom prst="rect">
            <a:avLst/>
          </a:prstGeom>
          <a:noFill/>
        </p:spPr>
        <p:txBody>
          <a:bodyPr wrap="none" rtlCol="0">
            <a:spAutoFit/>
          </a:bodyPr>
          <a:lstStyle/>
          <a:p>
            <a:pPr algn="ctr"/>
            <a:r>
              <a:rPr lang="en-GB" sz="1200" dirty="0">
                <a:latin typeface="Comic Sans MS" pitchFamily="66" charset="0"/>
              </a:rPr>
              <a:t>40N</a:t>
            </a:r>
          </a:p>
        </p:txBody>
      </p:sp>
      <p:sp>
        <p:nvSpPr>
          <p:cNvPr id="27" name="TextBox 26"/>
          <p:cNvSpPr txBox="1"/>
          <p:nvPr/>
        </p:nvSpPr>
        <p:spPr>
          <a:xfrm>
            <a:off x="6648995" y="1918063"/>
            <a:ext cx="288862" cy="276999"/>
          </a:xfrm>
          <a:prstGeom prst="rect">
            <a:avLst/>
          </a:prstGeom>
          <a:noFill/>
        </p:spPr>
        <p:txBody>
          <a:bodyPr wrap="none" rtlCol="0">
            <a:spAutoFit/>
          </a:bodyPr>
          <a:lstStyle/>
          <a:p>
            <a:pPr algn="ctr"/>
            <a:r>
              <a:rPr lang="en-GB" sz="1200" dirty="0">
                <a:latin typeface="Comic Sans MS" pitchFamily="66" charset="0"/>
              </a:rPr>
              <a:t>T</a:t>
            </a:r>
          </a:p>
        </p:txBody>
      </p:sp>
      <p:sp>
        <p:nvSpPr>
          <p:cNvPr id="28" name="TextBox 27"/>
          <p:cNvSpPr txBox="1"/>
          <p:nvPr/>
        </p:nvSpPr>
        <p:spPr>
          <a:xfrm>
            <a:off x="5963195" y="1918063"/>
            <a:ext cx="304800" cy="276999"/>
          </a:xfrm>
          <a:prstGeom prst="rect">
            <a:avLst/>
          </a:prstGeom>
          <a:noFill/>
        </p:spPr>
        <p:txBody>
          <a:bodyPr wrap="square" rtlCol="0">
            <a:spAutoFit/>
          </a:bodyPr>
          <a:lstStyle/>
          <a:p>
            <a:pPr algn="ctr"/>
            <a:r>
              <a:rPr lang="en-GB" sz="1200" dirty="0">
                <a:latin typeface="Comic Sans MS" pitchFamily="66" charset="0"/>
              </a:rPr>
              <a:t>T</a:t>
            </a:r>
          </a:p>
        </p:txBody>
      </p:sp>
      <p:sp>
        <p:nvSpPr>
          <p:cNvPr id="30" name="TextBox 29"/>
          <p:cNvSpPr txBox="1"/>
          <p:nvPr/>
        </p:nvSpPr>
        <p:spPr>
          <a:xfrm>
            <a:off x="6275278" y="2231571"/>
            <a:ext cx="516488" cy="307777"/>
          </a:xfrm>
          <a:prstGeom prst="rect">
            <a:avLst/>
          </a:prstGeom>
          <a:noFill/>
        </p:spPr>
        <p:txBody>
          <a:bodyPr wrap="none" rtlCol="0">
            <a:spAutoFit/>
          </a:bodyPr>
          <a:lstStyle/>
          <a:p>
            <a:pPr algn="ctr"/>
            <a:r>
              <a:rPr lang="en-GB" sz="1400" dirty="0">
                <a:latin typeface="Comic Sans MS" pitchFamily="66" charset="0"/>
              </a:rPr>
              <a:t>10N</a:t>
            </a:r>
            <a:endParaRPr lang="en-GB" sz="1400" baseline="-25000" dirty="0">
              <a:latin typeface="Comic Sans MS" pitchFamily="66" charset="0"/>
            </a:endParaRPr>
          </a:p>
        </p:txBody>
      </p:sp>
      <p:sp>
        <p:nvSpPr>
          <p:cNvPr id="31" name="TextBox 30"/>
          <p:cNvSpPr txBox="1"/>
          <p:nvPr/>
        </p:nvSpPr>
        <p:spPr>
          <a:xfrm>
            <a:off x="4446096" y="2222863"/>
            <a:ext cx="436338" cy="307777"/>
          </a:xfrm>
          <a:prstGeom prst="rect">
            <a:avLst/>
          </a:prstGeom>
          <a:noFill/>
        </p:spPr>
        <p:txBody>
          <a:bodyPr wrap="none" rtlCol="0">
            <a:spAutoFit/>
          </a:bodyPr>
          <a:lstStyle/>
          <a:p>
            <a:pPr algn="ctr"/>
            <a:r>
              <a:rPr lang="en-GB" sz="1400" dirty="0">
                <a:latin typeface="Comic Sans MS" pitchFamily="66" charset="0"/>
              </a:rPr>
              <a:t>6N</a:t>
            </a:r>
            <a:endParaRPr lang="en-GB" sz="1400" baseline="-25000" dirty="0">
              <a:latin typeface="Comic Sans MS" pitchFamily="66" charset="0"/>
            </a:endParaRPr>
          </a:p>
        </p:txBody>
      </p:sp>
      <p:sp>
        <p:nvSpPr>
          <p:cNvPr id="34" name="TextBox 33"/>
          <p:cNvSpPr txBox="1"/>
          <p:nvPr/>
        </p:nvSpPr>
        <p:spPr>
          <a:xfrm>
            <a:off x="7260772" y="2174966"/>
            <a:ext cx="303288" cy="369332"/>
          </a:xfrm>
          <a:prstGeom prst="rect">
            <a:avLst/>
          </a:prstGeom>
          <a:noFill/>
        </p:spPr>
        <p:txBody>
          <a:bodyPr wrap="none" rtlCol="0">
            <a:spAutoFit/>
          </a:bodyPr>
          <a:lstStyle/>
          <a:p>
            <a:r>
              <a:rPr lang="en-GB" dirty="0">
                <a:latin typeface="Comic Sans MS" pitchFamily="66" charset="0"/>
              </a:rPr>
              <a:t>P</a:t>
            </a:r>
          </a:p>
        </p:txBody>
      </p:sp>
      <p:sp>
        <p:nvSpPr>
          <p:cNvPr id="35" name="TextBox 34"/>
          <p:cNvSpPr txBox="1"/>
          <p:nvPr/>
        </p:nvSpPr>
        <p:spPr>
          <a:xfrm>
            <a:off x="5286104" y="2166257"/>
            <a:ext cx="386644" cy="369332"/>
          </a:xfrm>
          <a:prstGeom prst="rect">
            <a:avLst/>
          </a:prstGeom>
          <a:noFill/>
        </p:spPr>
        <p:txBody>
          <a:bodyPr wrap="none" rtlCol="0">
            <a:spAutoFit/>
          </a:bodyPr>
          <a:lstStyle/>
          <a:p>
            <a:r>
              <a:rPr lang="en-GB" dirty="0">
                <a:latin typeface="Comic Sans MS" pitchFamily="66" charset="0"/>
              </a:rPr>
              <a:t>Q</a:t>
            </a:r>
          </a:p>
        </p:txBody>
      </p:sp>
      <p:sp>
        <p:nvSpPr>
          <p:cNvPr id="36" name="TextBox 35"/>
          <p:cNvSpPr txBox="1"/>
          <p:nvPr/>
        </p:nvSpPr>
        <p:spPr>
          <a:xfrm>
            <a:off x="7180219" y="986246"/>
            <a:ext cx="1845377" cy="369332"/>
          </a:xfrm>
          <a:prstGeom prst="rect">
            <a:avLst/>
          </a:prstGeom>
          <a:noFill/>
        </p:spPr>
        <p:txBody>
          <a:bodyPr wrap="none" rtlCol="0">
            <a:spAutoFit/>
          </a:bodyPr>
          <a:lstStyle/>
          <a:p>
            <a:r>
              <a:rPr lang="en-GB" dirty="0">
                <a:latin typeface="Comic Sans MS" pitchFamily="66" charset="0"/>
              </a:rPr>
              <a:t>Draw a diagram</a:t>
            </a:r>
          </a:p>
        </p:txBody>
      </p:sp>
      <p:sp>
        <p:nvSpPr>
          <p:cNvPr id="39" name="TextBox 38"/>
          <p:cNvSpPr txBox="1"/>
          <p:nvPr/>
        </p:nvSpPr>
        <p:spPr>
          <a:xfrm>
            <a:off x="4163627" y="3344535"/>
            <a:ext cx="4678533" cy="584775"/>
          </a:xfrm>
          <a:prstGeom prst="rect">
            <a:avLst/>
          </a:prstGeom>
          <a:noFill/>
        </p:spPr>
        <p:txBody>
          <a:bodyPr wrap="square" rtlCol="0">
            <a:spAutoFit/>
          </a:bodyPr>
          <a:lstStyle/>
          <a:p>
            <a:r>
              <a:rPr lang="en-US" sz="1600" dirty="0">
                <a:solidFill>
                  <a:srgbClr val="FF0000"/>
                </a:solidFill>
                <a:latin typeface="Comic Sans MS" pitchFamily="66" charset="0"/>
              </a:rPr>
              <a:t>To find the tension in the string, you can choose to resolve forces on either P or Q only</a:t>
            </a:r>
            <a:endParaRPr lang="en-GB" sz="16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40" name="TextBox 39"/>
              <p:cNvSpPr txBox="1"/>
              <p:nvPr/>
            </p:nvSpPr>
            <p:spPr>
              <a:xfrm>
                <a:off x="2538848" y="4704150"/>
                <a:ext cx="108215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FF0000"/>
                          </a:solidFill>
                          <a:latin typeface="Cambria Math" panose="02040503050406030204" pitchFamily="18" charset="0"/>
                        </a:rPr>
                        <m:t>𝑎</m:t>
                      </m:r>
                      <m:r>
                        <a:rPr lang="en-US" sz="1400" b="0" i="1" smtClean="0">
                          <a:solidFill>
                            <a:srgbClr val="FF0000"/>
                          </a:solidFill>
                          <a:latin typeface="Cambria Math" panose="02040503050406030204" pitchFamily="18" charset="0"/>
                        </a:rPr>
                        <m:t>=3</m:t>
                      </m:r>
                      <m:sSup>
                        <m:sSupPr>
                          <m:ctrlPr>
                            <a:rPr lang="en-US" sz="1400" b="0" i="1" smtClean="0">
                              <a:solidFill>
                                <a:srgbClr val="FF0000"/>
                              </a:solidFill>
                              <a:latin typeface="Cambria Math" panose="02040503050406030204" pitchFamily="18" charset="0"/>
                            </a:rPr>
                          </m:ctrlPr>
                        </m:sSupPr>
                        <m:e>
                          <m:r>
                            <a:rPr lang="en-US" sz="1400" b="0" i="1" smtClean="0">
                              <a:solidFill>
                                <a:srgbClr val="FF0000"/>
                              </a:solidFill>
                              <a:latin typeface="Cambria Math" panose="02040503050406030204" pitchFamily="18" charset="0"/>
                            </a:rPr>
                            <m:t>𝑚𝑠</m:t>
                          </m:r>
                        </m:e>
                        <m:sup>
                          <m:r>
                            <a:rPr lang="en-US" sz="1400" b="0" i="1" smtClean="0">
                              <a:solidFill>
                                <a:srgbClr val="FF0000"/>
                              </a:solidFill>
                              <a:latin typeface="Cambria Math" panose="02040503050406030204" pitchFamily="18" charset="0"/>
                            </a:rPr>
                            <m:t>−2</m:t>
                          </m:r>
                        </m:sup>
                      </m:sSup>
                    </m:oMath>
                  </m:oMathPara>
                </a14:m>
                <a:endParaRPr lang="en-GB" sz="1400" dirty="0">
                  <a:solidFill>
                    <a:srgbClr val="FF0000"/>
                  </a:solidFill>
                </a:endParaRPr>
              </a:p>
            </p:txBody>
          </p:sp>
        </mc:Choice>
        <mc:Fallback xmlns="">
          <p:sp>
            <p:nvSpPr>
              <p:cNvPr id="40" name="TextBox 39"/>
              <p:cNvSpPr txBox="1">
                <a:spLocks noRot="1" noChangeAspect="1" noMove="1" noResize="1" noEditPoints="1" noAdjustHandles="1" noChangeArrowheads="1" noChangeShapeType="1" noTextEdit="1"/>
              </p:cNvSpPr>
              <p:nvPr/>
            </p:nvSpPr>
            <p:spPr>
              <a:xfrm>
                <a:off x="2538848" y="4704150"/>
                <a:ext cx="1082156" cy="307777"/>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4069904" y="4055954"/>
                <a:ext cx="1024639" cy="276999"/>
              </a:xfrm>
              <a:prstGeom prst="rect">
                <a:avLst/>
              </a:prstGeom>
              <a:noFill/>
            </p:spPr>
            <p:txBody>
              <a:bodyPr wrap="none" lIns="0" tIns="0" rIns="0" bIns="0" rtlCol="0">
                <a:spAutoFit/>
              </a:bodyPr>
              <a:lstStyle/>
              <a:p>
                <a14:m>
                  <m:oMath xmlns:m="http://schemas.openxmlformats.org/officeDocument/2006/math">
                    <m:r>
                      <a:rPr lang="en-US" b="0" i="1" smtClean="0">
                        <a:latin typeface="Cambria Math" panose="02040503050406030204" pitchFamily="18" charset="0"/>
                      </a:rPr>
                      <m:t>𝑅</m:t>
                    </m:r>
                    <m:r>
                      <a:rPr lang="en-US" b="0" i="1" smtClean="0">
                        <a:latin typeface="Cambria Math" panose="02040503050406030204" pitchFamily="18" charset="0"/>
                      </a:rPr>
                      <m:t>(→)</m:t>
                    </m:r>
                  </m:oMath>
                </a14:m>
                <a:r>
                  <a:rPr lang="en-GB" dirty="0"/>
                  <a:t> </a:t>
                </a:r>
                <a:r>
                  <a:rPr lang="en-GB" dirty="0">
                    <a:latin typeface="Comic Sans MS" panose="030F0702030302020204" pitchFamily="66" charset="0"/>
                  </a:rPr>
                  <a:t>on P</a:t>
                </a:r>
              </a:p>
            </p:txBody>
          </p:sp>
        </mc:Choice>
        <mc:Fallback xmlns="">
          <p:sp>
            <p:nvSpPr>
              <p:cNvPr id="45" name="TextBox 44"/>
              <p:cNvSpPr txBox="1">
                <a:spLocks noRot="1" noChangeAspect="1" noMove="1" noResize="1" noEditPoints="1" noAdjustHandles="1" noChangeArrowheads="1" noChangeShapeType="1" noTextEdit="1"/>
              </p:cNvSpPr>
              <p:nvPr/>
            </p:nvSpPr>
            <p:spPr>
              <a:xfrm>
                <a:off x="4069904" y="4055954"/>
                <a:ext cx="1024639" cy="276999"/>
              </a:xfrm>
              <a:prstGeom prst="rect">
                <a:avLst/>
              </a:prstGeom>
              <a:blipFill>
                <a:blip r:embed="rId3"/>
                <a:stretch>
                  <a:fillRect l="-8333" t="-28261" r="-13095" b="-50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4995170" y="4597449"/>
                <a:ext cx="101688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𝐹</m:t>
                      </m:r>
                      <m:r>
                        <a:rPr lang="en-US" b="0" i="1" smtClean="0">
                          <a:latin typeface="Cambria Math" panose="02040503050406030204" pitchFamily="18" charset="0"/>
                        </a:rPr>
                        <m:t>=</m:t>
                      </m:r>
                      <m:r>
                        <a:rPr lang="en-US" b="0" i="1" smtClean="0">
                          <a:latin typeface="Cambria Math" panose="02040503050406030204" pitchFamily="18" charset="0"/>
                        </a:rPr>
                        <m:t>𝑚𝑎</m:t>
                      </m:r>
                    </m:oMath>
                  </m:oMathPara>
                </a14:m>
                <a:endParaRPr lang="en-GB" dirty="0"/>
              </a:p>
            </p:txBody>
          </p:sp>
        </mc:Choice>
        <mc:Fallback xmlns="">
          <p:sp>
            <p:nvSpPr>
              <p:cNvPr id="47" name="TextBox 46"/>
              <p:cNvSpPr txBox="1">
                <a:spLocks noRot="1" noChangeAspect="1" noMove="1" noResize="1" noEditPoints="1" noAdjustHandles="1" noChangeArrowheads="1" noChangeShapeType="1" noTextEdit="1"/>
              </p:cNvSpPr>
              <p:nvPr/>
            </p:nvSpPr>
            <p:spPr>
              <a:xfrm>
                <a:off x="4995170" y="4597449"/>
                <a:ext cx="1016881" cy="369332"/>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8" name="TextBox 47"/>
              <p:cNvSpPr txBox="1"/>
              <p:nvPr/>
            </p:nvSpPr>
            <p:spPr>
              <a:xfrm>
                <a:off x="3918648" y="5034020"/>
                <a:ext cx="219508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40−10−</m:t>
                      </m:r>
                      <m:r>
                        <a:rPr lang="en-US" b="0" i="1" smtClean="0">
                          <a:latin typeface="Cambria Math" panose="02040503050406030204" pitchFamily="18" charset="0"/>
                        </a:rPr>
                        <m:t>𝑇</m:t>
                      </m:r>
                      <m:r>
                        <a:rPr lang="en-US" b="0" i="1" smtClean="0">
                          <a:latin typeface="Cambria Math" panose="02040503050406030204" pitchFamily="18" charset="0"/>
                        </a:rPr>
                        <m:t>=5(3)</m:t>
                      </m:r>
                    </m:oMath>
                  </m:oMathPara>
                </a14:m>
                <a:endParaRPr lang="en-GB" dirty="0"/>
              </a:p>
            </p:txBody>
          </p:sp>
        </mc:Choice>
        <mc:Fallback xmlns="">
          <p:sp>
            <p:nvSpPr>
              <p:cNvPr id="48" name="TextBox 47"/>
              <p:cNvSpPr txBox="1">
                <a:spLocks noRot="1" noChangeAspect="1" noMove="1" noResize="1" noEditPoints="1" noAdjustHandles="1" noChangeArrowheads="1" noChangeShapeType="1" noTextEdit="1"/>
              </p:cNvSpPr>
              <p:nvPr/>
            </p:nvSpPr>
            <p:spPr>
              <a:xfrm>
                <a:off x="3918648" y="5034020"/>
                <a:ext cx="2195088" cy="369332"/>
              </a:xfrm>
              <a:prstGeom prst="rect">
                <a:avLst/>
              </a:prstGeom>
              <a:blipFill>
                <a:blip r:embed="rId5"/>
                <a:stretch>
                  <a:fillRect b="-1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9" name="TextBox 48"/>
              <p:cNvSpPr txBox="1"/>
              <p:nvPr/>
            </p:nvSpPr>
            <p:spPr>
              <a:xfrm>
                <a:off x="4437316" y="5470505"/>
                <a:ext cx="147053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30−</m:t>
                      </m:r>
                      <m:r>
                        <a:rPr lang="en-US" b="0" i="1" smtClean="0">
                          <a:latin typeface="Cambria Math" panose="02040503050406030204" pitchFamily="18" charset="0"/>
                        </a:rPr>
                        <m:t>𝑇</m:t>
                      </m:r>
                      <m:r>
                        <a:rPr lang="en-US" b="0" i="1" smtClean="0">
                          <a:latin typeface="Cambria Math" panose="02040503050406030204" pitchFamily="18" charset="0"/>
                        </a:rPr>
                        <m:t>=15</m:t>
                      </m:r>
                    </m:oMath>
                  </m:oMathPara>
                </a14:m>
                <a:endParaRPr lang="en-GB" dirty="0"/>
              </a:p>
            </p:txBody>
          </p:sp>
        </mc:Choice>
        <mc:Fallback xmlns="">
          <p:sp>
            <p:nvSpPr>
              <p:cNvPr id="49" name="TextBox 48"/>
              <p:cNvSpPr txBox="1">
                <a:spLocks noRot="1" noChangeAspect="1" noMove="1" noResize="1" noEditPoints="1" noAdjustHandles="1" noChangeArrowheads="1" noChangeShapeType="1" noTextEdit="1"/>
              </p:cNvSpPr>
              <p:nvPr/>
            </p:nvSpPr>
            <p:spPr>
              <a:xfrm>
                <a:off x="4437316" y="5470505"/>
                <a:ext cx="1470531" cy="369332"/>
              </a:xfrm>
              <a:prstGeom prst="rect">
                <a:avLst/>
              </a:prstGeom>
              <a:blipFill>
                <a:blip r:embed="rId6"/>
                <a:stretch>
                  <a:fillRect/>
                </a:stretch>
              </a:blipFill>
            </p:spPr>
            <p:txBody>
              <a:bodyPr/>
              <a:lstStyle/>
              <a:p>
                <a:r>
                  <a:rPr lang="en-GB">
                    <a:noFill/>
                  </a:rPr>
                  <a:t> </a:t>
                </a:r>
              </a:p>
            </p:txBody>
          </p:sp>
        </mc:Fallback>
      </mc:AlternateContent>
      <p:sp>
        <p:nvSpPr>
          <p:cNvPr id="50" name="Arc 49"/>
          <p:cNvSpPr/>
          <p:nvPr/>
        </p:nvSpPr>
        <p:spPr>
          <a:xfrm>
            <a:off x="5905617" y="4806327"/>
            <a:ext cx="385439" cy="381000"/>
          </a:xfrm>
          <a:prstGeom prst="arc">
            <a:avLst>
              <a:gd name="adj1" fmla="val 16200000"/>
              <a:gd name="adj2" fmla="val 5331256"/>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1" name="TextBox 50"/>
          <p:cNvSpPr txBox="1"/>
          <p:nvPr/>
        </p:nvSpPr>
        <p:spPr>
          <a:xfrm>
            <a:off x="6327306" y="4900284"/>
            <a:ext cx="1143000" cy="276999"/>
          </a:xfrm>
          <a:prstGeom prst="rect">
            <a:avLst/>
          </a:prstGeom>
          <a:noFill/>
        </p:spPr>
        <p:txBody>
          <a:bodyPr wrap="square" rtlCol="0">
            <a:spAutoFit/>
          </a:bodyPr>
          <a:lstStyle/>
          <a:p>
            <a:pPr algn="ctr"/>
            <a:r>
              <a:rPr lang="en-GB" sz="1200" dirty="0">
                <a:solidFill>
                  <a:srgbClr val="FF0000"/>
                </a:solidFill>
                <a:latin typeface="Comic Sans MS" pitchFamily="66" charset="0"/>
              </a:rPr>
              <a:t>Sub in values</a:t>
            </a:r>
          </a:p>
        </p:txBody>
      </p:sp>
      <p:sp>
        <p:nvSpPr>
          <p:cNvPr id="52" name="Arc 51"/>
          <p:cNvSpPr/>
          <p:nvPr/>
        </p:nvSpPr>
        <p:spPr>
          <a:xfrm>
            <a:off x="5924852" y="5260567"/>
            <a:ext cx="385439" cy="381000"/>
          </a:xfrm>
          <a:prstGeom prst="arc">
            <a:avLst>
              <a:gd name="adj1" fmla="val 16200000"/>
              <a:gd name="adj2" fmla="val 5331256"/>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3" name="TextBox 52"/>
          <p:cNvSpPr txBox="1"/>
          <p:nvPr/>
        </p:nvSpPr>
        <p:spPr>
          <a:xfrm>
            <a:off x="6213376" y="5327892"/>
            <a:ext cx="1143000" cy="276999"/>
          </a:xfrm>
          <a:prstGeom prst="rect">
            <a:avLst/>
          </a:prstGeom>
          <a:noFill/>
        </p:spPr>
        <p:txBody>
          <a:bodyPr wrap="square" rtlCol="0">
            <a:spAutoFit/>
          </a:bodyPr>
          <a:lstStyle/>
          <a:p>
            <a:pPr algn="ctr"/>
            <a:r>
              <a:rPr lang="en-GB" sz="1200" dirty="0">
                <a:solidFill>
                  <a:srgbClr val="FF0000"/>
                </a:solidFill>
                <a:latin typeface="Comic Sans MS" pitchFamily="66" charset="0"/>
              </a:rPr>
              <a:t>Simplify</a:t>
            </a:r>
          </a:p>
        </p:txBody>
      </p:sp>
      <mc:AlternateContent xmlns:mc="http://schemas.openxmlformats.org/markup-compatibility/2006" xmlns:a14="http://schemas.microsoft.com/office/drawing/2010/main">
        <mc:Choice Requires="a14">
          <p:sp>
            <p:nvSpPr>
              <p:cNvPr id="54" name="TextBox 53"/>
              <p:cNvSpPr txBox="1"/>
              <p:nvPr/>
            </p:nvSpPr>
            <p:spPr>
              <a:xfrm>
                <a:off x="4964185" y="5901579"/>
                <a:ext cx="111229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𝑇</m:t>
                      </m:r>
                      <m:r>
                        <a:rPr lang="en-US" b="0" i="1" smtClean="0">
                          <a:latin typeface="Cambria Math" panose="02040503050406030204" pitchFamily="18" charset="0"/>
                        </a:rPr>
                        <m:t>=15</m:t>
                      </m:r>
                      <m:r>
                        <a:rPr lang="en-US" b="0" i="1" smtClean="0">
                          <a:latin typeface="Cambria Math" panose="02040503050406030204" pitchFamily="18" charset="0"/>
                        </a:rPr>
                        <m:t>𝑁</m:t>
                      </m:r>
                    </m:oMath>
                  </m:oMathPara>
                </a14:m>
                <a:endParaRPr lang="en-GB" dirty="0"/>
              </a:p>
            </p:txBody>
          </p:sp>
        </mc:Choice>
        <mc:Fallback xmlns="">
          <p:sp>
            <p:nvSpPr>
              <p:cNvPr id="54" name="TextBox 53"/>
              <p:cNvSpPr txBox="1">
                <a:spLocks noRot="1" noChangeAspect="1" noMove="1" noResize="1" noEditPoints="1" noAdjustHandles="1" noChangeArrowheads="1" noChangeShapeType="1" noTextEdit="1"/>
              </p:cNvSpPr>
              <p:nvPr/>
            </p:nvSpPr>
            <p:spPr>
              <a:xfrm>
                <a:off x="4964185" y="5901579"/>
                <a:ext cx="1112292" cy="369332"/>
              </a:xfrm>
              <a:prstGeom prst="rect">
                <a:avLst/>
              </a:prstGeom>
              <a:blipFill>
                <a:blip r:embed="rId7"/>
                <a:stretch>
                  <a:fillRect/>
                </a:stretch>
              </a:blipFill>
            </p:spPr>
            <p:txBody>
              <a:bodyPr/>
              <a:lstStyle/>
              <a:p>
                <a:r>
                  <a:rPr lang="en-GB">
                    <a:noFill/>
                  </a:rPr>
                  <a:t> </a:t>
                </a:r>
              </a:p>
            </p:txBody>
          </p:sp>
        </mc:Fallback>
      </mc:AlternateContent>
      <p:sp>
        <p:nvSpPr>
          <p:cNvPr id="55" name="Arc 54"/>
          <p:cNvSpPr/>
          <p:nvPr/>
        </p:nvSpPr>
        <p:spPr>
          <a:xfrm>
            <a:off x="5929206" y="5709058"/>
            <a:ext cx="385439" cy="381000"/>
          </a:xfrm>
          <a:prstGeom prst="arc">
            <a:avLst>
              <a:gd name="adj1" fmla="val 16200000"/>
              <a:gd name="adj2" fmla="val 5331256"/>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6" name="TextBox 55"/>
          <p:cNvSpPr txBox="1"/>
          <p:nvPr/>
        </p:nvSpPr>
        <p:spPr>
          <a:xfrm>
            <a:off x="6217730" y="5776383"/>
            <a:ext cx="1143000" cy="276999"/>
          </a:xfrm>
          <a:prstGeom prst="rect">
            <a:avLst/>
          </a:prstGeom>
          <a:noFill/>
        </p:spPr>
        <p:txBody>
          <a:bodyPr wrap="square" rtlCol="0">
            <a:spAutoFit/>
          </a:bodyPr>
          <a:lstStyle/>
          <a:p>
            <a:pPr algn="ctr"/>
            <a:r>
              <a:rPr lang="en-GB" sz="1200" dirty="0">
                <a:solidFill>
                  <a:srgbClr val="FF0000"/>
                </a:solidFill>
                <a:latin typeface="Comic Sans MS" pitchFamily="66" charset="0"/>
              </a:rPr>
              <a:t>Calculate T</a:t>
            </a:r>
          </a:p>
        </p:txBody>
      </p:sp>
    </p:spTree>
    <p:extLst>
      <p:ext uri="{BB962C8B-B14F-4D97-AF65-F5344CB8AC3E}">
        <p14:creationId xmlns:p14="http://schemas.microsoft.com/office/powerpoint/2010/main" val="4087727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linds(horizontal)">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blinds(horizontal)">
                                      <p:cBhvr>
                                        <p:cTn id="12" dur="500"/>
                                        <p:tgtEl>
                                          <p:spTgt spid="45"/>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mph" presetSubtype="2" fill="hold" nodeType="clickEffect">
                                  <p:stCondLst>
                                    <p:cond delay="0"/>
                                  </p:stCondLst>
                                  <p:childTnLst>
                                    <p:animClr clrSpc="rgb" dir="cw">
                                      <p:cBhvr>
                                        <p:cTn id="16" dur="500" fill="hold"/>
                                        <p:tgtEl>
                                          <p:spTgt spid="9"/>
                                        </p:tgtEl>
                                        <p:attrNameLst>
                                          <p:attrName>stroke.color</p:attrName>
                                        </p:attrNameLst>
                                      </p:cBhvr>
                                      <p:to>
                                        <a:srgbClr val="FF0000"/>
                                      </p:to>
                                    </p:animClr>
                                    <p:set>
                                      <p:cBhvr>
                                        <p:cTn id="17" dur="500" fill="hold"/>
                                        <p:tgtEl>
                                          <p:spTgt spid="9"/>
                                        </p:tgtEl>
                                        <p:attrNameLst>
                                          <p:attrName>stroke.on</p:attrName>
                                        </p:attrNameLst>
                                      </p:cBhvr>
                                      <p:to>
                                        <p:strVal val="true"/>
                                      </p:to>
                                    </p:set>
                                  </p:childTnLst>
                                </p:cTn>
                              </p:par>
                              <p:par>
                                <p:cTn id="18" presetID="7" presetClass="emph" presetSubtype="2" fill="hold" nodeType="withEffect">
                                  <p:stCondLst>
                                    <p:cond delay="0"/>
                                  </p:stCondLst>
                                  <p:childTnLst>
                                    <p:animClr clrSpc="rgb" dir="cw">
                                      <p:cBhvr>
                                        <p:cTn id="19" dur="500" fill="hold"/>
                                        <p:tgtEl>
                                          <p:spTgt spid="15"/>
                                        </p:tgtEl>
                                        <p:attrNameLst>
                                          <p:attrName>stroke.color</p:attrName>
                                        </p:attrNameLst>
                                      </p:cBhvr>
                                      <p:to>
                                        <a:srgbClr val="FF0000"/>
                                      </p:to>
                                    </p:animClr>
                                    <p:set>
                                      <p:cBhvr>
                                        <p:cTn id="20" dur="500" fill="hold"/>
                                        <p:tgtEl>
                                          <p:spTgt spid="15"/>
                                        </p:tgtEl>
                                        <p:attrNameLst>
                                          <p:attrName>stroke.on</p:attrName>
                                        </p:attrNameLst>
                                      </p:cBhvr>
                                      <p:to>
                                        <p:strVal val="true"/>
                                      </p:to>
                                    </p:set>
                                  </p:childTnLst>
                                </p:cTn>
                              </p:par>
                              <p:par>
                                <p:cTn id="21" presetID="7" presetClass="emph" presetSubtype="2" fill="hold" nodeType="withEffect">
                                  <p:stCondLst>
                                    <p:cond delay="0"/>
                                  </p:stCondLst>
                                  <p:childTnLst>
                                    <p:animClr clrSpc="rgb" dir="cw">
                                      <p:cBhvr>
                                        <p:cTn id="22" dur="500" fill="hold"/>
                                        <p:tgtEl>
                                          <p:spTgt spid="10"/>
                                        </p:tgtEl>
                                        <p:attrNameLst>
                                          <p:attrName>stroke.color</p:attrName>
                                        </p:attrNameLst>
                                      </p:cBhvr>
                                      <p:to>
                                        <a:srgbClr val="FF0000"/>
                                      </p:to>
                                    </p:animClr>
                                    <p:set>
                                      <p:cBhvr>
                                        <p:cTn id="23" dur="500" fill="hold"/>
                                        <p:tgtEl>
                                          <p:spTgt spid="10"/>
                                        </p:tgtEl>
                                        <p:attrNameLst>
                                          <p:attrName>stroke.on</p:attrName>
                                        </p:attrNameLst>
                                      </p:cBhvr>
                                      <p:to>
                                        <p:strVal val="true"/>
                                      </p:to>
                                    </p:set>
                                  </p:childTnLst>
                                </p:cTn>
                              </p:par>
                              <p:par>
                                <p:cTn id="24" presetID="3" presetClass="emph" presetSubtype="2" fill="hold" grpId="0" nodeType="withEffect">
                                  <p:stCondLst>
                                    <p:cond delay="0"/>
                                  </p:stCondLst>
                                  <p:childTnLst>
                                    <p:animClr clrSpc="rgb" dir="cw">
                                      <p:cBhvr override="childStyle">
                                        <p:cTn id="25" dur="500" fill="hold"/>
                                        <p:tgtEl>
                                          <p:spTgt spid="27"/>
                                        </p:tgtEl>
                                        <p:attrNameLst>
                                          <p:attrName>style.color</p:attrName>
                                        </p:attrNameLst>
                                      </p:cBhvr>
                                      <p:to>
                                        <a:srgbClr val="FF0000"/>
                                      </p:to>
                                    </p:animClr>
                                  </p:childTnLst>
                                </p:cTn>
                              </p:par>
                              <p:par>
                                <p:cTn id="26" presetID="3" presetClass="emph" presetSubtype="2" fill="hold" grpId="0" nodeType="withEffect">
                                  <p:stCondLst>
                                    <p:cond delay="0"/>
                                  </p:stCondLst>
                                  <p:childTnLst>
                                    <p:animClr clrSpc="rgb" dir="cw">
                                      <p:cBhvr override="childStyle">
                                        <p:cTn id="27" dur="500" fill="hold"/>
                                        <p:tgtEl>
                                          <p:spTgt spid="30"/>
                                        </p:tgtEl>
                                        <p:attrNameLst>
                                          <p:attrName>style.color</p:attrName>
                                        </p:attrNameLst>
                                      </p:cBhvr>
                                      <p:to>
                                        <a:srgbClr val="FF0000"/>
                                      </p:to>
                                    </p:animClr>
                                  </p:childTnLst>
                                </p:cTn>
                              </p:par>
                              <p:par>
                                <p:cTn id="28" presetID="3" presetClass="emph" presetSubtype="2" fill="hold" grpId="0" nodeType="withEffect">
                                  <p:stCondLst>
                                    <p:cond delay="0"/>
                                  </p:stCondLst>
                                  <p:childTnLst>
                                    <p:animClr clrSpc="rgb" dir="cw">
                                      <p:cBhvr override="childStyle">
                                        <p:cTn id="29" dur="500" fill="hold"/>
                                        <p:tgtEl>
                                          <p:spTgt spid="26"/>
                                        </p:tgtEl>
                                        <p:attrNameLst>
                                          <p:attrName>style.color</p:attrName>
                                        </p:attrNameLst>
                                      </p:cBhvr>
                                      <p:to>
                                        <a:srgbClr val="FF0000"/>
                                      </p:to>
                                    </p:animClr>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47"/>
                                        </p:tgtEl>
                                        <p:attrNameLst>
                                          <p:attrName>style.visibility</p:attrName>
                                        </p:attrNameLst>
                                      </p:cBhvr>
                                      <p:to>
                                        <p:strVal val="visible"/>
                                      </p:to>
                                    </p:set>
                                    <p:animEffect transition="in" filter="blinds(horizontal)">
                                      <p:cBhvr>
                                        <p:cTn id="34" dur="500"/>
                                        <p:tgtEl>
                                          <p:spTgt spid="47"/>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50"/>
                                        </p:tgtEl>
                                        <p:attrNameLst>
                                          <p:attrName>style.visibility</p:attrName>
                                        </p:attrNameLst>
                                      </p:cBhvr>
                                      <p:to>
                                        <p:strVal val="visible"/>
                                      </p:to>
                                    </p:set>
                                    <p:animEffect transition="in" filter="blinds(horizontal)">
                                      <p:cBhvr>
                                        <p:cTn id="39" dur="500"/>
                                        <p:tgtEl>
                                          <p:spTgt spid="50"/>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51"/>
                                        </p:tgtEl>
                                        <p:attrNameLst>
                                          <p:attrName>style.visibility</p:attrName>
                                        </p:attrNameLst>
                                      </p:cBhvr>
                                      <p:to>
                                        <p:strVal val="visible"/>
                                      </p:to>
                                    </p:set>
                                    <p:animEffect transition="in" filter="blinds(horizontal)">
                                      <p:cBhvr>
                                        <p:cTn id="44" dur="500"/>
                                        <p:tgtEl>
                                          <p:spTgt spid="51"/>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48"/>
                                        </p:tgtEl>
                                        <p:attrNameLst>
                                          <p:attrName>style.visibility</p:attrName>
                                        </p:attrNameLst>
                                      </p:cBhvr>
                                      <p:to>
                                        <p:strVal val="visible"/>
                                      </p:to>
                                    </p:set>
                                    <p:animEffect transition="in" filter="blinds(horizontal)">
                                      <p:cBhvr>
                                        <p:cTn id="49" dur="500"/>
                                        <p:tgtEl>
                                          <p:spTgt spid="48"/>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52"/>
                                        </p:tgtEl>
                                        <p:attrNameLst>
                                          <p:attrName>style.visibility</p:attrName>
                                        </p:attrNameLst>
                                      </p:cBhvr>
                                      <p:to>
                                        <p:strVal val="visible"/>
                                      </p:to>
                                    </p:set>
                                    <p:animEffect transition="in" filter="blinds(horizontal)">
                                      <p:cBhvr>
                                        <p:cTn id="54" dur="500"/>
                                        <p:tgtEl>
                                          <p:spTgt spid="52"/>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53"/>
                                        </p:tgtEl>
                                        <p:attrNameLst>
                                          <p:attrName>style.visibility</p:attrName>
                                        </p:attrNameLst>
                                      </p:cBhvr>
                                      <p:to>
                                        <p:strVal val="visible"/>
                                      </p:to>
                                    </p:set>
                                    <p:animEffect transition="in" filter="blinds(horizontal)">
                                      <p:cBhvr>
                                        <p:cTn id="59" dur="500"/>
                                        <p:tgtEl>
                                          <p:spTgt spid="53"/>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49"/>
                                        </p:tgtEl>
                                        <p:attrNameLst>
                                          <p:attrName>style.visibility</p:attrName>
                                        </p:attrNameLst>
                                      </p:cBhvr>
                                      <p:to>
                                        <p:strVal val="visible"/>
                                      </p:to>
                                    </p:set>
                                    <p:animEffect transition="in" filter="blinds(horizontal)">
                                      <p:cBhvr>
                                        <p:cTn id="64" dur="500"/>
                                        <p:tgtEl>
                                          <p:spTgt spid="49"/>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55"/>
                                        </p:tgtEl>
                                        <p:attrNameLst>
                                          <p:attrName>style.visibility</p:attrName>
                                        </p:attrNameLst>
                                      </p:cBhvr>
                                      <p:to>
                                        <p:strVal val="visible"/>
                                      </p:to>
                                    </p:set>
                                    <p:animEffect transition="in" filter="blinds(horizontal)">
                                      <p:cBhvr>
                                        <p:cTn id="69" dur="500"/>
                                        <p:tgtEl>
                                          <p:spTgt spid="55"/>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56"/>
                                        </p:tgtEl>
                                        <p:attrNameLst>
                                          <p:attrName>style.visibility</p:attrName>
                                        </p:attrNameLst>
                                      </p:cBhvr>
                                      <p:to>
                                        <p:strVal val="visible"/>
                                      </p:to>
                                    </p:set>
                                    <p:animEffect transition="in" filter="blinds(horizontal)">
                                      <p:cBhvr>
                                        <p:cTn id="74" dur="500"/>
                                        <p:tgtEl>
                                          <p:spTgt spid="56"/>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54"/>
                                        </p:tgtEl>
                                        <p:attrNameLst>
                                          <p:attrName>style.visibility</p:attrName>
                                        </p:attrNameLst>
                                      </p:cBhvr>
                                      <p:to>
                                        <p:strVal val="visible"/>
                                      </p:to>
                                    </p:set>
                                    <p:animEffect transition="in" filter="blinds(horizontal)">
                                      <p:cBhvr>
                                        <p:cTn id="79"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30" grpId="0"/>
      <p:bldP spid="39" grpId="0"/>
      <p:bldP spid="45" grpId="0"/>
      <p:bldP spid="47" grpId="0"/>
      <p:bldP spid="48" grpId="0"/>
      <p:bldP spid="49" grpId="0"/>
      <p:bldP spid="50" grpId="0" animBg="1"/>
      <p:bldP spid="51" grpId="0"/>
      <p:bldP spid="52" grpId="0" animBg="1"/>
      <p:bldP spid="53" grpId="0"/>
      <p:bldP spid="54" grpId="0"/>
      <p:bldP spid="55" grpId="0" animBg="1"/>
      <p:bldP spid="5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40"/>
          <p:cNvSpPr txBox="1"/>
          <p:nvPr/>
        </p:nvSpPr>
        <p:spPr>
          <a:xfrm>
            <a:off x="6085562" y="1146636"/>
            <a:ext cx="580608" cy="276999"/>
          </a:xfrm>
          <a:prstGeom prst="rect">
            <a:avLst/>
          </a:prstGeom>
          <a:noFill/>
        </p:spPr>
        <p:txBody>
          <a:bodyPr wrap="none" rtlCol="0">
            <a:spAutoFit/>
          </a:bodyPr>
          <a:lstStyle/>
          <a:p>
            <a:pPr algn="ctr"/>
            <a:r>
              <a:rPr lang="en-GB" sz="1200" dirty="0">
                <a:latin typeface="Comic Sans MS" pitchFamily="66" charset="0"/>
              </a:rPr>
              <a:t>3ms</a:t>
            </a:r>
            <a:r>
              <a:rPr lang="en-GB" sz="1200" baseline="30000" dirty="0">
                <a:latin typeface="Comic Sans MS" pitchFamily="66" charset="0"/>
              </a:rPr>
              <a:t>-2</a:t>
            </a:r>
          </a:p>
        </p:txBody>
      </p:sp>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6" y="1400175"/>
            <a:ext cx="3585746" cy="4776787"/>
          </a:xfrm>
        </p:spPr>
        <p:txBody>
          <a:bodyPr>
            <a:normAutofit fontScale="92500" lnSpcReduction="10000"/>
          </a:bodyPr>
          <a:lstStyle/>
          <a:p>
            <a:pPr marL="0" indent="0" algn="ctr">
              <a:buNone/>
            </a:pPr>
            <a:r>
              <a:rPr lang="en-US" sz="1600" b="1" dirty="0">
                <a:latin typeface="Comic Sans MS" panose="030F0702030302020204" pitchFamily="66" charset="0"/>
              </a:rPr>
              <a:t>Sometimes a system will involve the motion of more than one particle, which are connected together</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US" sz="1600" dirty="0">
                <a:latin typeface="Comic Sans MS" panose="030F0702030302020204" pitchFamily="66" charset="0"/>
              </a:rPr>
              <a:t>Two particles, P and Q, of masses 5kg and 3kg respectively, are connected by a light inextensible string. Particle P is pulled by a horizontal force of magnitude 40N along a rough horizontal plane. Particle  P experiences a frictional force of 10N and particle Q experiences a frictional force of 6N.</a:t>
            </a:r>
          </a:p>
          <a:p>
            <a:pPr marL="0" indent="0" algn="ctr">
              <a:buNone/>
            </a:pPr>
            <a:endParaRPr lang="en-US" sz="1600" dirty="0">
              <a:latin typeface="Comic Sans MS" panose="030F0702030302020204" pitchFamily="66" charset="0"/>
            </a:endParaRPr>
          </a:p>
          <a:p>
            <a:pPr marL="342900" indent="-342900" algn="ctr">
              <a:buAutoNum type="alphaLcParenR"/>
            </a:pPr>
            <a:r>
              <a:rPr lang="en-US" sz="1600" dirty="0">
                <a:latin typeface="Comic Sans MS" panose="030F0702030302020204" pitchFamily="66" charset="0"/>
              </a:rPr>
              <a:t>Find the acceleration of the particles</a:t>
            </a:r>
          </a:p>
          <a:p>
            <a:pPr marL="342900" indent="-342900" algn="ctr">
              <a:buAutoNum type="alphaLcParenR"/>
            </a:pPr>
            <a:r>
              <a:rPr lang="en-US" sz="1600" dirty="0">
                <a:latin typeface="Comic Sans MS" panose="030F0702030302020204" pitchFamily="66" charset="0"/>
              </a:rPr>
              <a:t>Find the tension in the string</a:t>
            </a:r>
          </a:p>
          <a:p>
            <a:pPr marL="342900" indent="-342900" algn="ctr">
              <a:buAutoNum type="alphaLcParenR"/>
            </a:pPr>
            <a:r>
              <a:rPr lang="en-US" sz="1600" dirty="0">
                <a:latin typeface="Comic Sans MS" panose="030F0702030302020204" pitchFamily="66" charset="0"/>
              </a:rPr>
              <a:t>Explain how the modelling assumptions that the string is light and inextensible have been used</a:t>
            </a: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96638" cy="369332"/>
          </a:xfrm>
          <a:prstGeom prst="rect">
            <a:avLst/>
          </a:prstGeom>
          <a:noFill/>
        </p:spPr>
        <p:txBody>
          <a:bodyPr wrap="none" rtlCol="0">
            <a:spAutoFit/>
          </a:bodyPr>
          <a:lstStyle/>
          <a:p>
            <a:r>
              <a:rPr lang="en-US" dirty="0">
                <a:latin typeface="Comic Sans MS" panose="030F0702030302020204" pitchFamily="66" charset="0"/>
              </a:rPr>
              <a:t>10E</a:t>
            </a:r>
            <a:endParaRPr lang="en-GB" dirty="0">
              <a:latin typeface="Comic Sans MS" panose="030F0702030302020204" pitchFamily="66" charset="0"/>
            </a:endParaRPr>
          </a:p>
        </p:txBody>
      </p:sp>
      <p:cxnSp>
        <p:nvCxnSpPr>
          <p:cNvPr id="5" name="Straight Connector 4"/>
          <p:cNvCxnSpPr/>
          <p:nvPr/>
        </p:nvCxnSpPr>
        <p:spPr>
          <a:xfrm>
            <a:off x="4591595" y="2527663"/>
            <a:ext cx="3657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201195" y="2146663"/>
            <a:ext cx="609600" cy="381000"/>
          </a:xfrm>
          <a:prstGeom prst="rect">
            <a:avLst/>
          </a:prstGeom>
          <a:solidFill>
            <a:srgbClr val="92D050"/>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7106195" y="2146663"/>
            <a:ext cx="609600" cy="381000"/>
          </a:xfrm>
          <a:prstGeom prst="rect">
            <a:avLst/>
          </a:prstGeom>
          <a:solidFill>
            <a:srgbClr val="92D050"/>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p:nvPr/>
        </p:nvCxnSpPr>
        <p:spPr>
          <a:xfrm>
            <a:off x="5810795" y="2222863"/>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715795" y="2299063"/>
            <a:ext cx="4572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6725195" y="2375263"/>
            <a:ext cx="3810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4820195" y="2375263"/>
            <a:ext cx="3810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5505995" y="1765663"/>
            <a:ext cx="0" cy="38100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7410995" y="1765663"/>
            <a:ext cx="0" cy="38100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810795" y="2222863"/>
            <a:ext cx="3810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6725195" y="2222863"/>
            <a:ext cx="3810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115595" y="1460863"/>
            <a:ext cx="3810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115595" y="1460863"/>
            <a:ext cx="5334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505995" y="2527663"/>
            <a:ext cx="0" cy="38100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410995" y="2527663"/>
            <a:ext cx="0" cy="38100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232469" y="2882537"/>
            <a:ext cx="388247" cy="307777"/>
          </a:xfrm>
          <a:prstGeom prst="rect">
            <a:avLst/>
          </a:prstGeom>
          <a:noFill/>
        </p:spPr>
        <p:txBody>
          <a:bodyPr wrap="none" rtlCol="0">
            <a:spAutoFit/>
          </a:bodyPr>
          <a:lstStyle/>
          <a:p>
            <a:pPr algn="ctr"/>
            <a:r>
              <a:rPr lang="en-GB" sz="1400" dirty="0">
                <a:latin typeface="Comic Sans MS" pitchFamily="66" charset="0"/>
              </a:rPr>
              <a:t>5g</a:t>
            </a:r>
          </a:p>
        </p:txBody>
      </p:sp>
      <p:sp>
        <p:nvSpPr>
          <p:cNvPr id="23" name="TextBox 22"/>
          <p:cNvSpPr txBox="1"/>
          <p:nvPr/>
        </p:nvSpPr>
        <p:spPr>
          <a:xfrm>
            <a:off x="5292635" y="2882537"/>
            <a:ext cx="388247" cy="307777"/>
          </a:xfrm>
          <a:prstGeom prst="rect">
            <a:avLst/>
          </a:prstGeom>
          <a:noFill/>
        </p:spPr>
        <p:txBody>
          <a:bodyPr wrap="none" rtlCol="0">
            <a:spAutoFit/>
          </a:bodyPr>
          <a:lstStyle/>
          <a:p>
            <a:pPr algn="ctr"/>
            <a:r>
              <a:rPr lang="en-GB" sz="1400" dirty="0">
                <a:latin typeface="Comic Sans MS" pitchFamily="66" charset="0"/>
              </a:rPr>
              <a:t>3g</a:t>
            </a:r>
          </a:p>
        </p:txBody>
      </p:sp>
      <p:sp>
        <p:nvSpPr>
          <p:cNvPr id="24" name="TextBox 23"/>
          <p:cNvSpPr txBox="1"/>
          <p:nvPr/>
        </p:nvSpPr>
        <p:spPr>
          <a:xfrm>
            <a:off x="7254587" y="1460863"/>
            <a:ext cx="359394" cy="307777"/>
          </a:xfrm>
          <a:prstGeom prst="rect">
            <a:avLst/>
          </a:prstGeom>
          <a:noFill/>
        </p:spPr>
        <p:txBody>
          <a:bodyPr wrap="none" rtlCol="0">
            <a:spAutoFit/>
          </a:bodyPr>
          <a:lstStyle/>
          <a:p>
            <a:pPr algn="ctr"/>
            <a:r>
              <a:rPr lang="en-GB" sz="1400" dirty="0">
                <a:latin typeface="Comic Sans MS" pitchFamily="66" charset="0"/>
              </a:rPr>
              <a:t>R</a:t>
            </a:r>
            <a:r>
              <a:rPr lang="en-GB" sz="1400" baseline="-25000" dirty="0">
                <a:latin typeface="Comic Sans MS" pitchFamily="66" charset="0"/>
              </a:rPr>
              <a:t>P</a:t>
            </a:r>
          </a:p>
        </p:txBody>
      </p:sp>
      <p:sp>
        <p:nvSpPr>
          <p:cNvPr id="25" name="TextBox 24"/>
          <p:cNvSpPr txBox="1"/>
          <p:nvPr/>
        </p:nvSpPr>
        <p:spPr>
          <a:xfrm>
            <a:off x="5275218" y="1460863"/>
            <a:ext cx="446314" cy="307777"/>
          </a:xfrm>
          <a:prstGeom prst="rect">
            <a:avLst/>
          </a:prstGeom>
          <a:noFill/>
        </p:spPr>
        <p:txBody>
          <a:bodyPr wrap="square" rtlCol="0">
            <a:spAutoFit/>
          </a:bodyPr>
          <a:lstStyle/>
          <a:p>
            <a:pPr algn="ctr"/>
            <a:r>
              <a:rPr lang="en-GB" sz="1400" dirty="0">
                <a:latin typeface="Comic Sans MS" pitchFamily="66" charset="0"/>
              </a:rPr>
              <a:t>R</a:t>
            </a:r>
            <a:r>
              <a:rPr lang="en-GB" sz="1400" baseline="-25000" dirty="0">
                <a:latin typeface="Comic Sans MS" pitchFamily="66" charset="0"/>
              </a:rPr>
              <a:t>Q</a:t>
            </a:r>
          </a:p>
        </p:txBody>
      </p:sp>
      <p:sp>
        <p:nvSpPr>
          <p:cNvPr id="26" name="TextBox 25"/>
          <p:cNvSpPr txBox="1"/>
          <p:nvPr/>
        </p:nvSpPr>
        <p:spPr>
          <a:xfrm>
            <a:off x="8096795" y="2146663"/>
            <a:ext cx="497252" cy="276999"/>
          </a:xfrm>
          <a:prstGeom prst="rect">
            <a:avLst/>
          </a:prstGeom>
          <a:noFill/>
        </p:spPr>
        <p:txBody>
          <a:bodyPr wrap="none" rtlCol="0">
            <a:spAutoFit/>
          </a:bodyPr>
          <a:lstStyle/>
          <a:p>
            <a:pPr algn="ctr"/>
            <a:r>
              <a:rPr lang="en-GB" sz="1200" dirty="0">
                <a:latin typeface="Comic Sans MS" pitchFamily="66" charset="0"/>
              </a:rPr>
              <a:t>40N</a:t>
            </a:r>
          </a:p>
        </p:txBody>
      </p:sp>
      <p:sp>
        <p:nvSpPr>
          <p:cNvPr id="27" name="TextBox 26"/>
          <p:cNvSpPr txBox="1"/>
          <p:nvPr/>
        </p:nvSpPr>
        <p:spPr>
          <a:xfrm>
            <a:off x="6648995" y="1918063"/>
            <a:ext cx="288862" cy="276999"/>
          </a:xfrm>
          <a:prstGeom prst="rect">
            <a:avLst/>
          </a:prstGeom>
          <a:noFill/>
        </p:spPr>
        <p:txBody>
          <a:bodyPr wrap="none" rtlCol="0">
            <a:spAutoFit/>
          </a:bodyPr>
          <a:lstStyle/>
          <a:p>
            <a:pPr algn="ctr"/>
            <a:r>
              <a:rPr lang="en-GB" sz="1200" dirty="0">
                <a:latin typeface="Comic Sans MS" pitchFamily="66" charset="0"/>
              </a:rPr>
              <a:t>T</a:t>
            </a:r>
          </a:p>
        </p:txBody>
      </p:sp>
      <p:sp>
        <p:nvSpPr>
          <p:cNvPr id="28" name="TextBox 27"/>
          <p:cNvSpPr txBox="1"/>
          <p:nvPr/>
        </p:nvSpPr>
        <p:spPr>
          <a:xfrm>
            <a:off x="5963195" y="1918063"/>
            <a:ext cx="304800" cy="276999"/>
          </a:xfrm>
          <a:prstGeom prst="rect">
            <a:avLst/>
          </a:prstGeom>
          <a:noFill/>
        </p:spPr>
        <p:txBody>
          <a:bodyPr wrap="square" rtlCol="0">
            <a:spAutoFit/>
          </a:bodyPr>
          <a:lstStyle/>
          <a:p>
            <a:pPr algn="ctr"/>
            <a:r>
              <a:rPr lang="en-GB" sz="1200" dirty="0">
                <a:latin typeface="Comic Sans MS" pitchFamily="66" charset="0"/>
              </a:rPr>
              <a:t>T</a:t>
            </a:r>
          </a:p>
        </p:txBody>
      </p:sp>
      <p:sp>
        <p:nvSpPr>
          <p:cNvPr id="30" name="TextBox 29"/>
          <p:cNvSpPr txBox="1"/>
          <p:nvPr/>
        </p:nvSpPr>
        <p:spPr>
          <a:xfrm>
            <a:off x="6275278" y="2231571"/>
            <a:ext cx="516488" cy="307777"/>
          </a:xfrm>
          <a:prstGeom prst="rect">
            <a:avLst/>
          </a:prstGeom>
          <a:noFill/>
        </p:spPr>
        <p:txBody>
          <a:bodyPr wrap="none" rtlCol="0">
            <a:spAutoFit/>
          </a:bodyPr>
          <a:lstStyle/>
          <a:p>
            <a:pPr algn="ctr"/>
            <a:r>
              <a:rPr lang="en-GB" sz="1400" dirty="0">
                <a:latin typeface="Comic Sans MS" pitchFamily="66" charset="0"/>
              </a:rPr>
              <a:t>10N</a:t>
            </a:r>
            <a:endParaRPr lang="en-GB" sz="1400" baseline="-25000" dirty="0">
              <a:latin typeface="Comic Sans MS" pitchFamily="66" charset="0"/>
            </a:endParaRPr>
          </a:p>
        </p:txBody>
      </p:sp>
      <p:sp>
        <p:nvSpPr>
          <p:cNvPr id="31" name="TextBox 30"/>
          <p:cNvSpPr txBox="1"/>
          <p:nvPr/>
        </p:nvSpPr>
        <p:spPr>
          <a:xfrm>
            <a:off x="4446096" y="2222863"/>
            <a:ext cx="436338" cy="307777"/>
          </a:xfrm>
          <a:prstGeom prst="rect">
            <a:avLst/>
          </a:prstGeom>
          <a:noFill/>
        </p:spPr>
        <p:txBody>
          <a:bodyPr wrap="none" rtlCol="0">
            <a:spAutoFit/>
          </a:bodyPr>
          <a:lstStyle/>
          <a:p>
            <a:pPr algn="ctr"/>
            <a:r>
              <a:rPr lang="en-GB" sz="1400" dirty="0">
                <a:latin typeface="Comic Sans MS" pitchFamily="66" charset="0"/>
              </a:rPr>
              <a:t>6N</a:t>
            </a:r>
            <a:endParaRPr lang="en-GB" sz="1400" baseline="-25000" dirty="0">
              <a:latin typeface="Comic Sans MS" pitchFamily="66" charset="0"/>
            </a:endParaRPr>
          </a:p>
        </p:txBody>
      </p:sp>
      <p:sp>
        <p:nvSpPr>
          <p:cNvPr id="34" name="TextBox 33"/>
          <p:cNvSpPr txBox="1"/>
          <p:nvPr/>
        </p:nvSpPr>
        <p:spPr>
          <a:xfrm>
            <a:off x="7260772" y="2174966"/>
            <a:ext cx="303288" cy="369332"/>
          </a:xfrm>
          <a:prstGeom prst="rect">
            <a:avLst/>
          </a:prstGeom>
          <a:noFill/>
        </p:spPr>
        <p:txBody>
          <a:bodyPr wrap="none" rtlCol="0">
            <a:spAutoFit/>
          </a:bodyPr>
          <a:lstStyle/>
          <a:p>
            <a:r>
              <a:rPr lang="en-GB" dirty="0">
                <a:latin typeface="Comic Sans MS" pitchFamily="66" charset="0"/>
              </a:rPr>
              <a:t>P</a:t>
            </a:r>
          </a:p>
        </p:txBody>
      </p:sp>
      <p:sp>
        <p:nvSpPr>
          <p:cNvPr id="35" name="TextBox 34"/>
          <p:cNvSpPr txBox="1"/>
          <p:nvPr/>
        </p:nvSpPr>
        <p:spPr>
          <a:xfrm>
            <a:off x="5286104" y="2166257"/>
            <a:ext cx="386644" cy="369332"/>
          </a:xfrm>
          <a:prstGeom prst="rect">
            <a:avLst/>
          </a:prstGeom>
          <a:noFill/>
        </p:spPr>
        <p:txBody>
          <a:bodyPr wrap="none" rtlCol="0">
            <a:spAutoFit/>
          </a:bodyPr>
          <a:lstStyle/>
          <a:p>
            <a:r>
              <a:rPr lang="en-GB" dirty="0">
                <a:latin typeface="Comic Sans MS" pitchFamily="66" charset="0"/>
              </a:rPr>
              <a:t>Q</a:t>
            </a:r>
          </a:p>
        </p:txBody>
      </p:sp>
      <p:sp>
        <p:nvSpPr>
          <p:cNvPr id="36" name="TextBox 35"/>
          <p:cNvSpPr txBox="1"/>
          <p:nvPr/>
        </p:nvSpPr>
        <p:spPr>
          <a:xfrm>
            <a:off x="7180219" y="986246"/>
            <a:ext cx="1845377" cy="369332"/>
          </a:xfrm>
          <a:prstGeom prst="rect">
            <a:avLst/>
          </a:prstGeom>
          <a:noFill/>
        </p:spPr>
        <p:txBody>
          <a:bodyPr wrap="none" rtlCol="0">
            <a:spAutoFit/>
          </a:bodyPr>
          <a:lstStyle/>
          <a:p>
            <a:r>
              <a:rPr lang="en-GB" dirty="0">
                <a:latin typeface="Comic Sans MS" pitchFamily="66" charset="0"/>
              </a:rPr>
              <a:t>Draw a diagram</a:t>
            </a:r>
          </a:p>
        </p:txBody>
      </p:sp>
      <p:sp>
        <p:nvSpPr>
          <p:cNvPr id="39" name="TextBox 38"/>
          <p:cNvSpPr txBox="1"/>
          <p:nvPr/>
        </p:nvSpPr>
        <p:spPr>
          <a:xfrm>
            <a:off x="4163627" y="3344535"/>
            <a:ext cx="4678533" cy="1323439"/>
          </a:xfrm>
          <a:prstGeom prst="rect">
            <a:avLst/>
          </a:prstGeom>
          <a:noFill/>
        </p:spPr>
        <p:txBody>
          <a:bodyPr wrap="square" rtlCol="0">
            <a:spAutoFit/>
          </a:bodyPr>
          <a:lstStyle/>
          <a:p>
            <a:pPr marL="285750" indent="-285750">
              <a:buFont typeface="Wingdings" panose="05000000000000000000" pitchFamily="2" charset="2"/>
              <a:buChar char="à"/>
            </a:pPr>
            <a:r>
              <a:rPr lang="en-US" sz="1600" dirty="0">
                <a:solidFill>
                  <a:srgbClr val="FF0000"/>
                </a:solidFill>
                <a:latin typeface="Comic Sans MS" pitchFamily="66" charset="0"/>
                <a:sym typeface="Wingdings" panose="05000000000000000000" pitchFamily="2" charset="2"/>
              </a:rPr>
              <a:t>Light – the string has no mass/tension is constant</a:t>
            </a:r>
          </a:p>
          <a:p>
            <a:pPr marL="285750" indent="-285750">
              <a:buFont typeface="Wingdings" panose="05000000000000000000" pitchFamily="2" charset="2"/>
              <a:buChar char="à"/>
            </a:pPr>
            <a:endParaRPr lang="en-US" sz="1600" dirty="0">
              <a:solidFill>
                <a:srgbClr val="FF0000"/>
              </a:solidFill>
              <a:latin typeface="Comic Sans MS" pitchFamily="66" charset="0"/>
              <a:sym typeface="Wingdings" panose="05000000000000000000" pitchFamily="2" charset="2"/>
            </a:endParaRPr>
          </a:p>
          <a:p>
            <a:pPr marL="285750" indent="-285750">
              <a:buFont typeface="Wingdings" panose="05000000000000000000" pitchFamily="2" charset="2"/>
              <a:buChar char="à"/>
            </a:pPr>
            <a:r>
              <a:rPr lang="en-US" sz="1600" dirty="0">
                <a:solidFill>
                  <a:srgbClr val="FF0000"/>
                </a:solidFill>
                <a:latin typeface="Comic Sans MS" pitchFamily="66" charset="0"/>
                <a:sym typeface="Wingdings" panose="05000000000000000000" pitchFamily="2" charset="2"/>
              </a:rPr>
              <a:t>Inextensible – the particle will share the same acceleration</a:t>
            </a:r>
            <a:endParaRPr lang="en-GB" sz="16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40" name="TextBox 39"/>
              <p:cNvSpPr txBox="1"/>
              <p:nvPr/>
            </p:nvSpPr>
            <p:spPr>
              <a:xfrm>
                <a:off x="2538848" y="4704150"/>
                <a:ext cx="108215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FF0000"/>
                          </a:solidFill>
                          <a:latin typeface="Cambria Math" panose="02040503050406030204" pitchFamily="18" charset="0"/>
                        </a:rPr>
                        <m:t>𝑎</m:t>
                      </m:r>
                      <m:r>
                        <a:rPr lang="en-US" sz="1400" b="0" i="1" smtClean="0">
                          <a:solidFill>
                            <a:srgbClr val="FF0000"/>
                          </a:solidFill>
                          <a:latin typeface="Cambria Math" panose="02040503050406030204" pitchFamily="18" charset="0"/>
                        </a:rPr>
                        <m:t>=3</m:t>
                      </m:r>
                      <m:sSup>
                        <m:sSupPr>
                          <m:ctrlPr>
                            <a:rPr lang="en-US" sz="1400" b="0" i="1" smtClean="0">
                              <a:solidFill>
                                <a:srgbClr val="FF0000"/>
                              </a:solidFill>
                              <a:latin typeface="Cambria Math" panose="02040503050406030204" pitchFamily="18" charset="0"/>
                            </a:rPr>
                          </m:ctrlPr>
                        </m:sSupPr>
                        <m:e>
                          <m:r>
                            <a:rPr lang="en-US" sz="1400" b="0" i="1" smtClean="0">
                              <a:solidFill>
                                <a:srgbClr val="FF0000"/>
                              </a:solidFill>
                              <a:latin typeface="Cambria Math" panose="02040503050406030204" pitchFamily="18" charset="0"/>
                            </a:rPr>
                            <m:t>𝑚𝑠</m:t>
                          </m:r>
                        </m:e>
                        <m:sup>
                          <m:r>
                            <a:rPr lang="en-US" sz="1400" b="0" i="1" smtClean="0">
                              <a:solidFill>
                                <a:srgbClr val="FF0000"/>
                              </a:solidFill>
                              <a:latin typeface="Cambria Math" panose="02040503050406030204" pitchFamily="18" charset="0"/>
                            </a:rPr>
                            <m:t>−2</m:t>
                          </m:r>
                        </m:sup>
                      </m:sSup>
                    </m:oMath>
                  </m:oMathPara>
                </a14:m>
                <a:endParaRPr lang="en-GB" sz="1400" dirty="0">
                  <a:solidFill>
                    <a:srgbClr val="FF0000"/>
                  </a:solidFill>
                </a:endParaRPr>
              </a:p>
            </p:txBody>
          </p:sp>
        </mc:Choice>
        <mc:Fallback xmlns="">
          <p:sp>
            <p:nvSpPr>
              <p:cNvPr id="40" name="TextBox 39"/>
              <p:cNvSpPr txBox="1">
                <a:spLocks noRot="1" noChangeAspect="1" noMove="1" noResize="1" noEditPoints="1" noAdjustHandles="1" noChangeArrowheads="1" noChangeShapeType="1" noTextEdit="1"/>
              </p:cNvSpPr>
              <p:nvPr/>
            </p:nvSpPr>
            <p:spPr>
              <a:xfrm>
                <a:off x="2538848" y="4704150"/>
                <a:ext cx="1082156" cy="307777"/>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3187637" y="5161350"/>
                <a:ext cx="905120"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FF0000"/>
                          </a:solidFill>
                          <a:latin typeface="Cambria Math" panose="02040503050406030204" pitchFamily="18" charset="0"/>
                        </a:rPr>
                        <m:t>𝑇</m:t>
                      </m:r>
                      <m:r>
                        <a:rPr lang="en-US" sz="1400" b="0" i="1" smtClean="0">
                          <a:solidFill>
                            <a:srgbClr val="FF0000"/>
                          </a:solidFill>
                          <a:latin typeface="Cambria Math" panose="02040503050406030204" pitchFamily="18" charset="0"/>
                        </a:rPr>
                        <m:t>=35</m:t>
                      </m:r>
                      <m:r>
                        <a:rPr lang="en-US" sz="1400" b="0" i="1" smtClean="0">
                          <a:solidFill>
                            <a:srgbClr val="FF0000"/>
                          </a:solidFill>
                          <a:latin typeface="Cambria Math" panose="02040503050406030204" pitchFamily="18" charset="0"/>
                        </a:rPr>
                        <m:t>𝑁</m:t>
                      </m:r>
                    </m:oMath>
                  </m:oMathPara>
                </a14:m>
                <a:endParaRPr lang="en-GB" sz="1400" dirty="0">
                  <a:solidFill>
                    <a:srgbClr val="FF0000"/>
                  </a:solidFill>
                </a:endParaRPr>
              </a:p>
            </p:txBody>
          </p:sp>
        </mc:Choice>
        <mc:Fallback xmlns="">
          <p:sp>
            <p:nvSpPr>
              <p:cNvPr id="54" name="TextBox 53"/>
              <p:cNvSpPr txBox="1">
                <a:spLocks noRot="1" noChangeAspect="1" noMove="1" noResize="1" noEditPoints="1" noAdjustHandles="1" noChangeArrowheads="1" noChangeShapeType="1" noTextEdit="1"/>
              </p:cNvSpPr>
              <p:nvPr/>
            </p:nvSpPr>
            <p:spPr>
              <a:xfrm>
                <a:off x="3187637" y="5161350"/>
                <a:ext cx="905120" cy="307777"/>
              </a:xfrm>
              <a:prstGeom prst="rect">
                <a:avLst/>
              </a:prstGeom>
              <a:blipFill>
                <a:blip r:embed="rId3"/>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77851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9">
                                            <p:txEl>
                                              <p:pRg st="0" end="0"/>
                                            </p:txEl>
                                          </p:spTgt>
                                        </p:tgtEl>
                                        <p:attrNameLst>
                                          <p:attrName>style.visibility</p:attrName>
                                        </p:attrNameLst>
                                      </p:cBhvr>
                                      <p:to>
                                        <p:strVal val="visible"/>
                                      </p:to>
                                    </p:set>
                                    <p:animEffect transition="in" filter="blinds(horizontal)">
                                      <p:cBhvr>
                                        <p:cTn id="7" dur="500"/>
                                        <p:tgtEl>
                                          <p:spTgt spid="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9">
                                            <p:txEl>
                                              <p:pRg st="2" end="2"/>
                                            </p:txEl>
                                          </p:spTgt>
                                        </p:tgtEl>
                                        <p:attrNameLst>
                                          <p:attrName>style.visibility</p:attrName>
                                        </p:attrNameLst>
                                      </p:cBhvr>
                                      <p:to>
                                        <p:strVal val="visible"/>
                                      </p:to>
                                    </p:set>
                                    <p:animEffect transition="in" filter="blinds(horizontal)">
                                      <p:cBhvr>
                                        <p:cTn id="12" dur="500"/>
                                        <p:tgtEl>
                                          <p:spTgt spid="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6" y="1400175"/>
            <a:ext cx="3585746" cy="4776787"/>
          </a:xfrm>
        </p:spPr>
        <p:txBody>
          <a:bodyPr>
            <a:normAutofit fontScale="92500" lnSpcReduction="10000"/>
          </a:bodyPr>
          <a:lstStyle/>
          <a:p>
            <a:pPr marL="0" indent="0" algn="ctr">
              <a:buNone/>
            </a:pPr>
            <a:r>
              <a:rPr lang="en-US" sz="1600" b="1" dirty="0">
                <a:latin typeface="Comic Sans MS" panose="030F0702030302020204" pitchFamily="66" charset="0"/>
              </a:rPr>
              <a:t>Sometimes a system will involve the motion of more than one particle, which are connected together</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GB" sz="1600" dirty="0">
                <a:latin typeface="Comic Sans MS" pitchFamily="66" charset="0"/>
              </a:rPr>
              <a:t>A light scale-pan is attached to a vertical light inextensible string. The scale pan carries two masses, A and B. The mass of A is 400g and the mass of B is 600g. A rests on top of B.</a:t>
            </a:r>
          </a:p>
          <a:p>
            <a:pPr marL="0" indent="0" algn="ctr">
              <a:buNone/>
            </a:pPr>
            <a:endParaRPr lang="en-GB" sz="1600" dirty="0">
              <a:latin typeface="Comic Sans MS" pitchFamily="66" charset="0"/>
            </a:endParaRPr>
          </a:p>
          <a:p>
            <a:pPr marL="0" indent="0" algn="ctr">
              <a:buNone/>
            </a:pPr>
            <a:r>
              <a:rPr lang="en-GB" sz="1600" dirty="0">
                <a:latin typeface="Comic Sans MS" pitchFamily="66" charset="0"/>
              </a:rPr>
              <a:t>The scale pan is raised vertically with an acceleration of 0.5ms</a:t>
            </a:r>
            <a:r>
              <a:rPr lang="en-GB" sz="1600" baseline="30000" dirty="0">
                <a:latin typeface="Comic Sans MS" pitchFamily="66" charset="0"/>
              </a:rPr>
              <a:t>-2</a:t>
            </a:r>
            <a:r>
              <a:rPr lang="en-GB" sz="1600" dirty="0">
                <a:latin typeface="Comic Sans MS" pitchFamily="66" charset="0"/>
              </a:rPr>
              <a:t>.</a:t>
            </a:r>
          </a:p>
          <a:p>
            <a:pPr marL="0" indent="0" algn="ctr">
              <a:buNone/>
            </a:pPr>
            <a:endParaRPr lang="en-GB" sz="1600" dirty="0">
              <a:latin typeface="Comic Sans MS" pitchFamily="66" charset="0"/>
            </a:endParaRPr>
          </a:p>
          <a:p>
            <a:pPr algn="ctr">
              <a:buAutoNum type="alphaLcParenR"/>
            </a:pPr>
            <a:r>
              <a:rPr lang="en-GB" sz="1600" dirty="0">
                <a:latin typeface="Comic Sans MS" pitchFamily="66" charset="0"/>
              </a:rPr>
              <a:t>Find the Tension in the string</a:t>
            </a:r>
          </a:p>
          <a:p>
            <a:pPr algn="ctr">
              <a:buAutoNum type="alphaLcParenR"/>
            </a:pPr>
            <a:r>
              <a:rPr lang="en-GB" sz="1600" dirty="0">
                <a:latin typeface="Comic Sans MS" pitchFamily="66" charset="0"/>
              </a:rPr>
              <a:t>Find the force exerted on mass B by mass A</a:t>
            </a:r>
          </a:p>
          <a:p>
            <a:pPr algn="ctr">
              <a:buAutoNum type="alphaLcParenR"/>
            </a:pPr>
            <a:r>
              <a:rPr lang="en-GB" sz="1600" dirty="0">
                <a:latin typeface="Comic Sans MS" pitchFamily="66" charset="0"/>
              </a:rPr>
              <a:t>Find the force exerted on mass B by the scale pan</a:t>
            </a: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96638" cy="369332"/>
          </a:xfrm>
          <a:prstGeom prst="rect">
            <a:avLst/>
          </a:prstGeom>
          <a:noFill/>
        </p:spPr>
        <p:txBody>
          <a:bodyPr wrap="none" rtlCol="0">
            <a:spAutoFit/>
          </a:bodyPr>
          <a:lstStyle/>
          <a:p>
            <a:r>
              <a:rPr lang="en-US" dirty="0">
                <a:latin typeface="Comic Sans MS" panose="030F0702030302020204" pitchFamily="66" charset="0"/>
              </a:rPr>
              <a:t>10E</a:t>
            </a:r>
            <a:endParaRPr lang="en-GB" dirty="0">
              <a:latin typeface="Comic Sans MS" panose="030F0702030302020204" pitchFamily="66" charset="0"/>
            </a:endParaRPr>
          </a:p>
        </p:txBody>
      </p:sp>
      <p:sp>
        <p:nvSpPr>
          <p:cNvPr id="37" name="Isosceles Triangle 36"/>
          <p:cNvSpPr/>
          <p:nvPr/>
        </p:nvSpPr>
        <p:spPr>
          <a:xfrm>
            <a:off x="4648200" y="1828800"/>
            <a:ext cx="1371600" cy="1524000"/>
          </a:xfrm>
          <a:prstGeom prst="triangl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8" name="Straight Arrow Connector 37"/>
          <p:cNvCxnSpPr>
            <a:stCxn id="37" idx="0"/>
          </p:cNvCxnSpPr>
          <p:nvPr/>
        </p:nvCxnSpPr>
        <p:spPr>
          <a:xfrm flipV="1">
            <a:off x="5334000" y="1447800"/>
            <a:ext cx="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4953000" y="2971800"/>
            <a:ext cx="762000" cy="3810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p:cNvSpPr/>
          <p:nvPr/>
        </p:nvSpPr>
        <p:spPr>
          <a:xfrm>
            <a:off x="5105400" y="2628900"/>
            <a:ext cx="457200" cy="3429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TextBox 43"/>
          <p:cNvSpPr txBox="1"/>
          <p:nvPr/>
        </p:nvSpPr>
        <p:spPr>
          <a:xfrm>
            <a:off x="5486400" y="2667000"/>
            <a:ext cx="296876" cy="276999"/>
          </a:xfrm>
          <a:prstGeom prst="rect">
            <a:avLst/>
          </a:prstGeom>
          <a:noFill/>
        </p:spPr>
        <p:txBody>
          <a:bodyPr wrap="none" rtlCol="0">
            <a:spAutoFit/>
          </a:bodyPr>
          <a:lstStyle/>
          <a:p>
            <a:pPr algn="ctr"/>
            <a:r>
              <a:rPr lang="en-GB" sz="1200" dirty="0">
                <a:latin typeface="Comic Sans MS" pitchFamily="66" charset="0"/>
              </a:rPr>
              <a:t>A</a:t>
            </a:r>
          </a:p>
        </p:txBody>
      </p:sp>
      <p:sp>
        <p:nvSpPr>
          <p:cNvPr id="45" name="TextBox 44"/>
          <p:cNvSpPr txBox="1"/>
          <p:nvPr/>
        </p:nvSpPr>
        <p:spPr>
          <a:xfrm>
            <a:off x="5638800" y="3048000"/>
            <a:ext cx="282449" cy="276999"/>
          </a:xfrm>
          <a:prstGeom prst="rect">
            <a:avLst/>
          </a:prstGeom>
          <a:noFill/>
        </p:spPr>
        <p:txBody>
          <a:bodyPr wrap="none" rtlCol="0">
            <a:spAutoFit/>
          </a:bodyPr>
          <a:lstStyle/>
          <a:p>
            <a:pPr algn="ctr"/>
            <a:r>
              <a:rPr lang="en-GB" sz="1200" dirty="0">
                <a:latin typeface="Comic Sans MS" pitchFamily="66" charset="0"/>
              </a:rPr>
              <a:t>B</a:t>
            </a:r>
          </a:p>
        </p:txBody>
      </p:sp>
      <p:sp>
        <p:nvSpPr>
          <p:cNvPr id="46" name="TextBox 45"/>
          <p:cNvSpPr txBox="1"/>
          <p:nvPr/>
        </p:nvSpPr>
        <p:spPr>
          <a:xfrm>
            <a:off x="5334000" y="1524000"/>
            <a:ext cx="296876" cy="276999"/>
          </a:xfrm>
          <a:prstGeom prst="rect">
            <a:avLst/>
          </a:prstGeom>
          <a:noFill/>
        </p:spPr>
        <p:txBody>
          <a:bodyPr wrap="none" rtlCol="0">
            <a:spAutoFit/>
          </a:bodyPr>
          <a:lstStyle/>
          <a:p>
            <a:pPr algn="ctr"/>
            <a:r>
              <a:rPr lang="en-GB" sz="1200" dirty="0">
                <a:latin typeface="Comic Sans MS" pitchFamily="66" charset="0"/>
              </a:rPr>
              <a:t>T</a:t>
            </a:r>
          </a:p>
        </p:txBody>
      </p:sp>
      <p:cxnSp>
        <p:nvCxnSpPr>
          <p:cNvPr id="47" name="Straight Arrow Connector 46"/>
          <p:cNvCxnSpPr/>
          <p:nvPr/>
        </p:nvCxnSpPr>
        <p:spPr>
          <a:xfrm flipV="1">
            <a:off x="5943600" y="2209800"/>
            <a:ext cx="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5943600" y="2057400"/>
            <a:ext cx="0" cy="533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5334000" y="3352800"/>
            <a:ext cx="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5334000" y="2971800"/>
            <a:ext cx="0" cy="33410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4911970" y="2977661"/>
            <a:ext cx="494046" cy="276999"/>
          </a:xfrm>
          <a:prstGeom prst="rect">
            <a:avLst/>
          </a:prstGeom>
          <a:noFill/>
        </p:spPr>
        <p:txBody>
          <a:bodyPr wrap="none" rtlCol="0">
            <a:spAutoFit/>
          </a:bodyPr>
          <a:lstStyle/>
          <a:p>
            <a:pPr algn="ctr"/>
            <a:r>
              <a:rPr lang="en-GB" sz="1200" dirty="0">
                <a:latin typeface="Comic Sans MS" pitchFamily="66" charset="0"/>
              </a:rPr>
              <a:t>0.4g</a:t>
            </a:r>
          </a:p>
        </p:txBody>
      </p:sp>
      <p:sp>
        <p:nvSpPr>
          <p:cNvPr id="52" name="TextBox 51"/>
          <p:cNvSpPr txBox="1"/>
          <p:nvPr/>
        </p:nvSpPr>
        <p:spPr>
          <a:xfrm>
            <a:off x="4876800" y="3352800"/>
            <a:ext cx="494046" cy="276999"/>
          </a:xfrm>
          <a:prstGeom prst="rect">
            <a:avLst/>
          </a:prstGeom>
          <a:noFill/>
        </p:spPr>
        <p:txBody>
          <a:bodyPr wrap="none" rtlCol="0">
            <a:spAutoFit/>
          </a:bodyPr>
          <a:lstStyle/>
          <a:p>
            <a:pPr algn="ctr"/>
            <a:r>
              <a:rPr lang="en-GB" sz="1200" dirty="0">
                <a:latin typeface="Comic Sans MS" pitchFamily="66" charset="0"/>
              </a:rPr>
              <a:t>0.6g</a:t>
            </a:r>
          </a:p>
        </p:txBody>
      </p:sp>
      <p:sp>
        <p:nvSpPr>
          <p:cNvPr id="53" name="TextBox 52"/>
          <p:cNvSpPr txBox="1"/>
          <p:nvPr/>
        </p:nvSpPr>
        <p:spPr>
          <a:xfrm>
            <a:off x="5943600" y="2209800"/>
            <a:ext cx="713657" cy="276999"/>
          </a:xfrm>
          <a:prstGeom prst="rect">
            <a:avLst/>
          </a:prstGeom>
          <a:noFill/>
        </p:spPr>
        <p:txBody>
          <a:bodyPr wrap="none" rtlCol="0">
            <a:spAutoFit/>
          </a:bodyPr>
          <a:lstStyle/>
          <a:p>
            <a:pPr algn="ctr"/>
            <a:r>
              <a:rPr lang="en-GB" sz="1200" dirty="0">
                <a:latin typeface="Comic Sans MS" pitchFamily="66" charset="0"/>
              </a:rPr>
              <a:t>0.5ms</a:t>
            </a:r>
            <a:r>
              <a:rPr lang="en-GB" sz="1200" baseline="30000" dirty="0">
                <a:latin typeface="Comic Sans MS" pitchFamily="66" charset="0"/>
              </a:rPr>
              <a:t>-2</a:t>
            </a:r>
          </a:p>
        </p:txBody>
      </p:sp>
      <p:sp>
        <p:nvSpPr>
          <p:cNvPr id="55" name="TextBox 54"/>
          <p:cNvSpPr txBox="1"/>
          <p:nvPr/>
        </p:nvSpPr>
        <p:spPr>
          <a:xfrm>
            <a:off x="6934200" y="1905000"/>
            <a:ext cx="1904999" cy="1015663"/>
          </a:xfrm>
          <a:prstGeom prst="rect">
            <a:avLst/>
          </a:prstGeom>
          <a:noFill/>
        </p:spPr>
        <p:txBody>
          <a:bodyPr wrap="square" rtlCol="0">
            <a:spAutoFit/>
          </a:bodyPr>
          <a:lstStyle/>
          <a:p>
            <a:pPr algn="ctr"/>
            <a:r>
              <a:rPr lang="en-GB" sz="1200" dirty="0">
                <a:latin typeface="Comic Sans MS" pitchFamily="66" charset="0"/>
              </a:rPr>
              <a:t>To find the tension in the string you should consider the system as a whole, as all the forces will affect it!</a:t>
            </a:r>
          </a:p>
        </p:txBody>
      </p:sp>
      <p:sp>
        <p:nvSpPr>
          <p:cNvPr id="56" name="TextBox 55"/>
          <p:cNvSpPr txBox="1"/>
          <p:nvPr/>
        </p:nvSpPr>
        <p:spPr>
          <a:xfrm>
            <a:off x="4191000" y="3810000"/>
            <a:ext cx="1676400" cy="276999"/>
          </a:xfrm>
          <a:prstGeom prst="rect">
            <a:avLst/>
          </a:prstGeom>
          <a:noFill/>
        </p:spPr>
        <p:txBody>
          <a:bodyPr wrap="square" rtlCol="0">
            <a:spAutoFit/>
          </a:bodyPr>
          <a:lstStyle/>
          <a:p>
            <a:pPr algn="ctr"/>
            <a:r>
              <a:rPr lang="en-GB" sz="1200" u="sng" dirty="0">
                <a:latin typeface="Comic Sans MS" pitchFamily="66" charset="0"/>
              </a:rPr>
              <a:t>Resolving vertically</a:t>
            </a:r>
          </a:p>
        </p:txBody>
      </p:sp>
      <mc:AlternateContent xmlns:mc="http://schemas.openxmlformats.org/markup-compatibility/2006" xmlns:a14="http://schemas.microsoft.com/office/drawing/2010/main">
        <mc:Choice Requires="a14">
          <p:sp>
            <p:nvSpPr>
              <p:cNvPr id="57" name="TextBox 56"/>
              <p:cNvSpPr txBox="1"/>
              <p:nvPr/>
            </p:nvSpPr>
            <p:spPr>
              <a:xfrm>
                <a:off x="4256315" y="4125687"/>
                <a:ext cx="82958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𝐹</m:t>
                      </m:r>
                      <m:r>
                        <a:rPr lang="en-GB" sz="1400" b="0" i="1" smtClean="0">
                          <a:latin typeface="Cambria Math"/>
                        </a:rPr>
                        <m:t>=</m:t>
                      </m:r>
                      <m:r>
                        <a:rPr lang="en-GB" sz="1400" b="0" i="1" smtClean="0">
                          <a:latin typeface="Cambria Math"/>
                        </a:rPr>
                        <m:t>𝑚𝑎</m:t>
                      </m:r>
                    </m:oMath>
                  </m:oMathPara>
                </a14:m>
                <a:endParaRPr lang="en-GB" sz="1400" dirty="0"/>
              </a:p>
            </p:txBody>
          </p:sp>
        </mc:Choice>
        <mc:Fallback xmlns="">
          <p:sp>
            <p:nvSpPr>
              <p:cNvPr id="57" name="TextBox 56"/>
              <p:cNvSpPr txBox="1">
                <a:spLocks noRot="1" noChangeAspect="1" noMove="1" noResize="1" noEditPoints="1" noAdjustHandles="1" noChangeArrowheads="1" noChangeShapeType="1" noTextEdit="1"/>
              </p:cNvSpPr>
              <p:nvPr/>
            </p:nvSpPr>
            <p:spPr>
              <a:xfrm>
                <a:off x="4256315" y="4125687"/>
                <a:ext cx="829586" cy="307777"/>
              </a:xfrm>
              <a:prstGeom prst="rect">
                <a:avLst/>
              </a:prstGeom>
              <a:blipFill>
                <a:blip r:embed="rId2"/>
                <a:stretch>
                  <a:fillRect/>
                </a:stretch>
              </a:blipFill>
            </p:spPr>
            <p:txBody>
              <a:bodyPr/>
              <a:lstStyle/>
              <a:p>
                <a:r>
                  <a:rPr lang="en-GB">
                    <a:noFill/>
                  </a:rPr>
                  <a:t> </a:t>
                </a:r>
              </a:p>
            </p:txBody>
          </p:sp>
        </mc:Fallback>
      </mc:AlternateContent>
      <p:sp>
        <p:nvSpPr>
          <p:cNvPr id="58" name="Arc 57"/>
          <p:cNvSpPr/>
          <p:nvPr/>
        </p:nvSpPr>
        <p:spPr>
          <a:xfrm>
            <a:off x="6400800" y="4267200"/>
            <a:ext cx="533400" cy="381000"/>
          </a:xfrm>
          <a:prstGeom prst="arc">
            <a:avLst>
              <a:gd name="adj1" fmla="val 16200000"/>
              <a:gd name="adj2" fmla="val 5344958"/>
            </a:avLst>
          </a:prstGeom>
          <a:ln w="25400">
            <a:solidFill>
              <a:srgbClr val="0000FF"/>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9" name="TextBox 58"/>
          <p:cNvSpPr txBox="1"/>
          <p:nvPr/>
        </p:nvSpPr>
        <p:spPr>
          <a:xfrm>
            <a:off x="6858001" y="4114800"/>
            <a:ext cx="2268414" cy="600164"/>
          </a:xfrm>
          <a:prstGeom prst="rect">
            <a:avLst/>
          </a:prstGeom>
          <a:noFill/>
        </p:spPr>
        <p:txBody>
          <a:bodyPr wrap="square" rtlCol="0">
            <a:spAutoFit/>
          </a:bodyPr>
          <a:lstStyle/>
          <a:p>
            <a:pPr algn="ctr"/>
            <a:r>
              <a:rPr lang="en-GB" sz="1100" dirty="0">
                <a:solidFill>
                  <a:srgbClr val="0000FF"/>
                </a:solidFill>
                <a:latin typeface="Comic Sans MS" pitchFamily="66" charset="0"/>
                <a:sym typeface="Wingdings" pitchFamily="2" charset="2"/>
              </a:rPr>
              <a:t>Resolve vertically. There is no normal reaction as the pan is not on a surface</a:t>
            </a:r>
            <a:endParaRPr lang="en-GB" sz="1100" baseline="-25000" dirty="0">
              <a:solidFill>
                <a:srgbClr val="0000FF"/>
              </a:solidFill>
              <a:latin typeface="Comic Sans MS" pitchFamily="66" charset="0"/>
            </a:endParaRPr>
          </a:p>
        </p:txBody>
      </p:sp>
      <mc:AlternateContent xmlns:mc="http://schemas.openxmlformats.org/markup-compatibility/2006" xmlns:a14="http://schemas.microsoft.com/office/drawing/2010/main">
        <mc:Choice Requires="a14">
          <p:sp>
            <p:nvSpPr>
              <p:cNvPr id="60" name="TextBox 59"/>
              <p:cNvSpPr txBox="1"/>
              <p:nvPr/>
            </p:nvSpPr>
            <p:spPr>
              <a:xfrm>
                <a:off x="4267200" y="4495800"/>
                <a:ext cx="2388538"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𝑇</m:t>
                      </m:r>
                      <m:r>
                        <a:rPr lang="en-GB" sz="1400" b="0" i="1" smtClean="0">
                          <a:latin typeface="Cambria Math"/>
                        </a:rPr>
                        <m:t>−0.4</m:t>
                      </m:r>
                      <m:r>
                        <a:rPr lang="en-GB" sz="1400" b="0" i="1" smtClean="0">
                          <a:latin typeface="Cambria Math"/>
                        </a:rPr>
                        <m:t>𝑔</m:t>
                      </m:r>
                      <m:r>
                        <a:rPr lang="en-GB" sz="1400" b="0" i="1" smtClean="0">
                          <a:latin typeface="Cambria Math"/>
                        </a:rPr>
                        <m:t>−0.6</m:t>
                      </m:r>
                      <m:r>
                        <a:rPr lang="en-GB" sz="1400" b="0" i="1" smtClean="0">
                          <a:latin typeface="Cambria Math"/>
                        </a:rPr>
                        <m:t>𝑔</m:t>
                      </m:r>
                      <m:r>
                        <a:rPr lang="en-GB" sz="1400" b="0" i="1" smtClean="0">
                          <a:latin typeface="Cambria Math"/>
                        </a:rPr>
                        <m:t>=(1×0.5)</m:t>
                      </m:r>
                    </m:oMath>
                  </m:oMathPara>
                </a14:m>
                <a:endParaRPr lang="en-GB" sz="1400" dirty="0"/>
              </a:p>
            </p:txBody>
          </p:sp>
        </mc:Choice>
        <mc:Fallback xmlns="">
          <p:sp>
            <p:nvSpPr>
              <p:cNvPr id="60" name="TextBox 59"/>
              <p:cNvSpPr txBox="1">
                <a:spLocks noRot="1" noChangeAspect="1" noMove="1" noResize="1" noEditPoints="1" noAdjustHandles="1" noChangeArrowheads="1" noChangeShapeType="1" noTextEdit="1"/>
              </p:cNvSpPr>
              <p:nvPr/>
            </p:nvSpPr>
            <p:spPr>
              <a:xfrm>
                <a:off x="4267200" y="4495800"/>
                <a:ext cx="2388538" cy="307777"/>
              </a:xfrm>
              <a:prstGeom prst="rect">
                <a:avLst/>
              </a:prstGeom>
              <a:blipFill>
                <a:blip r:embed="rId3"/>
                <a:stretch>
                  <a:fillRect b="-6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5410200" y="4876800"/>
                <a:ext cx="1690078"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𝑇</m:t>
                      </m:r>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1</m:t>
                          </m:r>
                          <m:r>
                            <a:rPr lang="en-GB" sz="1400" b="0" i="1" smtClean="0">
                              <a:latin typeface="Cambria Math"/>
                              <a:ea typeface="Cambria Math"/>
                            </a:rPr>
                            <m:t>×0.5</m:t>
                          </m:r>
                        </m:e>
                      </m:d>
                      <m:r>
                        <a:rPr lang="en-GB" sz="1400" b="0" i="1" smtClean="0">
                          <a:latin typeface="Cambria Math"/>
                          <a:ea typeface="Cambria Math"/>
                        </a:rPr>
                        <m:t>+1</m:t>
                      </m:r>
                      <m:r>
                        <a:rPr lang="en-GB" sz="1400" b="0" i="1" smtClean="0">
                          <a:latin typeface="Cambria Math"/>
                          <a:ea typeface="Cambria Math"/>
                        </a:rPr>
                        <m:t>𝑔</m:t>
                      </m:r>
                    </m:oMath>
                  </m:oMathPara>
                </a14:m>
                <a:endParaRPr lang="en-GB" sz="1400" dirty="0"/>
              </a:p>
            </p:txBody>
          </p:sp>
        </mc:Choice>
        <mc:Fallback xmlns="">
          <p:sp>
            <p:nvSpPr>
              <p:cNvPr id="61" name="TextBox 60"/>
              <p:cNvSpPr txBox="1">
                <a:spLocks noRot="1" noChangeAspect="1" noMove="1" noResize="1" noEditPoints="1" noAdjustHandles="1" noChangeArrowheads="1" noChangeShapeType="1" noTextEdit="1"/>
              </p:cNvSpPr>
              <p:nvPr/>
            </p:nvSpPr>
            <p:spPr>
              <a:xfrm>
                <a:off x="5410200" y="4876800"/>
                <a:ext cx="1690078" cy="307777"/>
              </a:xfrm>
              <a:prstGeom prst="rect">
                <a:avLst/>
              </a:prstGeom>
              <a:blipFill>
                <a:blip r:embed="rId4"/>
                <a:stretch>
                  <a:fillRect b="-6000"/>
                </a:stretch>
              </a:blipFill>
            </p:spPr>
            <p:txBody>
              <a:bodyPr/>
              <a:lstStyle/>
              <a:p>
                <a:r>
                  <a:rPr lang="en-GB">
                    <a:noFill/>
                  </a:rPr>
                  <a:t> </a:t>
                </a:r>
              </a:p>
            </p:txBody>
          </p:sp>
        </mc:Fallback>
      </mc:AlternateContent>
      <p:sp>
        <p:nvSpPr>
          <p:cNvPr id="62" name="Arc 61"/>
          <p:cNvSpPr/>
          <p:nvPr/>
        </p:nvSpPr>
        <p:spPr>
          <a:xfrm>
            <a:off x="6781800" y="4648200"/>
            <a:ext cx="533400" cy="381000"/>
          </a:xfrm>
          <a:prstGeom prst="arc">
            <a:avLst>
              <a:gd name="adj1" fmla="val 16200000"/>
              <a:gd name="adj2" fmla="val 5344958"/>
            </a:avLst>
          </a:prstGeom>
          <a:ln w="25400">
            <a:solidFill>
              <a:srgbClr val="0000FF"/>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3" name="TextBox 62"/>
          <p:cNvSpPr txBox="1"/>
          <p:nvPr/>
        </p:nvSpPr>
        <p:spPr>
          <a:xfrm>
            <a:off x="7315200" y="4724400"/>
            <a:ext cx="1600200" cy="261610"/>
          </a:xfrm>
          <a:prstGeom prst="rect">
            <a:avLst/>
          </a:prstGeom>
          <a:noFill/>
        </p:spPr>
        <p:txBody>
          <a:bodyPr wrap="square" rtlCol="0">
            <a:spAutoFit/>
          </a:bodyPr>
          <a:lstStyle/>
          <a:p>
            <a:pPr algn="ctr"/>
            <a:r>
              <a:rPr lang="en-GB" sz="1100" dirty="0">
                <a:solidFill>
                  <a:srgbClr val="0000FF"/>
                </a:solidFill>
                <a:latin typeface="Comic Sans MS" pitchFamily="66" charset="0"/>
                <a:sym typeface="Wingdings" pitchFamily="2" charset="2"/>
              </a:rPr>
              <a:t>Rearrange to find T</a:t>
            </a:r>
            <a:endParaRPr lang="en-GB" sz="1100" baseline="-25000" dirty="0">
              <a:solidFill>
                <a:srgbClr val="0000FF"/>
              </a:solidFill>
              <a:latin typeface="Comic Sans MS" pitchFamily="66" charset="0"/>
            </a:endParaRPr>
          </a:p>
        </p:txBody>
      </p:sp>
      <mc:AlternateContent xmlns:mc="http://schemas.openxmlformats.org/markup-compatibility/2006" xmlns:a14="http://schemas.microsoft.com/office/drawing/2010/main">
        <mc:Choice Requires="a14">
          <p:sp>
            <p:nvSpPr>
              <p:cNvPr id="64" name="TextBox 63"/>
              <p:cNvSpPr txBox="1"/>
              <p:nvPr/>
            </p:nvSpPr>
            <p:spPr>
              <a:xfrm>
                <a:off x="5410200" y="5257800"/>
                <a:ext cx="104137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𝑇</m:t>
                      </m:r>
                      <m:r>
                        <a:rPr lang="en-GB" sz="1400" b="0" i="1" smtClean="0">
                          <a:latin typeface="Cambria Math"/>
                        </a:rPr>
                        <m:t>=10.3</m:t>
                      </m:r>
                      <m:r>
                        <a:rPr lang="en-GB" sz="1400" b="0" i="1" smtClean="0">
                          <a:latin typeface="Cambria Math"/>
                        </a:rPr>
                        <m:t>𝑁</m:t>
                      </m:r>
                    </m:oMath>
                  </m:oMathPara>
                </a14:m>
                <a:endParaRPr lang="en-GB" sz="1400" dirty="0"/>
              </a:p>
            </p:txBody>
          </p:sp>
        </mc:Choice>
        <mc:Fallback xmlns="">
          <p:sp>
            <p:nvSpPr>
              <p:cNvPr id="64" name="TextBox 63"/>
              <p:cNvSpPr txBox="1">
                <a:spLocks noRot="1" noChangeAspect="1" noMove="1" noResize="1" noEditPoints="1" noAdjustHandles="1" noChangeArrowheads="1" noChangeShapeType="1" noTextEdit="1"/>
              </p:cNvSpPr>
              <p:nvPr/>
            </p:nvSpPr>
            <p:spPr>
              <a:xfrm>
                <a:off x="5410200" y="5257800"/>
                <a:ext cx="1041375" cy="307777"/>
              </a:xfrm>
              <a:prstGeom prst="rect">
                <a:avLst/>
              </a:prstGeom>
              <a:blipFill>
                <a:blip r:embed="rId5"/>
                <a:stretch>
                  <a:fillRect/>
                </a:stretch>
              </a:blipFill>
            </p:spPr>
            <p:txBody>
              <a:bodyPr/>
              <a:lstStyle/>
              <a:p>
                <a:r>
                  <a:rPr lang="en-GB">
                    <a:noFill/>
                  </a:rPr>
                  <a:t> </a:t>
                </a:r>
              </a:p>
            </p:txBody>
          </p:sp>
        </mc:Fallback>
      </mc:AlternateContent>
      <p:sp>
        <p:nvSpPr>
          <p:cNvPr id="65" name="Arc 64"/>
          <p:cNvSpPr/>
          <p:nvPr/>
        </p:nvSpPr>
        <p:spPr>
          <a:xfrm>
            <a:off x="6781800" y="5029200"/>
            <a:ext cx="533400" cy="381000"/>
          </a:xfrm>
          <a:prstGeom prst="arc">
            <a:avLst>
              <a:gd name="adj1" fmla="val 16200000"/>
              <a:gd name="adj2" fmla="val 5344958"/>
            </a:avLst>
          </a:prstGeom>
          <a:ln w="25400">
            <a:solidFill>
              <a:srgbClr val="0000FF"/>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6" name="TextBox 65"/>
          <p:cNvSpPr txBox="1"/>
          <p:nvPr/>
        </p:nvSpPr>
        <p:spPr>
          <a:xfrm>
            <a:off x="7262447" y="5087815"/>
            <a:ext cx="990600" cy="261610"/>
          </a:xfrm>
          <a:prstGeom prst="rect">
            <a:avLst/>
          </a:prstGeom>
          <a:noFill/>
        </p:spPr>
        <p:txBody>
          <a:bodyPr wrap="square" rtlCol="0">
            <a:spAutoFit/>
          </a:bodyPr>
          <a:lstStyle/>
          <a:p>
            <a:pPr algn="ctr"/>
            <a:r>
              <a:rPr lang="en-GB" sz="1100" dirty="0">
                <a:solidFill>
                  <a:srgbClr val="0000FF"/>
                </a:solidFill>
                <a:latin typeface="Comic Sans MS" pitchFamily="66" charset="0"/>
                <a:sym typeface="Wingdings" pitchFamily="2" charset="2"/>
              </a:rPr>
              <a:t>Calculate</a:t>
            </a:r>
            <a:endParaRPr lang="en-GB" sz="1100" baseline="-25000" dirty="0">
              <a:solidFill>
                <a:srgbClr val="0000FF"/>
              </a:solidFill>
              <a:latin typeface="Comic Sans MS" pitchFamily="66" charset="0"/>
            </a:endParaRPr>
          </a:p>
        </p:txBody>
      </p:sp>
      <p:sp>
        <p:nvSpPr>
          <p:cNvPr id="67" name="TextBox 66"/>
          <p:cNvSpPr txBox="1"/>
          <p:nvPr/>
        </p:nvSpPr>
        <p:spPr>
          <a:xfrm>
            <a:off x="5334000" y="1524000"/>
            <a:ext cx="604654" cy="276999"/>
          </a:xfrm>
          <a:prstGeom prst="rect">
            <a:avLst/>
          </a:prstGeom>
          <a:noFill/>
        </p:spPr>
        <p:txBody>
          <a:bodyPr wrap="none" rtlCol="0">
            <a:spAutoFit/>
          </a:bodyPr>
          <a:lstStyle/>
          <a:p>
            <a:pPr algn="ctr"/>
            <a:r>
              <a:rPr lang="en-GB" sz="1200" dirty="0">
                <a:solidFill>
                  <a:srgbClr val="0000FF"/>
                </a:solidFill>
                <a:latin typeface="Comic Sans MS" pitchFamily="66" charset="0"/>
              </a:rPr>
              <a:t>10.3N</a:t>
            </a:r>
          </a:p>
        </p:txBody>
      </p:sp>
    </p:spTree>
    <p:extLst>
      <p:ext uri="{BB962C8B-B14F-4D97-AF65-F5344CB8AC3E}">
        <p14:creationId xmlns:p14="http://schemas.microsoft.com/office/powerpoint/2010/main" val="237267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linds(horizont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blinds(horizontal)">
                                      <p:cBhvr>
                                        <p:cTn id="17" dur="500"/>
                                        <p:tgtEl>
                                          <p:spTgt spid="3">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linds(horizontal)">
                                      <p:cBhvr>
                                        <p:cTn id="22" dur="500"/>
                                        <p:tgtEl>
                                          <p:spTgt spid="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blinds(horizontal)">
                                      <p:cBhvr>
                                        <p:cTn id="27" dur="500"/>
                                        <p:tgtEl>
                                          <p:spTgt spid="3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blinds(horizontal)">
                                      <p:cBhvr>
                                        <p:cTn id="32" dur="500"/>
                                        <p:tgtEl>
                                          <p:spTgt spid="3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blinds(horizontal)">
                                      <p:cBhvr>
                                        <p:cTn id="37" dur="500"/>
                                        <p:tgtEl>
                                          <p:spTgt spid="4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blinds(horizontal)">
                                      <p:cBhvr>
                                        <p:cTn id="42" dur="500"/>
                                        <p:tgtEl>
                                          <p:spTgt spid="42"/>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45"/>
                                        </p:tgtEl>
                                        <p:attrNameLst>
                                          <p:attrName>style.visibility</p:attrName>
                                        </p:attrNameLst>
                                      </p:cBhvr>
                                      <p:to>
                                        <p:strVal val="visible"/>
                                      </p:to>
                                    </p:set>
                                    <p:animEffect transition="in" filter="blinds(horizontal)">
                                      <p:cBhvr>
                                        <p:cTn id="45" dur="500"/>
                                        <p:tgtEl>
                                          <p:spTgt spid="45"/>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43"/>
                                        </p:tgtEl>
                                        <p:attrNameLst>
                                          <p:attrName>style.visibility</p:attrName>
                                        </p:attrNameLst>
                                      </p:cBhvr>
                                      <p:to>
                                        <p:strVal val="visible"/>
                                      </p:to>
                                    </p:set>
                                    <p:animEffect transition="in" filter="blinds(horizontal)">
                                      <p:cBhvr>
                                        <p:cTn id="48" dur="500"/>
                                        <p:tgtEl>
                                          <p:spTgt spid="43"/>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44"/>
                                        </p:tgtEl>
                                        <p:attrNameLst>
                                          <p:attrName>style.visibility</p:attrName>
                                        </p:attrNameLst>
                                      </p:cBhvr>
                                      <p:to>
                                        <p:strVal val="visible"/>
                                      </p:to>
                                    </p:set>
                                    <p:animEffect transition="in" filter="blinds(horizontal)">
                                      <p:cBhvr>
                                        <p:cTn id="51" dur="500"/>
                                        <p:tgtEl>
                                          <p:spTgt spid="44"/>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nodeType="clickEffect">
                                  <p:stCondLst>
                                    <p:cond delay="0"/>
                                  </p:stCondLst>
                                  <p:childTnLst>
                                    <p:set>
                                      <p:cBhvr>
                                        <p:cTn id="55" dur="1" fill="hold">
                                          <p:stCondLst>
                                            <p:cond delay="0"/>
                                          </p:stCondLst>
                                        </p:cTn>
                                        <p:tgtEl>
                                          <p:spTgt spid="50"/>
                                        </p:tgtEl>
                                        <p:attrNameLst>
                                          <p:attrName>style.visibility</p:attrName>
                                        </p:attrNameLst>
                                      </p:cBhvr>
                                      <p:to>
                                        <p:strVal val="visible"/>
                                      </p:to>
                                    </p:set>
                                    <p:animEffect transition="in" filter="blinds(horizontal)">
                                      <p:cBhvr>
                                        <p:cTn id="56" dur="500"/>
                                        <p:tgtEl>
                                          <p:spTgt spid="50"/>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blinds(horizontal)">
                                      <p:cBhvr>
                                        <p:cTn id="61" dur="500"/>
                                        <p:tgtEl>
                                          <p:spTgt spid="51"/>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nodeType="clickEffect">
                                  <p:stCondLst>
                                    <p:cond delay="0"/>
                                  </p:stCondLst>
                                  <p:childTnLst>
                                    <p:set>
                                      <p:cBhvr>
                                        <p:cTn id="65" dur="1" fill="hold">
                                          <p:stCondLst>
                                            <p:cond delay="0"/>
                                          </p:stCondLst>
                                        </p:cTn>
                                        <p:tgtEl>
                                          <p:spTgt spid="49"/>
                                        </p:tgtEl>
                                        <p:attrNameLst>
                                          <p:attrName>style.visibility</p:attrName>
                                        </p:attrNameLst>
                                      </p:cBhvr>
                                      <p:to>
                                        <p:strVal val="visible"/>
                                      </p:to>
                                    </p:set>
                                    <p:animEffect transition="in" filter="blinds(horizontal)">
                                      <p:cBhvr>
                                        <p:cTn id="66" dur="500"/>
                                        <p:tgtEl>
                                          <p:spTgt spid="49"/>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52"/>
                                        </p:tgtEl>
                                        <p:attrNameLst>
                                          <p:attrName>style.visibility</p:attrName>
                                        </p:attrNameLst>
                                      </p:cBhvr>
                                      <p:to>
                                        <p:strVal val="visible"/>
                                      </p:to>
                                    </p:set>
                                    <p:animEffect transition="in" filter="blinds(horizontal)">
                                      <p:cBhvr>
                                        <p:cTn id="71" dur="500"/>
                                        <p:tgtEl>
                                          <p:spTgt spid="52"/>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nodeType="clickEffect">
                                  <p:stCondLst>
                                    <p:cond delay="0"/>
                                  </p:stCondLst>
                                  <p:childTnLst>
                                    <p:set>
                                      <p:cBhvr>
                                        <p:cTn id="75" dur="1" fill="hold">
                                          <p:stCondLst>
                                            <p:cond delay="0"/>
                                          </p:stCondLst>
                                        </p:cTn>
                                        <p:tgtEl>
                                          <p:spTgt spid="47"/>
                                        </p:tgtEl>
                                        <p:attrNameLst>
                                          <p:attrName>style.visibility</p:attrName>
                                        </p:attrNameLst>
                                      </p:cBhvr>
                                      <p:to>
                                        <p:strVal val="visible"/>
                                      </p:to>
                                    </p:set>
                                    <p:animEffect transition="in" filter="blinds(horizontal)">
                                      <p:cBhvr>
                                        <p:cTn id="76" dur="500"/>
                                        <p:tgtEl>
                                          <p:spTgt spid="47"/>
                                        </p:tgtEl>
                                      </p:cBhvr>
                                    </p:animEffect>
                                  </p:childTnLst>
                                </p:cTn>
                              </p:par>
                              <p:par>
                                <p:cTn id="77" presetID="3" presetClass="entr" presetSubtype="10" fill="hold" nodeType="withEffect">
                                  <p:stCondLst>
                                    <p:cond delay="0"/>
                                  </p:stCondLst>
                                  <p:childTnLst>
                                    <p:set>
                                      <p:cBhvr>
                                        <p:cTn id="78" dur="1" fill="hold">
                                          <p:stCondLst>
                                            <p:cond delay="0"/>
                                          </p:stCondLst>
                                        </p:cTn>
                                        <p:tgtEl>
                                          <p:spTgt spid="48"/>
                                        </p:tgtEl>
                                        <p:attrNameLst>
                                          <p:attrName>style.visibility</p:attrName>
                                        </p:attrNameLst>
                                      </p:cBhvr>
                                      <p:to>
                                        <p:strVal val="visible"/>
                                      </p:to>
                                    </p:set>
                                    <p:animEffect transition="in" filter="blinds(horizontal)">
                                      <p:cBhvr>
                                        <p:cTn id="79" dur="500"/>
                                        <p:tgtEl>
                                          <p:spTgt spid="48"/>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53"/>
                                        </p:tgtEl>
                                        <p:attrNameLst>
                                          <p:attrName>style.visibility</p:attrName>
                                        </p:attrNameLst>
                                      </p:cBhvr>
                                      <p:to>
                                        <p:strVal val="visible"/>
                                      </p:to>
                                    </p:set>
                                    <p:animEffect transition="in" filter="blinds(horizontal)">
                                      <p:cBhvr>
                                        <p:cTn id="84" dur="500"/>
                                        <p:tgtEl>
                                          <p:spTgt spid="53"/>
                                        </p:tgtEl>
                                      </p:cBhvr>
                                    </p:animEffect>
                                  </p:childTnLst>
                                </p:cTn>
                              </p:par>
                            </p:childTnLst>
                          </p:cTn>
                        </p:par>
                      </p:childTnLst>
                    </p:cTn>
                  </p:par>
                  <p:par>
                    <p:cTn id="85" fill="hold">
                      <p:stCondLst>
                        <p:cond delay="indefinite"/>
                      </p:stCondLst>
                      <p:childTnLst>
                        <p:par>
                          <p:cTn id="86" fill="hold">
                            <p:stCondLst>
                              <p:cond delay="0"/>
                            </p:stCondLst>
                            <p:childTnLst>
                              <p:par>
                                <p:cTn id="87" presetID="3" presetClass="entr" presetSubtype="10" fill="hold" grpId="0" nodeType="clickEffect">
                                  <p:stCondLst>
                                    <p:cond delay="0"/>
                                  </p:stCondLst>
                                  <p:childTnLst>
                                    <p:set>
                                      <p:cBhvr>
                                        <p:cTn id="88" dur="1" fill="hold">
                                          <p:stCondLst>
                                            <p:cond delay="0"/>
                                          </p:stCondLst>
                                        </p:cTn>
                                        <p:tgtEl>
                                          <p:spTgt spid="55"/>
                                        </p:tgtEl>
                                        <p:attrNameLst>
                                          <p:attrName>style.visibility</p:attrName>
                                        </p:attrNameLst>
                                      </p:cBhvr>
                                      <p:to>
                                        <p:strVal val="visible"/>
                                      </p:to>
                                    </p:set>
                                    <p:animEffect transition="in" filter="blinds(horizontal)">
                                      <p:cBhvr>
                                        <p:cTn id="89" dur="500"/>
                                        <p:tgtEl>
                                          <p:spTgt spid="55"/>
                                        </p:tgtEl>
                                      </p:cBhvr>
                                    </p:animEffect>
                                  </p:childTnLst>
                                </p:cTn>
                              </p:par>
                            </p:childTnLst>
                          </p:cTn>
                        </p:par>
                      </p:childTnLst>
                    </p:cTn>
                  </p:par>
                  <p:par>
                    <p:cTn id="90" fill="hold">
                      <p:stCondLst>
                        <p:cond delay="indefinite"/>
                      </p:stCondLst>
                      <p:childTnLst>
                        <p:par>
                          <p:cTn id="91" fill="hold">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56"/>
                                        </p:tgtEl>
                                        <p:attrNameLst>
                                          <p:attrName>style.visibility</p:attrName>
                                        </p:attrNameLst>
                                      </p:cBhvr>
                                      <p:to>
                                        <p:strVal val="visible"/>
                                      </p:to>
                                    </p:set>
                                    <p:animEffect transition="in" filter="blinds(horizontal)">
                                      <p:cBhvr>
                                        <p:cTn id="94" dur="500"/>
                                        <p:tgtEl>
                                          <p:spTgt spid="56"/>
                                        </p:tgtEl>
                                      </p:cBhvr>
                                    </p:animEffect>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57"/>
                                        </p:tgtEl>
                                        <p:attrNameLst>
                                          <p:attrName>style.visibility</p:attrName>
                                        </p:attrNameLst>
                                      </p:cBhvr>
                                      <p:to>
                                        <p:strVal val="visible"/>
                                      </p:to>
                                    </p:set>
                                    <p:animEffect transition="in" filter="blinds(horizontal)">
                                      <p:cBhvr>
                                        <p:cTn id="99" dur="500"/>
                                        <p:tgtEl>
                                          <p:spTgt spid="57"/>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58"/>
                                        </p:tgtEl>
                                        <p:attrNameLst>
                                          <p:attrName>style.visibility</p:attrName>
                                        </p:attrNameLst>
                                      </p:cBhvr>
                                      <p:to>
                                        <p:strVal val="visible"/>
                                      </p:to>
                                    </p:set>
                                    <p:animEffect transition="in" filter="blinds(horizontal)">
                                      <p:cBhvr>
                                        <p:cTn id="104" dur="500"/>
                                        <p:tgtEl>
                                          <p:spTgt spid="58"/>
                                        </p:tgtEl>
                                      </p:cBhvr>
                                    </p:animEffect>
                                  </p:childTnLst>
                                </p:cTn>
                              </p:par>
                            </p:childTnLst>
                          </p:cTn>
                        </p:par>
                      </p:childTnLst>
                    </p:cTn>
                  </p:par>
                  <p:par>
                    <p:cTn id="105" fill="hold">
                      <p:stCondLst>
                        <p:cond delay="indefinite"/>
                      </p:stCondLst>
                      <p:childTnLst>
                        <p:par>
                          <p:cTn id="106" fill="hold">
                            <p:stCondLst>
                              <p:cond delay="0"/>
                            </p:stCondLst>
                            <p:childTnLst>
                              <p:par>
                                <p:cTn id="107" presetID="3" presetClass="entr" presetSubtype="10" fill="hold" grpId="0" nodeType="clickEffect">
                                  <p:stCondLst>
                                    <p:cond delay="0"/>
                                  </p:stCondLst>
                                  <p:childTnLst>
                                    <p:set>
                                      <p:cBhvr>
                                        <p:cTn id="108" dur="1" fill="hold">
                                          <p:stCondLst>
                                            <p:cond delay="0"/>
                                          </p:stCondLst>
                                        </p:cTn>
                                        <p:tgtEl>
                                          <p:spTgt spid="59"/>
                                        </p:tgtEl>
                                        <p:attrNameLst>
                                          <p:attrName>style.visibility</p:attrName>
                                        </p:attrNameLst>
                                      </p:cBhvr>
                                      <p:to>
                                        <p:strVal val="visible"/>
                                      </p:to>
                                    </p:set>
                                    <p:animEffect transition="in" filter="blinds(horizontal)">
                                      <p:cBhvr>
                                        <p:cTn id="109" dur="500"/>
                                        <p:tgtEl>
                                          <p:spTgt spid="59"/>
                                        </p:tgtEl>
                                      </p:cBhvr>
                                    </p:animEffect>
                                  </p:childTnLst>
                                </p:cTn>
                              </p:par>
                            </p:childTnLst>
                          </p:cTn>
                        </p:par>
                      </p:childTnLst>
                    </p:cTn>
                  </p:par>
                  <p:par>
                    <p:cTn id="110" fill="hold">
                      <p:stCondLst>
                        <p:cond delay="indefinite"/>
                      </p:stCondLst>
                      <p:childTnLst>
                        <p:par>
                          <p:cTn id="111" fill="hold">
                            <p:stCondLst>
                              <p:cond delay="0"/>
                            </p:stCondLst>
                            <p:childTnLst>
                              <p:par>
                                <p:cTn id="112" presetID="7" presetClass="emph" presetSubtype="2" fill="hold" nodeType="clickEffect">
                                  <p:stCondLst>
                                    <p:cond delay="0"/>
                                  </p:stCondLst>
                                  <p:childTnLst>
                                    <p:animClr clrSpc="rgb" dir="cw">
                                      <p:cBhvr>
                                        <p:cTn id="113" dur="500" fill="hold"/>
                                        <p:tgtEl>
                                          <p:spTgt spid="38"/>
                                        </p:tgtEl>
                                        <p:attrNameLst>
                                          <p:attrName>stroke.color</p:attrName>
                                        </p:attrNameLst>
                                      </p:cBhvr>
                                      <p:to>
                                        <a:srgbClr val="0000FF"/>
                                      </p:to>
                                    </p:animClr>
                                    <p:set>
                                      <p:cBhvr>
                                        <p:cTn id="114" dur="500" fill="hold"/>
                                        <p:tgtEl>
                                          <p:spTgt spid="38"/>
                                        </p:tgtEl>
                                        <p:attrNameLst>
                                          <p:attrName>stroke.on</p:attrName>
                                        </p:attrNameLst>
                                      </p:cBhvr>
                                      <p:to>
                                        <p:strVal val="true"/>
                                      </p:to>
                                    </p:set>
                                  </p:childTnLst>
                                </p:cTn>
                              </p:par>
                              <p:par>
                                <p:cTn id="115" presetID="7" presetClass="emph" presetSubtype="2" fill="hold" nodeType="withEffect">
                                  <p:stCondLst>
                                    <p:cond delay="0"/>
                                  </p:stCondLst>
                                  <p:childTnLst>
                                    <p:animClr clrSpc="rgb" dir="cw">
                                      <p:cBhvr>
                                        <p:cTn id="116" dur="500" fill="hold"/>
                                        <p:tgtEl>
                                          <p:spTgt spid="50"/>
                                        </p:tgtEl>
                                        <p:attrNameLst>
                                          <p:attrName>stroke.color</p:attrName>
                                        </p:attrNameLst>
                                      </p:cBhvr>
                                      <p:to>
                                        <a:srgbClr val="0000FF"/>
                                      </p:to>
                                    </p:animClr>
                                    <p:set>
                                      <p:cBhvr>
                                        <p:cTn id="117" dur="500" fill="hold"/>
                                        <p:tgtEl>
                                          <p:spTgt spid="50"/>
                                        </p:tgtEl>
                                        <p:attrNameLst>
                                          <p:attrName>stroke.on</p:attrName>
                                        </p:attrNameLst>
                                      </p:cBhvr>
                                      <p:to>
                                        <p:strVal val="true"/>
                                      </p:to>
                                    </p:set>
                                  </p:childTnLst>
                                </p:cTn>
                              </p:par>
                              <p:par>
                                <p:cTn id="118" presetID="7" presetClass="emph" presetSubtype="2" fill="hold" nodeType="withEffect">
                                  <p:stCondLst>
                                    <p:cond delay="0"/>
                                  </p:stCondLst>
                                  <p:childTnLst>
                                    <p:animClr clrSpc="rgb" dir="cw">
                                      <p:cBhvr>
                                        <p:cTn id="119" dur="500" fill="hold"/>
                                        <p:tgtEl>
                                          <p:spTgt spid="49"/>
                                        </p:tgtEl>
                                        <p:attrNameLst>
                                          <p:attrName>stroke.color</p:attrName>
                                        </p:attrNameLst>
                                      </p:cBhvr>
                                      <p:to>
                                        <a:srgbClr val="0000FF"/>
                                      </p:to>
                                    </p:animClr>
                                    <p:set>
                                      <p:cBhvr>
                                        <p:cTn id="120" dur="500" fill="hold"/>
                                        <p:tgtEl>
                                          <p:spTgt spid="49"/>
                                        </p:tgtEl>
                                        <p:attrNameLst>
                                          <p:attrName>stroke.on</p:attrName>
                                        </p:attrNameLst>
                                      </p:cBhvr>
                                      <p:to>
                                        <p:strVal val="true"/>
                                      </p:to>
                                    </p:set>
                                  </p:childTnLst>
                                </p:cTn>
                              </p:par>
                              <p:par>
                                <p:cTn id="121" presetID="7" presetClass="emph" presetSubtype="2" fill="hold" nodeType="withEffect">
                                  <p:stCondLst>
                                    <p:cond delay="0"/>
                                  </p:stCondLst>
                                  <p:childTnLst>
                                    <p:animClr clrSpc="rgb" dir="cw">
                                      <p:cBhvr>
                                        <p:cTn id="122" dur="500" fill="hold"/>
                                        <p:tgtEl>
                                          <p:spTgt spid="47"/>
                                        </p:tgtEl>
                                        <p:attrNameLst>
                                          <p:attrName>stroke.color</p:attrName>
                                        </p:attrNameLst>
                                      </p:cBhvr>
                                      <p:to>
                                        <a:srgbClr val="0000FF"/>
                                      </p:to>
                                    </p:animClr>
                                    <p:set>
                                      <p:cBhvr>
                                        <p:cTn id="123" dur="500" fill="hold"/>
                                        <p:tgtEl>
                                          <p:spTgt spid="47"/>
                                        </p:tgtEl>
                                        <p:attrNameLst>
                                          <p:attrName>stroke.on</p:attrName>
                                        </p:attrNameLst>
                                      </p:cBhvr>
                                      <p:to>
                                        <p:strVal val="true"/>
                                      </p:to>
                                    </p:set>
                                  </p:childTnLst>
                                </p:cTn>
                              </p:par>
                              <p:par>
                                <p:cTn id="124" presetID="7" presetClass="emph" presetSubtype="2" fill="hold" nodeType="withEffect">
                                  <p:stCondLst>
                                    <p:cond delay="0"/>
                                  </p:stCondLst>
                                  <p:childTnLst>
                                    <p:animClr clrSpc="rgb" dir="cw">
                                      <p:cBhvr>
                                        <p:cTn id="125" dur="500" fill="hold"/>
                                        <p:tgtEl>
                                          <p:spTgt spid="48"/>
                                        </p:tgtEl>
                                        <p:attrNameLst>
                                          <p:attrName>stroke.color</p:attrName>
                                        </p:attrNameLst>
                                      </p:cBhvr>
                                      <p:to>
                                        <a:srgbClr val="0000FF"/>
                                      </p:to>
                                    </p:animClr>
                                    <p:set>
                                      <p:cBhvr>
                                        <p:cTn id="126" dur="500" fill="hold"/>
                                        <p:tgtEl>
                                          <p:spTgt spid="48"/>
                                        </p:tgtEl>
                                        <p:attrNameLst>
                                          <p:attrName>stroke.on</p:attrName>
                                        </p:attrNameLst>
                                      </p:cBhvr>
                                      <p:to>
                                        <p:strVal val="true"/>
                                      </p:to>
                                    </p:set>
                                  </p:childTnLst>
                                </p:cTn>
                              </p:par>
                              <p:par>
                                <p:cTn id="127" presetID="3" presetClass="emph" presetSubtype="2" fill="hold" grpId="1" nodeType="withEffect">
                                  <p:stCondLst>
                                    <p:cond delay="0"/>
                                  </p:stCondLst>
                                  <p:childTnLst>
                                    <p:animClr clrSpc="rgb" dir="cw">
                                      <p:cBhvr override="childStyle">
                                        <p:cTn id="128" dur="500" fill="hold"/>
                                        <p:tgtEl>
                                          <p:spTgt spid="46"/>
                                        </p:tgtEl>
                                        <p:attrNameLst>
                                          <p:attrName>style.color</p:attrName>
                                        </p:attrNameLst>
                                      </p:cBhvr>
                                      <p:to>
                                        <a:srgbClr val="0000FF"/>
                                      </p:to>
                                    </p:animClr>
                                  </p:childTnLst>
                                </p:cTn>
                              </p:par>
                              <p:par>
                                <p:cTn id="129" presetID="3" presetClass="emph" presetSubtype="2" fill="hold" grpId="1" nodeType="withEffect">
                                  <p:stCondLst>
                                    <p:cond delay="0"/>
                                  </p:stCondLst>
                                  <p:childTnLst>
                                    <p:animClr clrSpc="rgb" dir="cw">
                                      <p:cBhvr override="childStyle">
                                        <p:cTn id="130" dur="500" fill="hold"/>
                                        <p:tgtEl>
                                          <p:spTgt spid="51"/>
                                        </p:tgtEl>
                                        <p:attrNameLst>
                                          <p:attrName>style.color</p:attrName>
                                        </p:attrNameLst>
                                      </p:cBhvr>
                                      <p:to>
                                        <a:srgbClr val="0000FF"/>
                                      </p:to>
                                    </p:animClr>
                                  </p:childTnLst>
                                </p:cTn>
                              </p:par>
                              <p:par>
                                <p:cTn id="131" presetID="3" presetClass="emph" presetSubtype="2" fill="hold" grpId="1" nodeType="withEffect">
                                  <p:stCondLst>
                                    <p:cond delay="0"/>
                                  </p:stCondLst>
                                  <p:childTnLst>
                                    <p:animClr clrSpc="rgb" dir="cw">
                                      <p:cBhvr override="childStyle">
                                        <p:cTn id="132" dur="500" fill="hold"/>
                                        <p:tgtEl>
                                          <p:spTgt spid="52"/>
                                        </p:tgtEl>
                                        <p:attrNameLst>
                                          <p:attrName>style.color</p:attrName>
                                        </p:attrNameLst>
                                      </p:cBhvr>
                                      <p:to>
                                        <a:srgbClr val="0000FF"/>
                                      </p:to>
                                    </p:animClr>
                                  </p:childTnLst>
                                </p:cTn>
                              </p:par>
                              <p:par>
                                <p:cTn id="133" presetID="3" presetClass="emph" presetSubtype="2" fill="hold" grpId="1" nodeType="withEffect">
                                  <p:stCondLst>
                                    <p:cond delay="0"/>
                                  </p:stCondLst>
                                  <p:childTnLst>
                                    <p:animClr clrSpc="rgb" dir="cw">
                                      <p:cBhvr override="childStyle">
                                        <p:cTn id="134" dur="500" fill="hold"/>
                                        <p:tgtEl>
                                          <p:spTgt spid="53"/>
                                        </p:tgtEl>
                                        <p:attrNameLst>
                                          <p:attrName>style.color</p:attrName>
                                        </p:attrNameLst>
                                      </p:cBhvr>
                                      <p:to>
                                        <a:srgbClr val="0000FF"/>
                                      </p:to>
                                    </p:animClr>
                                  </p:childTnLst>
                                </p:cTn>
                              </p:par>
                            </p:childTnLst>
                          </p:cTn>
                        </p:par>
                      </p:childTnLst>
                    </p:cTn>
                  </p:par>
                  <p:par>
                    <p:cTn id="135" fill="hold">
                      <p:stCondLst>
                        <p:cond delay="indefinite"/>
                      </p:stCondLst>
                      <p:childTnLst>
                        <p:par>
                          <p:cTn id="136" fill="hold">
                            <p:stCondLst>
                              <p:cond delay="0"/>
                            </p:stCondLst>
                            <p:childTnLst>
                              <p:par>
                                <p:cTn id="137" presetID="3" presetClass="entr" presetSubtype="10" fill="hold" grpId="0" nodeType="clickEffect">
                                  <p:stCondLst>
                                    <p:cond delay="0"/>
                                  </p:stCondLst>
                                  <p:childTnLst>
                                    <p:set>
                                      <p:cBhvr>
                                        <p:cTn id="138" dur="1" fill="hold">
                                          <p:stCondLst>
                                            <p:cond delay="0"/>
                                          </p:stCondLst>
                                        </p:cTn>
                                        <p:tgtEl>
                                          <p:spTgt spid="60"/>
                                        </p:tgtEl>
                                        <p:attrNameLst>
                                          <p:attrName>style.visibility</p:attrName>
                                        </p:attrNameLst>
                                      </p:cBhvr>
                                      <p:to>
                                        <p:strVal val="visible"/>
                                      </p:to>
                                    </p:set>
                                    <p:animEffect transition="in" filter="blinds(horizontal)">
                                      <p:cBhvr>
                                        <p:cTn id="139" dur="500"/>
                                        <p:tgtEl>
                                          <p:spTgt spid="60"/>
                                        </p:tgtEl>
                                      </p:cBhvr>
                                    </p:animEffect>
                                  </p:childTnLst>
                                </p:cTn>
                              </p:par>
                            </p:childTnLst>
                          </p:cTn>
                        </p:par>
                      </p:childTnLst>
                    </p:cTn>
                  </p:par>
                  <p:par>
                    <p:cTn id="140" fill="hold">
                      <p:stCondLst>
                        <p:cond delay="indefinite"/>
                      </p:stCondLst>
                      <p:childTnLst>
                        <p:par>
                          <p:cTn id="141" fill="hold">
                            <p:stCondLst>
                              <p:cond delay="0"/>
                            </p:stCondLst>
                            <p:childTnLst>
                              <p:par>
                                <p:cTn id="142" presetID="3" presetClass="entr" presetSubtype="10" fill="hold" grpId="0" nodeType="clickEffect">
                                  <p:stCondLst>
                                    <p:cond delay="0"/>
                                  </p:stCondLst>
                                  <p:childTnLst>
                                    <p:set>
                                      <p:cBhvr>
                                        <p:cTn id="143" dur="1" fill="hold">
                                          <p:stCondLst>
                                            <p:cond delay="0"/>
                                          </p:stCondLst>
                                        </p:cTn>
                                        <p:tgtEl>
                                          <p:spTgt spid="62"/>
                                        </p:tgtEl>
                                        <p:attrNameLst>
                                          <p:attrName>style.visibility</p:attrName>
                                        </p:attrNameLst>
                                      </p:cBhvr>
                                      <p:to>
                                        <p:strVal val="visible"/>
                                      </p:to>
                                    </p:set>
                                    <p:animEffect transition="in" filter="blinds(horizontal)">
                                      <p:cBhvr>
                                        <p:cTn id="144" dur="500"/>
                                        <p:tgtEl>
                                          <p:spTgt spid="62"/>
                                        </p:tgtEl>
                                      </p:cBhvr>
                                    </p:animEffect>
                                  </p:childTnLst>
                                </p:cTn>
                              </p:par>
                            </p:childTnLst>
                          </p:cTn>
                        </p:par>
                      </p:childTnLst>
                    </p:cTn>
                  </p:par>
                  <p:par>
                    <p:cTn id="145" fill="hold">
                      <p:stCondLst>
                        <p:cond delay="indefinite"/>
                      </p:stCondLst>
                      <p:childTnLst>
                        <p:par>
                          <p:cTn id="146" fill="hold">
                            <p:stCondLst>
                              <p:cond delay="0"/>
                            </p:stCondLst>
                            <p:childTnLst>
                              <p:par>
                                <p:cTn id="147" presetID="3" presetClass="entr" presetSubtype="10" fill="hold" grpId="0" nodeType="clickEffect">
                                  <p:stCondLst>
                                    <p:cond delay="0"/>
                                  </p:stCondLst>
                                  <p:childTnLst>
                                    <p:set>
                                      <p:cBhvr>
                                        <p:cTn id="148" dur="1" fill="hold">
                                          <p:stCondLst>
                                            <p:cond delay="0"/>
                                          </p:stCondLst>
                                        </p:cTn>
                                        <p:tgtEl>
                                          <p:spTgt spid="63"/>
                                        </p:tgtEl>
                                        <p:attrNameLst>
                                          <p:attrName>style.visibility</p:attrName>
                                        </p:attrNameLst>
                                      </p:cBhvr>
                                      <p:to>
                                        <p:strVal val="visible"/>
                                      </p:to>
                                    </p:set>
                                    <p:animEffect transition="in" filter="blinds(horizontal)">
                                      <p:cBhvr>
                                        <p:cTn id="149" dur="500"/>
                                        <p:tgtEl>
                                          <p:spTgt spid="63"/>
                                        </p:tgtEl>
                                      </p:cBhvr>
                                    </p:animEffect>
                                  </p:childTnLst>
                                </p:cTn>
                              </p:par>
                            </p:childTnLst>
                          </p:cTn>
                        </p:par>
                      </p:childTnLst>
                    </p:cTn>
                  </p:par>
                  <p:par>
                    <p:cTn id="150" fill="hold">
                      <p:stCondLst>
                        <p:cond delay="indefinite"/>
                      </p:stCondLst>
                      <p:childTnLst>
                        <p:par>
                          <p:cTn id="151" fill="hold">
                            <p:stCondLst>
                              <p:cond delay="0"/>
                            </p:stCondLst>
                            <p:childTnLst>
                              <p:par>
                                <p:cTn id="152" presetID="3" presetClass="entr" presetSubtype="10" fill="hold" grpId="0" nodeType="clickEffect">
                                  <p:stCondLst>
                                    <p:cond delay="0"/>
                                  </p:stCondLst>
                                  <p:childTnLst>
                                    <p:set>
                                      <p:cBhvr>
                                        <p:cTn id="153" dur="1" fill="hold">
                                          <p:stCondLst>
                                            <p:cond delay="0"/>
                                          </p:stCondLst>
                                        </p:cTn>
                                        <p:tgtEl>
                                          <p:spTgt spid="61"/>
                                        </p:tgtEl>
                                        <p:attrNameLst>
                                          <p:attrName>style.visibility</p:attrName>
                                        </p:attrNameLst>
                                      </p:cBhvr>
                                      <p:to>
                                        <p:strVal val="visible"/>
                                      </p:to>
                                    </p:set>
                                    <p:animEffect transition="in" filter="blinds(horizontal)">
                                      <p:cBhvr>
                                        <p:cTn id="154" dur="500"/>
                                        <p:tgtEl>
                                          <p:spTgt spid="61"/>
                                        </p:tgtEl>
                                      </p:cBhvr>
                                    </p:animEffect>
                                  </p:childTnLst>
                                </p:cTn>
                              </p:par>
                            </p:childTnLst>
                          </p:cTn>
                        </p:par>
                      </p:childTnLst>
                    </p:cTn>
                  </p:par>
                  <p:par>
                    <p:cTn id="155" fill="hold">
                      <p:stCondLst>
                        <p:cond delay="indefinite"/>
                      </p:stCondLst>
                      <p:childTnLst>
                        <p:par>
                          <p:cTn id="156" fill="hold">
                            <p:stCondLst>
                              <p:cond delay="0"/>
                            </p:stCondLst>
                            <p:childTnLst>
                              <p:par>
                                <p:cTn id="157" presetID="3" presetClass="entr" presetSubtype="10" fill="hold" grpId="0" nodeType="clickEffect">
                                  <p:stCondLst>
                                    <p:cond delay="0"/>
                                  </p:stCondLst>
                                  <p:childTnLst>
                                    <p:set>
                                      <p:cBhvr>
                                        <p:cTn id="158" dur="1" fill="hold">
                                          <p:stCondLst>
                                            <p:cond delay="0"/>
                                          </p:stCondLst>
                                        </p:cTn>
                                        <p:tgtEl>
                                          <p:spTgt spid="65"/>
                                        </p:tgtEl>
                                        <p:attrNameLst>
                                          <p:attrName>style.visibility</p:attrName>
                                        </p:attrNameLst>
                                      </p:cBhvr>
                                      <p:to>
                                        <p:strVal val="visible"/>
                                      </p:to>
                                    </p:set>
                                    <p:animEffect transition="in" filter="blinds(horizontal)">
                                      <p:cBhvr>
                                        <p:cTn id="159" dur="500"/>
                                        <p:tgtEl>
                                          <p:spTgt spid="65"/>
                                        </p:tgtEl>
                                      </p:cBhvr>
                                    </p:animEffect>
                                  </p:childTnLst>
                                </p:cTn>
                              </p:par>
                            </p:childTnLst>
                          </p:cTn>
                        </p:par>
                      </p:childTnLst>
                    </p:cTn>
                  </p:par>
                  <p:par>
                    <p:cTn id="160" fill="hold">
                      <p:stCondLst>
                        <p:cond delay="indefinite"/>
                      </p:stCondLst>
                      <p:childTnLst>
                        <p:par>
                          <p:cTn id="161" fill="hold">
                            <p:stCondLst>
                              <p:cond delay="0"/>
                            </p:stCondLst>
                            <p:childTnLst>
                              <p:par>
                                <p:cTn id="162" presetID="3" presetClass="entr" presetSubtype="10" fill="hold" grpId="0" nodeType="clickEffect">
                                  <p:stCondLst>
                                    <p:cond delay="0"/>
                                  </p:stCondLst>
                                  <p:childTnLst>
                                    <p:set>
                                      <p:cBhvr>
                                        <p:cTn id="163" dur="1" fill="hold">
                                          <p:stCondLst>
                                            <p:cond delay="0"/>
                                          </p:stCondLst>
                                        </p:cTn>
                                        <p:tgtEl>
                                          <p:spTgt spid="66"/>
                                        </p:tgtEl>
                                        <p:attrNameLst>
                                          <p:attrName>style.visibility</p:attrName>
                                        </p:attrNameLst>
                                      </p:cBhvr>
                                      <p:to>
                                        <p:strVal val="visible"/>
                                      </p:to>
                                    </p:set>
                                    <p:animEffect transition="in" filter="blinds(horizontal)">
                                      <p:cBhvr>
                                        <p:cTn id="164" dur="500"/>
                                        <p:tgtEl>
                                          <p:spTgt spid="66"/>
                                        </p:tgtEl>
                                      </p:cBhvr>
                                    </p:animEffect>
                                  </p:childTnLst>
                                </p:cTn>
                              </p:par>
                            </p:childTnLst>
                          </p:cTn>
                        </p:par>
                      </p:childTnLst>
                    </p:cTn>
                  </p:par>
                  <p:par>
                    <p:cTn id="165" fill="hold">
                      <p:stCondLst>
                        <p:cond delay="indefinite"/>
                      </p:stCondLst>
                      <p:childTnLst>
                        <p:par>
                          <p:cTn id="166" fill="hold">
                            <p:stCondLst>
                              <p:cond delay="0"/>
                            </p:stCondLst>
                            <p:childTnLst>
                              <p:par>
                                <p:cTn id="167" presetID="3" presetClass="entr" presetSubtype="10" fill="hold" grpId="0" nodeType="clickEffect">
                                  <p:stCondLst>
                                    <p:cond delay="0"/>
                                  </p:stCondLst>
                                  <p:childTnLst>
                                    <p:set>
                                      <p:cBhvr>
                                        <p:cTn id="168" dur="1" fill="hold">
                                          <p:stCondLst>
                                            <p:cond delay="0"/>
                                          </p:stCondLst>
                                        </p:cTn>
                                        <p:tgtEl>
                                          <p:spTgt spid="64"/>
                                        </p:tgtEl>
                                        <p:attrNameLst>
                                          <p:attrName>style.visibility</p:attrName>
                                        </p:attrNameLst>
                                      </p:cBhvr>
                                      <p:to>
                                        <p:strVal val="visible"/>
                                      </p:to>
                                    </p:set>
                                    <p:animEffect transition="in" filter="blinds(horizontal)">
                                      <p:cBhvr>
                                        <p:cTn id="169" dur="500"/>
                                        <p:tgtEl>
                                          <p:spTgt spid="64"/>
                                        </p:tgtEl>
                                      </p:cBhvr>
                                    </p:animEffect>
                                  </p:childTnLst>
                                </p:cTn>
                              </p:par>
                            </p:childTnLst>
                          </p:cTn>
                        </p:par>
                      </p:childTnLst>
                    </p:cTn>
                  </p:par>
                  <p:par>
                    <p:cTn id="170" fill="hold">
                      <p:stCondLst>
                        <p:cond delay="indefinite"/>
                      </p:stCondLst>
                      <p:childTnLst>
                        <p:par>
                          <p:cTn id="171" fill="hold">
                            <p:stCondLst>
                              <p:cond delay="0"/>
                            </p:stCondLst>
                            <p:childTnLst>
                              <p:par>
                                <p:cTn id="172" presetID="3" presetClass="exit" presetSubtype="10" fill="hold" grpId="2" nodeType="clickEffect">
                                  <p:stCondLst>
                                    <p:cond delay="0"/>
                                  </p:stCondLst>
                                  <p:childTnLst>
                                    <p:animEffect transition="out" filter="blinds(horizontal)">
                                      <p:cBhvr>
                                        <p:cTn id="173" dur="500"/>
                                        <p:tgtEl>
                                          <p:spTgt spid="46"/>
                                        </p:tgtEl>
                                      </p:cBhvr>
                                    </p:animEffect>
                                    <p:set>
                                      <p:cBhvr>
                                        <p:cTn id="174" dur="1" fill="hold">
                                          <p:stCondLst>
                                            <p:cond delay="499"/>
                                          </p:stCondLst>
                                        </p:cTn>
                                        <p:tgtEl>
                                          <p:spTgt spid="46"/>
                                        </p:tgtEl>
                                        <p:attrNameLst>
                                          <p:attrName>style.visibility</p:attrName>
                                        </p:attrNameLst>
                                      </p:cBhvr>
                                      <p:to>
                                        <p:strVal val="hidden"/>
                                      </p:to>
                                    </p:set>
                                  </p:childTnLst>
                                </p:cTn>
                              </p:par>
                            </p:childTnLst>
                          </p:cTn>
                        </p:par>
                      </p:childTnLst>
                    </p:cTn>
                  </p:par>
                  <p:par>
                    <p:cTn id="175" fill="hold">
                      <p:stCondLst>
                        <p:cond delay="indefinite"/>
                      </p:stCondLst>
                      <p:childTnLst>
                        <p:par>
                          <p:cTn id="176" fill="hold">
                            <p:stCondLst>
                              <p:cond delay="0"/>
                            </p:stCondLst>
                            <p:childTnLst>
                              <p:par>
                                <p:cTn id="177" presetID="3" presetClass="entr" presetSubtype="10" fill="hold" grpId="0" nodeType="clickEffect">
                                  <p:stCondLst>
                                    <p:cond delay="0"/>
                                  </p:stCondLst>
                                  <p:childTnLst>
                                    <p:set>
                                      <p:cBhvr>
                                        <p:cTn id="178" dur="1" fill="hold">
                                          <p:stCondLst>
                                            <p:cond delay="0"/>
                                          </p:stCondLst>
                                        </p:cTn>
                                        <p:tgtEl>
                                          <p:spTgt spid="67"/>
                                        </p:tgtEl>
                                        <p:attrNameLst>
                                          <p:attrName>style.visibility</p:attrName>
                                        </p:attrNameLst>
                                      </p:cBhvr>
                                      <p:to>
                                        <p:strVal val="visible"/>
                                      </p:to>
                                    </p:set>
                                    <p:animEffect transition="in" filter="blinds(horizontal)">
                                      <p:cBhvr>
                                        <p:cTn id="179"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42" grpId="0" animBg="1"/>
      <p:bldP spid="43" grpId="0" animBg="1"/>
      <p:bldP spid="44" grpId="0"/>
      <p:bldP spid="45" grpId="0"/>
      <p:bldP spid="46" grpId="0"/>
      <p:bldP spid="46" grpId="1"/>
      <p:bldP spid="46" grpId="2"/>
      <p:bldP spid="51" grpId="0"/>
      <p:bldP spid="51" grpId="1"/>
      <p:bldP spid="52" grpId="0"/>
      <p:bldP spid="52" grpId="1"/>
      <p:bldP spid="53" grpId="0"/>
      <p:bldP spid="53" grpId="1"/>
      <p:bldP spid="55" grpId="0"/>
      <p:bldP spid="56" grpId="0"/>
      <p:bldP spid="57" grpId="0"/>
      <p:bldP spid="58" grpId="0" animBg="1"/>
      <p:bldP spid="59" grpId="0"/>
      <p:bldP spid="60" grpId="0"/>
      <p:bldP spid="61" grpId="0"/>
      <p:bldP spid="62" grpId="0" animBg="1"/>
      <p:bldP spid="63" grpId="0"/>
      <p:bldP spid="64" grpId="0"/>
      <p:bldP spid="65" grpId="0" animBg="1"/>
      <p:bldP spid="66" grpId="0"/>
      <p:bldP spid="6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6" y="1400175"/>
            <a:ext cx="3585746" cy="4776787"/>
          </a:xfrm>
        </p:spPr>
        <p:txBody>
          <a:bodyPr>
            <a:normAutofit fontScale="92500" lnSpcReduction="10000"/>
          </a:bodyPr>
          <a:lstStyle/>
          <a:p>
            <a:pPr marL="0" indent="0" algn="ctr">
              <a:buNone/>
            </a:pPr>
            <a:r>
              <a:rPr lang="en-US" sz="1600" b="1" dirty="0">
                <a:latin typeface="Comic Sans MS" panose="030F0702030302020204" pitchFamily="66" charset="0"/>
              </a:rPr>
              <a:t>Sometimes a system will involve the motion of more than one particle, which are connected together</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GB" sz="1600" dirty="0">
                <a:latin typeface="Comic Sans MS" pitchFamily="66" charset="0"/>
              </a:rPr>
              <a:t>A light scale-pan is attached to a vertical light inextensible string. The scale pan carries two masses, A and B. The mass of A is 400g and the mass of B is 600g. A rests on top of B.</a:t>
            </a:r>
          </a:p>
          <a:p>
            <a:pPr marL="0" indent="0" algn="ctr">
              <a:buNone/>
            </a:pPr>
            <a:endParaRPr lang="en-GB" sz="1600" dirty="0">
              <a:latin typeface="Comic Sans MS" pitchFamily="66" charset="0"/>
            </a:endParaRPr>
          </a:p>
          <a:p>
            <a:pPr marL="0" indent="0" algn="ctr">
              <a:buNone/>
            </a:pPr>
            <a:r>
              <a:rPr lang="en-GB" sz="1600" dirty="0">
                <a:latin typeface="Comic Sans MS" pitchFamily="66" charset="0"/>
              </a:rPr>
              <a:t>The scale pan is raised vertically with an acceleration of 0.5ms</a:t>
            </a:r>
            <a:r>
              <a:rPr lang="en-GB" sz="1600" baseline="30000" dirty="0">
                <a:latin typeface="Comic Sans MS" pitchFamily="66" charset="0"/>
              </a:rPr>
              <a:t>-2</a:t>
            </a:r>
            <a:r>
              <a:rPr lang="en-GB" sz="1600" dirty="0">
                <a:latin typeface="Comic Sans MS" pitchFamily="66" charset="0"/>
              </a:rPr>
              <a:t>.</a:t>
            </a:r>
          </a:p>
          <a:p>
            <a:pPr marL="0" indent="0" algn="ctr">
              <a:buNone/>
            </a:pPr>
            <a:endParaRPr lang="en-GB" sz="1600" dirty="0">
              <a:latin typeface="Comic Sans MS" pitchFamily="66" charset="0"/>
            </a:endParaRPr>
          </a:p>
          <a:p>
            <a:pPr algn="ctr">
              <a:buAutoNum type="alphaLcParenR"/>
            </a:pPr>
            <a:r>
              <a:rPr lang="en-GB" sz="1600" dirty="0">
                <a:latin typeface="Comic Sans MS" pitchFamily="66" charset="0"/>
              </a:rPr>
              <a:t>Find the Tension in the string</a:t>
            </a:r>
          </a:p>
          <a:p>
            <a:pPr algn="ctr">
              <a:buAutoNum type="alphaLcParenR"/>
            </a:pPr>
            <a:r>
              <a:rPr lang="en-GB" sz="1600" dirty="0">
                <a:latin typeface="Comic Sans MS" pitchFamily="66" charset="0"/>
              </a:rPr>
              <a:t>Find the force exerted on mass B by mass A</a:t>
            </a:r>
          </a:p>
          <a:p>
            <a:pPr algn="ctr">
              <a:buAutoNum type="alphaLcParenR"/>
            </a:pPr>
            <a:r>
              <a:rPr lang="en-GB" sz="1600" dirty="0">
                <a:latin typeface="Comic Sans MS" pitchFamily="66" charset="0"/>
              </a:rPr>
              <a:t>Find the force exerted on mass B by the scale pan</a:t>
            </a: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96638" cy="369332"/>
          </a:xfrm>
          <a:prstGeom prst="rect">
            <a:avLst/>
          </a:prstGeom>
          <a:noFill/>
        </p:spPr>
        <p:txBody>
          <a:bodyPr wrap="none" rtlCol="0">
            <a:spAutoFit/>
          </a:bodyPr>
          <a:lstStyle/>
          <a:p>
            <a:r>
              <a:rPr lang="en-US" dirty="0">
                <a:latin typeface="Comic Sans MS" panose="030F0702030302020204" pitchFamily="66" charset="0"/>
              </a:rPr>
              <a:t>10E</a:t>
            </a:r>
            <a:endParaRPr lang="en-GB" dirty="0">
              <a:latin typeface="Comic Sans MS" panose="030F0702030302020204" pitchFamily="66" charset="0"/>
            </a:endParaRPr>
          </a:p>
        </p:txBody>
      </p:sp>
      <p:sp>
        <p:nvSpPr>
          <p:cNvPr id="32" name="Rectangle 31"/>
          <p:cNvSpPr/>
          <p:nvPr/>
        </p:nvSpPr>
        <p:spPr>
          <a:xfrm>
            <a:off x="4331677" y="4917831"/>
            <a:ext cx="762000" cy="3810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p:cNvSpPr txBox="1"/>
          <p:nvPr/>
        </p:nvSpPr>
        <p:spPr>
          <a:xfrm>
            <a:off x="5017477" y="4994031"/>
            <a:ext cx="282449" cy="276999"/>
          </a:xfrm>
          <a:prstGeom prst="rect">
            <a:avLst/>
          </a:prstGeom>
          <a:noFill/>
        </p:spPr>
        <p:txBody>
          <a:bodyPr wrap="none" rtlCol="0">
            <a:spAutoFit/>
          </a:bodyPr>
          <a:lstStyle/>
          <a:p>
            <a:pPr algn="ctr"/>
            <a:r>
              <a:rPr lang="en-GB" sz="1200" dirty="0">
                <a:latin typeface="Comic Sans MS" pitchFamily="66" charset="0"/>
              </a:rPr>
              <a:t>B</a:t>
            </a:r>
          </a:p>
        </p:txBody>
      </p:sp>
      <p:sp>
        <p:nvSpPr>
          <p:cNvPr id="34" name="Isosceles Triangle 33"/>
          <p:cNvSpPr/>
          <p:nvPr/>
        </p:nvSpPr>
        <p:spPr>
          <a:xfrm>
            <a:off x="4648200" y="1828800"/>
            <a:ext cx="1371600" cy="1524000"/>
          </a:xfrm>
          <a:prstGeom prst="triangl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5" name="Straight Arrow Connector 34"/>
          <p:cNvCxnSpPr>
            <a:stCxn id="34" idx="0"/>
          </p:cNvCxnSpPr>
          <p:nvPr/>
        </p:nvCxnSpPr>
        <p:spPr>
          <a:xfrm flipV="1">
            <a:off x="5334000" y="1447800"/>
            <a:ext cx="0" cy="3810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4953000" y="2971800"/>
            <a:ext cx="762000" cy="3810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p:cNvSpPr/>
          <p:nvPr/>
        </p:nvSpPr>
        <p:spPr>
          <a:xfrm>
            <a:off x="5105400" y="2628900"/>
            <a:ext cx="457200" cy="3429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TextBox 39"/>
          <p:cNvSpPr txBox="1"/>
          <p:nvPr/>
        </p:nvSpPr>
        <p:spPr>
          <a:xfrm>
            <a:off x="5486400" y="2667000"/>
            <a:ext cx="296876" cy="276999"/>
          </a:xfrm>
          <a:prstGeom prst="rect">
            <a:avLst/>
          </a:prstGeom>
          <a:noFill/>
        </p:spPr>
        <p:txBody>
          <a:bodyPr wrap="none" rtlCol="0">
            <a:spAutoFit/>
          </a:bodyPr>
          <a:lstStyle/>
          <a:p>
            <a:pPr algn="ctr"/>
            <a:r>
              <a:rPr lang="en-GB" sz="1200" dirty="0">
                <a:latin typeface="Comic Sans MS" pitchFamily="66" charset="0"/>
              </a:rPr>
              <a:t>A</a:t>
            </a:r>
          </a:p>
        </p:txBody>
      </p:sp>
      <p:sp>
        <p:nvSpPr>
          <p:cNvPr id="41" name="TextBox 40"/>
          <p:cNvSpPr txBox="1"/>
          <p:nvPr/>
        </p:nvSpPr>
        <p:spPr>
          <a:xfrm>
            <a:off x="5638800" y="3048000"/>
            <a:ext cx="282449" cy="276999"/>
          </a:xfrm>
          <a:prstGeom prst="rect">
            <a:avLst/>
          </a:prstGeom>
          <a:noFill/>
        </p:spPr>
        <p:txBody>
          <a:bodyPr wrap="none" rtlCol="0">
            <a:spAutoFit/>
          </a:bodyPr>
          <a:lstStyle/>
          <a:p>
            <a:pPr algn="ctr"/>
            <a:r>
              <a:rPr lang="en-GB" sz="1200" dirty="0">
                <a:latin typeface="Comic Sans MS" pitchFamily="66" charset="0"/>
              </a:rPr>
              <a:t>B</a:t>
            </a:r>
          </a:p>
        </p:txBody>
      </p:sp>
      <p:cxnSp>
        <p:nvCxnSpPr>
          <p:cNvPr id="54" name="Straight Arrow Connector 53"/>
          <p:cNvCxnSpPr/>
          <p:nvPr/>
        </p:nvCxnSpPr>
        <p:spPr>
          <a:xfrm flipV="1">
            <a:off x="5943600" y="2209800"/>
            <a:ext cx="0" cy="3810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V="1">
            <a:off x="5943600" y="2057400"/>
            <a:ext cx="0" cy="5334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5334000" y="3352800"/>
            <a:ext cx="0" cy="3810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5334000" y="2971800"/>
            <a:ext cx="0" cy="334108"/>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4911970" y="2977661"/>
            <a:ext cx="494046" cy="276999"/>
          </a:xfrm>
          <a:prstGeom prst="rect">
            <a:avLst/>
          </a:prstGeom>
          <a:noFill/>
        </p:spPr>
        <p:txBody>
          <a:bodyPr wrap="none" rtlCol="0">
            <a:spAutoFit/>
          </a:bodyPr>
          <a:lstStyle/>
          <a:p>
            <a:pPr algn="ctr"/>
            <a:r>
              <a:rPr lang="en-GB" sz="1200" dirty="0">
                <a:solidFill>
                  <a:srgbClr val="0000FF"/>
                </a:solidFill>
                <a:latin typeface="Comic Sans MS" pitchFamily="66" charset="0"/>
              </a:rPr>
              <a:t>0.4g</a:t>
            </a:r>
          </a:p>
        </p:txBody>
      </p:sp>
      <p:sp>
        <p:nvSpPr>
          <p:cNvPr id="72" name="TextBox 71"/>
          <p:cNvSpPr txBox="1"/>
          <p:nvPr/>
        </p:nvSpPr>
        <p:spPr>
          <a:xfrm>
            <a:off x="4876800" y="3352800"/>
            <a:ext cx="494046" cy="276999"/>
          </a:xfrm>
          <a:prstGeom prst="rect">
            <a:avLst/>
          </a:prstGeom>
          <a:noFill/>
        </p:spPr>
        <p:txBody>
          <a:bodyPr wrap="none" rtlCol="0">
            <a:spAutoFit/>
          </a:bodyPr>
          <a:lstStyle/>
          <a:p>
            <a:pPr algn="ctr"/>
            <a:r>
              <a:rPr lang="en-GB" sz="1200" dirty="0">
                <a:solidFill>
                  <a:srgbClr val="0000FF"/>
                </a:solidFill>
                <a:latin typeface="Comic Sans MS" pitchFamily="66" charset="0"/>
              </a:rPr>
              <a:t>0.6g</a:t>
            </a:r>
          </a:p>
        </p:txBody>
      </p:sp>
      <p:sp>
        <p:nvSpPr>
          <p:cNvPr id="73" name="TextBox 72"/>
          <p:cNvSpPr txBox="1"/>
          <p:nvPr/>
        </p:nvSpPr>
        <p:spPr>
          <a:xfrm>
            <a:off x="5943600" y="2209800"/>
            <a:ext cx="713657" cy="276999"/>
          </a:xfrm>
          <a:prstGeom prst="rect">
            <a:avLst/>
          </a:prstGeom>
          <a:noFill/>
        </p:spPr>
        <p:txBody>
          <a:bodyPr wrap="none" rtlCol="0">
            <a:spAutoFit/>
          </a:bodyPr>
          <a:lstStyle/>
          <a:p>
            <a:pPr algn="ctr"/>
            <a:r>
              <a:rPr lang="en-GB" sz="1200" dirty="0">
                <a:solidFill>
                  <a:srgbClr val="0000FF"/>
                </a:solidFill>
                <a:latin typeface="Comic Sans MS" pitchFamily="66" charset="0"/>
              </a:rPr>
              <a:t>0.5ms</a:t>
            </a:r>
            <a:r>
              <a:rPr lang="en-GB" sz="1200" baseline="30000" dirty="0">
                <a:solidFill>
                  <a:srgbClr val="0000FF"/>
                </a:solidFill>
                <a:latin typeface="Comic Sans MS" pitchFamily="66" charset="0"/>
              </a:rPr>
              <a:t>-2</a:t>
            </a:r>
          </a:p>
        </p:txBody>
      </p:sp>
      <p:sp>
        <p:nvSpPr>
          <p:cNvPr id="74" name="TextBox 73"/>
          <p:cNvSpPr txBox="1"/>
          <p:nvPr/>
        </p:nvSpPr>
        <p:spPr>
          <a:xfrm>
            <a:off x="5334000" y="1524000"/>
            <a:ext cx="604654" cy="276999"/>
          </a:xfrm>
          <a:prstGeom prst="rect">
            <a:avLst/>
          </a:prstGeom>
          <a:noFill/>
        </p:spPr>
        <p:txBody>
          <a:bodyPr wrap="none" rtlCol="0">
            <a:spAutoFit/>
          </a:bodyPr>
          <a:lstStyle/>
          <a:p>
            <a:pPr algn="ctr"/>
            <a:r>
              <a:rPr lang="en-GB" sz="1200" dirty="0">
                <a:solidFill>
                  <a:srgbClr val="0000FF"/>
                </a:solidFill>
                <a:latin typeface="Comic Sans MS" pitchFamily="66" charset="0"/>
              </a:rPr>
              <a:t>10.3N</a:t>
            </a:r>
          </a:p>
        </p:txBody>
      </p:sp>
      <p:sp>
        <p:nvSpPr>
          <p:cNvPr id="75" name="TextBox 74"/>
          <p:cNvSpPr txBox="1"/>
          <p:nvPr/>
        </p:nvSpPr>
        <p:spPr>
          <a:xfrm>
            <a:off x="6477000" y="1447800"/>
            <a:ext cx="2667000" cy="2123658"/>
          </a:xfrm>
          <a:prstGeom prst="rect">
            <a:avLst/>
          </a:prstGeom>
          <a:noFill/>
        </p:spPr>
        <p:txBody>
          <a:bodyPr wrap="square" rtlCol="0">
            <a:spAutoFit/>
          </a:bodyPr>
          <a:lstStyle/>
          <a:p>
            <a:pPr algn="ctr"/>
            <a:r>
              <a:rPr lang="en-GB" sz="1100" dirty="0">
                <a:latin typeface="Comic Sans MS" pitchFamily="66" charset="0"/>
              </a:rPr>
              <a:t>We cannot consider mass B on its own at this point.</a:t>
            </a:r>
          </a:p>
          <a:p>
            <a:pPr algn="ctr"/>
            <a:endParaRPr lang="en-GB" sz="1100" dirty="0">
              <a:latin typeface="Comic Sans MS" pitchFamily="66" charset="0"/>
            </a:endParaRPr>
          </a:p>
          <a:p>
            <a:pPr algn="ctr"/>
            <a:r>
              <a:rPr lang="en-GB" sz="1100" dirty="0">
                <a:latin typeface="Comic Sans MS" pitchFamily="66" charset="0"/>
              </a:rPr>
              <a:t>The reason is that the scale pan is also acting on mass B, and we </a:t>
            </a:r>
            <a:r>
              <a:rPr lang="en-GB" sz="1100" u="sng" dirty="0">
                <a:latin typeface="Comic Sans MS" pitchFamily="66" charset="0"/>
              </a:rPr>
              <a:t>do not </a:t>
            </a:r>
            <a:r>
              <a:rPr lang="en-GB" sz="1100" dirty="0">
                <a:latin typeface="Comic Sans MS" pitchFamily="66" charset="0"/>
              </a:rPr>
              <a:t>know the magnitude of this force</a:t>
            </a:r>
          </a:p>
          <a:p>
            <a:pPr algn="ctr"/>
            <a:endParaRPr lang="en-GB" sz="1100" dirty="0">
              <a:latin typeface="Comic Sans MS" pitchFamily="66" charset="0"/>
            </a:endParaRPr>
          </a:p>
          <a:p>
            <a:pPr algn="ctr"/>
            <a:r>
              <a:rPr lang="en-GB" sz="1100" dirty="0">
                <a:latin typeface="Comic Sans MS" pitchFamily="66" charset="0"/>
              </a:rPr>
              <a:t>However, the force exerted on mass B by mass A, will be the same as the force exerted on mass A by mass B</a:t>
            </a:r>
          </a:p>
          <a:p>
            <a:pPr algn="ctr"/>
            <a:r>
              <a:rPr lang="en-GB" sz="1100" dirty="0">
                <a:latin typeface="Comic Sans MS" pitchFamily="66" charset="0"/>
                <a:sym typeface="Wingdings" pitchFamily="2" charset="2"/>
              </a:rPr>
              <a:t> So we can consider mass A instead (the scale pan is not acting on it)</a:t>
            </a:r>
            <a:endParaRPr lang="en-GB" sz="1100" dirty="0">
              <a:latin typeface="Comic Sans MS" pitchFamily="66" charset="0"/>
            </a:endParaRPr>
          </a:p>
        </p:txBody>
      </p:sp>
      <p:sp>
        <p:nvSpPr>
          <p:cNvPr id="76" name="Rectangle 75"/>
          <p:cNvSpPr/>
          <p:nvPr/>
        </p:nvSpPr>
        <p:spPr>
          <a:xfrm>
            <a:off x="4495800" y="4572000"/>
            <a:ext cx="457200" cy="3429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TextBox 76"/>
          <p:cNvSpPr txBox="1"/>
          <p:nvPr/>
        </p:nvSpPr>
        <p:spPr>
          <a:xfrm>
            <a:off x="4876800" y="4610100"/>
            <a:ext cx="296876" cy="276999"/>
          </a:xfrm>
          <a:prstGeom prst="rect">
            <a:avLst/>
          </a:prstGeom>
          <a:noFill/>
        </p:spPr>
        <p:txBody>
          <a:bodyPr wrap="none" rtlCol="0">
            <a:spAutoFit/>
          </a:bodyPr>
          <a:lstStyle/>
          <a:p>
            <a:pPr algn="ctr"/>
            <a:r>
              <a:rPr lang="en-GB" sz="1200" dirty="0">
                <a:latin typeface="Comic Sans MS" pitchFamily="66" charset="0"/>
              </a:rPr>
              <a:t>A</a:t>
            </a:r>
          </a:p>
        </p:txBody>
      </p:sp>
      <p:cxnSp>
        <p:nvCxnSpPr>
          <p:cNvPr id="78" name="Straight Arrow Connector 77"/>
          <p:cNvCxnSpPr>
            <a:stCxn id="76" idx="2"/>
          </p:cNvCxnSpPr>
          <p:nvPr/>
        </p:nvCxnSpPr>
        <p:spPr>
          <a:xfrm>
            <a:off x="4724400" y="4914900"/>
            <a:ext cx="0" cy="334108"/>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4275993" y="4982308"/>
            <a:ext cx="494046" cy="276999"/>
          </a:xfrm>
          <a:prstGeom prst="rect">
            <a:avLst/>
          </a:prstGeom>
          <a:noFill/>
        </p:spPr>
        <p:txBody>
          <a:bodyPr wrap="none" rtlCol="0">
            <a:spAutoFit/>
          </a:bodyPr>
          <a:lstStyle/>
          <a:p>
            <a:pPr algn="ctr"/>
            <a:r>
              <a:rPr lang="en-GB" sz="1200" dirty="0">
                <a:solidFill>
                  <a:srgbClr val="0000FF"/>
                </a:solidFill>
                <a:latin typeface="Comic Sans MS" pitchFamily="66" charset="0"/>
              </a:rPr>
              <a:t>0.4g</a:t>
            </a:r>
          </a:p>
        </p:txBody>
      </p:sp>
      <p:cxnSp>
        <p:nvCxnSpPr>
          <p:cNvPr id="80" name="Straight Arrow Connector 79"/>
          <p:cNvCxnSpPr>
            <a:stCxn id="76" idx="0"/>
          </p:cNvCxnSpPr>
          <p:nvPr/>
        </p:nvCxnSpPr>
        <p:spPr>
          <a:xfrm flipV="1">
            <a:off x="4724400" y="4229100"/>
            <a:ext cx="0" cy="3429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4572000" y="4038600"/>
            <a:ext cx="304800" cy="276999"/>
          </a:xfrm>
          <a:prstGeom prst="rect">
            <a:avLst/>
          </a:prstGeom>
          <a:noFill/>
        </p:spPr>
        <p:txBody>
          <a:bodyPr wrap="square" rtlCol="0">
            <a:spAutoFit/>
          </a:bodyPr>
          <a:lstStyle/>
          <a:p>
            <a:pPr algn="ctr"/>
            <a:r>
              <a:rPr lang="en-GB" sz="1200" dirty="0">
                <a:solidFill>
                  <a:srgbClr val="0000FF"/>
                </a:solidFill>
                <a:latin typeface="Comic Sans MS" pitchFamily="66" charset="0"/>
              </a:rPr>
              <a:t>R</a:t>
            </a:r>
          </a:p>
        </p:txBody>
      </p:sp>
      <p:cxnSp>
        <p:nvCxnSpPr>
          <p:cNvPr id="82" name="Straight Arrow Connector 81"/>
          <p:cNvCxnSpPr/>
          <p:nvPr/>
        </p:nvCxnSpPr>
        <p:spPr>
          <a:xfrm flipV="1">
            <a:off x="5257800" y="4648200"/>
            <a:ext cx="0" cy="3810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flipV="1">
            <a:off x="5257800" y="4495800"/>
            <a:ext cx="0" cy="5334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5257800" y="4648200"/>
            <a:ext cx="713657" cy="276999"/>
          </a:xfrm>
          <a:prstGeom prst="rect">
            <a:avLst/>
          </a:prstGeom>
          <a:noFill/>
        </p:spPr>
        <p:txBody>
          <a:bodyPr wrap="none" rtlCol="0">
            <a:spAutoFit/>
          </a:bodyPr>
          <a:lstStyle/>
          <a:p>
            <a:pPr algn="ctr"/>
            <a:r>
              <a:rPr lang="en-GB" sz="1200" dirty="0">
                <a:solidFill>
                  <a:srgbClr val="0000FF"/>
                </a:solidFill>
                <a:latin typeface="Comic Sans MS" pitchFamily="66" charset="0"/>
              </a:rPr>
              <a:t>0.5ms</a:t>
            </a:r>
            <a:r>
              <a:rPr lang="en-GB" sz="1200" baseline="30000" dirty="0">
                <a:solidFill>
                  <a:srgbClr val="0000FF"/>
                </a:solidFill>
                <a:latin typeface="Comic Sans MS" pitchFamily="66" charset="0"/>
              </a:rPr>
              <a:t>-2</a:t>
            </a:r>
          </a:p>
        </p:txBody>
      </p:sp>
      <p:sp>
        <p:nvSpPr>
          <p:cNvPr id="85" name="TextBox 84"/>
          <p:cNvSpPr txBox="1"/>
          <p:nvPr/>
        </p:nvSpPr>
        <p:spPr>
          <a:xfrm>
            <a:off x="4419600" y="4648200"/>
            <a:ext cx="577402" cy="276999"/>
          </a:xfrm>
          <a:prstGeom prst="rect">
            <a:avLst/>
          </a:prstGeom>
          <a:noFill/>
        </p:spPr>
        <p:txBody>
          <a:bodyPr wrap="none" rtlCol="0">
            <a:spAutoFit/>
          </a:bodyPr>
          <a:lstStyle/>
          <a:p>
            <a:pPr algn="ctr"/>
            <a:r>
              <a:rPr lang="en-GB" sz="1200" dirty="0">
                <a:latin typeface="Comic Sans MS" pitchFamily="66" charset="0"/>
              </a:rPr>
              <a:t>0.4kg</a:t>
            </a:r>
          </a:p>
        </p:txBody>
      </p:sp>
      <p:sp>
        <p:nvSpPr>
          <p:cNvPr id="86" name="TextBox 85"/>
          <p:cNvSpPr txBox="1"/>
          <p:nvPr/>
        </p:nvSpPr>
        <p:spPr>
          <a:xfrm>
            <a:off x="6096001" y="3962400"/>
            <a:ext cx="2895600" cy="646331"/>
          </a:xfrm>
          <a:prstGeom prst="rect">
            <a:avLst/>
          </a:prstGeom>
          <a:noFill/>
        </p:spPr>
        <p:txBody>
          <a:bodyPr wrap="square" rtlCol="0">
            <a:spAutoFit/>
          </a:bodyPr>
          <a:lstStyle/>
          <a:p>
            <a:r>
              <a:rPr lang="en-GB" sz="1200" dirty="0">
                <a:latin typeface="Comic Sans MS" pitchFamily="66" charset="0"/>
              </a:rPr>
              <a:t>Resolving forces on A</a:t>
            </a:r>
          </a:p>
          <a:p>
            <a:r>
              <a:rPr lang="en-GB" sz="1200" dirty="0">
                <a:latin typeface="Comic Sans MS" pitchFamily="66" charset="0"/>
                <a:sym typeface="Wingdings" pitchFamily="2" charset="2"/>
              </a:rPr>
              <a:t> R is the normal reaction, the force of B acting on A</a:t>
            </a:r>
            <a:endParaRPr lang="en-GB" sz="1200" dirty="0">
              <a:latin typeface="Comic Sans MS" pitchFamily="66" charset="0"/>
            </a:endParaRPr>
          </a:p>
        </p:txBody>
      </p:sp>
      <mc:AlternateContent xmlns:mc="http://schemas.openxmlformats.org/markup-compatibility/2006" xmlns:a14="http://schemas.microsoft.com/office/drawing/2010/main">
        <mc:Choice Requires="a14">
          <p:sp>
            <p:nvSpPr>
              <p:cNvPr id="87" name="TextBox 86"/>
              <p:cNvSpPr txBox="1"/>
              <p:nvPr/>
            </p:nvSpPr>
            <p:spPr>
              <a:xfrm>
                <a:off x="6324600" y="4648200"/>
                <a:ext cx="82958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𝐹</m:t>
                      </m:r>
                      <m:r>
                        <a:rPr lang="en-GB" sz="1400" b="0" i="1" smtClean="0">
                          <a:latin typeface="Cambria Math"/>
                        </a:rPr>
                        <m:t>=</m:t>
                      </m:r>
                      <m:r>
                        <a:rPr lang="en-GB" sz="1400" b="0" i="1" smtClean="0">
                          <a:latin typeface="Cambria Math"/>
                        </a:rPr>
                        <m:t>𝑚𝑎</m:t>
                      </m:r>
                    </m:oMath>
                  </m:oMathPara>
                </a14:m>
                <a:endParaRPr lang="en-GB" sz="1400" dirty="0"/>
              </a:p>
            </p:txBody>
          </p:sp>
        </mc:Choice>
        <mc:Fallback xmlns="">
          <p:sp>
            <p:nvSpPr>
              <p:cNvPr id="87" name="TextBox 86"/>
              <p:cNvSpPr txBox="1">
                <a:spLocks noRot="1" noChangeAspect="1" noMove="1" noResize="1" noEditPoints="1" noAdjustHandles="1" noChangeArrowheads="1" noChangeShapeType="1" noTextEdit="1"/>
              </p:cNvSpPr>
              <p:nvPr/>
            </p:nvSpPr>
            <p:spPr>
              <a:xfrm>
                <a:off x="6324600" y="4648200"/>
                <a:ext cx="829586" cy="307777"/>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8" name="TextBox 87"/>
              <p:cNvSpPr txBox="1"/>
              <p:nvPr/>
            </p:nvSpPr>
            <p:spPr>
              <a:xfrm>
                <a:off x="5756030" y="5020408"/>
                <a:ext cx="196874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𝑅</m:t>
                      </m:r>
                      <m:r>
                        <a:rPr lang="en-GB" sz="1400" b="0" i="1" smtClean="0">
                          <a:latin typeface="Cambria Math"/>
                        </a:rPr>
                        <m:t>−0.4</m:t>
                      </m:r>
                      <m:r>
                        <a:rPr lang="en-GB" sz="1400" b="0" i="1" smtClean="0">
                          <a:latin typeface="Cambria Math"/>
                        </a:rPr>
                        <m:t>𝑔</m:t>
                      </m:r>
                      <m:r>
                        <a:rPr lang="en-GB" sz="1400" b="0" i="1" smtClean="0">
                          <a:latin typeface="Cambria Math"/>
                        </a:rPr>
                        <m:t>=(0.4×</m:t>
                      </m:r>
                      <m:r>
                        <a:rPr lang="en-GB" sz="1400" b="0" i="0" smtClean="0">
                          <a:latin typeface="Cambria Math"/>
                          <a:ea typeface="Cambria Math"/>
                        </a:rPr>
                        <m:t>0.5)</m:t>
                      </m:r>
                    </m:oMath>
                  </m:oMathPara>
                </a14:m>
                <a:endParaRPr lang="en-GB" sz="1400" dirty="0"/>
              </a:p>
            </p:txBody>
          </p:sp>
        </mc:Choice>
        <mc:Fallback xmlns="">
          <p:sp>
            <p:nvSpPr>
              <p:cNvPr id="88" name="TextBox 87"/>
              <p:cNvSpPr txBox="1">
                <a:spLocks noRot="1" noChangeAspect="1" noMove="1" noResize="1" noEditPoints="1" noAdjustHandles="1" noChangeArrowheads="1" noChangeShapeType="1" noTextEdit="1"/>
              </p:cNvSpPr>
              <p:nvPr/>
            </p:nvSpPr>
            <p:spPr>
              <a:xfrm>
                <a:off x="5756030" y="5020408"/>
                <a:ext cx="1968744" cy="307777"/>
              </a:xfrm>
              <a:prstGeom prst="rect">
                <a:avLst/>
              </a:prstGeom>
              <a:blipFill>
                <a:blip r:embed="rId3"/>
                <a:stretch>
                  <a:fillRect b="-8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9" name="TextBox 88"/>
              <p:cNvSpPr txBox="1"/>
              <p:nvPr/>
            </p:nvSpPr>
            <p:spPr>
              <a:xfrm>
                <a:off x="6324600" y="5410200"/>
                <a:ext cx="1424621"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𝑅</m:t>
                      </m:r>
                      <m:r>
                        <a:rPr lang="en-GB" sz="1400" b="0" i="1" smtClean="0">
                          <a:latin typeface="Cambria Math"/>
                        </a:rPr>
                        <m:t>=4.1</m:t>
                      </m:r>
                      <m:r>
                        <a:rPr lang="en-GB" sz="1400" b="0" i="1" smtClean="0">
                          <a:latin typeface="Cambria Math"/>
                        </a:rPr>
                        <m:t>𝑁</m:t>
                      </m:r>
                      <m:r>
                        <a:rPr lang="en-GB" sz="1400" b="0" i="1" smtClean="0">
                          <a:latin typeface="Cambria Math"/>
                        </a:rPr>
                        <m:t> (2</m:t>
                      </m:r>
                      <m:r>
                        <a:rPr lang="en-GB" sz="1400" b="0" i="1" smtClean="0">
                          <a:latin typeface="Cambria Math"/>
                        </a:rPr>
                        <m:t>𝑠𝑓</m:t>
                      </m:r>
                      <m:r>
                        <a:rPr lang="en-GB" sz="1400" b="0" i="1" smtClean="0">
                          <a:latin typeface="Cambria Math"/>
                        </a:rPr>
                        <m:t>)</m:t>
                      </m:r>
                    </m:oMath>
                  </m:oMathPara>
                </a14:m>
                <a:endParaRPr lang="en-GB" sz="1400" dirty="0"/>
              </a:p>
            </p:txBody>
          </p:sp>
        </mc:Choice>
        <mc:Fallback xmlns="">
          <p:sp>
            <p:nvSpPr>
              <p:cNvPr id="89" name="TextBox 88"/>
              <p:cNvSpPr txBox="1">
                <a:spLocks noRot="1" noChangeAspect="1" noMove="1" noResize="1" noEditPoints="1" noAdjustHandles="1" noChangeArrowheads="1" noChangeShapeType="1" noTextEdit="1"/>
              </p:cNvSpPr>
              <p:nvPr/>
            </p:nvSpPr>
            <p:spPr>
              <a:xfrm>
                <a:off x="6324600" y="5410200"/>
                <a:ext cx="1424621" cy="307777"/>
              </a:xfrm>
              <a:prstGeom prst="rect">
                <a:avLst/>
              </a:prstGeom>
              <a:blipFill>
                <a:blip r:embed="rId4"/>
                <a:stretch>
                  <a:fillRect b="-6000"/>
                </a:stretch>
              </a:blipFill>
            </p:spPr>
            <p:txBody>
              <a:bodyPr/>
              <a:lstStyle/>
              <a:p>
                <a:r>
                  <a:rPr lang="en-GB">
                    <a:noFill/>
                  </a:rPr>
                  <a:t> </a:t>
                </a:r>
              </a:p>
            </p:txBody>
          </p:sp>
        </mc:Fallback>
      </mc:AlternateContent>
      <p:sp>
        <p:nvSpPr>
          <p:cNvPr id="90" name="Arc 89"/>
          <p:cNvSpPr/>
          <p:nvPr/>
        </p:nvSpPr>
        <p:spPr>
          <a:xfrm>
            <a:off x="7414847" y="4783015"/>
            <a:ext cx="533400" cy="381000"/>
          </a:xfrm>
          <a:prstGeom prst="arc">
            <a:avLst>
              <a:gd name="adj1" fmla="val 16200000"/>
              <a:gd name="adj2" fmla="val 5344958"/>
            </a:avLst>
          </a:prstGeom>
          <a:ln w="25400">
            <a:solidFill>
              <a:srgbClr val="0000FF"/>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1" name="TextBox 90"/>
          <p:cNvSpPr txBox="1"/>
          <p:nvPr/>
        </p:nvSpPr>
        <p:spPr>
          <a:xfrm>
            <a:off x="7869116" y="4824046"/>
            <a:ext cx="1195753" cy="261610"/>
          </a:xfrm>
          <a:prstGeom prst="rect">
            <a:avLst/>
          </a:prstGeom>
          <a:noFill/>
        </p:spPr>
        <p:txBody>
          <a:bodyPr wrap="square" rtlCol="0">
            <a:spAutoFit/>
          </a:bodyPr>
          <a:lstStyle/>
          <a:p>
            <a:pPr algn="ctr"/>
            <a:r>
              <a:rPr lang="en-GB" sz="1100" dirty="0">
                <a:solidFill>
                  <a:srgbClr val="0000FF"/>
                </a:solidFill>
                <a:latin typeface="Comic Sans MS" pitchFamily="66" charset="0"/>
                <a:sym typeface="Wingdings" pitchFamily="2" charset="2"/>
              </a:rPr>
              <a:t>Sub in forces</a:t>
            </a:r>
            <a:endParaRPr lang="en-GB" sz="1100" baseline="-25000" dirty="0">
              <a:solidFill>
                <a:srgbClr val="0000FF"/>
              </a:solidFill>
              <a:latin typeface="Comic Sans MS" pitchFamily="66" charset="0"/>
            </a:endParaRPr>
          </a:p>
        </p:txBody>
      </p:sp>
      <p:sp>
        <p:nvSpPr>
          <p:cNvPr id="92" name="Arc 91"/>
          <p:cNvSpPr/>
          <p:nvPr/>
        </p:nvSpPr>
        <p:spPr>
          <a:xfrm>
            <a:off x="7435363" y="5190392"/>
            <a:ext cx="533400" cy="381000"/>
          </a:xfrm>
          <a:prstGeom prst="arc">
            <a:avLst>
              <a:gd name="adj1" fmla="val 16200000"/>
              <a:gd name="adj2" fmla="val 5344958"/>
            </a:avLst>
          </a:prstGeom>
          <a:ln w="25400">
            <a:solidFill>
              <a:srgbClr val="0000FF"/>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3" name="TextBox 92"/>
          <p:cNvSpPr txBox="1"/>
          <p:nvPr/>
        </p:nvSpPr>
        <p:spPr>
          <a:xfrm>
            <a:off x="7836878" y="5249008"/>
            <a:ext cx="1195753" cy="261610"/>
          </a:xfrm>
          <a:prstGeom prst="rect">
            <a:avLst/>
          </a:prstGeom>
          <a:noFill/>
        </p:spPr>
        <p:txBody>
          <a:bodyPr wrap="square" rtlCol="0">
            <a:spAutoFit/>
          </a:bodyPr>
          <a:lstStyle/>
          <a:p>
            <a:pPr algn="ctr"/>
            <a:r>
              <a:rPr lang="en-GB" sz="1100" dirty="0">
                <a:solidFill>
                  <a:srgbClr val="0000FF"/>
                </a:solidFill>
                <a:latin typeface="Comic Sans MS" pitchFamily="66" charset="0"/>
                <a:sym typeface="Wingdings" pitchFamily="2" charset="2"/>
              </a:rPr>
              <a:t>Calculate</a:t>
            </a:r>
            <a:endParaRPr lang="en-GB" sz="1100" baseline="-25000" dirty="0">
              <a:solidFill>
                <a:srgbClr val="0000FF"/>
              </a:solidFill>
              <a:latin typeface="Comic Sans MS" pitchFamily="66" charset="0"/>
            </a:endParaRPr>
          </a:p>
        </p:txBody>
      </p:sp>
      <p:sp>
        <p:nvSpPr>
          <p:cNvPr id="94" name="TextBox 93"/>
          <p:cNvSpPr txBox="1"/>
          <p:nvPr/>
        </p:nvSpPr>
        <p:spPr>
          <a:xfrm>
            <a:off x="4431324" y="6016869"/>
            <a:ext cx="4299438" cy="600164"/>
          </a:xfrm>
          <a:prstGeom prst="rect">
            <a:avLst/>
          </a:prstGeom>
          <a:noFill/>
        </p:spPr>
        <p:txBody>
          <a:bodyPr wrap="square" rtlCol="0">
            <a:spAutoFit/>
          </a:bodyPr>
          <a:lstStyle/>
          <a:p>
            <a:pPr algn="ctr"/>
            <a:r>
              <a:rPr lang="en-GB" sz="1100" dirty="0">
                <a:solidFill>
                  <a:srgbClr val="0000FF"/>
                </a:solidFill>
                <a:latin typeface="Comic Sans MS" pitchFamily="66" charset="0"/>
                <a:sym typeface="Wingdings" pitchFamily="2" charset="2"/>
              </a:rPr>
              <a:t>The magnitude of the force from B acting on A is 4.1N. Therefore, the force from A acting on B must be equal to this!</a:t>
            </a:r>
          </a:p>
          <a:p>
            <a:pPr algn="ctr"/>
            <a:r>
              <a:rPr lang="en-GB" sz="1100" dirty="0">
                <a:solidFill>
                  <a:srgbClr val="0000FF"/>
                </a:solidFill>
                <a:latin typeface="Comic Sans MS" pitchFamily="66" charset="0"/>
                <a:sym typeface="Wingdings" pitchFamily="2" charset="2"/>
              </a:rPr>
              <a:t>(since the two masses are staying together)</a:t>
            </a:r>
            <a:endParaRPr lang="en-GB" sz="1100" baseline="-25000" dirty="0">
              <a:solidFill>
                <a:srgbClr val="0000FF"/>
              </a:solidFill>
              <a:latin typeface="Comic Sans MS" pitchFamily="66" charset="0"/>
            </a:endParaRPr>
          </a:p>
        </p:txBody>
      </p:sp>
      <p:sp>
        <p:nvSpPr>
          <p:cNvPr id="95" name="TextBox 94"/>
          <p:cNvSpPr txBox="1"/>
          <p:nvPr/>
        </p:nvSpPr>
        <p:spPr>
          <a:xfrm>
            <a:off x="3052428" y="4330337"/>
            <a:ext cx="604654" cy="276999"/>
          </a:xfrm>
          <a:prstGeom prst="rect">
            <a:avLst/>
          </a:prstGeom>
          <a:noFill/>
        </p:spPr>
        <p:txBody>
          <a:bodyPr wrap="none" rtlCol="0">
            <a:spAutoFit/>
          </a:bodyPr>
          <a:lstStyle/>
          <a:p>
            <a:pPr algn="ctr"/>
            <a:r>
              <a:rPr lang="en-GB" sz="1200" dirty="0">
                <a:solidFill>
                  <a:srgbClr val="0000FF"/>
                </a:solidFill>
                <a:latin typeface="Comic Sans MS" pitchFamily="66" charset="0"/>
              </a:rPr>
              <a:t>10.3N</a:t>
            </a:r>
            <a:endParaRPr lang="en-GB" sz="1200" baseline="30000" dirty="0">
              <a:solidFill>
                <a:srgbClr val="0000FF"/>
              </a:solidFill>
              <a:latin typeface="Comic Sans MS" pitchFamily="66" charset="0"/>
            </a:endParaRPr>
          </a:p>
        </p:txBody>
      </p:sp>
    </p:spTree>
    <p:extLst>
      <p:ext uri="{BB962C8B-B14F-4D97-AF65-F5344CB8AC3E}">
        <p14:creationId xmlns:p14="http://schemas.microsoft.com/office/powerpoint/2010/main" val="1720949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5">
                                            <p:txEl>
                                              <p:pRg st="0" end="0"/>
                                            </p:txEl>
                                          </p:spTgt>
                                        </p:tgtEl>
                                        <p:attrNameLst>
                                          <p:attrName>style.visibility</p:attrName>
                                        </p:attrNameLst>
                                      </p:cBhvr>
                                      <p:to>
                                        <p:strVal val="visible"/>
                                      </p:to>
                                    </p:set>
                                    <p:animEffect transition="in" filter="blinds(horizontal)">
                                      <p:cBhvr>
                                        <p:cTn id="7" dur="500"/>
                                        <p:tgtEl>
                                          <p:spTgt spid="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5">
                                            <p:txEl>
                                              <p:pRg st="2" end="2"/>
                                            </p:txEl>
                                          </p:spTgt>
                                        </p:tgtEl>
                                        <p:attrNameLst>
                                          <p:attrName>style.visibility</p:attrName>
                                        </p:attrNameLst>
                                      </p:cBhvr>
                                      <p:to>
                                        <p:strVal val="visible"/>
                                      </p:to>
                                    </p:set>
                                    <p:animEffect transition="in" filter="blinds(horizontal)">
                                      <p:cBhvr>
                                        <p:cTn id="12" dur="500"/>
                                        <p:tgtEl>
                                          <p:spTgt spid="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5">
                                            <p:txEl>
                                              <p:pRg st="4" end="4"/>
                                            </p:txEl>
                                          </p:spTgt>
                                        </p:tgtEl>
                                        <p:attrNameLst>
                                          <p:attrName>style.visibility</p:attrName>
                                        </p:attrNameLst>
                                      </p:cBhvr>
                                      <p:to>
                                        <p:strVal val="visible"/>
                                      </p:to>
                                    </p:set>
                                    <p:animEffect transition="in" filter="blinds(horizontal)">
                                      <p:cBhvr>
                                        <p:cTn id="17" dur="500"/>
                                        <p:tgtEl>
                                          <p:spTgt spid="7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5">
                                            <p:txEl>
                                              <p:pRg st="5" end="5"/>
                                            </p:txEl>
                                          </p:spTgt>
                                        </p:tgtEl>
                                        <p:attrNameLst>
                                          <p:attrName>style.visibility</p:attrName>
                                        </p:attrNameLst>
                                      </p:cBhvr>
                                      <p:to>
                                        <p:strVal val="visible"/>
                                      </p:to>
                                    </p:set>
                                    <p:animEffect transition="in" filter="blinds(horizontal)">
                                      <p:cBhvr>
                                        <p:cTn id="22" dur="500"/>
                                        <p:tgtEl>
                                          <p:spTgt spid="7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6">
                                            <p:txEl>
                                              <p:pRg st="0" end="0"/>
                                            </p:txEl>
                                          </p:spTgt>
                                        </p:tgtEl>
                                        <p:attrNameLst>
                                          <p:attrName>style.visibility</p:attrName>
                                        </p:attrNameLst>
                                      </p:cBhvr>
                                      <p:to>
                                        <p:strVal val="visible"/>
                                      </p:to>
                                    </p:set>
                                    <p:animEffect transition="in" filter="blinds(horizontal)">
                                      <p:cBhvr>
                                        <p:cTn id="27" dur="500"/>
                                        <p:tgtEl>
                                          <p:spTgt spid="8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5"/>
                                        </p:tgtEl>
                                        <p:attrNameLst>
                                          <p:attrName>style.visibility</p:attrName>
                                        </p:attrNameLst>
                                      </p:cBhvr>
                                      <p:to>
                                        <p:strVal val="visible"/>
                                      </p:to>
                                    </p:set>
                                    <p:animEffect transition="in" filter="blinds(horizontal)">
                                      <p:cBhvr>
                                        <p:cTn id="32" dur="500"/>
                                        <p:tgtEl>
                                          <p:spTgt spid="85"/>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76"/>
                                        </p:tgtEl>
                                        <p:attrNameLst>
                                          <p:attrName>style.visibility</p:attrName>
                                        </p:attrNameLst>
                                      </p:cBhvr>
                                      <p:to>
                                        <p:strVal val="visible"/>
                                      </p:to>
                                    </p:set>
                                    <p:animEffect transition="in" filter="blinds(horizontal)">
                                      <p:cBhvr>
                                        <p:cTn id="35" dur="500"/>
                                        <p:tgtEl>
                                          <p:spTgt spid="76"/>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77"/>
                                        </p:tgtEl>
                                        <p:attrNameLst>
                                          <p:attrName>style.visibility</p:attrName>
                                        </p:attrNameLst>
                                      </p:cBhvr>
                                      <p:to>
                                        <p:strVal val="visible"/>
                                      </p:to>
                                    </p:set>
                                    <p:animEffect transition="in" filter="blinds(horizontal)">
                                      <p:cBhvr>
                                        <p:cTn id="38" dur="500"/>
                                        <p:tgtEl>
                                          <p:spTgt spid="77"/>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blinds(horizontal)">
                                      <p:cBhvr>
                                        <p:cTn id="41" dur="500"/>
                                        <p:tgtEl>
                                          <p:spTgt spid="33"/>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blinds(horizontal)">
                                      <p:cBhvr>
                                        <p:cTn id="44" dur="500"/>
                                        <p:tgtEl>
                                          <p:spTgt spid="32"/>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78"/>
                                        </p:tgtEl>
                                        <p:attrNameLst>
                                          <p:attrName>style.visibility</p:attrName>
                                        </p:attrNameLst>
                                      </p:cBhvr>
                                      <p:to>
                                        <p:strVal val="visible"/>
                                      </p:to>
                                    </p:set>
                                    <p:animEffect transition="in" filter="blinds(horizontal)">
                                      <p:cBhvr>
                                        <p:cTn id="49" dur="500"/>
                                        <p:tgtEl>
                                          <p:spTgt spid="78"/>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79"/>
                                        </p:tgtEl>
                                        <p:attrNameLst>
                                          <p:attrName>style.visibility</p:attrName>
                                        </p:attrNameLst>
                                      </p:cBhvr>
                                      <p:to>
                                        <p:strVal val="visible"/>
                                      </p:to>
                                    </p:set>
                                    <p:animEffect transition="in" filter="blinds(horizontal)">
                                      <p:cBhvr>
                                        <p:cTn id="54" dur="500"/>
                                        <p:tgtEl>
                                          <p:spTgt spid="79"/>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80"/>
                                        </p:tgtEl>
                                        <p:attrNameLst>
                                          <p:attrName>style.visibility</p:attrName>
                                        </p:attrNameLst>
                                      </p:cBhvr>
                                      <p:to>
                                        <p:strVal val="visible"/>
                                      </p:to>
                                    </p:set>
                                    <p:animEffect transition="in" filter="blinds(horizontal)">
                                      <p:cBhvr>
                                        <p:cTn id="59" dur="500"/>
                                        <p:tgtEl>
                                          <p:spTgt spid="80"/>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81"/>
                                        </p:tgtEl>
                                        <p:attrNameLst>
                                          <p:attrName>style.visibility</p:attrName>
                                        </p:attrNameLst>
                                      </p:cBhvr>
                                      <p:to>
                                        <p:strVal val="visible"/>
                                      </p:to>
                                    </p:set>
                                    <p:animEffect transition="in" filter="blinds(horizontal)">
                                      <p:cBhvr>
                                        <p:cTn id="64" dur="500"/>
                                        <p:tgtEl>
                                          <p:spTgt spid="81"/>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nodeType="clickEffect">
                                  <p:stCondLst>
                                    <p:cond delay="0"/>
                                  </p:stCondLst>
                                  <p:childTnLst>
                                    <p:set>
                                      <p:cBhvr>
                                        <p:cTn id="68" dur="1" fill="hold">
                                          <p:stCondLst>
                                            <p:cond delay="0"/>
                                          </p:stCondLst>
                                        </p:cTn>
                                        <p:tgtEl>
                                          <p:spTgt spid="86">
                                            <p:txEl>
                                              <p:pRg st="1" end="1"/>
                                            </p:txEl>
                                          </p:spTgt>
                                        </p:tgtEl>
                                        <p:attrNameLst>
                                          <p:attrName>style.visibility</p:attrName>
                                        </p:attrNameLst>
                                      </p:cBhvr>
                                      <p:to>
                                        <p:strVal val="visible"/>
                                      </p:to>
                                    </p:set>
                                    <p:animEffect transition="in" filter="blinds(horizontal)">
                                      <p:cBhvr>
                                        <p:cTn id="69" dur="500"/>
                                        <p:tgtEl>
                                          <p:spTgt spid="86">
                                            <p:txEl>
                                              <p:pRg st="1" end="1"/>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nodeType="clickEffect">
                                  <p:stCondLst>
                                    <p:cond delay="0"/>
                                  </p:stCondLst>
                                  <p:childTnLst>
                                    <p:set>
                                      <p:cBhvr>
                                        <p:cTn id="73" dur="1" fill="hold">
                                          <p:stCondLst>
                                            <p:cond delay="0"/>
                                          </p:stCondLst>
                                        </p:cTn>
                                        <p:tgtEl>
                                          <p:spTgt spid="82"/>
                                        </p:tgtEl>
                                        <p:attrNameLst>
                                          <p:attrName>style.visibility</p:attrName>
                                        </p:attrNameLst>
                                      </p:cBhvr>
                                      <p:to>
                                        <p:strVal val="visible"/>
                                      </p:to>
                                    </p:set>
                                    <p:animEffect transition="in" filter="blinds(horizontal)">
                                      <p:cBhvr>
                                        <p:cTn id="74" dur="500"/>
                                        <p:tgtEl>
                                          <p:spTgt spid="82"/>
                                        </p:tgtEl>
                                      </p:cBhvr>
                                    </p:animEffect>
                                  </p:childTnLst>
                                </p:cTn>
                              </p:par>
                              <p:par>
                                <p:cTn id="75" presetID="3" presetClass="entr" presetSubtype="10" fill="hold" nodeType="withEffect">
                                  <p:stCondLst>
                                    <p:cond delay="0"/>
                                  </p:stCondLst>
                                  <p:childTnLst>
                                    <p:set>
                                      <p:cBhvr>
                                        <p:cTn id="76" dur="1" fill="hold">
                                          <p:stCondLst>
                                            <p:cond delay="0"/>
                                          </p:stCondLst>
                                        </p:cTn>
                                        <p:tgtEl>
                                          <p:spTgt spid="83"/>
                                        </p:tgtEl>
                                        <p:attrNameLst>
                                          <p:attrName>style.visibility</p:attrName>
                                        </p:attrNameLst>
                                      </p:cBhvr>
                                      <p:to>
                                        <p:strVal val="visible"/>
                                      </p:to>
                                    </p:set>
                                    <p:animEffect transition="in" filter="blinds(horizontal)">
                                      <p:cBhvr>
                                        <p:cTn id="77" dur="500"/>
                                        <p:tgtEl>
                                          <p:spTgt spid="83"/>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84"/>
                                        </p:tgtEl>
                                        <p:attrNameLst>
                                          <p:attrName>style.visibility</p:attrName>
                                        </p:attrNameLst>
                                      </p:cBhvr>
                                      <p:to>
                                        <p:strVal val="visible"/>
                                      </p:to>
                                    </p:set>
                                    <p:animEffect transition="in" filter="blinds(horizontal)">
                                      <p:cBhvr>
                                        <p:cTn id="82" dur="500"/>
                                        <p:tgtEl>
                                          <p:spTgt spid="84"/>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87"/>
                                        </p:tgtEl>
                                        <p:attrNameLst>
                                          <p:attrName>style.visibility</p:attrName>
                                        </p:attrNameLst>
                                      </p:cBhvr>
                                      <p:to>
                                        <p:strVal val="visible"/>
                                      </p:to>
                                    </p:set>
                                    <p:animEffect transition="in" filter="blinds(horizontal)">
                                      <p:cBhvr>
                                        <p:cTn id="87" dur="500"/>
                                        <p:tgtEl>
                                          <p:spTgt spid="87"/>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90"/>
                                        </p:tgtEl>
                                        <p:attrNameLst>
                                          <p:attrName>style.visibility</p:attrName>
                                        </p:attrNameLst>
                                      </p:cBhvr>
                                      <p:to>
                                        <p:strVal val="visible"/>
                                      </p:to>
                                    </p:set>
                                    <p:animEffect transition="in" filter="blinds(horizontal)">
                                      <p:cBhvr>
                                        <p:cTn id="92" dur="500"/>
                                        <p:tgtEl>
                                          <p:spTgt spid="90"/>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91"/>
                                        </p:tgtEl>
                                        <p:attrNameLst>
                                          <p:attrName>style.visibility</p:attrName>
                                        </p:attrNameLst>
                                      </p:cBhvr>
                                      <p:to>
                                        <p:strVal val="visible"/>
                                      </p:to>
                                    </p:set>
                                    <p:animEffect transition="in" filter="blinds(horizontal)">
                                      <p:cBhvr>
                                        <p:cTn id="97" dur="500"/>
                                        <p:tgtEl>
                                          <p:spTgt spid="91"/>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88"/>
                                        </p:tgtEl>
                                        <p:attrNameLst>
                                          <p:attrName>style.visibility</p:attrName>
                                        </p:attrNameLst>
                                      </p:cBhvr>
                                      <p:to>
                                        <p:strVal val="visible"/>
                                      </p:to>
                                    </p:set>
                                    <p:animEffect transition="in" filter="blinds(horizontal)">
                                      <p:cBhvr>
                                        <p:cTn id="102" dur="500"/>
                                        <p:tgtEl>
                                          <p:spTgt spid="88"/>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92"/>
                                        </p:tgtEl>
                                        <p:attrNameLst>
                                          <p:attrName>style.visibility</p:attrName>
                                        </p:attrNameLst>
                                      </p:cBhvr>
                                      <p:to>
                                        <p:strVal val="visible"/>
                                      </p:to>
                                    </p:set>
                                    <p:animEffect transition="in" filter="blinds(horizontal)">
                                      <p:cBhvr>
                                        <p:cTn id="107" dur="500"/>
                                        <p:tgtEl>
                                          <p:spTgt spid="92"/>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grpId="0" nodeType="clickEffect">
                                  <p:stCondLst>
                                    <p:cond delay="0"/>
                                  </p:stCondLst>
                                  <p:childTnLst>
                                    <p:set>
                                      <p:cBhvr>
                                        <p:cTn id="111" dur="1" fill="hold">
                                          <p:stCondLst>
                                            <p:cond delay="0"/>
                                          </p:stCondLst>
                                        </p:cTn>
                                        <p:tgtEl>
                                          <p:spTgt spid="93"/>
                                        </p:tgtEl>
                                        <p:attrNameLst>
                                          <p:attrName>style.visibility</p:attrName>
                                        </p:attrNameLst>
                                      </p:cBhvr>
                                      <p:to>
                                        <p:strVal val="visible"/>
                                      </p:to>
                                    </p:set>
                                    <p:animEffect transition="in" filter="blinds(horizontal)">
                                      <p:cBhvr>
                                        <p:cTn id="112" dur="500"/>
                                        <p:tgtEl>
                                          <p:spTgt spid="93"/>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grpId="0" nodeType="clickEffect">
                                  <p:stCondLst>
                                    <p:cond delay="0"/>
                                  </p:stCondLst>
                                  <p:childTnLst>
                                    <p:set>
                                      <p:cBhvr>
                                        <p:cTn id="116" dur="1" fill="hold">
                                          <p:stCondLst>
                                            <p:cond delay="0"/>
                                          </p:stCondLst>
                                        </p:cTn>
                                        <p:tgtEl>
                                          <p:spTgt spid="89"/>
                                        </p:tgtEl>
                                        <p:attrNameLst>
                                          <p:attrName>style.visibility</p:attrName>
                                        </p:attrNameLst>
                                      </p:cBhvr>
                                      <p:to>
                                        <p:strVal val="visible"/>
                                      </p:to>
                                    </p:set>
                                    <p:animEffect transition="in" filter="blinds(horizontal)">
                                      <p:cBhvr>
                                        <p:cTn id="117" dur="500"/>
                                        <p:tgtEl>
                                          <p:spTgt spid="89"/>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nodeType="clickEffect">
                                  <p:stCondLst>
                                    <p:cond delay="0"/>
                                  </p:stCondLst>
                                  <p:childTnLst>
                                    <p:set>
                                      <p:cBhvr>
                                        <p:cTn id="121" dur="1" fill="hold">
                                          <p:stCondLst>
                                            <p:cond delay="0"/>
                                          </p:stCondLst>
                                        </p:cTn>
                                        <p:tgtEl>
                                          <p:spTgt spid="94">
                                            <p:txEl>
                                              <p:pRg st="0" end="0"/>
                                            </p:txEl>
                                          </p:spTgt>
                                        </p:tgtEl>
                                        <p:attrNameLst>
                                          <p:attrName>style.visibility</p:attrName>
                                        </p:attrNameLst>
                                      </p:cBhvr>
                                      <p:to>
                                        <p:strVal val="visible"/>
                                      </p:to>
                                    </p:set>
                                    <p:animEffect transition="in" filter="blinds(horizontal)">
                                      <p:cBhvr>
                                        <p:cTn id="122" dur="500"/>
                                        <p:tgtEl>
                                          <p:spTgt spid="94">
                                            <p:txEl>
                                              <p:pRg st="0" end="0"/>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nodeType="clickEffect">
                                  <p:stCondLst>
                                    <p:cond delay="0"/>
                                  </p:stCondLst>
                                  <p:childTnLst>
                                    <p:set>
                                      <p:cBhvr>
                                        <p:cTn id="126" dur="1" fill="hold">
                                          <p:stCondLst>
                                            <p:cond delay="0"/>
                                          </p:stCondLst>
                                        </p:cTn>
                                        <p:tgtEl>
                                          <p:spTgt spid="94">
                                            <p:txEl>
                                              <p:pRg st="1" end="1"/>
                                            </p:txEl>
                                          </p:spTgt>
                                        </p:tgtEl>
                                        <p:attrNameLst>
                                          <p:attrName>style.visibility</p:attrName>
                                        </p:attrNameLst>
                                      </p:cBhvr>
                                      <p:to>
                                        <p:strVal val="visible"/>
                                      </p:to>
                                    </p:set>
                                    <p:animEffect transition="in" filter="blinds(horizontal)">
                                      <p:cBhvr>
                                        <p:cTn id="127" dur="500"/>
                                        <p:tgtEl>
                                          <p:spTgt spid="9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p:bldP spid="76" grpId="0" animBg="1"/>
      <p:bldP spid="77" grpId="0"/>
      <p:bldP spid="79" grpId="0"/>
      <p:bldP spid="81" grpId="0"/>
      <p:bldP spid="84" grpId="0"/>
      <p:bldP spid="85" grpId="0"/>
      <p:bldP spid="87" grpId="0"/>
      <p:bldP spid="88" grpId="0"/>
      <p:bldP spid="89" grpId="0"/>
      <p:bldP spid="90" grpId="0" animBg="1"/>
      <p:bldP spid="91" grpId="0"/>
      <p:bldP spid="92" grpId="0" animBg="1"/>
      <p:bldP spid="9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6" y="1400175"/>
            <a:ext cx="3585746" cy="4776787"/>
          </a:xfrm>
        </p:spPr>
        <p:txBody>
          <a:bodyPr>
            <a:normAutofit fontScale="92500" lnSpcReduction="10000"/>
          </a:bodyPr>
          <a:lstStyle/>
          <a:p>
            <a:pPr marL="0" indent="0" algn="ctr">
              <a:buNone/>
            </a:pPr>
            <a:r>
              <a:rPr lang="en-US" sz="1600" b="1" dirty="0">
                <a:latin typeface="Comic Sans MS" panose="030F0702030302020204" pitchFamily="66" charset="0"/>
              </a:rPr>
              <a:t>Sometimes a system will involve the motion of more than one particle, which are connected together</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GB" sz="1600" dirty="0">
                <a:latin typeface="Comic Sans MS" pitchFamily="66" charset="0"/>
              </a:rPr>
              <a:t>A light scale-pan is attached to a vertical light inextensible string. The scale pan carries two masses, A and B. The mass of A is 400g and the mass of B is 600g. A rests on top of B.</a:t>
            </a:r>
          </a:p>
          <a:p>
            <a:pPr marL="0" indent="0" algn="ctr">
              <a:buNone/>
            </a:pPr>
            <a:endParaRPr lang="en-GB" sz="1600" dirty="0">
              <a:latin typeface="Comic Sans MS" pitchFamily="66" charset="0"/>
            </a:endParaRPr>
          </a:p>
          <a:p>
            <a:pPr marL="0" indent="0" algn="ctr">
              <a:buNone/>
            </a:pPr>
            <a:r>
              <a:rPr lang="en-GB" sz="1600" dirty="0">
                <a:latin typeface="Comic Sans MS" pitchFamily="66" charset="0"/>
              </a:rPr>
              <a:t>The scale pan is raised vertically with an acceleration of 0.5ms</a:t>
            </a:r>
            <a:r>
              <a:rPr lang="en-GB" sz="1600" baseline="30000" dirty="0">
                <a:latin typeface="Comic Sans MS" pitchFamily="66" charset="0"/>
              </a:rPr>
              <a:t>-2</a:t>
            </a:r>
            <a:r>
              <a:rPr lang="en-GB" sz="1600" dirty="0">
                <a:latin typeface="Comic Sans MS" pitchFamily="66" charset="0"/>
              </a:rPr>
              <a:t>.</a:t>
            </a:r>
          </a:p>
          <a:p>
            <a:pPr marL="0" indent="0" algn="ctr">
              <a:buNone/>
            </a:pPr>
            <a:endParaRPr lang="en-GB" sz="1600" dirty="0">
              <a:latin typeface="Comic Sans MS" pitchFamily="66" charset="0"/>
            </a:endParaRPr>
          </a:p>
          <a:p>
            <a:pPr algn="ctr">
              <a:buAutoNum type="alphaLcParenR"/>
            </a:pPr>
            <a:r>
              <a:rPr lang="en-GB" sz="1600" dirty="0">
                <a:latin typeface="Comic Sans MS" pitchFamily="66" charset="0"/>
              </a:rPr>
              <a:t>Find the Tension in the string</a:t>
            </a:r>
          </a:p>
          <a:p>
            <a:pPr algn="ctr">
              <a:buAutoNum type="alphaLcParenR"/>
            </a:pPr>
            <a:r>
              <a:rPr lang="en-GB" sz="1600" dirty="0">
                <a:latin typeface="Comic Sans MS" pitchFamily="66" charset="0"/>
              </a:rPr>
              <a:t>Find the force exerted on mass B by mass A</a:t>
            </a:r>
          </a:p>
          <a:p>
            <a:pPr algn="ctr">
              <a:buAutoNum type="alphaLcParenR"/>
            </a:pPr>
            <a:r>
              <a:rPr lang="en-GB" sz="1600" dirty="0">
                <a:latin typeface="Comic Sans MS" pitchFamily="66" charset="0"/>
              </a:rPr>
              <a:t>Find the force exerted on mass B by the scale pan</a:t>
            </a: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96638" cy="369332"/>
          </a:xfrm>
          <a:prstGeom prst="rect">
            <a:avLst/>
          </a:prstGeom>
          <a:noFill/>
        </p:spPr>
        <p:txBody>
          <a:bodyPr wrap="none" rtlCol="0">
            <a:spAutoFit/>
          </a:bodyPr>
          <a:lstStyle/>
          <a:p>
            <a:r>
              <a:rPr lang="en-US" dirty="0">
                <a:latin typeface="Comic Sans MS" panose="030F0702030302020204" pitchFamily="66" charset="0"/>
              </a:rPr>
              <a:t>10E</a:t>
            </a:r>
            <a:endParaRPr lang="en-GB" dirty="0">
              <a:latin typeface="Comic Sans MS" panose="030F0702030302020204" pitchFamily="66" charset="0"/>
            </a:endParaRPr>
          </a:p>
        </p:txBody>
      </p:sp>
      <p:sp>
        <p:nvSpPr>
          <p:cNvPr id="5" name="Isosceles Triangle 4"/>
          <p:cNvSpPr/>
          <p:nvPr/>
        </p:nvSpPr>
        <p:spPr>
          <a:xfrm>
            <a:off x="4648200" y="1828800"/>
            <a:ext cx="1371600" cy="1524000"/>
          </a:xfrm>
          <a:prstGeom prst="triangl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Arrow Connector 5"/>
          <p:cNvCxnSpPr>
            <a:stCxn id="5" idx="0"/>
          </p:cNvCxnSpPr>
          <p:nvPr/>
        </p:nvCxnSpPr>
        <p:spPr>
          <a:xfrm flipV="1">
            <a:off x="5334000" y="1447800"/>
            <a:ext cx="0" cy="3810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953000" y="2971800"/>
            <a:ext cx="762000" cy="3810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5105400" y="2628900"/>
            <a:ext cx="457200" cy="3429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5486400" y="2667000"/>
            <a:ext cx="296876" cy="276999"/>
          </a:xfrm>
          <a:prstGeom prst="rect">
            <a:avLst/>
          </a:prstGeom>
          <a:noFill/>
        </p:spPr>
        <p:txBody>
          <a:bodyPr wrap="none" rtlCol="0">
            <a:spAutoFit/>
          </a:bodyPr>
          <a:lstStyle/>
          <a:p>
            <a:pPr algn="ctr"/>
            <a:r>
              <a:rPr lang="en-GB" sz="1200" dirty="0">
                <a:latin typeface="Comic Sans MS" pitchFamily="66" charset="0"/>
              </a:rPr>
              <a:t>A</a:t>
            </a:r>
          </a:p>
        </p:txBody>
      </p:sp>
      <p:sp>
        <p:nvSpPr>
          <p:cNvPr id="10" name="TextBox 9"/>
          <p:cNvSpPr txBox="1"/>
          <p:nvPr/>
        </p:nvSpPr>
        <p:spPr>
          <a:xfrm>
            <a:off x="5638800" y="3048000"/>
            <a:ext cx="282449" cy="276999"/>
          </a:xfrm>
          <a:prstGeom prst="rect">
            <a:avLst/>
          </a:prstGeom>
          <a:noFill/>
        </p:spPr>
        <p:txBody>
          <a:bodyPr wrap="none" rtlCol="0">
            <a:spAutoFit/>
          </a:bodyPr>
          <a:lstStyle/>
          <a:p>
            <a:pPr algn="ctr"/>
            <a:r>
              <a:rPr lang="en-GB" sz="1200" dirty="0">
                <a:latin typeface="Comic Sans MS" pitchFamily="66" charset="0"/>
              </a:rPr>
              <a:t>B</a:t>
            </a:r>
          </a:p>
        </p:txBody>
      </p:sp>
      <p:cxnSp>
        <p:nvCxnSpPr>
          <p:cNvPr id="11" name="Straight Arrow Connector 10"/>
          <p:cNvCxnSpPr/>
          <p:nvPr/>
        </p:nvCxnSpPr>
        <p:spPr>
          <a:xfrm flipV="1">
            <a:off x="5943600" y="2209800"/>
            <a:ext cx="0" cy="3810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5943600" y="2057400"/>
            <a:ext cx="0" cy="5334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334000" y="3352800"/>
            <a:ext cx="0" cy="3810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334000" y="2971800"/>
            <a:ext cx="0" cy="334108"/>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911970" y="2977661"/>
            <a:ext cx="494046" cy="276999"/>
          </a:xfrm>
          <a:prstGeom prst="rect">
            <a:avLst/>
          </a:prstGeom>
          <a:noFill/>
        </p:spPr>
        <p:txBody>
          <a:bodyPr wrap="none" rtlCol="0">
            <a:spAutoFit/>
          </a:bodyPr>
          <a:lstStyle/>
          <a:p>
            <a:pPr algn="ctr"/>
            <a:r>
              <a:rPr lang="en-GB" sz="1200" dirty="0">
                <a:solidFill>
                  <a:srgbClr val="0000FF"/>
                </a:solidFill>
                <a:latin typeface="Comic Sans MS" pitchFamily="66" charset="0"/>
              </a:rPr>
              <a:t>0.4g</a:t>
            </a:r>
          </a:p>
        </p:txBody>
      </p:sp>
      <p:sp>
        <p:nvSpPr>
          <p:cNvPr id="16" name="TextBox 15"/>
          <p:cNvSpPr txBox="1"/>
          <p:nvPr/>
        </p:nvSpPr>
        <p:spPr>
          <a:xfrm>
            <a:off x="4876800" y="3352800"/>
            <a:ext cx="494046" cy="276999"/>
          </a:xfrm>
          <a:prstGeom prst="rect">
            <a:avLst/>
          </a:prstGeom>
          <a:noFill/>
        </p:spPr>
        <p:txBody>
          <a:bodyPr wrap="none" rtlCol="0">
            <a:spAutoFit/>
          </a:bodyPr>
          <a:lstStyle/>
          <a:p>
            <a:pPr algn="ctr"/>
            <a:r>
              <a:rPr lang="en-GB" sz="1200" dirty="0">
                <a:solidFill>
                  <a:srgbClr val="0000FF"/>
                </a:solidFill>
                <a:latin typeface="Comic Sans MS" pitchFamily="66" charset="0"/>
              </a:rPr>
              <a:t>0.6g</a:t>
            </a:r>
          </a:p>
        </p:txBody>
      </p:sp>
      <p:sp>
        <p:nvSpPr>
          <p:cNvPr id="17" name="TextBox 16"/>
          <p:cNvSpPr txBox="1"/>
          <p:nvPr/>
        </p:nvSpPr>
        <p:spPr>
          <a:xfrm>
            <a:off x="5943600" y="2209800"/>
            <a:ext cx="713657" cy="276999"/>
          </a:xfrm>
          <a:prstGeom prst="rect">
            <a:avLst/>
          </a:prstGeom>
          <a:noFill/>
        </p:spPr>
        <p:txBody>
          <a:bodyPr wrap="none" rtlCol="0">
            <a:spAutoFit/>
          </a:bodyPr>
          <a:lstStyle/>
          <a:p>
            <a:pPr algn="ctr"/>
            <a:r>
              <a:rPr lang="en-GB" sz="1200" dirty="0">
                <a:solidFill>
                  <a:srgbClr val="0000FF"/>
                </a:solidFill>
                <a:latin typeface="Comic Sans MS" pitchFamily="66" charset="0"/>
              </a:rPr>
              <a:t>0.5ms</a:t>
            </a:r>
            <a:r>
              <a:rPr lang="en-GB" sz="1200" baseline="30000" dirty="0">
                <a:solidFill>
                  <a:srgbClr val="0000FF"/>
                </a:solidFill>
                <a:latin typeface="Comic Sans MS" pitchFamily="66" charset="0"/>
              </a:rPr>
              <a:t>-2</a:t>
            </a:r>
          </a:p>
        </p:txBody>
      </p:sp>
      <p:sp>
        <p:nvSpPr>
          <p:cNvPr id="18" name="TextBox 17"/>
          <p:cNvSpPr txBox="1"/>
          <p:nvPr/>
        </p:nvSpPr>
        <p:spPr>
          <a:xfrm>
            <a:off x="5334000" y="1524000"/>
            <a:ext cx="604654" cy="276999"/>
          </a:xfrm>
          <a:prstGeom prst="rect">
            <a:avLst/>
          </a:prstGeom>
          <a:noFill/>
        </p:spPr>
        <p:txBody>
          <a:bodyPr wrap="none" rtlCol="0">
            <a:spAutoFit/>
          </a:bodyPr>
          <a:lstStyle/>
          <a:p>
            <a:pPr algn="ctr"/>
            <a:r>
              <a:rPr lang="en-GB" sz="1200" dirty="0">
                <a:solidFill>
                  <a:srgbClr val="0000FF"/>
                </a:solidFill>
                <a:latin typeface="Comic Sans MS" pitchFamily="66" charset="0"/>
              </a:rPr>
              <a:t>10.3N</a:t>
            </a:r>
          </a:p>
        </p:txBody>
      </p:sp>
      <p:sp>
        <p:nvSpPr>
          <p:cNvPr id="19" name="TextBox 18"/>
          <p:cNvSpPr txBox="1"/>
          <p:nvPr/>
        </p:nvSpPr>
        <p:spPr>
          <a:xfrm>
            <a:off x="6477000" y="2546838"/>
            <a:ext cx="2667000" cy="938719"/>
          </a:xfrm>
          <a:prstGeom prst="rect">
            <a:avLst/>
          </a:prstGeom>
          <a:noFill/>
        </p:spPr>
        <p:txBody>
          <a:bodyPr wrap="square" rtlCol="0">
            <a:spAutoFit/>
          </a:bodyPr>
          <a:lstStyle/>
          <a:p>
            <a:pPr algn="ctr"/>
            <a:r>
              <a:rPr lang="en-GB" sz="1100" dirty="0">
                <a:latin typeface="Comic Sans MS" pitchFamily="66" charset="0"/>
              </a:rPr>
              <a:t>Draw a diagram for B, remember to include the force exerted by A which pushes down, and the force from the scale pan which pushes up, from beneath…</a:t>
            </a:r>
          </a:p>
        </p:txBody>
      </p:sp>
      <p:sp>
        <p:nvSpPr>
          <p:cNvPr id="20" name="Rectangle 19"/>
          <p:cNvSpPr/>
          <p:nvPr/>
        </p:nvSpPr>
        <p:spPr>
          <a:xfrm>
            <a:off x="4621823" y="4522178"/>
            <a:ext cx="762000" cy="3810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p:cNvSpPr txBox="1"/>
          <p:nvPr/>
        </p:nvSpPr>
        <p:spPr>
          <a:xfrm>
            <a:off x="5307623" y="4598378"/>
            <a:ext cx="282449" cy="276999"/>
          </a:xfrm>
          <a:prstGeom prst="rect">
            <a:avLst/>
          </a:prstGeom>
          <a:noFill/>
        </p:spPr>
        <p:txBody>
          <a:bodyPr wrap="none" rtlCol="0">
            <a:spAutoFit/>
          </a:bodyPr>
          <a:lstStyle/>
          <a:p>
            <a:pPr algn="ctr"/>
            <a:r>
              <a:rPr lang="en-GB" sz="1200" dirty="0">
                <a:latin typeface="Comic Sans MS" pitchFamily="66" charset="0"/>
              </a:rPr>
              <a:t>B</a:t>
            </a:r>
          </a:p>
        </p:txBody>
      </p:sp>
      <p:cxnSp>
        <p:nvCxnSpPr>
          <p:cNvPr id="22" name="Straight Arrow Connector 21"/>
          <p:cNvCxnSpPr/>
          <p:nvPr/>
        </p:nvCxnSpPr>
        <p:spPr>
          <a:xfrm>
            <a:off x="5002823" y="4903178"/>
            <a:ext cx="0" cy="3810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545623" y="4903178"/>
            <a:ext cx="494046" cy="276999"/>
          </a:xfrm>
          <a:prstGeom prst="rect">
            <a:avLst/>
          </a:prstGeom>
          <a:noFill/>
        </p:spPr>
        <p:txBody>
          <a:bodyPr wrap="none" rtlCol="0">
            <a:spAutoFit/>
          </a:bodyPr>
          <a:lstStyle/>
          <a:p>
            <a:pPr algn="ctr"/>
            <a:r>
              <a:rPr lang="en-GB" sz="1200" dirty="0">
                <a:solidFill>
                  <a:srgbClr val="0000FF"/>
                </a:solidFill>
                <a:latin typeface="Comic Sans MS" pitchFamily="66" charset="0"/>
              </a:rPr>
              <a:t>0.6g</a:t>
            </a:r>
          </a:p>
        </p:txBody>
      </p:sp>
      <p:cxnSp>
        <p:nvCxnSpPr>
          <p:cNvPr id="24" name="Straight Arrow Connector 23"/>
          <p:cNvCxnSpPr/>
          <p:nvPr/>
        </p:nvCxnSpPr>
        <p:spPr>
          <a:xfrm flipV="1">
            <a:off x="5673970" y="4428393"/>
            <a:ext cx="0" cy="3810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5673970" y="4275993"/>
            <a:ext cx="0" cy="5334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673970" y="4428393"/>
            <a:ext cx="713657" cy="276999"/>
          </a:xfrm>
          <a:prstGeom prst="rect">
            <a:avLst/>
          </a:prstGeom>
          <a:noFill/>
        </p:spPr>
        <p:txBody>
          <a:bodyPr wrap="none" rtlCol="0">
            <a:spAutoFit/>
          </a:bodyPr>
          <a:lstStyle/>
          <a:p>
            <a:pPr algn="ctr"/>
            <a:r>
              <a:rPr lang="en-GB" sz="1200" dirty="0">
                <a:solidFill>
                  <a:srgbClr val="0000FF"/>
                </a:solidFill>
                <a:latin typeface="Comic Sans MS" pitchFamily="66" charset="0"/>
              </a:rPr>
              <a:t>0.5ms</a:t>
            </a:r>
            <a:r>
              <a:rPr lang="en-GB" sz="1200" baseline="30000" dirty="0">
                <a:solidFill>
                  <a:srgbClr val="0000FF"/>
                </a:solidFill>
                <a:latin typeface="Comic Sans MS" pitchFamily="66" charset="0"/>
              </a:rPr>
              <a:t>-2</a:t>
            </a:r>
          </a:p>
        </p:txBody>
      </p:sp>
      <p:cxnSp>
        <p:nvCxnSpPr>
          <p:cNvPr id="27" name="Straight Arrow Connector 26"/>
          <p:cNvCxnSpPr/>
          <p:nvPr/>
        </p:nvCxnSpPr>
        <p:spPr>
          <a:xfrm>
            <a:off x="4996961" y="4141178"/>
            <a:ext cx="0" cy="3810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229100" y="4906108"/>
            <a:ext cx="1565031"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751556" y="3894993"/>
            <a:ext cx="510076" cy="276999"/>
          </a:xfrm>
          <a:prstGeom prst="rect">
            <a:avLst/>
          </a:prstGeom>
          <a:noFill/>
        </p:spPr>
        <p:txBody>
          <a:bodyPr wrap="none" rtlCol="0">
            <a:spAutoFit/>
          </a:bodyPr>
          <a:lstStyle/>
          <a:p>
            <a:pPr algn="ctr"/>
            <a:r>
              <a:rPr lang="en-GB" sz="1200" dirty="0">
                <a:solidFill>
                  <a:srgbClr val="0000FF"/>
                </a:solidFill>
                <a:latin typeface="Comic Sans MS" pitchFamily="66" charset="0"/>
              </a:rPr>
              <a:t>4.1N</a:t>
            </a:r>
          </a:p>
        </p:txBody>
      </p:sp>
      <p:cxnSp>
        <p:nvCxnSpPr>
          <p:cNvPr id="30" name="Straight Arrow Connector 29"/>
          <p:cNvCxnSpPr/>
          <p:nvPr/>
        </p:nvCxnSpPr>
        <p:spPr>
          <a:xfrm flipV="1">
            <a:off x="5231423" y="4897316"/>
            <a:ext cx="0" cy="3810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123947" y="5266593"/>
            <a:ext cx="239361" cy="276999"/>
          </a:xfrm>
          <a:prstGeom prst="rect">
            <a:avLst/>
          </a:prstGeom>
          <a:noFill/>
        </p:spPr>
        <p:txBody>
          <a:bodyPr wrap="square" rtlCol="0">
            <a:spAutoFit/>
          </a:bodyPr>
          <a:lstStyle/>
          <a:p>
            <a:pPr algn="ctr"/>
            <a:r>
              <a:rPr lang="en-GB" sz="1200" dirty="0">
                <a:solidFill>
                  <a:srgbClr val="0000FF"/>
                </a:solidFill>
                <a:latin typeface="Comic Sans MS" pitchFamily="66" charset="0"/>
              </a:rPr>
              <a:t>S</a:t>
            </a:r>
          </a:p>
        </p:txBody>
      </p:sp>
      <p:sp>
        <p:nvSpPr>
          <p:cNvPr id="32" name="TextBox 31"/>
          <p:cNvSpPr txBox="1"/>
          <p:nvPr/>
        </p:nvSpPr>
        <p:spPr>
          <a:xfrm>
            <a:off x="4692162" y="4569070"/>
            <a:ext cx="577402" cy="276999"/>
          </a:xfrm>
          <a:prstGeom prst="rect">
            <a:avLst/>
          </a:prstGeom>
          <a:noFill/>
        </p:spPr>
        <p:txBody>
          <a:bodyPr wrap="none" rtlCol="0">
            <a:spAutoFit/>
          </a:bodyPr>
          <a:lstStyle/>
          <a:p>
            <a:pPr algn="ctr"/>
            <a:r>
              <a:rPr lang="en-GB" sz="1200" dirty="0">
                <a:latin typeface="Comic Sans MS" pitchFamily="66" charset="0"/>
              </a:rPr>
              <a:t>0.6kg</a:t>
            </a:r>
          </a:p>
        </p:txBody>
      </p:sp>
      <p:sp>
        <p:nvSpPr>
          <p:cNvPr id="33" name="TextBox 32"/>
          <p:cNvSpPr txBox="1"/>
          <p:nvPr/>
        </p:nvSpPr>
        <p:spPr>
          <a:xfrm>
            <a:off x="6477000" y="1521069"/>
            <a:ext cx="2667000" cy="600164"/>
          </a:xfrm>
          <a:prstGeom prst="rect">
            <a:avLst/>
          </a:prstGeom>
          <a:noFill/>
        </p:spPr>
        <p:txBody>
          <a:bodyPr wrap="square" rtlCol="0">
            <a:spAutoFit/>
          </a:bodyPr>
          <a:lstStyle/>
          <a:p>
            <a:pPr algn="ctr"/>
            <a:r>
              <a:rPr lang="en-GB" sz="1100" dirty="0">
                <a:latin typeface="Comic Sans MS" pitchFamily="66" charset="0"/>
              </a:rPr>
              <a:t>Now as we have to involve the scale pan, we will consider the forces acting on Mass B</a:t>
            </a:r>
          </a:p>
        </p:txBody>
      </p:sp>
      <p:sp>
        <p:nvSpPr>
          <p:cNvPr id="34" name="TextBox 33"/>
          <p:cNvSpPr txBox="1"/>
          <p:nvPr/>
        </p:nvSpPr>
        <p:spPr>
          <a:xfrm>
            <a:off x="6444762" y="3839308"/>
            <a:ext cx="2573216" cy="646331"/>
          </a:xfrm>
          <a:prstGeom prst="rect">
            <a:avLst/>
          </a:prstGeom>
          <a:noFill/>
        </p:spPr>
        <p:txBody>
          <a:bodyPr wrap="square" rtlCol="0">
            <a:spAutoFit/>
          </a:bodyPr>
          <a:lstStyle/>
          <a:p>
            <a:r>
              <a:rPr lang="en-GB" sz="1200" dirty="0">
                <a:latin typeface="Comic Sans MS" pitchFamily="66" charset="0"/>
              </a:rPr>
              <a:t>Resolving forces on B</a:t>
            </a:r>
          </a:p>
          <a:p>
            <a:r>
              <a:rPr lang="en-GB" sz="1200" dirty="0">
                <a:latin typeface="Comic Sans MS" pitchFamily="66" charset="0"/>
                <a:sym typeface="Wingdings" pitchFamily="2" charset="2"/>
              </a:rPr>
              <a:t> S is the force exerted by the scale pan on mass B</a:t>
            </a:r>
            <a:endParaRPr lang="en-GB" sz="1200" dirty="0">
              <a:latin typeface="Comic Sans MS" pitchFamily="66" charset="0"/>
            </a:endParaRPr>
          </a:p>
        </p:txBody>
      </p:sp>
      <mc:AlternateContent xmlns:mc="http://schemas.openxmlformats.org/markup-compatibility/2006" xmlns:a14="http://schemas.microsoft.com/office/drawing/2010/main">
        <mc:Choice Requires="a14">
          <p:sp>
            <p:nvSpPr>
              <p:cNvPr id="35" name="TextBox 34"/>
              <p:cNvSpPr txBox="1"/>
              <p:nvPr/>
            </p:nvSpPr>
            <p:spPr>
              <a:xfrm>
                <a:off x="6324600" y="4648200"/>
                <a:ext cx="82958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𝐹</m:t>
                      </m:r>
                      <m:r>
                        <a:rPr lang="en-GB" sz="1400" b="0" i="1" smtClean="0">
                          <a:latin typeface="Cambria Math"/>
                        </a:rPr>
                        <m:t>=</m:t>
                      </m:r>
                      <m:r>
                        <a:rPr lang="en-GB" sz="1400" b="0" i="1" smtClean="0">
                          <a:latin typeface="Cambria Math"/>
                        </a:rPr>
                        <m:t>𝑚𝑎</m:t>
                      </m:r>
                    </m:oMath>
                  </m:oMathPara>
                </a14:m>
                <a:endParaRPr lang="en-GB" sz="1400" dirty="0"/>
              </a:p>
            </p:txBody>
          </p:sp>
        </mc:Choice>
        <mc:Fallback xmlns="">
          <p:sp>
            <p:nvSpPr>
              <p:cNvPr id="35" name="TextBox 34"/>
              <p:cNvSpPr txBox="1">
                <a:spLocks noRot="1" noChangeAspect="1" noMove="1" noResize="1" noEditPoints="1" noAdjustHandles="1" noChangeArrowheads="1" noChangeShapeType="1" noTextEdit="1"/>
              </p:cNvSpPr>
              <p:nvPr/>
            </p:nvSpPr>
            <p:spPr>
              <a:xfrm>
                <a:off x="6324600" y="4648200"/>
                <a:ext cx="829586" cy="307777"/>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5756030" y="5020408"/>
                <a:ext cx="239783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𝑆</m:t>
                      </m:r>
                      <m:r>
                        <a:rPr lang="en-GB" sz="1400" b="0" i="1" smtClean="0">
                          <a:latin typeface="Cambria Math"/>
                        </a:rPr>
                        <m:t>−4.1−0.6</m:t>
                      </m:r>
                      <m:r>
                        <a:rPr lang="en-GB" sz="1400" b="0" i="1" smtClean="0">
                          <a:latin typeface="Cambria Math"/>
                        </a:rPr>
                        <m:t>𝑔</m:t>
                      </m:r>
                      <m:r>
                        <a:rPr lang="en-GB" sz="1400" b="0" i="1" smtClean="0">
                          <a:latin typeface="Cambria Math"/>
                        </a:rPr>
                        <m:t>=(0.6×</m:t>
                      </m:r>
                      <m:r>
                        <a:rPr lang="en-GB" sz="1400" b="0" i="0" smtClean="0">
                          <a:latin typeface="Cambria Math"/>
                          <a:ea typeface="Cambria Math"/>
                        </a:rPr>
                        <m:t>0.5)</m:t>
                      </m:r>
                    </m:oMath>
                  </m:oMathPara>
                </a14:m>
                <a:endParaRPr lang="en-GB" sz="1400" dirty="0"/>
              </a:p>
            </p:txBody>
          </p:sp>
        </mc:Choice>
        <mc:Fallback xmlns="">
          <p:sp>
            <p:nvSpPr>
              <p:cNvPr id="36" name="TextBox 35"/>
              <p:cNvSpPr txBox="1">
                <a:spLocks noRot="1" noChangeAspect="1" noMove="1" noResize="1" noEditPoints="1" noAdjustHandles="1" noChangeArrowheads="1" noChangeShapeType="1" noTextEdit="1"/>
              </p:cNvSpPr>
              <p:nvPr/>
            </p:nvSpPr>
            <p:spPr>
              <a:xfrm>
                <a:off x="5756030" y="5020408"/>
                <a:ext cx="2397836" cy="307777"/>
              </a:xfrm>
              <a:prstGeom prst="rect">
                <a:avLst/>
              </a:prstGeom>
              <a:blipFill>
                <a:blip r:embed="rId3"/>
                <a:stretch>
                  <a:fillRect b="-8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6764216" y="5392616"/>
                <a:ext cx="1028102"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𝑆</m:t>
                      </m:r>
                      <m:r>
                        <a:rPr lang="en-GB" sz="1400" b="0" i="1" smtClean="0">
                          <a:latin typeface="Cambria Math"/>
                        </a:rPr>
                        <m:t>=10.3</m:t>
                      </m:r>
                      <m:r>
                        <a:rPr lang="en-GB" sz="1400" b="0" i="1" smtClean="0">
                          <a:latin typeface="Cambria Math"/>
                        </a:rPr>
                        <m:t>𝑁</m:t>
                      </m:r>
                    </m:oMath>
                  </m:oMathPara>
                </a14:m>
                <a:endParaRPr lang="en-GB" sz="1400" dirty="0"/>
              </a:p>
            </p:txBody>
          </p:sp>
        </mc:Choice>
        <mc:Fallback xmlns="">
          <p:sp>
            <p:nvSpPr>
              <p:cNvPr id="37" name="TextBox 36"/>
              <p:cNvSpPr txBox="1">
                <a:spLocks noRot="1" noChangeAspect="1" noMove="1" noResize="1" noEditPoints="1" noAdjustHandles="1" noChangeArrowheads="1" noChangeShapeType="1" noTextEdit="1"/>
              </p:cNvSpPr>
              <p:nvPr/>
            </p:nvSpPr>
            <p:spPr>
              <a:xfrm>
                <a:off x="6764216" y="5392616"/>
                <a:ext cx="1028102" cy="307777"/>
              </a:xfrm>
              <a:prstGeom prst="rect">
                <a:avLst/>
              </a:prstGeom>
              <a:blipFill>
                <a:blip r:embed="rId4"/>
                <a:stretch>
                  <a:fillRect/>
                </a:stretch>
              </a:blipFill>
            </p:spPr>
            <p:txBody>
              <a:bodyPr/>
              <a:lstStyle/>
              <a:p>
                <a:r>
                  <a:rPr lang="en-GB">
                    <a:noFill/>
                  </a:rPr>
                  <a:t> </a:t>
                </a:r>
              </a:p>
            </p:txBody>
          </p:sp>
        </mc:Fallback>
      </mc:AlternateContent>
      <p:sp>
        <p:nvSpPr>
          <p:cNvPr id="38" name="Arc 37"/>
          <p:cNvSpPr/>
          <p:nvPr/>
        </p:nvSpPr>
        <p:spPr>
          <a:xfrm>
            <a:off x="7784124" y="4800600"/>
            <a:ext cx="533400" cy="381000"/>
          </a:xfrm>
          <a:prstGeom prst="arc">
            <a:avLst>
              <a:gd name="adj1" fmla="val 16200000"/>
              <a:gd name="adj2" fmla="val 5344958"/>
            </a:avLst>
          </a:prstGeom>
          <a:ln w="25400">
            <a:solidFill>
              <a:srgbClr val="0000FF"/>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9" name="TextBox 38"/>
          <p:cNvSpPr txBox="1"/>
          <p:nvPr/>
        </p:nvSpPr>
        <p:spPr>
          <a:xfrm>
            <a:off x="8255979" y="4753708"/>
            <a:ext cx="817684" cy="430887"/>
          </a:xfrm>
          <a:prstGeom prst="rect">
            <a:avLst/>
          </a:prstGeom>
          <a:noFill/>
        </p:spPr>
        <p:txBody>
          <a:bodyPr wrap="square" rtlCol="0">
            <a:spAutoFit/>
          </a:bodyPr>
          <a:lstStyle/>
          <a:p>
            <a:pPr algn="ctr"/>
            <a:r>
              <a:rPr lang="en-GB" sz="1100" dirty="0">
                <a:solidFill>
                  <a:srgbClr val="0000FF"/>
                </a:solidFill>
                <a:latin typeface="Comic Sans MS" pitchFamily="66" charset="0"/>
                <a:sym typeface="Wingdings" pitchFamily="2" charset="2"/>
              </a:rPr>
              <a:t>Sub in forces</a:t>
            </a:r>
            <a:endParaRPr lang="en-GB" sz="1100" baseline="-25000" dirty="0">
              <a:solidFill>
                <a:srgbClr val="0000FF"/>
              </a:solidFill>
              <a:latin typeface="Comic Sans MS" pitchFamily="66" charset="0"/>
            </a:endParaRPr>
          </a:p>
        </p:txBody>
      </p:sp>
      <p:sp>
        <p:nvSpPr>
          <p:cNvPr id="40" name="Arc 39"/>
          <p:cNvSpPr/>
          <p:nvPr/>
        </p:nvSpPr>
        <p:spPr>
          <a:xfrm>
            <a:off x="7804640" y="5207977"/>
            <a:ext cx="533400" cy="381000"/>
          </a:xfrm>
          <a:prstGeom prst="arc">
            <a:avLst>
              <a:gd name="adj1" fmla="val 16200000"/>
              <a:gd name="adj2" fmla="val 5344958"/>
            </a:avLst>
          </a:prstGeom>
          <a:ln w="25400">
            <a:solidFill>
              <a:srgbClr val="0000FF"/>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1" name="TextBox 40"/>
          <p:cNvSpPr txBox="1"/>
          <p:nvPr/>
        </p:nvSpPr>
        <p:spPr>
          <a:xfrm>
            <a:off x="8083063" y="5213839"/>
            <a:ext cx="1195753" cy="261610"/>
          </a:xfrm>
          <a:prstGeom prst="rect">
            <a:avLst/>
          </a:prstGeom>
          <a:noFill/>
        </p:spPr>
        <p:txBody>
          <a:bodyPr wrap="square" rtlCol="0">
            <a:spAutoFit/>
          </a:bodyPr>
          <a:lstStyle/>
          <a:p>
            <a:pPr algn="ctr"/>
            <a:r>
              <a:rPr lang="en-GB" sz="1100" dirty="0">
                <a:solidFill>
                  <a:srgbClr val="0000FF"/>
                </a:solidFill>
                <a:latin typeface="Comic Sans MS" pitchFamily="66" charset="0"/>
                <a:sym typeface="Wingdings" pitchFamily="2" charset="2"/>
              </a:rPr>
              <a:t>Calculate</a:t>
            </a:r>
            <a:endParaRPr lang="en-GB" sz="1100" baseline="-25000" dirty="0">
              <a:solidFill>
                <a:srgbClr val="0000FF"/>
              </a:solidFill>
              <a:latin typeface="Comic Sans MS" pitchFamily="66" charset="0"/>
            </a:endParaRPr>
          </a:p>
        </p:txBody>
      </p:sp>
      <p:sp>
        <p:nvSpPr>
          <p:cNvPr id="42" name="TextBox 41"/>
          <p:cNvSpPr txBox="1"/>
          <p:nvPr/>
        </p:nvSpPr>
        <p:spPr>
          <a:xfrm>
            <a:off x="4903178" y="5955323"/>
            <a:ext cx="2816468" cy="600164"/>
          </a:xfrm>
          <a:prstGeom prst="rect">
            <a:avLst/>
          </a:prstGeom>
          <a:noFill/>
        </p:spPr>
        <p:txBody>
          <a:bodyPr wrap="square" rtlCol="0">
            <a:spAutoFit/>
          </a:bodyPr>
          <a:lstStyle/>
          <a:p>
            <a:pPr algn="ctr"/>
            <a:r>
              <a:rPr lang="en-GB" sz="1100" dirty="0">
                <a:solidFill>
                  <a:srgbClr val="0000FF"/>
                </a:solidFill>
                <a:latin typeface="Comic Sans MS" pitchFamily="66" charset="0"/>
                <a:sym typeface="Wingdings" pitchFamily="2" charset="2"/>
              </a:rPr>
              <a:t>This type of question can be very tricky to get the hang of – make sure you get lots of practice!</a:t>
            </a:r>
            <a:endParaRPr lang="en-GB" sz="1100" baseline="-25000" dirty="0">
              <a:solidFill>
                <a:srgbClr val="0000FF"/>
              </a:solidFill>
              <a:latin typeface="Comic Sans MS" pitchFamily="66" charset="0"/>
            </a:endParaRPr>
          </a:p>
        </p:txBody>
      </p:sp>
      <p:sp>
        <p:nvSpPr>
          <p:cNvPr id="44" name="TextBox 43"/>
          <p:cNvSpPr txBox="1"/>
          <p:nvPr/>
        </p:nvSpPr>
        <p:spPr>
          <a:xfrm>
            <a:off x="2651226" y="5074919"/>
            <a:ext cx="510076" cy="276999"/>
          </a:xfrm>
          <a:prstGeom prst="rect">
            <a:avLst/>
          </a:prstGeom>
          <a:noFill/>
        </p:spPr>
        <p:txBody>
          <a:bodyPr wrap="none" rtlCol="0">
            <a:spAutoFit/>
          </a:bodyPr>
          <a:lstStyle/>
          <a:p>
            <a:pPr algn="ctr"/>
            <a:r>
              <a:rPr lang="en-GB" sz="1200" dirty="0">
                <a:solidFill>
                  <a:srgbClr val="0000FF"/>
                </a:solidFill>
                <a:latin typeface="Comic Sans MS" pitchFamily="66" charset="0"/>
              </a:rPr>
              <a:t>4.1N</a:t>
            </a:r>
            <a:endParaRPr lang="en-GB" sz="1200" baseline="30000" dirty="0">
              <a:solidFill>
                <a:srgbClr val="0000FF"/>
              </a:solidFill>
              <a:latin typeface="Comic Sans MS" pitchFamily="66" charset="0"/>
            </a:endParaRPr>
          </a:p>
        </p:txBody>
      </p:sp>
      <p:sp>
        <p:nvSpPr>
          <p:cNvPr id="45" name="TextBox 44"/>
          <p:cNvSpPr txBox="1"/>
          <p:nvPr/>
        </p:nvSpPr>
        <p:spPr>
          <a:xfrm>
            <a:off x="3052428" y="4330337"/>
            <a:ext cx="604654" cy="276999"/>
          </a:xfrm>
          <a:prstGeom prst="rect">
            <a:avLst/>
          </a:prstGeom>
          <a:noFill/>
        </p:spPr>
        <p:txBody>
          <a:bodyPr wrap="none" rtlCol="0">
            <a:spAutoFit/>
          </a:bodyPr>
          <a:lstStyle/>
          <a:p>
            <a:pPr algn="ctr"/>
            <a:r>
              <a:rPr lang="en-GB" sz="1200" dirty="0">
                <a:solidFill>
                  <a:srgbClr val="0000FF"/>
                </a:solidFill>
                <a:latin typeface="Comic Sans MS" pitchFamily="66" charset="0"/>
              </a:rPr>
              <a:t>10.3N</a:t>
            </a:r>
            <a:endParaRPr lang="en-GB" sz="1200" baseline="30000" dirty="0">
              <a:solidFill>
                <a:srgbClr val="0000FF"/>
              </a:solidFill>
              <a:latin typeface="Comic Sans MS" pitchFamily="66" charset="0"/>
            </a:endParaRPr>
          </a:p>
        </p:txBody>
      </p:sp>
    </p:spTree>
    <p:extLst>
      <p:ext uri="{BB962C8B-B14F-4D97-AF65-F5344CB8AC3E}">
        <p14:creationId xmlns:p14="http://schemas.microsoft.com/office/powerpoint/2010/main" val="1417293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blinds(horizontal)">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linds(horizont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blinds(vertical)">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blinds(horizontal)">
                                      <p:cBhvr>
                                        <p:cTn id="22" dur="500"/>
                                        <p:tgtEl>
                                          <p:spTgt spid="32"/>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blinds(horizontal)">
                                      <p:cBhvr>
                                        <p:cTn id="25" dur="500"/>
                                        <p:tgtEl>
                                          <p:spTgt spid="20"/>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blinds(horizontal)">
                                      <p:cBhvr>
                                        <p:cTn id="28" dur="500"/>
                                        <p:tgtEl>
                                          <p:spTgt spid="21"/>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blinds(horizontal)">
                                      <p:cBhvr>
                                        <p:cTn id="33" dur="500"/>
                                        <p:tgtEl>
                                          <p:spTgt spid="22"/>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blinds(horizontal)">
                                      <p:cBhvr>
                                        <p:cTn id="38" dur="500"/>
                                        <p:tgtEl>
                                          <p:spTgt spid="23"/>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blinds(horizontal)">
                                      <p:cBhvr>
                                        <p:cTn id="43" dur="500"/>
                                        <p:tgtEl>
                                          <p:spTgt spid="27"/>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blinds(horizontal)">
                                      <p:cBhvr>
                                        <p:cTn id="48" dur="500"/>
                                        <p:tgtEl>
                                          <p:spTgt spid="29"/>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nodeType="click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blinds(horizontal)">
                                      <p:cBhvr>
                                        <p:cTn id="53" dur="500"/>
                                        <p:tgtEl>
                                          <p:spTgt spid="30"/>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blinds(horizontal)">
                                      <p:cBhvr>
                                        <p:cTn id="58" dur="500"/>
                                        <p:tgtEl>
                                          <p:spTgt spid="31"/>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nodeType="click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blinds(horizontal)">
                                      <p:cBhvr>
                                        <p:cTn id="63" dur="500"/>
                                        <p:tgtEl>
                                          <p:spTgt spid="24"/>
                                        </p:tgtEl>
                                      </p:cBhvr>
                                    </p:animEffect>
                                  </p:childTnLst>
                                </p:cTn>
                              </p:par>
                              <p:par>
                                <p:cTn id="64" presetID="3" presetClass="entr" presetSubtype="10" fill="hold" nodeType="with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blinds(horizontal)">
                                      <p:cBhvr>
                                        <p:cTn id="66" dur="500"/>
                                        <p:tgtEl>
                                          <p:spTgt spid="25"/>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blinds(horizontal)">
                                      <p:cBhvr>
                                        <p:cTn id="71" dur="500"/>
                                        <p:tgtEl>
                                          <p:spTgt spid="26"/>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nodeType="clickEffect">
                                  <p:stCondLst>
                                    <p:cond delay="0"/>
                                  </p:stCondLst>
                                  <p:childTnLst>
                                    <p:set>
                                      <p:cBhvr>
                                        <p:cTn id="75" dur="1" fill="hold">
                                          <p:stCondLst>
                                            <p:cond delay="0"/>
                                          </p:stCondLst>
                                        </p:cTn>
                                        <p:tgtEl>
                                          <p:spTgt spid="34">
                                            <p:txEl>
                                              <p:pRg st="0" end="0"/>
                                            </p:txEl>
                                          </p:spTgt>
                                        </p:tgtEl>
                                        <p:attrNameLst>
                                          <p:attrName>style.visibility</p:attrName>
                                        </p:attrNameLst>
                                      </p:cBhvr>
                                      <p:to>
                                        <p:strVal val="visible"/>
                                      </p:to>
                                    </p:set>
                                    <p:animEffect transition="in" filter="blinds(horizontal)">
                                      <p:cBhvr>
                                        <p:cTn id="76" dur="500"/>
                                        <p:tgtEl>
                                          <p:spTgt spid="34">
                                            <p:txEl>
                                              <p:pRg st="0" end="0"/>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nodeType="clickEffect">
                                  <p:stCondLst>
                                    <p:cond delay="0"/>
                                  </p:stCondLst>
                                  <p:childTnLst>
                                    <p:set>
                                      <p:cBhvr>
                                        <p:cTn id="80" dur="1" fill="hold">
                                          <p:stCondLst>
                                            <p:cond delay="0"/>
                                          </p:stCondLst>
                                        </p:cTn>
                                        <p:tgtEl>
                                          <p:spTgt spid="34">
                                            <p:txEl>
                                              <p:pRg st="1" end="1"/>
                                            </p:txEl>
                                          </p:spTgt>
                                        </p:tgtEl>
                                        <p:attrNameLst>
                                          <p:attrName>style.visibility</p:attrName>
                                        </p:attrNameLst>
                                      </p:cBhvr>
                                      <p:to>
                                        <p:strVal val="visible"/>
                                      </p:to>
                                    </p:set>
                                    <p:animEffect transition="in" filter="blinds(horizontal)">
                                      <p:cBhvr>
                                        <p:cTn id="81" dur="500"/>
                                        <p:tgtEl>
                                          <p:spTgt spid="34">
                                            <p:txEl>
                                              <p:pRg st="1" end="1"/>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grpId="0" nodeType="clickEffect">
                                  <p:stCondLst>
                                    <p:cond delay="0"/>
                                  </p:stCondLst>
                                  <p:childTnLst>
                                    <p:set>
                                      <p:cBhvr>
                                        <p:cTn id="85" dur="1" fill="hold">
                                          <p:stCondLst>
                                            <p:cond delay="0"/>
                                          </p:stCondLst>
                                        </p:cTn>
                                        <p:tgtEl>
                                          <p:spTgt spid="35"/>
                                        </p:tgtEl>
                                        <p:attrNameLst>
                                          <p:attrName>style.visibility</p:attrName>
                                        </p:attrNameLst>
                                      </p:cBhvr>
                                      <p:to>
                                        <p:strVal val="visible"/>
                                      </p:to>
                                    </p:set>
                                    <p:animEffect transition="in" filter="blinds(horizontal)">
                                      <p:cBhvr>
                                        <p:cTn id="86" dur="500"/>
                                        <p:tgtEl>
                                          <p:spTgt spid="35"/>
                                        </p:tgtEl>
                                      </p:cBhvr>
                                    </p:animEffect>
                                  </p:childTnLst>
                                </p:cTn>
                              </p:par>
                            </p:childTnLst>
                          </p:cTn>
                        </p:par>
                      </p:childTnLst>
                    </p:cTn>
                  </p:par>
                  <p:par>
                    <p:cTn id="87" fill="hold">
                      <p:stCondLst>
                        <p:cond delay="indefinite"/>
                      </p:stCondLst>
                      <p:childTnLst>
                        <p:par>
                          <p:cTn id="88" fill="hold">
                            <p:stCondLst>
                              <p:cond delay="0"/>
                            </p:stCondLst>
                            <p:childTnLst>
                              <p:par>
                                <p:cTn id="89" presetID="3" presetClass="entr" presetSubtype="10" fill="hold" grpId="0" nodeType="clickEffect">
                                  <p:stCondLst>
                                    <p:cond delay="0"/>
                                  </p:stCondLst>
                                  <p:childTnLst>
                                    <p:set>
                                      <p:cBhvr>
                                        <p:cTn id="90" dur="1" fill="hold">
                                          <p:stCondLst>
                                            <p:cond delay="0"/>
                                          </p:stCondLst>
                                        </p:cTn>
                                        <p:tgtEl>
                                          <p:spTgt spid="38"/>
                                        </p:tgtEl>
                                        <p:attrNameLst>
                                          <p:attrName>style.visibility</p:attrName>
                                        </p:attrNameLst>
                                      </p:cBhvr>
                                      <p:to>
                                        <p:strVal val="visible"/>
                                      </p:to>
                                    </p:set>
                                    <p:animEffect transition="in" filter="blinds(horizontal)">
                                      <p:cBhvr>
                                        <p:cTn id="91" dur="500"/>
                                        <p:tgtEl>
                                          <p:spTgt spid="38"/>
                                        </p:tgtEl>
                                      </p:cBhvr>
                                    </p:animEffect>
                                  </p:childTnLst>
                                </p:cTn>
                              </p:par>
                            </p:childTnLst>
                          </p:cTn>
                        </p:par>
                      </p:childTnLst>
                    </p:cTn>
                  </p:par>
                  <p:par>
                    <p:cTn id="92" fill="hold">
                      <p:stCondLst>
                        <p:cond delay="indefinite"/>
                      </p:stCondLst>
                      <p:childTnLst>
                        <p:par>
                          <p:cTn id="93" fill="hold">
                            <p:stCondLst>
                              <p:cond delay="0"/>
                            </p:stCondLst>
                            <p:childTnLst>
                              <p:par>
                                <p:cTn id="94" presetID="3" presetClass="entr" presetSubtype="10" fill="hold" grpId="0" nodeType="clickEffect">
                                  <p:stCondLst>
                                    <p:cond delay="0"/>
                                  </p:stCondLst>
                                  <p:childTnLst>
                                    <p:set>
                                      <p:cBhvr>
                                        <p:cTn id="95" dur="1" fill="hold">
                                          <p:stCondLst>
                                            <p:cond delay="0"/>
                                          </p:stCondLst>
                                        </p:cTn>
                                        <p:tgtEl>
                                          <p:spTgt spid="39"/>
                                        </p:tgtEl>
                                        <p:attrNameLst>
                                          <p:attrName>style.visibility</p:attrName>
                                        </p:attrNameLst>
                                      </p:cBhvr>
                                      <p:to>
                                        <p:strVal val="visible"/>
                                      </p:to>
                                    </p:set>
                                    <p:animEffect transition="in" filter="blinds(horizontal)">
                                      <p:cBhvr>
                                        <p:cTn id="96" dur="500"/>
                                        <p:tgtEl>
                                          <p:spTgt spid="39"/>
                                        </p:tgtEl>
                                      </p:cBhvr>
                                    </p:animEffect>
                                  </p:childTnLst>
                                </p:cTn>
                              </p:par>
                            </p:childTnLst>
                          </p:cTn>
                        </p:par>
                      </p:childTnLst>
                    </p:cTn>
                  </p:par>
                  <p:par>
                    <p:cTn id="97" fill="hold">
                      <p:stCondLst>
                        <p:cond delay="indefinite"/>
                      </p:stCondLst>
                      <p:childTnLst>
                        <p:par>
                          <p:cTn id="98" fill="hold">
                            <p:stCondLst>
                              <p:cond delay="0"/>
                            </p:stCondLst>
                            <p:childTnLst>
                              <p:par>
                                <p:cTn id="99" presetID="3" presetClass="entr" presetSubtype="10" fill="hold" grpId="0" nodeType="clickEffect">
                                  <p:stCondLst>
                                    <p:cond delay="0"/>
                                  </p:stCondLst>
                                  <p:childTnLst>
                                    <p:set>
                                      <p:cBhvr>
                                        <p:cTn id="100" dur="1" fill="hold">
                                          <p:stCondLst>
                                            <p:cond delay="0"/>
                                          </p:stCondLst>
                                        </p:cTn>
                                        <p:tgtEl>
                                          <p:spTgt spid="36"/>
                                        </p:tgtEl>
                                        <p:attrNameLst>
                                          <p:attrName>style.visibility</p:attrName>
                                        </p:attrNameLst>
                                      </p:cBhvr>
                                      <p:to>
                                        <p:strVal val="visible"/>
                                      </p:to>
                                    </p:set>
                                    <p:animEffect transition="in" filter="blinds(horizontal)">
                                      <p:cBhvr>
                                        <p:cTn id="101" dur="500"/>
                                        <p:tgtEl>
                                          <p:spTgt spid="36"/>
                                        </p:tgtEl>
                                      </p:cBhvr>
                                    </p:animEffect>
                                  </p:childTnLst>
                                </p:cTn>
                              </p:par>
                            </p:childTnLst>
                          </p:cTn>
                        </p:par>
                      </p:childTnLst>
                    </p:cTn>
                  </p:par>
                  <p:par>
                    <p:cTn id="102" fill="hold">
                      <p:stCondLst>
                        <p:cond delay="indefinite"/>
                      </p:stCondLst>
                      <p:childTnLst>
                        <p:par>
                          <p:cTn id="103" fill="hold">
                            <p:stCondLst>
                              <p:cond delay="0"/>
                            </p:stCondLst>
                            <p:childTnLst>
                              <p:par>
                                <p:cTn id="104" presetID="3" presetClass="entr" presetSubtype="10" fill="hold" grpId="0" nodeType="clickEffect">
                                  <p:stCondLst>
                                    <p:cond delay="0"/>
                                  </p:stCondLst>
                                  <p:childTnLst>
                                    <p:set>
                                      <p:cBhvr>
                                        <p:cTn id="105" dur="1" fill="hold">
                                          <p:stCondLst>
                                            <p:cond delay="0"/>
                                          </p:stCondLst>
                                        </p:cTn>
                                        <p:tgtEl>
                                          <p:spTgt spid="40"/>
                                        </p:tgtEl>
                                        <p:attrNameLst>
                                          <p:attrName>style.visibility</p:attrName>
                                        </p:attrNameLst>
                                      </p:cBhvr>
                                      <p:to>
                                        <p:strVal val="visible"/>
                                      </p:to>
                                    </p:set>
                                    <p:animEffect transition="in" filter="blinds(horizontal)">
                                      <p:cBhvr>
                                        <p:cTn id="106" dur="500"/>
                                        <p:tgtEl>
                                          <p:spTgt spid="40"/>
                                        </p:tgtEl>
                                      </p:cBhvr>
                                    </p:animEffect>
                                  </p:childTnLst>
                                </p:cTn>
                              </p:par>
                            </p:childTnLst>
                          </p:cTn>
                        </p:par>
                      </p:childTnLst>
                    </p:cTn>
                  </p:par>
                  <p:par>
                    <p:cTn id="107" fill="hold">
                      <p:stCondLst>
                        <p:cond delay="indefinite"/>
                      </p:stCondLst>
                      <p:childTnLst>
                        <p:par>
                          <p:cTn id="108" fill="hold">
                            <p:stCondLst>
                              <p:cond delay="0"/>
                            </p:stCondLst>
                            <p:childTnLst>
                              <p:par>
                                <p:cTn id="109" presetID="3" presetClass="entr" presetSubtype="10" fill="hold" grpId="0" nodeType="clickEffect">
                                  <p:stCondLst>
                                    <p:cond delay="0"/>
                                  </p:stCondLst>
                                  <p:childTnLst>
                                    <p:set>
                                      <p:cBhvr>
                                        <p:cTn id="110" dur="1" fill="hold">
                                          <p:stCondLst>
                                            <p:cond delay="0"/>
                                          </p:stCondLst>
                                        </p:cTn>
                                        <p:tgtEl>
                                          <p:spTgt spid="41"/>
                                        </p:tgtEl>
                                        <p:attrNameLst>
                                          <p:attrName>style.visibility</p:attrName>
                                        </p:attrNameLst>
                                      </p:cBhvr>
                                      <p:to>
                                        <p:strVal val="visible"/>
                                      </p:to>
                                    </p:set>
                                    <p:animEffect transition="in" filter="blinds(horizontal)">
                                      <p:cBhvr>
                                        <p:cTn id="111" dur="500"/>
                                        <p:tgtEl>
                                          <p:spTgt spid="41"/>
                                        </p:tgtEl>
                                      </p:cBhvr>
                                    </p:animEffect>
                                  </p:childTnLst>
                                </p:cTn>
                              </p:par>
                            </p:childTnLst>
                          </p:cTn>
                        </p:par>
                      </p:childTnLst>
                    </p:cTn>
                  </p:par>
                  <p:par>
                    <p:cTn id="112" fill="hold">
                      <p:stCondLst>
                        <p:cond delay="indefinite"/>
                      </p:stCondLst>
                      <p:childTnLst>
                        <p:par>
                          <p:cTn id="113" fill="hold">
                            <p:stCondLst>
                              <p:cond delay="0"/>
                            </p:stCondLst>
                            <p:childTnLst>
                              <p:par>
                                <p:cTn id="114" presetID="3" presetClass="entr" presetSubtype="10" fill="hold" grpId="0" nodeType="clickEffect">
                                  <p:stCondLst>
                                    <p:cond delay="0"/>
                                  </p:stCondLst>
                                  <p:childTnLst>
                                    <p:set>
                                      <p:cBhvr>
                                        <p:cTn id="115" dur="1" fill="hold">
                                          <p:stCondLst>
                                            <p:cond delay="0"/>
                                          </p:stCondLst>
                                        </p:cTn>
                                        <p:tgtEl>
                                          <p:spTgt spid="37"/>
                                        </p:tgtEl>
                                        <p:attrNameLst>
                                          <p:attrName>style.visibility</p:attrName>
                                        </p:attrNameLst>
                                      </p:cBhvr>
                                      <p:to>
                                        <p:strVal val="visible"/>
                                      </p:to>
                                    </p:set>
                                    <p:animEffect transition="in" filter="blinds(horizontal)">
                                      <p:cBhvr>
                                        <p:cTn id="116" dur="500"/>
                                        <p:tgtEl>
                                          <p:spTgt spid="37"/>
                                        </p:tgtEl>
                                      </p:cBhvr>
                                    </p:animEffect>
                                  </p:childTnLst>
                                </p:cTn>
                              </p:par>
                            </p:childTnLst>
                          </p:cTn>
                        </p:par>
                      </p:childTnLst>
                    </p:cTn>
                  </p:par>
                  <p:par>
                    <p:cTn id="117" fill="hold">
                      <p:stCondLst>
                        <p:cond delay="indefinite"/>
                      </p:stCondLst>
                      <p:childTnLst>
                        <p:par>
                          <p:cTn id="118" fill="hold">
                            <p:stCondLst>
                              <p:cond delay="0"/>
                            </p:stCondLst>
                            <p:childTnLst>
                              <p:par>
                                <p:cTn id="119" presetID="3" presetClass="entr" presetSubtype="10" fill="hold" grpId="0" nodeType="clickEffect">
                                  <p:stCondLst>
                                    <p:cond delay="0"/>
                                  </p:stCondLst>
                                  <p:childTnLst>
                                    <p:set>
                                      <p:cBhvr>
                                        <p:cTn id="120" dur="1" fill="hold">
                                          <p:stCondLst>
                                            <p:cond delay="0"/>
                                          </p:stCondLst>
                                        </p:cTn>
                                        <p:tgtEl>
                                          <p:spTgt spid="42"/>
                                        </p:tgtEl>
                                        <p:attrNameLst>
                                          <p:attrName>style.visibility</p:attrName>
                                        </p:attrNameLst>
                                      </p:cBhvr>
                                      <p:to>
                                        <p:strVal val="visible"/>
                                      </p:to>
                                    </p:set>
                                    <p:animEffect transition="in" filter="blinds(horizontal)">
                                      <p:cBhvr>
                                        <p:cTn id="121"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animBg="1"/>
      <p:bldP spid="21" grpId="0"/>
      <p:bldP spid="23" grpId="0"/>
      <p:bldP spid="26" grpId="0"/>
      <p:bldP spid="29" grpId="0"/>
      <p:bldP spid="31" grpId="0"/>
      <p:bldP spid="32" grpId="0"/>
      <p:bldP spid="33" grpId="0"/>
      <p:bldP spid="35" grpId="0"/>
      <p:bldP spid="36" grpId="0"/>
      <p:bldP spid="37" grpId="0"/>
      <p:bldP spid="38" grpId="0" animBg="1"/>
      <p:bldP spid="39" grpId="0"/>
      <p:bldP spid="40" grpId="0" animBg="1"/>
      <p:bldP spid="41" grpId="0"/>
      <p:bldP spid="42" grpId="0"/>
    </p:bld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F4A154C4641E49BD6DB2899EAF25E9" ma:contentTypeVersion="13" ma:contentTypeDescription="Create a new document." ma:contentTypeScope="" ma:versionID="23bc477752390507dc2cffcd22a104a8">
  <xsd:schema xmlns:xsd="http://www.w3.org/2001/XMLSchema" xmlns:xs="http://www.w3.org/2001/XMLSchema" xmlns:p="http://schemas.microsoft.com/office/2006/metadata/properties" xmlns:ns3="78db98b4-7c56-4667-9532-fea666d1edab" xmlns:ns4="00eee050-7eda-4a68-8825-514e694f5f09" targetNamespace="http://schemas.microsoft.com/office/2006/metadata/properties" ma:root="true" ma:fieldsID="8007d9db6d91cd99dd6d826ae72dde73" ns3:_="" ns4:_="">
    <xsd:import namespace="78db98b4-7c56-4667-9532-fea666d1edab"/>
    <xsd:import namespace="00eee050-7eda-4a68-8825-514e694f5f0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db98b4-7c56-4667-9532-fea666d1ed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0eee050-7eda-4a68-8825-514e694f5f0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83C6116-51B4-42ED-A3A6-E50D01274E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db98b4-7c56-4667-9532-fea666d1edab"/>
    <ds:schemaRef ds:uri="00eee050-7eda-4a68-8825-514e694f5f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C9E3BF-66CE-4B04-A007-5CF9D3A3351D}">
  <ds:schemaRefs>
    <ds:schemaRef ds:uri="http://schemas.microsoft.com/sharepoint/v3/contenttype/forms"/>
  </ds:schemaRefs>
</ds:datastoreItem>
</file>

<file path=customXml/itemProps3.xml><?xml version="1.0" encoding="utf-8"?>
<ds:datastoreItem xmlns:ds="http://schemas.openxmlformats.org/officeDocument/2006/customXml" ds:itemID="{D079FB22-814C-42C0-802D-1A27F9900607}">
  <ds:schemaRefs>
    <ds:schemaRef ds:uri="78db98b4-7c56-4667-9532-fea666d1edab"/>
    <ds:schemaRef ds:uri="http://purl.org/dc/elements/1.1/"/>
    <ds:schemaRef ds:uri="http://schemas.microsoft.com/office/2006/metadata/propertie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00eee050-7eda-4a68-8825-514e694f5f09"/>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538</TotalTime>
  <Words>1267</Words>
  <Application>Microsoft Office PowerPoint</Application>
  <PresentationFormat>On-screen Show (4:3)</PresentationFormat>
  <Paragraphs>198</Paragraphs>
  <Slides>8</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8</vt:i4>
      </vt:variant>
    </vt:vector>
  </HeadingPairs>
  <TitlesOfParts>
    <vt:vector size="20" baseType="lpstr">
      <vt:lpstr>游ゴシック</vt:lpstr>
      <vt:lpstr>游ゴシック Light</vt:lpstr>
      <vt:lpstr>Arial</vt:lpstr>
      <vt:lpstr>Calibri</vt:lpstr>
      <vt:lpstr>Calibri Light</vt:lpstr>
      <vt:lpstr>Cambria Math</vt:lpstr>
      <vt:lpstr>Comic Sans MS</vt:lpstr>
      <vt:lpstr>HGGyoshotai</vt:lpstr>
      <vt:lpstr>Lucida Handwriting</vt:lpstr>
      <vt:lpstr>Segoe UI Black</vt:lpstr>
      <vt:lpstr>Wingdings</vt:lpstr>
      <vt:lpstr>Office テーマ</vt:lpstr>
      <vt:lpstr>PowerPoint Presentation</vt:lpstr>
      <vt:lpstr>Forces and motion</vt:lpstr>
      <vt:lpstr>Forces and motion</vt:lpstr>
      <vt:lpstr>Forces and motion</vt:lpstr>
      <vt:lpstr>Forces and motion</vt:lpstr>
      <vt:lpstr>Forces and motion</vt:lpstr>
      <vt:lpstr>Forces and motion</vt:lpstr>
      <vt:lpstr>Forces and 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Mike Pye</dc:creator>
  <cp:lastModifiedBy>Gareth Westwater</cp:lastModifiedBy>
  <cp:revision>123</cp:revision>
  <dcterms:created xsi:type="dcterms:W3CDTF">2017-08-14T15:35:38Z</dcterms:created>
  <dcterms:modified xsi:type="dcterms:W3CDTF">2021-01-24T10:12:20Z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0x010100C5F4A154C4641E49BD6DB2899EAF25E9</vt:lpwstr>
  </property>
</Properties>
</file>