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67" r:id="rId5"/>
    <p:sldId id="268" r:id="rId6"/>
    <p:sldId id="295" r:id="rId7"/>
    <p:sldId id="299" r:id="rId8"/>
    <p:sldId id="296" r:id="rId9"/>
    <p:sldId id="298" r:id="rId10"/>
    <p:sldId id="30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4B32B-4EE0-41BB-B739-F248FAA64C2B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FF5E6-3FDD-458B-B2E3-5216B584EB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083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4000">
              <a:schemeClr val="accent2">
                <a:lumMod val="20000"/>
                <a:lumOff val="80000"/>
              </a:schemeClr>
            </a:gs>
            <a:gs pos="97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7.png"/><Relationship Id="rId13" Type="http://schemas.openxmlformats.org/officeDocument/2006/relationships/image" Target="../media/image102.png"/><Relationship Id="rId18" Type="http://schemas.openxmlformats.org/officeDocument/2006/relationships/image" Target="../media/image107.png"/><Relationship Id="rId3" Type="http://schemas.openxmlformats.org/officeDocument/2006/relationships/image" Target="../media/image49.png"/><Relationship Id="rId21" Type="http://schemas.openxmlformats.org/officeDocument/2006/relationships/image" Target="../media/image110.png"/><Relationship Id="rId7" Type="http://schemas.openxmlformats.org/officeDocument/2006/relationships/image" Target="../media/image96.png"/><Relationship Id="rId12" Type="http://schemas.openxmlformats.org/officeDocument/2006/relationships/image" Target="../media/image101.png"/><Relationship Id="rId17" Type="http://schemas.openxmlformats.org/officeDocument/2006/relationships/image" Target="../media/image106.png"/><Relationship Id="rId2" Type="http://schemas.openxmlformats.org/officeDocument/2006/relationships/image" Target="../media/image92.png"/><Relationship Id="rId16" Type="http://schemas.openxmlformats.org/officeDocument/2006/relationships/image" Target="../media/image105.png"/><Relationship Id="rId20" Type="http://schemas.openxmlformats.org/officeDocument/2006/relationships/image" Target="../media/image10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5.png"/><Relationship Id="rId11" Type="http://schemas.openxmlformats.org/officeDocument/2006/relationships/image" Target="../media/image100.png"/><Relationship Id="rId5" Type="http://schemas.openxmlformats.org/officeDocument/2006/relationships/image" Target="../media/image94.png"/><Relationship Id="rId15" Type="http://schemas.openxmlformats.org/officeDocument/2006/relationships/image" Target="../media/image104.png"/><Relationship Id="rId10" Type="http://schemas.openxmlformats.org/officeDocument/2006/relationships/image" Target="../media/image99.png"/><Relationship Id="rId19" Type="http://schemas.openxmlformats.org/officeDocument/2006/relationships/image" Target="../media/image108.png"/><Relationship Id="rId4" Type="http://schemas.openxmlformats.org/officeDocument/2006/relationships/image" Target="../media/image93.png"/><Relationship Id="rId9" Type="http://schemas.openxmlformats.org/officeDocument/2006/relationships/image" Target="../media/image98.png"/><Relationship Id="rId14" Type="http://schemas.openxmlformats.org/officeDocument/2006/relationships/image" Target="../media/image10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0.png"/><Relationship Id="rId3" Type="http://schemas.openxmlformats.org/officeDocument/2006/relationships/image" Target="../media/image49.png"/><Relationship Id="rId7" Type="http://schemas.openxmlformats.org/officeDocument/2006/relationships/image" Target="../media/image970.png"/><Relationship Id="rId2" Type="http://schemas.openxmlformats.org/officeDocument/2006/relationships/image" Target="../media/image9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0.png"/><Relationship Id="rId5" Type="http://schemas.openxmlformats.org/officeDocument/2006/relationships/image" Target="../media/image950.png"/><Relationship Id="rId10" Type="http://schemas.openxmlformats.org/officeDocument/2006/relationships/image" Target="../media/image1000.png"/><Relationship Id="rId4" Type="http://schemas.openxmlformats.org/officeDocument/2006/relationships/image" Target="../media/image940.png"/><Relationship Id="rId9" Type="http://schemas.openxmlformats.org/officeDocument/2006/relationships/image" Target="../media/image99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115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4" Type="http://schemas.openxmlformats.org/officeDocument/2006/relationships/image" Target="../media/image1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49.png"/><Relationship Id="rId7" Type="http://schemas.openxmlformats.org/officeDocument/2006/relationships/image" Target="../media/image117.png"/><Relationship Id="rId2" Type="http://schemas.openxmlformats.org/officeDocument/2006/relationships/image" Target="../media/image1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5" Type="http://schemas.openxmlformats.org/officeDocument/2006/relationships/image" Target="../media/image113.png"/><Relationship Id="rId10" Type="http://schemas.openxmlformats.org/officeDocument/2006/relationships/image" Target="../media/image120.png"/><Relationship Id="rId4" Type="http://schemas.openxmlformats.org/officeDocument/2006/relationships/image" Target="../media/image112.png"/><Relationship Id="rId9" Type="http://schemas.openxmlformats.org/officeDocument/2006/relationships/image" Target="../media/image1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.png"/><Relationship Id="rId13" Type="http://schemas.openxmlformats.org/officeDocument/2006/relationships/image" Target="../media/image127.png"/><Relationship Id="rId3" Type="http://schemas.openxmlformats.org/officeDocument/2006/relationships/image" Target="../media/image49.png"/><Relationship Id="rId7" Type="http://schemas.openxmlformats.org/officeDocument/2006/relationships/image" Target="../media/image121.png"/><Relationship Id="rId12" Type="http://schemas.openxmlformats.org/officeDocument/2006/relationships/image" Target="../media/image126.png"/><Relationship Id="rId2" Type="http://schemas.openxmlformats.org/officeDocument/2006/relationships/image" Target="../media/image116.png"/><Relationship Id="rId16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4.png"/><Relationship Id="rId11" Type="http://schemas.openxmlformats.org/officeDocument/2006/relationships/image" Target="../media/image125.png"/><Relationship Id="rId5" Type="http://schemas.openxmlformats.org/officeDocument/2006/relationships/image" Target="../media/image113.png"/><Relationship Id="rId15" Type="http://schemas.openxmlformats.org/officeDocument/2006/relationships/image" Target="../media/image129.png"/><Relationship Id="rId10" Type="http://schemas.openxmlformats.org/officeDocument/2006/relationships/image" Target="../media/image124.png"/><Relationship Id="rId4" Type="http://schemas.openxmlformats.org/officeDocument/2006/relationships/image" Target="../media/image112.png"/><Relationship Id="rId9" Type="http://schemas.openxmlformats.org/officeDocument/2006/relationships/image" Target="../media/image123.png"/><Relationship Id="rId14" Type="http://schemas.openxmlformats.org/officeDocument/2006/relationships/image" Target="../media/image1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png"/><Relationship Id="rId13" Type="http://schemas.openxmlformats.org/officeDocument/2006/relationships/image" Target="../media/image141.png"/><Relationship Id="rId18" Type="http://schemas.openxmlformats.org/officeDocument/2006/relationships/image" Target="../media/image146.png"/><Relationship Id="rId3" Type="http://schemas.openxmlformats.org/officeDocument/2006/relationships/image" Target="../media/image49.png"/><Relationship Id="rId7" Type="http://schemas.openxmlformats.org/officeDocument/2006/relationships/image" Target="../media/image135.png"/><Relationship Id="rId12" Type="http://schemas.openxmlformats.org/officeDocument/2006/relationships/image" Target="../media/image140.png"/><Relationship Id="rId17" Type="http://schemas.openxmlformats.org/officeDocument/2006/relationships/image" Target="../media/image145.png"/><Relationship Id="rId2" Type="http://schemas.openxmlformats.org/officeDocument/2006/relationships/image" Target="../media/image131.png"/><Relationship Id="rId16" Type="http://schemas.openxmlformats.org/officeDocument/2006/relationships/image" Target="../media/image1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4.png"/><Relationship Id="rId11" Type="http://schemas.openxmlformats.org/officeDocument/2006/relationships/image" Target="../media/image139.png"/><Relationship Id="rId5" Type="http://schemas.openxmlformats.org/officeDocument/2006/relationships/image" Target="../media/image133.png"/><Relationship Id="rId15" Type="http://schemas.openxmlformats.org/officeDocument/2006/relationships/image" Target="../media/image143.png"/><Relationship Id="rId10" Type="http://schemas.openxmlformats.org/officeDocument/2006/relationships/image" Target="../media/image138.png"/><Relationship Id="rId4" Type="http://schemas.openxmlformats.org/officeDocument/2006/relationships/image" Target="../media/image132.png"/><Relationship Id="rId9" Type="http://schemas.openxmlformats.org/officeDocument/2006/relationships/image" Target="../media/image137.png"/><Relationship Id="rId14" Type="http://schemas.openxmlformats.org/officeDocument/2006/relationships/image" Target="../media/image1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10D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25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7037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also use the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𝒎𝒂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relationship for situations involving vectors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force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+8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acts upon a particle of mass 0.5kg.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Find the acceleration of the particle in the form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Find the magnitude and bearing of the acceleration of the particle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7037" cy="4776787"/>
              </a:xfrm>
              <a:blipFill>
                <a:blip r:embed="rId2"/>
                <a:stretch>
                  <a:fillRect l="-335" t="-766" r="-3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86770" y="1264544"/>
                <a:ext cx="1043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770" y="1264544"/>
                <a:ext cx="104387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66690" y="1758808"/>
                <a:ext cx="18758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0.5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690" y="1758808"/>
                <a:ext cx="1875898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36986" y="2253072"/>
                <a:ext cx="16995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US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986" y="2253072"/>
                <a:ext cx="1699568" cy="369332"/>
              </a:xfrm>
              <a:prstGeom prst="rect">
                <a:avLst/>
              </a:prstGeom>
              <a:blipFill>
                <a:blip r:embed="rId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8"/>
          <p:cNvSpPr/>
          <p:nvPr/>
        </p:nvSpPr>
        <p:spPr>
          <a:xfrm>
            <a:off x="6236554" y="1539736"/>
            <a:ext cx="533400" cy="4572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6699441" y="1615936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Arc 10"/>
          <p:cNvSpPr/>
          <p:nvPr/>
        </p:nvSpPr>
        <p:spPr>
          <a:xfrm>
            <a:off x="6236554" y="1996936"/>
            <a:ext cx="533400" cy="4572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739474" y="2023062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2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140954" y="3930740"/>
                <a:ext cx="18571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954" y="3930740"/>
                <a:ext cx="1857111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/>
          <p:nvPr/>
        </p:nvCxnSpPr>
        <p:spPr>
          <a:xfrm>
            <a:off x="4516634" y="5726679"/>
            <a:ext cx="173484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6251476" y="3601212"/>
            <a:ext cx="0" cy="21254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536986" y="3603993"/>
            <a:ext cx="1714490" cy="21226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220072" y="5739216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5739216"/>
                <a:ext cx="305585" cy="246221"/>
              </a:xfrm>
              <a:prstGeom prst="rect">
                <a:avLst/>
              </a:prstGeom>
              <a:blipFill>
                <a:blip r:embed="rId8"/>
                <a:stretch>
                  <a:fillRect l="-2000" r="-40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99830" y="4540835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830" y="4540835"/>
                <a:ext cx="305585" cy="246221"/>
              </a:xfrm>
              <a:prstGeom prst="rect">
                <a:avLst/>
              </a:prstGeom>
              <a:blipFill>
                <a:blip r:embed="rId9"/>
                <a:stretch>
                  <a:fillRect l="-21569" r="-2549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88818" y="4353012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8818" y="4353012"/>
                <a:ext cx="305585" cy="24622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c 19"/>
          <p:cNvSpPr/>
          <p:nvPr/>
        </p:nvSpPr>
        <p:spPr>
          <a:xfrm>
            <a:off x="3998629" y="5203794"/>
            <a:ext cx="914400" cy="914400"/>
          </a:xfrm>
          <a:prstGeom prst="arc">
            <a:avLst>
              <a:gd name="adj1" fmla="val 19386186"/>
              <a:gd name="adj2" fmla="val 59638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56452" y="5394620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452" y="5394620"/>
                <a:ext cx="305585" cy="246221"/>
              </a:xfrm>
              <a:prstGeom prst="rect">
                <a:avLst/>
              </a:prstGeom>
              <a:blipFill>
                <a:blip r:embed="rId11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913016" y="5369709"/>
                <a:ext cx="542841" cy="2518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69.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3016" y="5369709"/>
                <a:ext cx="542841" cy="251800"/>
              </a:xfrm>
              <a:prstGeom prst="rect">
                <a:avLst/>
              </a:prstGeom>
              <a:blipFill>
                <a:blip r:embed="rId12"/>
                <a:stretch>
                  <a:fillRect l="-7865" r="-1124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331162" y="2871049"/>
            <a:ext cx="2043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945301" y="3405966"/>
                <a:ext cx="2041328" cy="3904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301" y="3405966"/>
                <a:ext cx="2041328" cy="39049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V="1">
            <a:off x="4536986" y="3601212"/>
            <a:ext cx="0" cy="2125468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384192" y="3356381"/>
                <a:ext cx="30558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192" y="3356381"/>
                <a:ext cx="305585" cy="246221"/>
              </a:xfrm>
              <a:prstGeom prst="rect">
                <a:avLst/>
              </a:prstGeom>
              <a:blipFill>
                <a:blip r:embed="rId14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6945301" y="3852030"/>
                <a:ext cx="16830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=17.1 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5301" y="3852030"/>
                <a:ext cx="1683089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985753" y="4540835"/>
                <a:ext cx="1200777" cy="5533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753" y="4540835"/>
                <a:ext cx="1200777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7337134" y="5149061"/>
                <a:ext cx="1102417" cy="3441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=69.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7134" y="5149061"/>
                <a:ext cx="1102417" cy="34413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723735" y="5621509"/>
                <a:ext cx="2262893" cy="344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𝐵𝑒𝑎𝑟𝑖𝑛𝑔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−69.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735" y="5621509"/>
                <a:ext cx="2262893" cy="344133"/>
              </a:xfrm>
              <a:prstGeom prst="rect">
                <a:avLst/>
              </a:prstGeom>
              <a:blipFill>
                <a:blip r:embed="rId18"/>
                <a:stretch>
                  <a:fillRect b="-87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914711" y="6012376"/>
                <a:ext cx="2262893" cy="344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=020.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711" y="6012376"/>
                <a:ext cx="2262893" cy="34413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1146872" y="4899963"/>
                <a:ext cx="168308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d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=17.1 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872" y="4899963"/>
                <a:ext cx="1683089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856969" y="5222553"/>
                <a:ext cx="2262893" cy="3441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𝐵𝑒𝑎𝑟𝑖𝑛𝑔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=020.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69" y="5222553"/>
                <a:ext cx="2262893" cy="344133"/>
              </a:xfrm>
              <a:prstGeom prst="rect">
                <a:avLst/>
              </a:prstGeom>
              <a:blipFill>
                <a:blip r:embed="rId2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602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0" grpId="0"/>
      <p:bldP spid="11" grpId="0" animBg="1"/>
      <p:bldP spid="12" grpId="0"/>
      <p:bldP spid="13" grpId="0"/>
      <p:bldP spid="17" grpId="0"/>
      <p:bldP spid="18" grpId="0"/>
      <p:bldP spid="19" grpId="0"/>
      <p:bldP spid="20" grpId="0" animBg="1"/>
      <p:bldP spid="21" grpId="0"/>
      <p:bldP spid="21" grpId="1"/>
      <p:bldP spid="22" grpId="0"/>
      <p:bldP spid="23" grpId="0"/>
      <p:bldP spid="24" grpId="0"/>
      <p:bldP spid="26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7037" cy="490914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also use the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𝒎𝒂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relationship for situations involving vectors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The following forces: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F</a:t>
                </a:r>
                <a:r>
                  <a:rPr lang="en-GB" sz="1600" baseline="-25000" dirty="0">
                    <a:latin typeface="Comic Sans MS" pitchFamily="66" charset="0"/>
                  </a:rPr>
                  <a:t>1</a:t>
                </a:r>
                <a:r>
                  <a:rPr lang="en-GB" sz="1600" dirty="0">
                    <a:latin typeface="Comic Sans MS" pitchFamily="66" charset="0"/>
                  </a:rPr>
                  <a:t> = (2</a:t>
                </a:r>
                <a:r>
                  <a:rPr lang="en-GB" sz="1600" b="1" dirty="0">
                    <a:latin typeface="Comic Sans MS" pitchFamily="66" charset="0"/>
                  </a:rPr>
                  <a:t>i</a:t>
                </a:r>
                <a:r>
                  <a:rPr lang="en-GB" sz="1600" dirty="0">
                    <a:latin typeface="Comic Sans MS" pitchFamily="66" charset="0"/>
                  </a:rPr>
                  <a:t> + 4</a:t>
                </a:r>
                <a:r>
                  <a:rPr lang="en-GB" sz="1600" b="1" dirty="0">
                    <a:latin typeface="Comic Sans MS" pitchFamily="66" charset="0"/>
                  </a:rPr>
                  <a:t>j</a:t>
                </a:r>
                <a:r>
                  <a:rPr lang="en-GB" sz="1600" dirty="0">
                    <a:latin typeface="Comic Sans MS" pitchFamily="66" charset="0"/>
                  </a:rPr>
                  <a:t>) N</a:t>
                </a:r>
              </a:p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F</a:t>
                </a:r>
                <a:r>
                  <a:rPr lang="en-GB" sz="1600" baseline="-25000" dirty="0">
                    <a:latin typeface="Comic Sans MS" pitchFamily="66" charset="0"/>
                  </a:rPr>
                  <a:t>2</a:t>
                </a:r>
                <a:r>
                  <a:rPr lang="en-GB" sz="1600" dirty="0">
                    <a:latin typeface="Comic Sans MS" pitchFamily="66" charset="0"/>
                  </a:rPr>
                  <a:t> = (-5</a:t>
                </a:r>
                <a:r>
                  <a:rPr lang="en-GB" sz="1600" b="1" dirty="0">
                    <a:latin typeface="Comic Sans MS" pitchFamily="66" charset="0"/>
                  </a:rPr>
                  <a:t>i</a:t>
                </a:r>
                <a:r>
                  <a:rPr lang="en-GB" sz="1600" dirty="0">
                    <a:latin typeface="Comic Sans MS" pitchFamily="66" charset="0"/>
                  </a:rPr>
                  <a:t> + 4</a:t>
                </a:r>
                <a:r>
                  <a:rPr lang="en-GB" sz="1600" b="1" dirty="0">
                    <a:latin typeface="Comic Sans MS" pitchFamily="66" charset="0"/>
                  </a:rPr>
                  <a:t>j</a:t>
                </a:r>
                <a:r>
                  <a:rPr lang="en-GB" sz="1600" dirty="0">
                    <a:latin typeface="Comic Sans MS" pitchFamily="66" charset="0"/>
                  </a:rPr>
                  <a:t>) N</a:t>
                </a:r>
              </a:p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F</a:t>
                </a:r>
                <a:r>
                  <a:rPr lang="en-GB" sz="1600" baseline="-25000" dirty="0">
                    <a:latin typeface="Comic Sans MS" pitchFamily="66" charset="0"/>
                  </a:rPr>
                  <a:t>3</a:t>
                </a:r>
                <a:r>
                  <a:rPr lang="en-GB" sz="1600" dirty="0">
                    <a:latin typeface="Comic Sans MS" pitchFamily="66" charset="0"/>
                  </a:rPr>
                  <a:t> = (6</a:t>
                </a:r>
                <a:r>
                  <a:rPr lang="en-GB" sz="1600" b="1" dirty="0">
                    <a:latin typeface="Comic Sans MS" pitchFamily="66" charset="0"/>
                  </a:rPr>
                  <a:t>i</a:t>
                </a:r>
                <a:r>
                  <a:rPr lang="en-GB" sz="1600" dirty="0">
                    <a:latin typeface="Comic Sans MS" pitchFamily="66" charset="0"/>
                  </a:rPr>
                  <a:t> – 5</a:t>
                </a:r>
                <a:r>
                  <a:rPr lang="en-GB" sz="1600" b="1" dirty="0">
                    <a:latin typeface="Comic Sans MS" pitchFamily="66" charset="0"/>
                  </a:rPr>
                  <a:t>j</a:t>
                </a:r>
                <a:r>
                  <a:rPr lang="en-GB" sz="1600" dirty="0">
                    <a:latin typeface="Comic Sans MS" pitchFamily="66" charset="0"/>
                  </a:rPr>
                  <a:t>) N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all act on a particle of mass 3kg. Find the acceleration of the particle.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Start by finding the overall resultant force…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7037" cy="4909145"/>
              </a:xfrm>
              <a:blipFill>
                <a:blip r:embed="rId2"/>
                <a:stretch>
                  <a:fillRect l="-335" t="-745" r="-3183" b="-9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876800" y="1626364"/>
                <a:ext cx="1607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626364"/>
                <a:ext cx="1607042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76800" y="2057400"/>
                <a:ext cx="346325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+4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−5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+4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+(6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−5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057400"/>
                <a:ext cx="3463256" cy="338554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76800" y="2514600"/>
                <a:ext cx="12421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𝒊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+3</m:t>
                          </m:r>
                          <m:r>
                            <a:rPr lang="en-GB" sz="1600" b="1" i="1" smtClean="0">
                              <a:latin typeface="Cambria Math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14600"/>
                <a:ext cx="1242135" cy="338554"/>
              </a:xfrm>
              <a:prstGeom prst="rect">
                <a:avLst/>
              </a:prstGeom>
              <a:blipFill>
                <a:blip r:embed="rId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8200" y="3124200"/>
                <a:ext cx="92243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3124200"/>
                <a:ext cx="922432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62400" y="3657600"/>
                <a:ext cx="15696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(3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+3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)=3</m:t>
                      </m:r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1569660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43400" y="4114800"/>
                <a:ext cx="102944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114800"/>
                <a:ext cx="1029449" cy="338554"/>
              </a:xfrm>
              <a:prstGeom prst="rect">
                <a:avLst/>
              </a:prstGeom>
              <a:blipFill>
                <a:blip r:embed="rId9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495800" y="4800600"/>
            <a:ext cx="3108543" cy="33855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The acceleration is (</a:t>
            </a:r>
            <a:r>
              <a:rPr lang="en-GB" sz="1600" b="1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+ </a:t>
            </a:r>
            <a:r>
              <a:rPr lang="en-GB" sz="16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) ms</a:t>
            </a:r>
            <a:r>
              <a:rPr lang="en-GB" sz="16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13" name="Arc 12"/>
          <p:cNvSpPr/>
          <p:nvPr/>
        </p:nvSpPr>
        <p:spPr>
          <a:xfrm>
            <a:off x="8001000" y="1752600"/>
            <a:ext cx="533400" cy="4572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8463887" y="1828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8001000" y="2209800"/>
            <a:ext cx="533400" cy="4572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382000" y="2209800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5334000" y="3352800"/>
            <a:ext cx="533400" cy="4572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715000" y="3352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resultant force, and the mass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5334000" y="3810000"/>
            <a:ext cx="533400" cy="4572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867400" y="3886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858124" y="1190782"/>
                <a:ext cx="17186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𝑅𝑒𝑠𝑢𝑙𝑡𝑎𝑛𝑡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𝐹𝑜𝑟𝑐𝑒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124" y="1190782"/>
                <a:ext cx="171861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42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/>
      <p:bldP spid="15" grpId="0" animBg="1"/>
      <p:bldP spid="16" grpId="0"/>
      <p:bldP spid="17" grpId="0" animBg="1"/>
      <p:bldP spid="18" grpId="0"/>
      <p:bldP spid="19" grpId="0" animBg="1"/>
      <p:bldP spid="20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7037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also use the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𝒎𝒂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relationship for situations involving vectors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boat is modelled as a particle of mass 60kg being acted on by 3 forces: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the boat is accelerating at a rate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.8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−1.5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7037" cy="5088493"/>
              </a:xfrm>
              <a:blipFill>
                <a:blip r:embed="rId2"/>
                <a:stretch>
                  <a:fillRect l="-335" t="-719" r="-3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694" y="3377943"/>
                <a:ext cx="1126014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94" y="3377943"/>
                <a:ext cx="1126014" cy="410625"/>
              </a:xfrm>
              <a:prstGeom prst="rect">
                <a:avLst/>
              </a:prstGeom>
              <a:blipFill>
                <a:blip r:embed="rId4"/>
                <a:stretch>
                  <a:fillRect l="-3784" t="-1493" r="-2703" b="-16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40709" y="3373482"/>
                <a:ext cx="1244380" cy="458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709" y="3373482"/>
                <a:ext cx="1244380" cy="458459"/>
              </a:xfrm>
              <a:prstGeom prst="rect">
                <a:avLst/>
              </a:prstGeom>
              <a:blipFill>
                <a:blip r:embed="rId5"/>
                <a:stretch>
                  <a:fillRect l="-3922" t="-2632" r="-2451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80672" y="3979068"/>
                <a:ext cx="1284647" cy="415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−75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672" y="3979068"/>
                <a:ext cx="1284647" cy="415627"/>
              </a:xfrm>
              <a:prstGeom prst="rect">
                <a:avLst/>
              </a:prstGeom>
              <a:blipFill>
                <a:blip r:embed="rId6"/>
                <a:stretch>
                  <a:fillRect l="-3333" t="-2941" r="-2857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04002" y="2606957"/>
                <a:ext cx="1969322" cy="7184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02" y="2606957"/>
                <a:ext cx="1969322" cy="7184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>
            <a:off x="6363546" y="2038957"/>
            <a:ext cx="609778" cy="568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252692" y="1300293"/>
            <a:ext cx="3441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vector form, the top number represents movement/forces in the </a:t>
            </a:r>
            <a:r>
              <a:rPr lang="en-US" sz="1400" b="1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direction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 flipV="1">
            <a:off x="6387430" y="3422871"/>
            <a:ext cx="609778" cy="5680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76652" y="4025363"/>
            <a:ext cx="34411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 vector form, the bottom number represents movement/forces in the </a:t>
            </a: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</a:rPr>
              <a:t>j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direction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35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7" grpId="0"/>
      <p:bldP spid="19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7037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also use the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𝒎𝒂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relationship for situations involving vectors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boat is modelled as a particle of mass 60kg being acted on by 3 forces: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the boat is accelerating at a rate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.8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−1.5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Find the resultant force first…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7037" cy="5088493"/>
              </a:xfrm>
              <a:blipFill>
                <a:blip r:embed="rId2"/>
                <a:stretch>
                  <a:fillRect l="-335" t="-719" r="-3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694" y="3377943"/>
                <a:ext cx="1126014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94" y="3377943"/>
                <a:ext cx="1126014" cy="410625"/>
              </a:xfrm>
              <a:prstGeom prst="rect">
                <a:avLst/>
              </a:prstGeom>
              <a:blipFill>
                <a:blip r:embed="rId4"/>
                <a:stretch>
                  <a:fillRect l="-3784" t="-1493" r="-2703" b="-16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40709" y="3373482"/>
                <a:ext cx="1244380" cy="458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709" y="3373482"/>
                <a:ext cx="1244380" cy="458459"/>
              </a:xfrm>
              <a:prstGeom prst="rect">
                <a:avLst/>
              </a:prstGeom>
              <a:blipFill>
                <a:blip r:embed="rId5"/>
                <a:stretch>
                  <a:fillRect l="-3922" t="-2632" r="-2451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80672" y="3979068"/>
                <a:ext cx="1284647" cy="415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−75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672" y="3979068"/>
                <a:ext cx="1284647" cy="415627"/>
              </a:xfrm>
              <a:prstGeom prst="rect">
                <a:avLst/>
              </a:prstGeom>
              <a:blipFill>
                <a:blip r:embed="rId6"/>
                <a:stretch>
                  <a:fillRect l="-3333" t="-2941" r="-2857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83758" y="1722257"/>
                <a:ext cx="1607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𝑭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758" y="1722257"/>
                <a:ext cx="1607042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758" y="2153293"/>
                <a:ext cx="2490938" cy="5507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75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758" y="2153293"/>
                <a:ext cx="2490938" cy="550792"/>
              </a:xfrm>
              <a:prstGeom prst="rect">
                <a:avLst/>
              </a:prstGeom>
              <a:blipFill>
                <a:blip r:embed="rId8"/>
                <a:stretch>
                  <a:fillRect b="-6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8385" y="2812687"/>
                <a:ext cx="1765612" cy="5607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+150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385" y="2812687"/>
                <a:ext cx="1765612" cy="56079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6498081" y="1852559"/>
            <a:ext cx="417721" cy="601467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915802" y="1922459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Arc 13"/>
          <p:cNvSpPr/>
          <p:nvPr/>
        </p:nvSpPr>
        <p:spPr>
          <a:xfrm>
            <a:off x="6475385" y="2471106"/>
            <a:ext cx="440418" cy="64312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810456" y="2561834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265082" y="1286675"/>
                <a:ext cx="171861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𝑅𝑒𝑠𝑢𝑙𝑡𝑎𝑛𝑡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𝐹𝑜𝑟𝑐𝑒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5082" y="1286675"/>
                <a:ext cx="171861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411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13" grpId="0"/>
      <p:bldP spid="14" grpId="0" animBg="1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7037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also use the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𝒎𝒂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relationship for situations involving vectors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boat is modelled as a particle of mass 60kg being acted on by 3 forces: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the boat is accelerating at a rate of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.8</m:t>
                              </m:r>
                            </m:e>
                          </m:mr>
                          <m:m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−1.5</m:t>
                              </m:r>
                            </m:e>
                          </m:mr>
                        </m:m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find the values of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Find the resultant force first…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7037" cy="5088493"/>
              </a:xfrm>
              <a:blipFill>
                <a:blip r:embed="rId2"/>
                <a:stretch>
                  <a:fillRect l="-335" t="-719" r="-3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2694" y="3377943"/>
                <a:ext cx="1126014" cy="4106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694" y="3377943"/>
                <a:ext cx="1126014" cy="410625"/>
              </a:xfrm>
              <a:prstGeom prst="rect">
                <a:avLst/>
              </a:prstGeom>
              <a:blipFill>
                <a:blip r:embed="rId4"/>
                <a:stretch>
                  <a:fillRect l="-3784" t="-1493" r="-2703" b="-164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040709" y="3373482"/>
                <a:ext cx="1244380" cy="4584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709" y="3373482"/>
                <a:ext cx="1244380" cy="458459"/>
              </a:xfrm>
              <a:prstGeom prst="rect">
                <a:avLst/>
              </a:prstGeom>
              <a:blipFill>
                <a:blip r:embed="rId5"/>
                <a:stretch>
                  <a:fillRect l="-3922" t="-2632" r="-2451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80672" y="3979068"/>
                <a:ext cx="1284647" cy="415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−75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672" y="3979068"/>
                <a:ext cx="1284647" cy="415627"/>
              </a:xfrm>
              <a:prstGeom prst="rect">
                <a:avLst/>
              </a:prstGeom>
              <a:blipFill>
                <a:blip r:embed="rId6"/>
                <a:stretch>
                  <a:fillRect l="-3333" t="-2941" r="-2857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12562" y="1400175"/>
                <a:ext cx="10438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𝐹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GB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2562" y="1400175"/>
                <a:ext cx="104387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91394" y="1835757"/>
                <a:ext cx="2815001" cy="6192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+150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60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.8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−1.5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394" y="1835757"/>
                <a:ext cx="2815001" cy="6192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191393" y="2529220"/>
                <a:ext cx="2471959" cy="6192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𝑞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+150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90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393" y="2529220"/>
                <a:ext cx="2471959" cy="61920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180672" y="6208238"/>
                <a:ext cx="1609223" cy="5608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𝒑</m:t>
                                </m:r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𝟐𝟎</m:t>
                                </m:r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𝒒</m:t>
                                </m:r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𝟏𝟓𝟎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𝑵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672" y="6208238"/>
                <a:ext cx="1609223" cy="56085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81654" y="3993823"/>
                <a:ext cx="15869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+5=48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1654" y="3993823"/>
                <a:ext cx="1586909" cy="369332"/>
              </a:xfrm>
              <a:prstGeom prst="rect">
                <a:avLst/>
              </a:prstGeom>
              <a:blipFill>
                <a:blip r:embed="rId11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270492" y="3979068"/>
                <a:ext cx="20174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+150=−90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0492" y="3979068"/>
                <a:ext cx="2017475" cy="369332"/>
              </a:xfrm>
              <a:prstGeom prst="rect">
                <a:avLst/>
              </a:prstGeom>
              <a:blipFill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485611" y="4429342"/>
                <a:ext cx="11829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611" y="4429342"/>
                <a:ext cx="1182952" cy="369332"/>
              </a:xfrm>
              <a:prstGeom prst="rect">
                <a:avLst/>
              </a:prstGeom>
              <a:blipFill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48185" y="4864861"/>
                <a:ext cx="9745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=4.3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8185" y="4864861"/>
                <a:ext cx="974561" cy="369332"/>
              </a:xfrm>
              <a:prstGeom prst="rect">
                <a:avLst/>
              </a:prstGeom>
              <a:blipFill>
                <a:blip r:embed="rId1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931204" y="4406194"/>
                <a:ext cx="14852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=−240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1204" y="4406194"/>
                <a:ext cx="1485278" cy="369332"/>
              </a:xfrm>
              <a:prstGeom prst="rect">
                <a:avLst/>
              </a:prstGeom>
              <a:blipFill>
                <a:blip r:embed="rId1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187409" y="4833320"/>
                <a:ext cx="110055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7409" y="4833320"/>
                <a:ext cx="1100558" cy="369332"/>
              </a:xfrm>
              <a:prstGeom prst="rect">
                <a:avLst/>
              </a:prstGeom>
              <a:blipFill>
                <a:blip r:embed="rId1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H="1">
            <a:off x="4929764" y="3240330"/>
            <a:ext cx="156754" cy="6835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47258" y="3221991"/>
            <a:ext cx="631971" cy="69928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746279" y="3300360"/>
            <a:ext cx="1330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Solve the top for 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22121" y="3265348"/>
            <a:ext cx="13943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Solve the bottom for q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Arc 32"/>
          <p:cNvSpPr/>
          <p:nvPr/>
        </p:nvSpPr>
        <p:spPr>
          <a:xfrm>
            <a:off x="6792017" y="1618138"/>
            <a:ext cx="440418" cy="64312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7187409" y="1708866"/>
            <a:ext cx="76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6801912" y="2294434"/>
            <a:ext cx="440418" cy="643123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7144955" y="2373532"/>
            <a:ext cx="13583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the second vector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775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31" grpId="0"/>
      <p:bldP spid="32" grpId="0"/>
      <p:bldP spid="33" grpId="0" animBg="1"/>
      <p:bldP spid="34" grpId="0"/>
      <p:bldP spid="35" grpId="0" animBg="1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Forces and motion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7037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also use the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𝑭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𝒎𝒂</m:t>
                    </m:r>
                    <m:r>
                      <a:rPr lang="en-US" sz="16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dirty="0">
                    <a:latin typeface="Comic Sans MS" panose="030F0702030302020204" pitchFamily="66" charset="0"/>
                  </a:rPr>
                  <a:t> relationship for situations involving vectors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Given that:</a:t>
                </a:r>
              </a:p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a</a:t>
                </a:r>
                <a:r>
                  <a:rPr lang="en-GB" sz="1600" dirty="0">
                    <a:latin typeface="Comic Sans MS" pitchFamily="66" charset="0"/>
                  </a:rPr>
                  <a:t> = 3</a:t>
                </a:r>
                <a:r>
                  <a:rPr lang="en-GB" sz="1600" b="1" dirty="0">
                    <a:latin typeface="Comic Sans MS" pitchFamily="66" charset="0"/>
                  </a:rPr>
                  <a:t>i</a:t>
                </a:r>
                <a:r>
                  <a:rPr lang="en-GB" sz="1600" dirty="0">
                    <a:latin typeface="Comic Sans MS" pitchFamily="66" charset="0"/>
                  </a:rPr>
                  <a:t> - </a:t>
                </a:r>
                <a:r>
                  <a:rPr lang="en-GB" sz="1600" b="1" dirty="0">
                    <a:latin typeface="Comic Sans MS" pitchFamily="66" charset="0"/>
                  </a:rPr>
                  <a:t>j</a:t>
                </a:r>
              </a:p>
              <a:p>
                <a:pPr marL="0" indent="0" algn="ctr">
                  <a:buNone/>
                </a:pPr>
                <a:r>
                  <a:rPr lang="en-GB" sz="1600" b="1" dirty="0">
                    <a:latin typeface="Comic Sans MS" pitchFamily="66" charset="0"/>
                  </a:rPr>
                  <a:t>b</a:t>
                </a:r>
                <a:r>
                  <a:rPr lang="en-GB" sz="1600" dirty="0">
                    <a:latin typeface="Comic Sans MS" pitchFamily="66" charset="0"/>
                  </a:rPr>
                  <a:t> = </a:t>
                </a:r>
                <a:r>
                  <a:rPr lang="en-GB" sz="1600" b="1" dirty="0" err="1">
                    <a:latin typeface="Comic Sans MS" pitchFamily="66" charset="0"/>
                  </a:rPr>
                  <a:t>i</a:t>
                </a:r>
                <a:r>
                  <a:rPr lang="en-GB" sz="1600" dirty="0">
                    <a:latin typeface="Comic Sans MS" pitchFamily="66" charset="0"/>
                  </a:rPr>
                  <a:t> + </a:t>
                </a:r>
                <a:r>
                  <a:rPr lang="en-GB" sz="1600" b="1" dirty="0">
                    <a:latin typeface="Comic Sans MS" pitchFamily="66" charset="0"/>
                  </a:rPr>
                  <a:t>j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</a:rPr>
                  <a:t>Find µ if </a:t>
                </a:r>
                <a:r>
                  <a:rPr lang="en-GB" sz="1600" b="1" dirty="0">
                    <a:latin typeface="Comic Sans MS" pitchFamily="66" charset="0"/>
                  </a:rPr>
                  <a:t>a</a:t>
                </a:r>
                <a:r>
                  <a:rPr lang="en-GB" sz="1600" dirty="0">
                    <a:latin typeface="Comic Sans MS" pitchFamily="66" charset="0"/>
                  </a:rPr>
                  <a:t> + µ</a:t>
                </a:r>
                <a:r>
                  <a:rPr lang="en-GB" sz="1600" b="1" dirty="0">
                    <a:latin typeface="Comic Sans MS" pitchFamily="66" charset="0"/>
                  </a:rPr>
                  <a:t>b</a:t>
                </a:r>
                <a:r>
                  <a:rPr lang="en-GB" sz="1600" dirty="0">
                    <a:latin typeface="Comic Sans MS" pitchFamily="66" charset="0"/>
                  </a:rPr>
                  <a:t> is parallel to 3</a:t>
                </a:r>
                <a:r>
                  <a:rPr lang="en-GB" sz="1600" b="1" dirty="0">
                    <a:latin typeface="Comic Sans MS" pitchFamily="66" charset="0"/>
                  </a:rPr>
                  <a:t>i</a:t>
                </a:r>
                <a:r>
                  <a:rPr lang="en-GB" sz="1600" dirty="0">
                    <a:latin typeface="Comic Sans MS" pitchFamily="66" charset="0"/>
                  </a:rPr>
                  <a:t> + </a:t>
                </a:r>
                <a:r>
                  <a:rPr lang="en-GB" sz="1600" b="1" dirty="0">
                    <a:latin typeface="Comic Sans MS" pitchFamily="66" charset="0"/>
                  </a:rPr>
                  <a:t>j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600" dirty="0">
                    <a:latin typeface="Comic Sans MS" pitchFamily="66" charset="0"/>
                    <a:sym typeface="Wingdings" pitchFamily="2" charset="2"/>
                  </a:rPr>
                  <a:t> Start by calculating </a:t>
                </a:r>
                <a:r>
                  <a:rPr lang="en-GB" sz="1600" b="1" dirty="0">
                    <a:latin typeface="Comic Sans MS" pitchFamily="66" charset="0"/>
                    <a:sym typeface="Wingdings" pitchFamily="2" charset="2"/>
                  </a:rPr>
                  <a:t>a</a:t>
                </a:r>
                <a:r>
                  <a:rPr lang="en-GB" sz="1600" dirty="0">
                    <a:latin typeface="Comic Sans MS" pitchFamily="66" charset="0"/>
                    <a:sym typeface="Wingdings" pitchFamily="2" charset="2"/>
                  </a:rPr>
                  <a:t> + µ</a:t>
                </a:r>
                <a:r>
                  <a:rPr lang="en-GB" sz="1600" b="1" dirty="0">
                    <a:latin typeface="Comic Sans MS" pitchFamily="66" charset="0"/>
                    <a:sym typeface="Wingdings" pitchFamily="2" charset="2"/>
                  </a:rPr>
                  <a:t>b</a:t>
                </a:r>
                <a:r>
                  <a:rPr lang="en-GB" sz="1600" dirty="0">
                    <a:latin typeface="Comic Sans MS" pitchFamily="66" charset="0"/>
                    <a:sym typeface="Wingdings" pitchFamily="2" charset="2"/>
                  </a:rPr>
                  <a:t> in terms of </a:t>
                </a:r>
                <a:r>
                  <a:rPr lang="en-GB" sz="1600" b="1" dirty="0">
                    <a:latin typeface="Comic Sans MS" pitchFamily="66" charset="0"/>
                    <a:sym typeface="Wingdings" pitchFamily="2" charset="2"/>
                  </a:rPr>
                  <a:t>a</a:t>
                </a:r>
                <a:r>
                  <a:rPr lang="en-GB" sz="1600" dirty="0">
                    <a:latin typeface="Comic Sans MS" pitchFamily="66" charset="0"/>
                    <a:sym typeface="Wingdings" pitchFamily="2" charset="2"/>
                  </a:rPr>
                  <a:t>, </a:t>
                </a:r>
                <a:r>
                  <a:rPr lang="en-GB" sz="1600" b="1" dirty="0">
                    <a:latin typeface="Comic Sans MS" pitchFamily="66" charset="0"/>
                    <a:sym typeface="Wingdings" pitchFamily="2" charset="2"/>
                  </a:rPr>
                  <a:t>b</a:t>
                </a:r>
                <a:r>
                  <a:rPr lang="en-GB" sz="1600" dirty="0">
                    <a:latin typeface="Comic Sans MS" pitchFamily="66" charset="0"/>
                    <a:sym typeface="Wingdings" pitchFamily="2" charset="2"/>
                  </a:rPr>
                  <a:t> and µ</a:t>
                </a:r>
                <a:endParaRPr lang="en-GB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7037" cy="5088493"/>
              </a:xfrm>
              <a:blipFill>
                <a:blip r:embed="rId2"/>
                <a:stretch>
                  <a:fillRect l="-335" t="-719" r="-3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/>
                        </a:rPr>
                        <m:t>𝐹</m:t>
                      </m:r>
                      <m:r>
                        <a:rPr lang="en-GB" sz="2400" b="0" i="1" smtClean="0">
                          <a:latin typeface="Cambria Math"/>
                        </a:rPr>
                        <m:t>=</m:t>
                      </m:r>
                      <m:r>
                        <a:rPr lang="en-GB" sz="2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74" y="481756"/>
                <a:ext cx="129048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011303" y="1524000"/>
                <a:ext cx="10974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𝒂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𝒃</m:t>
                      </m:r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303" y="1524000"/>
                <a:ext cx="1097480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53000" y="1524000"/>
                <a:ext cx="18519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(3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)+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524000"/>
                <a:ext cx="1851917" cy="338554"/>
              </a:xfrm>
              <a:prstGeom prst="rect">
                <a:avLst/>
              </a:prstGeom>
              <a:blipFill>
                <a:blip r:embed="rId5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24400" y="1981200"/>
                <a:ext cx="19194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 3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1" i="1" smtClean="0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981200"/>
                <a:ext cx="1919435" cy="338554"/>
              </a:xfrm>
              <a:prstGeom prst="rect">
                <a:avLst/>
              </a:prstGeom>
              <a:blipFill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724400" y="2438400"/>
                <a:ext cx="191943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 3</m:t>
                      </m:r>
                      <m:r>
                        <a:rPr lang="en-GB" sz="1600" b="1" i="1" smtClean="0">
                          <a:latin typeface="Cambria Math"/>
                        </a:rPr>
                        <m:t>𝒊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𝒊</m:t>
                      </m:r>
                      <m:r>
                        <a:rPr lang="en-GB" sz="1600" i="1">
                          <a:latin typeface="Cambria Math"/>
                        </a:rPr>
                        <m:t>−</m:t>
                      </m:r>
                      <m:r>
                        <a:rPr lang="en-GB" sz="1600" b="1" i="1">
                          <a:latin typeface="Cambria Math"/>
                        </a:rPr>
                        <m:t>𝒋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𝒋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438400"/>
                <a:ext cx="1919435" cy="338554"/>
              </a:xfrm>
              <a:prstGeom prst="rect">
                <a:avLst/>
              </a:prstGeom>
              <a:blipFill>
                <a:blip r:embed="rId7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724400" y="2895600"/>
                <a:ext cx="12509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3+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𝒊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95600"/>
                <a:ext cx="1250983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791200" y="2895600"/>
                <a:ext cx="1295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+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−1+</m:t>
                          </m:r>
                          <m:r>
                            <a:rPr lang="en-GB" sz="1600" b="0" i="1" smtClean="0">
                              <a:latin typeface="Cambria Math"/>
                              <a:ea typeface="Cambria Math"/>
                            </a:rPr>
                            <m:t>𝜇</m:t>
                          </m:r>
                        </m:e>
                      </m:d>
                      <m:r>
                        <a:rPr lang="en-GB" sz="1600" b="1" i="1" smtClean="0">
                          <a:latin typeface="Cambria Math"/>
                          <a:ea typeface="Cambria Math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895600"/>
                <a:ext cx="1295400" cy="338554"/>
              </a:xfrm>
              <a:prstGeom prst="rect">
                <a:avLst/>
              </a:prstGeom>
              <a:blipFill>
                <a:blip r:embed="rId9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5105400" y="3200400"/>
            <a:ext cx="6096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172200" y="3200400"/>
            <a:ext cx="609600" cy="0"/>
          </a:xfrm>
          <a:prstGeom prst="line">
            <a:avLst/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733800" y="3429000"/>
            <a:ext cx="518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As the vector must be parallel to 3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+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, the </a:t>
            </a:r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 must be 3 times the 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term!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038600" y="4114800"/>
                <a:ext cx="9635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14800"/>
                <a:ext cx="96353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876800" y="4114800"/>
                <a:ext cx="11453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3(−1+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114800"/>
                <a:ext cx="1145378" cy="338554"/>
              </a:xfrm>
              <a:prstGeom prst="rect">
                <a:avLst/>
              </a:prstGeom>
              <a:blipFill>
                <a:blip r:embed="rId11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038600" y="4495800"/>
                <a:ext cx="9635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3+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 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95800"/>
                <a:ext cx="963534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876800" y="4495800"/>
                <a:ext cx="97546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−3+3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495800"/>
                <a:ext cx="97546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46895" y="4876800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6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6895" y="4876800"/>
                <a:ext cx="555857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876800" y="4876800"/>
                <a:ext cx="4626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876800"/>
                <a:ext cx="46269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49171" y="5233916"/>
                <a:ext cx="55585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171" y="5233916"/>
                <a:ext cx="555857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879076" y="5233916"/>
                <a:ext cx="34887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𝜇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9076" y="5233916"/>
                <a:ext cx="348878" cy="338554"/>
              </a:xfrm>
              <a:prstGeom prst="rect">
                <a:avLst/>
              </a:prstGeom>
              <a:blipFill>
                <a:blip r:embed="rId17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Arc 51"/>
          <p:cNvSpPr/>
          <p:nvPr/>
        </p:nvSpPr>
        <p:spPr>
          <a:xfrm>
            <a:off x="5786337" y="4257121"/>
            <a:ext cx="477985" cy="396766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TextBox 52"/>
          <p:cNvSpPr txBox="1"/>
          <p:nvPr/>
        </p:nvSpPr>
        <p:spPr>
          <a:xfrm>
            <a:off x="7010400" y="1752600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brackets</a:t>
            </a:r>
          </a:p>
        </p:txBody>
      </p:sp>
      <p:sp>
        <p:nvSpPr>
          <p:cNvPr id="54" name="Arc 53"/>
          <p:cNvSpPr/>
          <p:nvPr/>
        </p:nvSpPr>
        <p:spPr>
          <a:xfrm>
            <a:off x="6553200" y="1676400"/>
            <a:ext cx="533399" cy="4572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553200" y="2209800"/>
            <a:ext cx="533399" cy="4572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Arc 55"/>
          <p:cNvSpPr/>
          <p:nvPr/>
        </p:nvSpPr>
        <p:spPr>
          <a:xfrm>
            <a:off x="6934200" y="2667000"/>
            <a:ext cx="533399" cy="4572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Arc 56"/>
          <p:cNvSpPr/>
          <p:nvPr/>
        </p:nvSpPr>
        <p:spPr>
          <a:xfrm>
            <a:off x="5562600" y="4648200"/>
            <a:ext cx="533400" cy="3810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5562600" y="5029200"/>
            <a:ext cx="533400" cy="381000"/>
          </a:xfrm>
          <a:prstGeom prst="arc">
            <a:avLst>
              <a:gd name="adj1" fmla="val 16200000"/>
              <a:gd name="adj2" fmla="val 5331256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019800" y="51054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934200" y="22098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Move the </a:t>
            </a:r>
            <a:r>
              <a:rPr lang="en-GB" sz="1200" b="1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terms together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391400" y="2667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the terms in </a:t>
            </a:r>
            <a:r>
              <a:rPr lang="en-GB" sz="1200" b="1" dirty="0" err="1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and </a:t>
            </a:r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j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096000" y="42672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943600" y="4724400"/>
            <a:ext cx="2057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µ, and add 3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045823" y="3868783"/>
            <a:ext cx="533400" cy="381000"/>
          </a:xfrm>
          <a:prstGeom prst="rect">
            <a:avLst/>
          </a:prstGeom>
          <a:noFill/>
          <a:ln w="317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1619794" y="5133703"/>
                <a:ext cx="8000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b="0" i="1" smtClean="0">
                          <a:latin typeface="Cambria Math"/>
                          <a:ea typeface="Cambria Math"/>
                        </a:rPr>
                        <m:t>=3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794" y="5133703"/>
                <a:ext cx="800027" cy="369332"/>
              </a:xfrm>
              <a:prstGeom prst="rect">
                <a:avLst/>
              </a:prstGeom>
              <a:blipFill>
                <a:blip r:embed="rId18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653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0" grpId="0"/>
      <p:bldP spid="37" grpId="0"/>
      <p:bldP spid="38" grpId="0"/>
      <p:bldP spid="39" grpId="0"/>
      <p:bldP spid="40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 animBg="1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  <p:bldP spid="64" grpId="0" animBg="1"/>
      <p:bldP spid="64" grpId="1" animBg="1"/>
      <p:bldP spid="65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3C6116-51B4-42ED-A3A6-E50D01274E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9E3BF-66CE-4B04-A007-5CF9D3A335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79FB22-814C-42C0-802D-1A27F9900607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537</TotalTime>
  <Words>1162</Words>
  <Application>Microsoft Office PowerPoint</Application>
  <PresentationFormat>On-screen Show (4:3)</PresentationFormat>
  <Paragraphs>162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Lucida Handwriting</vt:lpstr>
      <vt:lpstr>Segoe UI Black</vt:lpstr>
      <vt:lpstr>Wingdings</vt:lpstr>
      <vt:lpstr>Office テーマ</vt:lpstr>
      <vt:lpstr>PowerPoint Presentation</vt:lpstr>
      <vt:lpstr>Forces and motion</vt:lpstr>
      <vt:lpstr>Forces and motion</vt:lpstr>
      <vt:lpstr>Forces and motion</vt:lpstr>
      <vt:lpstr>Forces and motion</vt:lpstr>
      <vt:lpstr>Forces and motion</vt:lpstr>
      <vt:lpstr>Forces and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122</cp:revision>
  <dcterms:created xsi:type="dcterms:W3CDTF">2017-08-14T15:35:38Z</dcterms:created>
  <dcterms:modified xsi:type="dcterms:W3CDTF">2021-01-24T10:11:20Z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