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65" r:id="rId5"/>
    <p:sldId id="266" r:id="rId6"/>
    <p:sldId id="287" r:id="rId7"/>
    <p:sldId id="283" r:id="rId8"/>
    <p:sldId id="284" r:id="rId9"/>
    <p:sldId id="285" r:id="rId10"/>
    <p:sldId id="286" r:id="rId11"/>
    <p:sldId id="291" r:id="rId12"/>
    <p:sldId id="293" r:id="rId13"/>
    <p:sldId id="29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2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4B32B-4EE0-41BB-B739-F248FAA64C2B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FF5E6-3FDD-458B-B2E3-5216B584E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083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50021"/>
            </a:gs>
            <a:gs pos="4000">
              <a:schemeClr val="accent2">
                <a:lumMod val="20000"/>
                <a:lumOff val="80000"/>
              </a:schemeClr>
            </a:gs>
            <a:gs pos="97000">
              <a:schemeClr val="accent2">
                <a:lumMod val="20000"/>
                <a:lumOff val="80000"/>
              </a:schemeClr>
            </a:gs>
            <a:gs pos="100000">
              <a:srgbClr val="A5002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5" Type="http://schemas.openxmlformats.org/officeDocument/2006/relationships/image" Target="../media/image90.png"/><Relationship Id="rId4" Type="http://schemas.openxmlformats.org/officeDocument/2006/relationships/image" Target="../media/image7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image" Target="../media/image68.png"/><Relationship Id="rId3" Type="http://schemas.openxmlformats.org/officeDocument/2006/relationships/image" Target="../media/image54.png"/><Relationship Id="rId7" Type="http://schemas.openxmlformats.org/officeDocument/2006/relationships/image" Target="../media/image62.png"/><Relationship Id="rId12" Type="http://schemas.openxmlformats.org/officeDocument/2006/relationships/image" Target="../media/image67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11" Type="http://schemas.openxmlformats.org/officeDocument/2006/relationships/image" Target="../media/image66.png"/><Relationship Id="rId5" Type="http://schemas.openxmlformats.org/officeDocument/2006/relationships/image" Target="../media/image60.png"/><Relationship Id="rId10" Type="http://schemas.openxmlformats.org/officeDocument/2006/relationships/image" Target="../media/image65.png"/><Relationship Id="rId4" Type="http://schemas.openxmlformats.org/officeDocument/2006/relationships/image" Target="../media/image59.png"/><Relationship Id="rId9" Type="http://schemas.openxmlformats.org/officeDocument/2006/relationships/image" Target="../media/image6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image" Target="../media/image78.png"/><Relationship Id="rId3" Type="http://schemas.openxmlformats.org/officeDocument/2006/relationships/image" Target="../media/image54.png"/><Relationship Id="rId7" Type="http://schemas.openxmlformats.org/officeDocument/2006/relationships/image" Target="../media/image72.png"/><Relationship Id="rId12" Type="http://schemas.openxmlformats.org/officeDocument/2006/relationships/image" Target="../media/image77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11" Type="http://schemas.openxmlformats.org/officeDocument/2006/relationships/image" Target="../media/image76.png"/><Relationship Id="rId5" Type="http://schemas.openxmlformats.org/officeDocument/2006/relationships/image" Target="../media/image70.png"/><Relationship Id="rId10" Type="http://schemas.openxmlformats.org/officeDocument/2006/relationships/image" Target="../media/image75.png"/><Relationship Id="rId4" Type="http://schemas.openxmlformats.org/officeDocument/2006/relationships/image" Target="../media/image69.png"/><Relationship Id="rId9" Type="http://schemas.openxmlformats.org/officeDocument/2006/relationships/image" Target="../media/image7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.png"/><Relationship Id="rId5" Type="http://schemas.openxmlformats.org/officeDocument/2006/relationships/image" Target="../media/image80.png"/><Relationship Id="rId4" Type="http://schemas.openxmlformats.org/officeDocument/2006/relationships/image" Target="../media/image7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54.png"/><Relationship Id="rId7" Type="http://schemas.openxmlformats.org/officeDocument/2006/relationships/image" Target="../media/image85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11" Type="http://schemas.openxmlformats.org/officeDocument/2006/relationships/image" Target="../media/image89.png"/><Relationship Id="rId5" Type="http://schemas.openxmlformats.org/officeDocument/2006/relationships/image" Target="../media/image83.png"/><Relationship Id="rId10" Type="http://schemas.openxmlformats.org/officeDocument/2006/relationships/image" Target="../media/image88.png"/><Relationship Id="rId4" Type="http://schemas.openxmlformats.org/officeDocument/2006/relationships/image" Target="../media/image82.png"/><Relationship Id="rId9" Type="http://schemas.openxmlformats.org/officeDocument/2006/relationships/image" Target="../media/image8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EF88D2-8A79-4C94-BEEB-C9EE97687043}"/>
              </a:ext>
            </a:extLst>
          </p:cNvPr>
          <p:cNvSpPr/>
          <p:nvPr/>
        </p:nvSpPr>
        <p:spPr>
          <a:xfrm>
            <a:off x="1370834" y="2416926"/>
            <a:ext cx="6491201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10C</a:t>
            </a:r>
            <a:endParaRPr lang="ja-JP" altLang="en-US" sz="6000" b="1" dirty="0">
              <a:ln w="38100">
                <a:solidFill>
                  <a:schemeClr val="accent6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Lucida Handwriting" panose="030101010101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814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3411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non-zero resultant set of forces acting on an object will cause it to accelerate in the resultant force’s direction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A particle of mass 5kg is pulled along a rough horizontal table by a force of 20N, with a frictional force of 4N acting against it. Given that the particle is initially at rest, find: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The acceleration of the particle – 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3.2ms</a:t>
            </a:r>
            <a:r>
              <a:rPr lang="en-GB" sz="16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The distance travelled by the particle in the first 4 seconds – 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25.6m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The magnitude of the normal reaction between the particle and the table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𝐹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704464" y="465015"/>
                <a:ext cx="14084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4464" y="465015"/>
                <a:ext cx="1408462" cy="461665"/>
              </a:xfrm>
              <a:prstGeom prst="rect">
                <a:avLst/>
              </a:prstGeom>
              <a:blipFill>
                <a:blip r:embed="rId3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5181600" y="2590800"/>
            <a:ext cx="762000" cy="457200"/>
          </a:xfrm>
          <a:prstGeom prst="rect">
            <a:avLst/>
          </a:prstGeom>
          <a:solidFill>
            <a:srgbClr val="0066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562600" y="3048000"/>
            <a:ext cx="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943600" y="2819400"/>
            <a:ext cx="3048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876800" y="2819400"/>
            <a:ext cx="3048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257800" y="1828800"/>
            <a:ext cx="5334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334000" y="1828800"/>
            <a:ext cx="3048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248400" y="2667000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20N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57800" y="3352800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5g 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10200" y="19812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57800" y="1524000"/>
            <a:ext cx="798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3.2ms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34000" y="2667000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5kg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5562600" y="2286000"/>
            <a:ext cx="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419600" y="26670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4N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010400" y="1676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Start by drawing a diagram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95800" y="3886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029200" y="38862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886200"/>
                <a:ext cx="922432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4343400"/>
                <a:ext cx="17585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</m:t>
                      </m:r>
                      <m:r>
                        <a:rPr lang="en-GB" sz="1600" b="0" i="1" smtClean="0">
                          <a:latin typeface="Cambria Math"/>
                        </a:rPr>
                        <m:t>−5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=(5×0)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343400"/>
                <a:ext cx="1758558" cy="338554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105400" y="4800600"/>
                <a:ext cx="14770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</m:t>
                      </m:r>
                      <m:r>
                        <a:rPr lang="en-GB" sz="1600" b="0" i="1" smtClean="0">
                          <a:latin typeface="Cambria Math"/>
                        </a:rPr>
                        <m:t>=5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 (49</m:t>
                      </m:r>
                      <m:r>
                        <a:rPr lang="en-GB" sz="1600" b="0" i="1" smtClean="0">
                          <a:latin typeface="Cambria Math"/>
                        </a:rPr>
                        <m:t>𝑁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800600"/>
                <a:ext cx="1477007" cy="338554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6096000" y="40386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6781800" y="4648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28" name="Arc 27"/>
          <p:cNvSpPr/>
          <p:nvPr/>
        </p:nvSpPr>
        <p:spPr>
          <a:xfrm>
            <a:off x="6324600" y="45720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6553200" y="40386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Resolve vertically, taking R as the positive direction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65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2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non-zero resultant set of forces acting on an object will cause it to accelerate in the resultant force’s direction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464261" y="2564904"/>
                <a:ext cx="221547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/>
                        </a:rPr>
                        <m:t>𝐹</m:t>
                      </m:r>
                      <m:r>
                        <a:rPr lang="en-GB" sz="4400" b="0" i="1" smtClean="0">
                          <a:latin typeface="Cambria Math"/>
                        </a:rPr>
                        <m:t>=</m:t>
                      </m:r>
                      <m:r>
                        <a:rPr lang="en-GB" sz="4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4261" y="2564904"/>
                <a:ext cx="2215478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2555776" y="3334346"/>
            <a:ext cx="908485" cy="886742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43608" y="4335631"/>
            <a:ext cx="28651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The force acting on an object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5508104" y="3345197"/>
            <a:ext cx="908485" cy="886742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44856" y="4335631"/>
            <a:ext cx="39855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Equals the object’s mass, multiplied by its acceleration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22" y="536372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No acceleration (constant velocity) means there will be no force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Think about being in a car. You only feel a force on you when it accelerates or decelerates…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25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non-zero resultant set of forces acting on an object will cause it to accelerate in the resultant force’s direction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464261" y="2564904"/>
                <a:ext cx="221547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/>
                        </a:rPr>
                        <m:t>𝐹</m:t>
                      </m:r>
                      <m:r>
                        <a:rPr lang="en-GB" sz="4400" b="0" i="1" smtClean="0">
                          <a:latin typeface="Cambria Math"/>
                        </a:rPr>
                        <m:t>=</m:t>
                      </m:r>
                      <m:r>
                        <a:rPr lang="en-GB" sz="4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4261" y="2564904"/>
                <a:ext cx="2215478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247215" y="3765703"/>
                <a:ext cx="2432524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GB" sz="4400" b="0" i="1" smtClean="0">
                          <a:latin typeface="Cambria Math"/>
                        </a:rPr>
                        <m:t>=</m:t>
                      </m:r>
                      <m:r>
                        <a:rPr lang="en-GB" sz="44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7215" y="3765703"/>
                <a:ext cx="2432524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V="1">
            <a:off x="2483768" y="4651895"/>
            <a:ext cx="908485" cy="886742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35596" y="5653180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The weight is the force caused by gravity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5436096" y="4662746"/>
            <a:ext cx="908485" cy="886742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772848" y="5653180"/>
            <a:ext cx="39855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The value g is the acceleration due to gravity…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74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non-zero resultant set of forces acting on an object will cause it to accelerate in the resultant force’s direction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Find the weight in </a:t>
            </a:r>
            <a:r>
              <a:rPr lang="en-GB" sz="1600" dirty="0" err="1">
                <a:latin typeface="Comic Sans MS" pitchFamily="66" charset="0"/>
              </a:rPr>
              <a:t>Newtons</a:t>
            </a:r>
            <a:r>
              <a:rPr lang="en-GB" sz="1600" dirty="0">
                <a:latin typeface="Comic Sans MS" pitchFamily="66" charset="0"/>
              </a:rPr>
              <a:t>, of a particle of mass 12kg.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𝐹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83360" y="1472208"/>
                <a:ext cx="10168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3360" y="1472208"/>
                <a:ext cx="101688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83360" y="2005608"/>
                <a:ext cx="1517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=12×9.8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3360" y="2005608"/>
                <a:ext cx="151778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83360" y="2539008"/>
                <a:ext cx="14240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=117.6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3360" y="2539008"/>
                <a:ext cx="142404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83360" y="3072408"/>
                <a:ext cx="12477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=120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3360" y="3072408"/>
                <a:ext cx="1247714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c 9"/>
          <p:cNvSpPr/>
          <p:nvPr/>
        </p:nvSpPr>
        <p:spPr>
          <a:xfrm>
            <a:off x="5554960" y="1700808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012160" y="1700808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mass is already in kg, and use acceleration due to gravity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Arc 11"/>
          <p:cNvSpPr/>
          <p:nvPr/>
        </p:nvSpPr>
        <p:spPr>
          <a:xfrm>
            <a:off x="5554960" y="2158008"/>
            <a:ext cx="533400" cy="5334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c 12"/>
          <p:cNvSpPr/>
          <p:nvPr/>
        </p:nvSpPr>
        <p:spPr>
          <a:xfrm>
            <a:off x="5554960" y="2691408"/>
            <a:ext cx="533400" cy="5334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012160" y="2310408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12160" y="2615208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As the acceleration was given to 2sf, you should give you answer to the same accuracy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Ensure you use the exact amount in any subsequent calculations though!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704464" y="465015"/>
                <a:ext cx="14084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4464" y="465015"/>
                <a:ext cx="1408462" cy="461665"/>
              </a:xfrm>
              <a:prstGeom prst="rect">
                <a:avLst/>
              </a:prstGeom>
              <a:blipFill>
                <a:blip r:embed="rId7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361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animBg="1"/>
      <p:bldP spid="11" grpId="0"/>
      <p:bldP spid="12" grpId="0" animBg="1"/>
      <p:bldP spid="13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non-zero resultant set of forces acting on an object will cause it to accelerate in the resultant force’s direction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Find the acceleration when a particle of mass 1.5kg is acted on by a force of 6N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𝐹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704464" y="465015"/>
                <a:ext cx="14084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4464" y="465015"/>
                <a:ext cx="1408462" cy="461665"/>
              </a:xfrm>
              <a:prstGeom prst="rect">
                <a:avLst/>
              </a:prstGeom>
              <a:blipFill>
                <a:blip r:embed="rId3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055840" y="1612032"/>
                <a:ext cx="10168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5840" y="1612032"/>
                <a:ext cx="101688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6427440" y="1840632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732240" y="1916832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F and m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055840" y="2145432"/>
                <a:ext cx="11056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6=1.5</m:t>
                      </m:r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5840" y="2145432"/>
                <a:ext cx="110562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6427440" y="2297832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808440" y="2374032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Divide by 1.5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055840" y="2602632"/>
                <a:ext cx="8010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4=</m:t>
                      </m:r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5840" y="2602632"/>
                <a:ext cx="80105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827240" y="3288432"/>
                <a:ext cx="13465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  <m:r>
                        <a:rPr lang="en-GB" b="0" i="1" smtClean="0">
                          <a:latin typeface="Cambria Math"/>
                        </a:rPr>
                        <m:t>=4</m:t>
                      </m:r>
                      <m:r>
                        <a:rPr lang="en-GB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7240" y="3288432"/>
                <a:ext cx="1346522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381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/>
      <p:bldP spid="20" grpId="0"/>
      <p:bldP spid="21" grpId="0" animBg="1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non-zero resultant set of forces acting on an object will cause it to accelerate in the resultant force’s direction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Find the values of the missing forces acting on the object in the diagram below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𝐹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704464" y="465015"/>
                <a:ext cx="14084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4464" y="465015"/>
                <a:ext cx="1408462" cy="461665"/>
              </a:xfrm>
              <a:prstGeom prst="rect">
                <a:avLst/>
              </a:prstGeom>
              <a:blipFill>
                <a:blip r:embed="rId3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1577752" y="4856584"/>
            <a:ext cx="762000" cy="457200"/>
          </a:xfrm>
          <a:prstGeom prst="rect">
            <a:avLst/>
          </a:prstGeom>
          <a:solidFill>
            <a:srgbClr val="FF0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1958752" y="4246984"/>
            <a:ext cx="0" cy="609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958752" y="5313784"/>
            <a:ext cx="0" cy="609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339752" y="5085184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968152" y="5085184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653952" y="3865984"/>
            <a:ext cx="533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730152" y="3865984"/>
            <a:ext cx="304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949352" y="4932784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806352" y="4018384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87480" y="5926432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 N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87152" y="4932784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653952" y="3561184"/>
            <a:ext cx="6447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2ms</a:t>
            </a:r>
            <a:r>
              <a:rPr lang="en-GB" sz="1400" baseline="30000" dirty="0">
                <a:latin typeface="Comic Sans MS" pitchFamily="66" charset="0"/>
              </a:rPr>
              <a:t>-2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730152" y="4932784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2kg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34058" y="1374987"/>
            <a:ext cx="5029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In this example you </a:t>
            </a:r>
            <a:r>
              <a:rPr lang="en-GB" sz="1400" u="sng" dirty="0">
                <a:latin typeface="Comic Sans MS" pitchFamily="66" charset="0"/>
              </a:rPr>
              <a:t>need to consider the horizontal forces and vertical forces separately</a:t>
            </a:r>
            <a:r>
              <a:rPr lang="en-GB" sz="1400" dirty="0">
                <a:latin typeface="Comic Sans MS" pitchFamily="66" charset="0"/>
              </a:rPr>
              <a:t> (This is called resolving)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062658" y="2213187"/>
                <a:ext cx="290128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u="sng" dirty="0">
                    <a:latin typeface="Comic Sans MS" pitchFamily="66" charset="0"/>
                  </a:rPr>
                  <a:t>Resolving Horizontally </a:t>
                </a:r>
                <a14:m>
                  <m:oMath xmlns:m="http://schemas.openxmlformats.org/officeDocument/2006/math">
                    <m:r>
                      <a:rPr lang="en-US" sz="1400" b="0" i="1" u="sng" smtClean="0"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sz="1400" b="0" i="1" u="sng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u="sng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</m:e>
                    </m:d>
                  </m:oMath>
                </a14:m>
                <a:endParaRPr lang="en-GB" sz="1400" u="sng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2658" y="2213187"/>
                <a:ext cx="2901280" cy="307777"/>
              </a:xfrm>
              <a:prstGeom prst="rect">
                <a:avLst/>
              </a:prstGeom>
              <a:blipFill>
                <a:blip r:embed="rId4"/>
                <a:stretch>
                  <a:fillRect l="-630"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4062658" y="2517987"/>
            <a:ext cx="472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Take the direction of acceleration as the positive 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138858" y="2898987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8858" y="2898987"/>
                <a:ext cx="922432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138858" y="3279987"/>
                <a:ext cx="163057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𝑋</m:t>
                      </m:r>
                      <m:r>
                        <a:rPr lang="en-GB" sz="1600" b="0" i="1" smtClean="0">
                          <a:latin typeface="Cambria Math"/>
                        </a:rPr>
                        <m:t>−4=(2×2)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8858" y="3279987"/>
                <a:ext cx="1630575" cy="338554"/>
              </a:xfrm>
              <a:prstGeom prst="rect">
                <a:avLst/>
              </a:prstGeom>
              <a:blipFill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38858" y="3660987"/>
                <a:ext cx="11097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𝑋</m:t>
                      </m:r>
                      <m:r>
                        <a:rPr lang="en-GB" sz="1600" b="0" i="1" smtClean="0">
                          <a:latin typeface="Cambria Math"/>
                        </a:rPr>
                        <m:t>−4=4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8858" y="3660987"/>
                <a:ext cx="1109791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38858" y="4041987"/>
                <a:ext cx="90659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𝑋</m:t>
                      </m:r>
                      <m:r>
                        <a:rPr lang="en-GB" sz="1600" b="0" i="1" smtClean="0">
                          <a:latin typeface="Cambria Math"/>
                        </a:rPr>
                        <m:t>=8</m:t>
                      </m:r>
                      <m:r>
                        <a:rPr lang="en-GB" sz="16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8858" y="4041987"/>
                <a:ext cx="906595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138858" y="4499187"/>
                <a:ext cx="2393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u="sng" dirty="0">
                    <a:latin typeface="Comic Sans MS" pitchFamily="66" charset="0"/>
                  </a:rPr>
                  <a:t>Resolving Vertically </a:t>
                </a:r>
                <a14:m>
                  <m:oMath xmlns:m="http://schemas.openxmlformats.org/officeDocument/2006/math">
                    <m:r>
                      <a:rPr lang="en-US" sz="1400" i="1" u="sng"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sz="1400" i="1" u="sng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 u="sng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↑</m:t>
                        </m:r>
                      </m:e>
                    </m:d>
                  </m:oMath>
                </a14:m>
                <a:endParaRPr lang="en-GB" sz="1400" u="sng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8858" y="4499187"/>
                <a:ext cx="2393032" cy="307777"/>
              </a:xfrm>
              <a:prstGeom prst="rect">
                <a:avLst/>
              </a:prstGeom>
              <a:blipFill>
                <a:blip r:embed="rId9"/>
                <a:stretch>
                  <a:fillRect l="-763"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4138858" y="4803987"/>
            <a:ext cx="396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Take the direction of the force Y as positive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38858" y="5108787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8858" y="5108787"/>
                <a:ext cx="922432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38858" y="5489787"/>
                <a:ext cx="17495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𝑌</m:t>
                      </m:r>
                      <m:r>
                        <a:rPr lang="en-GB" sz="1600" b="0" i="1" smtClean="0">
                          <a:latin typeface="Cambria Math"/>
                        </a:rPr>
                        <m:t>−2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=(2×0)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8858" y="5489787"/>
                <a:ext cx="1749518" cy="338554"/>
              </a:xfrm>
              <a:prstGeom prst="rect">
                <a:avLst/>
              </a:prstGeom>
              <a:blipFill>
                <a:blip r:embed="rId11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138858" y="5870787"/>
                <a:ext cx="1228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𝑌</m:t>
                      </m:r>
                      <m:r>
                        <a:rPr lang="en-GB" sz="1600" b="0" i="1" smtClean="0">
                          <a:latin typeface="Cambria Math"/>
                        </a:rPr>
                        <m:t>−2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8858" y="5870787"/>
                <a:ext cx="1228734" cy="338554"/>
              </a:xfrm>
              <a:prstGeom prst="rect">
                <a:avLst/>
              </a:prstGeom>
              <a:blipFill>
                <a:blip r:embed="rId12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138858" y="6267796"/>
                <a:ext cx="16234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𝑌</m:t>
                      </m:r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 (19.6</m:t>
                      </m:r>
                      <m:r>
                        <a:rPr lang="en-GB" sz="1600" b="0" i="1" smtClean="0">
                          <a:latin typeface="Cambria Math"/>
                        </a:rPr>
                        <m:t>𝑁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8858" y="6267796"/>
                <a:ext cx="1623458" cy="338554"/>
              </a:xfrm>
              <a:prstGeom prst="rect">
                <a:avLst/>
              </a:prstGeom>
              <a:blipFill>
                <a:blip r:embed="rId1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5510458" y="3051387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6043858" y="2975187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values. You must </a:t>
            </a:r>
            <a:r>
              <a:rPr lang="en-GB" sz="1200" b="1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subtract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any forces acting in the </a:t>
            </a:r>
            <a:r>
              <a:rPr lang="en-GB" sz="1200" b="1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opposite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direction!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Arc 51"/>
          <p:cNvSpPr/>
          <p:nvPr/>
        </p:nvSpPr>
        <p:spPr>
          <a:xfrm>
            <a:off x="5510458" y="3432387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5510458" y="3813387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5967658" y="3508587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043858" y="388958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Add 4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Arc 55"/>
          <p:cNvSpPr/>
          <p:nvPr/>
        </p:nvSpPr>
        <p:spPr>
          <a:xfrm>
            <a:off x="5586658" y="5261187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57" name="Arc 56"/>
          <p:cNvSpPr/>
          <p:nvPr/>
        </p:nvSpPr>
        <p:spPr>
          <a:xfrm>
            <a:off x="5586658" y="5642187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58" name="Arc 57"/>
          <p:cNvSpPr/>
          <p:nvPr/>
        </p:nvSpPr>
        <p:spPr>
          <a:xfrm>
            <a:off x="5586658" y="6023187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043858" y="5184987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Sub in values. Acceleration is 0 as there is none in the vertical direction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043858" y="5718387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120058" y="609938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Add 2g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06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 animBg="1"/>
      <p:bldP spid="51" grpId="0"/>
      <p:bldP spid="52" grpId="0" animBg="1"/>
      <p:bldP spid="53" grpId="0" animBg="1"/>
      <p:bldP spid="54" grpId="0"/>
      <p:bldP spid="55" grpId="0"/>
      <p:bldP spid="56" grpId="0" animBg="1"/>
      <p:bldP spid="57" grpId="0" animBg="1"/>
      <p:bldP spid="58" grpId="0" animBg="1"/>
      <p:bldP spid="59" grpId="0"/>
      <p:bldP spid="60" grpId="0"/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non-zero resultant set of forces acting on an object will cause it to accelerate in the resultant force’s direction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Find the values of the missing forces acting on the object in the diagram below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𝐹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704464" y="465015"/>
                <a:ext cx="14084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4464" y="465015"/>
                <a:ext cx="1408462" cy="461665"/>
              </a:xfrm>
              <a:prstGeom prst="rect">
                <a:avLst/>
              </a:prstGeom>
              <a:blipFill>
                <a:blip r:embed="rId3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Rectangle 61"/>
          <p:cNvSpPr/>
          <p:nvPr/>
        </p:nvSpPr>
        <p:spPr>
          <a:xfrm>
            <a:off x="1505744" y="4928592"/>
            <a:ext cx="762000" cy="457200"/>
          </a:xfrm>
          <a:prstGeom prst="rect">
            <a:avLst/>
          </a:prstGeom>
          <a:solidFill>
            <a:srgbClr val="FF0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3" name="Straight Arrow Connector 62"/>
          <p:cNvCxnSpPr/>
          <p:nvPr/>
        </p:nvCxnSpPr>
        <p:spPr>
          <a:xfrm flipV="1">
            <a:off x="1886744" y="4318992"/>
            <a:ext cx="0" cy="609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1886744" y="5385792"/>
            <a:ext cx="0" cy="609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2267744" y="5157192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896144" y="5157192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1581944" y="3937992"/>
            <a:ext cx="533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>
            <a:off x="1734344" y="3937992"/>
            <a:ext cx="304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877344" y="5004792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734344" y="4090392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615472" y="5998440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4g N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62744" y="5004792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80N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581944" y="3633192"/>
            <a:ext cx="6447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2ms</a:t>
            </a:r>
            <a:r>
              <a:rPr lang="en-GB" sz="1400" baseline="30000" dirty="0">
                <a:latin typeface="Comic Sans MS" pitchFamily="66" charset="0"/>
              </a:rPr>
              <a:t>-2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658144" y="5004792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4kg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1581944" y="4699992"/>
            <a:ext cx="0" cy="228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1353344" y="4395192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20N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789643" y="1236098"/>
            <a:ext cx="5029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In this example you </a:t>
            </a:r>
            <a:r>
              <a:rPr lang="en-GB" sz="1400" u="sng" dirty="0">
                <a:latin typeface="Comic Sans MS" pitchFamily="66" charset="0"/>
              </a:rPr>
              <a:t>need to consider the horizontal forces and vertical forces separately</a:t>
            </a:r>
            <a:r>
              <a:rPr lang="en-GB" sz="1400" dirty="0">
                <a:latin typeface="Comic Sans MS" pitchFamily="66" charset="0"/>
              </a:rPr>
              <a:t> (This is called resolving)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018242" y="2074298"/>
                <a:ext cx="26419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u="sng" dirty="0">
                    <a:latin typeface="Comic Sans MS" pitchFamily="66" charset="0"/>
                  </a:rPr>
                  <a:t>Resolving Horizontally </a:t>
                </a:r>
                <a14:m>
                  <m:oMath xmlns:m="http://schemas.openxmlformats.org/officeDocument/2006/math">
                    <m:r>
                      <a:rPr lang="en-US" sz="1400" i="1" u="sng"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sz="1400" i="1" u="sng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 u="sng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</m:e>
                    </m:d>
                  </m:oMath>
                </a14:m>
                <a:endParaRPr lang="en-GB" sz="1400" u="sng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8242" y="2074298"/>
                <a:ext cx="2641989" cy="307777"/>
              </a:xfrm>
              <a:prstGeom prst="rect">
                <a:avLst/>
              </a:prstGeom>
              <a:blipFill>
                <a:blip r:embed="rId4"/>
                <a:stretch>
                  <a:fillRect l="-691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/>
          <p:cNvSpPr txBox="1"/>
          <p:nvPr/>
        </p:nvSpPr>
        <p:spPr>
          <a:xfrm>
            <a:off x="4018243" y="2379098"/>
            <a:ext cx="472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Take the direction of acceleration as the positive 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094443" y="2760098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443" y="2760098"/>
                <a:ext cx="922432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094443" y="3141098"/>
                <a:ext cx="17443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80−</m:t>
                      </m:r>
                      <m:r>
                        <a:rPr lang="en-GB" sz="1600" b="0" i="1" smtClean="0">
                          <a:latin typeface="Cambria Math"/>
                        </a:rPr>
                        <m:t>𝑋</m:t>
                      </m:r>
                      <m:r>
                        <a:rPr lang="en-GB" sz="1600" b="0" i="1" smtClean="0">
                          <a:latin typeface="Cambria Math"/>
                        </a:rPr>
                        <m:t>=(4×2)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443" y="3141098"/>
                <a:ext cx="1744388" cy="338554"/>
              </a:xfrm>
              <a:prstGeom prst="rect">
                <a:avLst/>
              </a:prstGeom>
              <a:blipFill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094443" y="3522098"/>
                <a:ext cx="12236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80−</m:t>
                      </m:r>
                      <m:r>
                        <a:rPr lang="en-GB" sz="1600" b="0" i="1" smtClean="0">
                          <a:latin typeface="Cambria Math"/>
                        </a:rPr>
                        <m:t>𝑋</m:t>
                      </m:r>
                      <m:r>
                        <a:rPr lang="en-GB" sz="1600" b="0" i="1" smtClean="0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443" y="3522098"/>
                <a:ext cx="1223605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094443" y="3903098"/>
                <a:ext cx="1020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72</m:t>
                      </m:r>
                      <m:r>
                        <a:rPr lang="en-GB" sz="1600" b="0" i="1" smtClean="0">
                          <a:latin typeface="Cambria Math"/>
                        </a:rPr>
                        <m:t>𝑁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𝑋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443" y="3903098"/>
                <a:ext cx="1020408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094442" y="4360298"/>
                <a:ext cx="242177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u="sng" dirty="0">
                    <a:latin typeface="Comic Sans MS" pitchFamily="66" charset="0"/>
                  </a:rPr>
                  <a:t>Resolving Vertically </a:t>
                </a:r>
                <a14:m>
                  <m:oMath xmlns:m="http://schemas.openxmlformats.org/officeDocument/2006/math">
                    <m:r>
                      <a:rPr lang="en-US" sz="1400" i="1" u="sng"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sz="1400" i="1" u="sng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 u="sng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↑</m:t>
                        </m:r>
                      </m:e>
                    </m:d>
                  </m:oMath>
                </a14:m>
                <a:endParaRPr lang="en-GB" sz="1400" u="sng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442" y="4360298"/>
                <a:ext cx="2421773" cy="307777"/>
              </a:xfrm>
              <a:prstGeom prst="rect">
                <a:avLst/>
              </a:prstGeom>
              <a:blipFill>
                <a:blip r:embed="rId9"/>
                <a:stretch>
                  <a:fillRect l="-756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TextBox 84"/>
          <p:cNvSpPr txBox="1"/>
          <p:nvPr/>
        </p:nvSpPr>
        <p:spPr>
          <a:xfrm>
            <a:off x="4094443" y="4665098"/>
            <a:ext cx="396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Take the direction of the force Y as positive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4094443" y="4969898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443" y="4969898"/>
                <a:ext cx="922432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4094443" y="5350898"/>
                <a:ext cx="222221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𝑌</m:t>
                      </m:r>
                      <m:r>
                        <a:rPr lang="en-GB" sz="1600" b="0" i="1" smtClean="0">
                          <a:latin typeface="Cambria Math"/>
                        </a:rPr>
                        <m:t>−20−4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=(4×0)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443" y="5350898"/>
                <a:ext cx="2222211" cy="338554"/>
              </a:xfrm>
              <a:prstGeom prst="rect">
                <a:avLst/>
              </a:prstGeom>
              <a:blipFill>
                <a:blip r:embed="rId11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4094443" y="5731898"/>
                <a:ext cx="17014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𝑌</m:t>
                      </m:r>
                      <m:r>
                        <a:rPr lang="en-GB" sz="1600" b="0" i="1" smtClean="0">
                          <a:latin typeface="Cambria Math"/>
                        </a:rPr>
                        <m:t>−20−4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443" y="5731898"/>
                <a:ext cx="1701428" cy="338554"/>
              </a:xfrm>
              <a:prstGeom prst="rect">
                <a:avLst/>
              </a:prstGeom>
              <a:blipFill>
                <a:blip r:embed="rId12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4094443" y="6128907"/>
                <a:ext cx="20961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𝑌</m:t>
                      </m:r>
                      <m:r>
                        <a:rPr lang="en-GB" sz="1600" b="0" i="1" smtClean="0">
                          <a:latin typeface="Cambria Math"/>
                        </a:rPr>
                        <m:t>=20+4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 (59.2</m:t>
                      </m:r>
                      <m:r>
                        <a:rPr lang="en-GB" sz="1600" b="0" i="1" smtClean="0">
                          <a:latin typeface="Cambria Math"/>
                        </a:rPr>
                        <m:t>𝑁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443" y="6128907"/>
                <a:ext cx="2096151" cy="338554"/>
              </a:xfrm>
              <a:prstGeom prst="rect">
                <a:avLst/>
              </a:prstGeom>
              <a:blipFill>
                <a:blip r:embed="rId1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Arc 89"/>
          <p:cNvSpPr/>
          <p:nvPr/>
        </p:nvSpPr>
        <p:spPr>
          <a:xfrm>
            <a:off x="5466043" y="2912498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TextBox 90"/>
          <p:cNvSpPr txBox="1"/>
          <p:nvPr/>
        </p:nvSpPr>
        <p:spPr>
          <a:xfrm>
            <a:off x="5999443" y="2836298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values. You must </a:t>
            </a:r>
            <a:r>
              <a:rPr lang="en-GB" sz="1200" b="1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subtract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any forces acting in the </a:t>
            </a:r>
            <a:r>
              <a:rPr lang="en-GB" sz="1200" b="1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opposite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direction!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2" name="Arc 91"/>
          <p:cNvSpPr/>
          <p:nvPr/>
        </p:nvSpPr>
        <p:spPr>
          <a:xfrm>
            <a:off x="5466043" y="3293498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Arc 92"/>
          <p:cNvSpPr/>
          <p:nvPr/>
        </p:nvSpPr>
        <p:spPr>
          <a:xfrm>
            <a:off x="5466043" y="3674498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TextBox 93"/>
          <p:cNvSpPr txBox="1"/>
          <p:nvPr/>
        </p:nvSpPr>
        <p:spPr>
          <a:xfrm>
            <a:off x="5923243" y="3369698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847043" y="3674498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Add X and Subtract 8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6" name="Arc 95"/>
          <p:cNvSpPr/>
          <p:nvPr/>
        </p:nvSpPr>
        <p:spPr>
          <a:xfrm>
            <a:off x="5923243" y="5122298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97" name="Arc 96"/>
          <p:cNvSpPr/>
          <p:nvPr/>
        </p:nvSpPr>
        <p:spPr>
          <a:xfrm>
            <a:off x="5923243" y="5503298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98" name="Arc 97"/>
          <p:cNvSpPr/>
          <p:nvPr/>
        </p:nvSpPr>
        <p:spPr>
          <a:xfrm>
            <a:off x="5923243" y="5884298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456643" y="4969898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Sub in values. Acceleration is 0 as there is none in the vertical direction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380443" y="5579498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456643" y="5960498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Add 20, add 4g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734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1" grpId="0"/>
      <p:bldP spid="72" grpId="0"/>
      <p:bldP spid="73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 animBg="1"/>
      <p:bldP spid="91" grpId="0"/>
      <p:bldP spid="92" grpId="0" animBg="1"/>
      <p:bldP spid="93" grpId="0" animBg="1"/>
      <p:bldP spid="94" grpId="0"/>
      <p:bldP spid="95" grpId="0"/>
      <p:bldP spid="96" grpId="0" animBg="1"/>
      <p:bldP spid="97" grpId="0" animBg="1"/>
      <p:bldP spid="98" grpId="0" animBg="1"/>
      <p:bldP spid="99" grpId="0"/>
      <p:bldP spid="100" grpId="0"/>
      <p:bldP spid="10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0884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non-zero resultant set of forces acting on an object will cause it to accelerate in the resultant force’s direction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A particle of mass 5kg is pulled along a rough horizontal table by a force of 20N, with a frictional force of 4N acting against it. Given that the particle is initially at rest, find: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The acceleration of the particle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The distance travelled by the particle in the first 4 seconds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The magnitude of the normal reaction between the particle and the table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𝐹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704464" y="465015"/>
                <a:ext cx="14084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4464" y="465015"/>
                <a:ext cx="1408462" cy="461665"/>
              </a:xfrm>
              <a:prstGeom prst="rect">
                <a:avLst/>
              </a:prstGeom>
              <a:blipFill>
                <a:blip r:embed="rId3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5181600" y="2590800"/>
            <a:ext cx="762000" cy="457200"/>
          </a:xfrm>
          <a:prstGeom prst="rect">
            <a:avLst/>
          </a:prstGeom>
          <a:solidFill>
            <a:srgbClr val="0066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5562600" y="3048000"/>
            <a:ext cx="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5943600" y="2819400"/>
            <a:ext cx="304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4876800" y="2819400"/>
            <a:ext cx="304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5257800" y="1828800"/>
            <a:ext cx="533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334000" y="1828800"/>
            <a:ext cx="304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248400" y="2667000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20N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257800" y="3352800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5g N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410200" y="19812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57800" y="1524000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 ms</a:t>
            </a:r>
            <a:r>
              <a:rPr lang="en-GB" sz="1400" baseline="30000" dirty="0">
                <a:latin typeface="Comic Sans MS" pitchFamily="66" charset="0"/>
              </a:rPr>
              <a:t>-2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334000" y="2667000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5kg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5562600" y="2286000"/>
            <a:ext cx="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19600" y="26670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4N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010400" y="1676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Start by drawing a diagram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876800" y="38862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886200"/>
                <a:ext cx="922432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TextBox 101"/>
          <p:cNvSpPr txBox="1"/>
          <p:nvPr/>
        </p:nvSpPr>
        <p:spPr>
          <a:xfrm>
            <a:off x="4572000" y="3886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4419600" y="4267200"/>
                <a:ext cx="17251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20−4=(5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267200"/>
                <a:ext cx="1725152" cy="338554"/>
              </a:xfrm>
              <a:prstGeom prst="rect">
                <a:avLst/>
              </a:prstGeom>
              <a:blipFill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4876800" y="4648200"/>
                <a:ext cx="13706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=3.2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648200"/>
                <a:ext cx="1370632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Arc 104"/>
          <p:cNvSpPr/>
          <p:nvPr/>
        </p:nvSpPr>
        <p:spPr>
          <a:xfrm>
            <a:off x="6019800" y="41148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TextBox 105"/>
          <p:cNvSpPr txBox="1"/>
          <p:nvPr/>
        </p:nvSpPr>
        <p:spPr>
          <a:xfrm>
            <a:off x="6477000" y="39624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Resolve horizontally and sub in values. Take the direction of acceleration as positive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7" name="Arc 106"/>
          <p:cNvSpPr/>
          <p:nvPr/>
        </p:nvSpPr>
        <p:spPr>
          <a:xfrm>
            <a:off x="6019800" y="44958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TextBox 107"/>
          <p:cNvSpPr txBox="1"/>
          <p:nvPr/>
        </p:nvSpPr>
        <p:spPr>
          <a:xfrm>
            <a:off x="6477000" y="45720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  a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62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3" grpId="0"/>
      <p:bldP spid="53" grpId="1"/>
      <p:bldP spid="54" grpId="0"/>
      <p:bldP spid="55" grpId="0"/>
      <p:bldP spid="56" grpId="0"/>
      <p:bldP spid="56" grpId="1"/>
      <p:bldP spid="57" grpId="0"/>
      <p:bldP spid="59" grpId="0"/>
      <p:bldP spid="59" grpId="1"/>
      <p:bldP spid="60" grpId="0"/>
      <p:bldP spid="61" grpId="0"/>
      <p:bldP spid="102" grpId="0"/>
      <p:bldP spid="103" grpId="0"/>
      <p:bldP spid="104" grpId="0"/>
      <p:bldP spid="105" grpId="0" animBg="1"/>
      <p:bldP spid="106" grpId="0"/>
      <p:bldP spid="107" grpId="0" animBg="1"/>
      <p:bldP spid="10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0884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non-zero resultant set of forces acting on an object will cause it to accelerate in the resultant force’s direction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A particle of mass 5kg is pulled along a rough horizontal table by a force of 20N, with a frictional force of 4N acting against it. Given that the particle is initially at rest, find: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The acceleration of the particle – 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3.2ms</a:t>
            </a:r>
            <a:r>
              <a:rPr lang="en-GB" sz="16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The distance travelled by the particle in the first 4 seconds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The magnitude of the normal reaction between the particle and the table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𝐹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704464" y="465015"/>
                <a:ext cx="14084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4464" y="465015"/>
                <a:ext cx="1408462" cy="461665"/>
              </a:xfrm>
              <a:prstGeom prst="rect">
                <a:avLst/>
              </a:prstGeom>
              <a:blipFill>
                <a:blip r:embed="rId3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/>
          <p:cNvSpPr/>
          <p:nvPr/>
        </p:nvSpPr>
        <p:spPr>
          <a:xfrm>
            <a:off x="5181600" y="2590800"/>
            <a:ext cx="762000" cy="457200"/>
          </a:xfrm>
          <a:prstGeom prst="rect">
            <a:avLst/>
          </a:prstGeom>
          <a:solidFill>
            <a:srgbClr val="0066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562600" y="3048000"/>
            <a:ext cx="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943600" y="2819400"/>
            <a:ext cx="3048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4876800" y="2819400"/>
            <a:ext cx="3048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5257800" y="1828800"/>
            <a:ext cx="5334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334000" y="1828800"/>
            <a:ext cx="3048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248400" y="2667000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20N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257800" y="3352800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5g N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410200" y="19812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257800" y="1524000"/>
            <a:ext cx="798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3.2ms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34000" y="2667000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5kg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5562600" y="2286000"/>
            <a:ext cx="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419600" y="26670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4N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010400" y="1676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Start by drawing a diagram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648200" y="3733800"/>
                <a:ext cx="6117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733800"/>
                <a:ext cx="611706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257800" y="37338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733800"/>
                <a:ext cx="66569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943600" y="3733800"/>
                <a:ext cx="63184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733800"/>
                <a:ext cx="63184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553200" y="3733800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=3.2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733800"/>
                <a:ext cx="79855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315200" y="3733800"/>
                <a:ext cx="6334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3733800"/>
                <a:ext cx="63344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648200" y="4267200"/>
                <a:ext cx="133453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267200"/>
                <a:ext cx="1334531" cy="495649"/>
              </a:xfrm>
              <a:prstGeom prst="rect">
                <a:avLst/>
              </a:prstGeom>
              <a:blipFill>
                <a:blip r:embed="rId9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648200" y="4876800"/>
                <a:ext cx="2148922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=(0×4)+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(3.2)(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876800"/>
                <a:ext cx="2148922" cy="495649"/>
              </a:xfrm>
              <a:prstGeom prst="rect">
                <a:avLst/>
              </a:prstGeom>
              <a:blipFill>
                <a:blip r:embed="rId10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648200" y="5562600"/>
                <a:ext cx="10349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=25.6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562600"/>
                <a:ext cx="1034963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7086600" y="32766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SUVAT</a:t>
            </a:r>
          </a:p>
        </p:txBody>
      </p:sp>
      <p:sp>
        <p:nvSpPr>
          <p:cNvPr id="59" name="Arc 58"/>
          <p:cNvSpPr/>
          <p:nvPr/>
        </p:nvSpPr>
        <p:spPr>
          <a:xfrm>
            <a:off x="6477000" y="4572000"/>
            <a:ext cx="533400" cy="5334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934200" y="4724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" name="Arc 60"/>
          <p:cNvSpPr/>
          <p:nvPr/>
        </p:nvSpPr>
        <p:spPr>
          <a:xfrm>
            <a:off x="6477000" y="5181600"/>
            <a:ext cx="533400" cy="5334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6934200" y="53340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419600" y="37338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b)</a:t>
            </a:r>
          </a:p>
        </p:txBody>
      </p:sp>
    </p:spTree>
    <p:extLst>
      <p:ext uri="{BB962C8B-B14F-4D97-AF65-F5344CB8AC3E}">
        <p14:creationId xmlns:p14="http://schemas.microsoft.com/office/powerpoint/2010/main" val="326052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 animBg="1"/>
      <p:bldP spid="60" grpId="0"/>
      <p:bldP spid="61" grpId="0" animBg="1"/>
      <p:bldP spid="62" grpId="0"/>
      <p:bldP spid="6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83C6116-51B4-42ED-A3A6-E50D01274E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C9E3BF-66CE-4B04-A007-5CF9D3A335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79FB22-814C-42C0-802D-1A27F9900607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537</TotalTime>
  <Words>1133</Words>
  <Application>Microsoft Office PowerPoint</Application>
  <PresentationFormat>On-screen Show (4:3)</PresentationFormat>
  <Paragraphs>189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Lucida Handwriting</vt:lpstr>
      <vt:lpstr>Segoe UI Black</vt:lpstr>
      <vt:lpstr>Wingdings</vt:lpstr>
      <vt:lpstr>Office テーマ</vt:lpstr>
      <vt:lpstr>PowerPoint Presentation</vt:lpstr>
      <vt:lpstr>Forces and motion</vt:lpstr>
      <vt:lpstr>Forces and motion</vt:lpstr>
      <vt:lpstr>Forces and motion</vt:lpstr>
      <vt:lpstr>Forces and motion</vt:lpstr>
      <vt:lpstr>Forces and motion</vt:lpstr>
      <vt:lpstr>Forces and motion</vt:lpstr>
      <vt:lpstr>Forces and motion</vt:lpstr>
      <vt:lpstr>Forces and motion</vt:lpstr>
      <vt:lpstr>Forces and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121</cp:revision>
  <dcterms:created xsi:type="dcterms:W3CDTF">2017-08-14T15:35:38Z</dcterms:created>
  <dcterms:modified xsi:type="dcterms:W3CDTF">2021-01-24T10:10:38Z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