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1"/>
  </p:notesMasterIdLst>
  <p:sldIdLst>
    <p:sldId id="263" r:id="rId5"/>
    <p:sldId id="264" r:id="rId6"/>
    <p:sldId id="275" r:id="rId7"/>
    <p:sldId id="276" r:id="rId8"/>
    <p:sldId id="277" r:id="rId9"/>
    <p:sldId id="278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A50021"/>
    <a:srgbClr val="FFFFCC"/>
    <a:srgbClr val="CC00CC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1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14B32B-4EE0-41BB-B739-F248FAA64C2B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EFF5E6-3FDD-458B-B2E3-5216B584EB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0083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50021"/>
            </a:gs>
            <a:gs pos="4000">
              <a:schemeClr val="accent2">
                <a:lumMod val="20000"/>
                <a:lumOff val="80000"/>
              </a:schemeClr>
            </a:gs>
            <a:gs pos="97000">
              <a:schemeClr val="accent2">
                <a:lumMod val="20000"/>
                <a:lumOff val="80000"/>
              </a:schemeClr>
            </a:gs>
            <a:gs pos="100000">
              <a:srgbClr val="A5002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Relationship Id="rId9" Type="http://schemas.openxmlformats.org/officeDocument/2006/relationships/image" Target="../media/image3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13" Type="http://schemas.openxmlformats.org/officeDocument/2006/relationships/image" Target="../media/image43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12" Type="http://schemas.openxmlformats.org/officeDocument/2006/relationships/image" Target="../media/image42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11" Type="http://schemas.openxmlformats.org/officeDocument/2006/relationships/image" Target="../media/image41.png"/><Relationship Id="rId5" Type="http://schemas.openxmlformats.org/officeDocument/2006/relationships/image" Target="../media/image33.png"/><Relationship Id="rId10" Type="http://schemas.openxmlformats.org/officeDocument/2006/relationships/image" Target="../media/image40.png"/><Relationship Id="rId4" Type="http://schemas.openxmlformats.org/officeDocument/2006/relationships/image" Target="../media/image32.png"/><Relationship Id="rId9" Type="http://schemas.openxmlformats.org/officeDocument/2006/relationships/image" Target="../media/image39.png"/><Relationship Id="rId14" Type="http://schemas.openxmlformats.org/officeDocument/2006/relationships/image" Target="../media/image4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CEF88D2-8A79-4C94-BEEB-C9EE97687043}"/>
              </a:ext>
            </a:extLst>
          </p:cNvPr>
          <p:cNvSpPr/>
          <p:nvPr/>
        </p:nvSpPr>
        <p:spPr>
          <a:xfrm>
            <a:off x="1370834" y="2416926"/>
            <a:ext cx="6491201" cy="1915909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000" b="1" dirty="0">
                <a:ln w="38100">
                  <a:solidFill>
                    <a:schemeClr val="accent6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Lucida Handwriting" panose="030101010101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000" b="1" dirty="0">
                <a:ln w="38100">
                  <a:solidFill>
                    <a:schemeClr val="accent6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Lucida Handwriting" panose="030101010101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10B</a:t>
            </a:r>
            <a:endParaRPr lang="ja-JP" altLang="en-US" sz="6000" b="1" dirty="0">
              <a:ln w="38100">
                <a:solidFill>
                  <a:schemeClr val="accent6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Lucida Handwriting" panose="03010101010101010101" pitchFamily="66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514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Forces and motion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Forces can also be written as vectors using </a:t>
                </a:r>
                <a:r>
                  <a:rPr lang="en-US" sz="1600" b="1" dirty="0" err="1">
                    <a:latin typeface="Comic Sans MS" panose="030F0702030302020204" pitchFamily="66" charset="0"/>
                  </a:rPr>
                  <a:t>i</a:t>
                </a:r>
                <a:r>
                  <a:rPr lang="en-US" sz="1600" b="1" dirty="0">
                    <a:latin typeface="Comic Sans MS" panose="030F0702030302020204" pitchFamily="66" charset="0"/>
                  </a:rPr>
                  <a:t>, j notation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You can write forces as vectors using </a:t>
                </a:r>
                <a:r>
                  <a:rPr lang="en-US" sz="1600" b="1" dirty="0" err="1">
                    <a:latin typeface="Comic Sans MS" panose="030F0702030302020204" pitchFamily="66" charset="0"/>
                    <a:sym typeface="Wingdings" panose="05000000000000000000" pitchFamily="2" charset="2"/>
                  </a:rPr>
                  <a:t>i</a:t>
                </a:r>
                <a:r>
                  <a:rPr lang="en-US" sz="1600" b="1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-j</a:t>
                </a: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notation, or as column vectors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When a particle is in equilibrium the resultant force will be equal to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0</m:t>
                    </m:r>
                    <m:r>
                      <a:rPr lang="en-US" sz="1600" b="1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𝒊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+0</m:t>
                    </m:r>
                    <m:r>
                      <a:rPr lang="en-US" sz="1600" b="1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𝒋</m:t>
                    </m:r>
                  </m:oMath>
                </a14:m>
                <a:endParaRPr lang="en-US" sz="1600" b="1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600" b="1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forces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2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𝒊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+3</m:t>
                    </m:r>
                    <m:r>
                      <a:rPr lang="en-US" sz="1600" b="1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𝒋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,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4</m:t>
                    </m:r>
                    <m:r>
                      <a:rPr lang="en-US" sz="1600" b="1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𝒊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−</m:t>
                    </m:r>
                    <m:r>
                      <a:rPr lang="en-US" sz="1600" b="1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𝒋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−3</m:t>
                    </m:r>
                    <m:r>
                      <a:rPr lang="en-US" sz="1600" b="1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𝒊</m:t>
                    </m:r>
                    <m:r>
                      <a:rPr lang="en-US" sz="16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2</m:t>
                    </m:r>
                    <m:r>
                      <a:rPr lang="en-US" sz="1600" b="1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𝒋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  <m:r>
                      <a:rPr lang="en-US" sz="1600" b="1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𝒊</m:t>
                    </m:r>
                    <m:r>
                      <a:rPr lang="en-US" sz="16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𝑦</m:t>
                    </m:r>
                    <m:r>
                      <a:rPr lang="en-US" sz="1600" b="1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𝒋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act on an object which is in equilibrium. Find the values of x and y.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l="-503" t="-766" r="-20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10B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773010" y="1988840"/>
                <a:ext cx="437036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+3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𝒋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𝒋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𝒋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𝒋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3010" y="1988840"/>
                <a:ext cx="4370364" cy="246221"/>
              </a:xfrm>
              <a:prstGeom prst="rect">
                <a:avLst/>
              </a:prstGeom>
              <a:blipFill>
                <a:blip r:embed="rId3"/>
                <a:stretch>
                  <a:fillRect r="-837" b="-2926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605011" y="2564904"/>
                <a:ext cx="355084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2+4−3+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3−1+2+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𝒋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5011" y="2564904"/>
                <a:ext cx="3550844" cy="246221"/>
              </a:xfrm>
              <a:prstGeom prst="rect">
                <a:avLst/>
              </a:prstGeom>
              <a:blipFill>
                <a:blip r:embed="rId4"/>
                <a:stretch>
                  <a:fillRect r="-858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860032" y="3344068"/>
                <a:ext cx="90229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3+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2" y="3344068"/>
                <a:ext cx="902298" cy="246221"/>
              </a:xfrm>
              <a:prstGeom prst="rect">
                <a:avLst/>
              </a:prstGeom>
              <a:blipFill>
                <a:blip r:embed="rId5"/>
                <a:stretch>
                  <a:fillRect l="-4730" r="-4730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660232" y="3344069"/>
                <a:ext cx="90229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4+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0232" y="3344069"/>
                <a:ext cx="902298" cy="246221"/>
              </a:xfrm>
              <a:prstGeom prst="rect">
                <a:avLst/>
              </a:prstGeom>
              <a:blipFill>
                <a:blip r:embed="rId6"/>
                <a:stretch>
                  <a:fillRect l="-5405" r="-4054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207586" y="3788568"/>
                <a:ext cx="732566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=−3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7586" y="3788568"/>
                <a:ext cx="732566" cy="246221"/>
              </a:xfrm>
              <a:prstGeom prst="rect">
                <a:avLst/>
              </a:prstGeom>
              <a:blipFill>
                <a:blip r:embed="rId7"/>
                <a:stretch>
                  <a:fillRect l="-833" r="-3333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7024215" y="3788567"/>
                <a:ext cx="701026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=−4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4215" y="3788567"/>
                <a:ext cx="701026" cy="246221"/>
              </a:xfrm>
              <a:prstGeom prst="rect">
                <a:avLst/>
              </a:prstGeom>
              <a:blipFill>
                <a:blip r:embed="rId8"/>
                <a:stretch>
                  <a:fillRect l="-6957" r="-6087" b="-219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Arc 12"/>
          <p:cNvSpPr/>
          <p:nvPr/>
        </p:nvSpPr>
        <p:spPr>
          <a:xfrm>
            <a:off x="8033330" y="2132856"/>
            <a:ext cx="245050" cy="596970"/>
          </a:xfrm>
          <a:prstGeom prst="arc">
            <a:avLst>
              <a:gd name="adj1" fmla="val 16200000"/>
              <a:gd name="adj2" fmla="val 5593861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5207586" y="2865789"/>
            <a:ext cx="164597" cy="423614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7040627" y="2865789"/>
            <a:ext cx="164597" cy="423614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141549" y="2030651"/>
            <a:ext cx="106602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Group </a:t>
            </a:r>
            <a:r>
              <a:rPr lang="en-US" sz="14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i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and </a:t>
            </a:r>
            <a:r>
              <a:rPr lang="en-US" sz="1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j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terms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464524" y="1387406"/>
            <a:ext cx="36357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Set up an equation equal to 0</a:t>
            </a:r>
            <a:endParaRPr lang="en-GB" sz="2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0868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0" grpId="0"/>
      <p:bldP spid="11" grpId="0"/>
      <p:bldP spid="13" grpId="0" animBg="1"/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Forces and motion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Forces can also be written as vectors using </a:t>
                </a:r>
                <a:r>
                  <a:rPr lang="en-US" sz="1600" b="1" dirty="0" err="1">
                    <a:latin typeface="Comic Sans MS" panose="030F0702030302020204" pitchFamily="66" charset="0"/>
                  </a:rPr>
                  <a:t>i</a:t>
                </a:r>
                <a:r>
                  <a:rPr lang="en-US" sz="1600" b="1" dirty="0">
                    <a:latin typeface="Comic Sans MS" panose="030F0702030302020204" pitchFamily="66" charset="0"/>
                  </a:rPr>
                  <a:t>, j notation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In this question </a:t>
                </a:r>
                <a:r>
                  <a:rPr lang="en-US" sz="1600" dirty="0" err="1">
                    <a:latin typeface="Comic Sans MS" panose="030F0702030302020204" pitchFamily="66" charset="0"/>
                    <a:sym typeface="Wingdings" panose="05000000000000000000" pitchFamily="2" charset="2"/>
                  </a:rPr>
                  <a:t>i</a:t>
                </a: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represents the unit vector due east, and j represents the unit vector due north. A particle begins at rest at the origin. It is acted on by three forces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𝒊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+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𝒋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𝑁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,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3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𝒊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−2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𝒋</m:t>
                        </m:r>
                      </m:e>
                    </m:d>
                    <m:r>
                      <a:rPr lang="en-US" sz="16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𝑁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𝒊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+4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𝒋</m:t>
                        </m:r>
                      </m:e>
                    </m:d>
                    <m:r>
                      <a:rPr lang="en-US" sz="16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𝑁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. 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Find the resultant force in the form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endParaRPr lang="en-GB" sz="1600" b="1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Work out the magnitude and bearing of the resultant force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Describe the motion of the particle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t="-766" r="-8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10B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55976" y="1382097"/>
            <a:ext cx="40508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Add the forces together to find the resultant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355976" y="2217077"/>
                <a:ext cx="321652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𝒋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𝒋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+4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𝒋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2217077"/>
                <a:ext cx="3216522" cy="276999"/>
              </a:xfrm>
              <a:prstGeom prst="rect">
                <a:avLst/>
              </a:prstGeom>
              <a:blipFill>
                <a:blip r:embed="rId3"/>
                <a:stretch>
                  <a:fillRect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355976" y="2682725"/>
                <a:ext cx="99072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=4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2682725"/>
                <a:ext cx="990720" cy="276999"/>
              </a:xfrm>
              <a:prstGeom prst="rect">
                <a:avLst/>
              </a:prstGeom>
              <a:blipFill>
                <a:blip r:embed="rId4"/>
                <a:stretch>
                  <a:fillRect l="-2469" r="-8642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843808" y="4581128"/>
                <a:ext cx="67627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3808" y="4581128"/>
                <a:ext cx="676275" cy="246221"/>
              </a:xfrm>
              <a:prstGeom prst="rect">
                <a:avLst/>
              </a:prstGeom>
              <a:blipFill>
                <a:blip r:embed="rId5"/>
                <a:stretch>
                  <a:fillRect l="-7273" r="-10000" b="-2926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31262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Forces and motion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Forces can also be written as vectors using </a:t>
                </a:r>
                <a:r>
                  <a:rPr lang="en-US" sz="1600" b="1" dirty="0" err="1">
                    <a:latin typeface="Comic Sans MS" panose="030F0702030302020204" pitchFamily="66" charset="0"/>
                  </a:rPr>
                  <a:t>i</a:t>
                </a:r>
                <a:r>
                  <a:rPr lang="en-US" sz="1600" b="1" dirty="0">
                    <a:latin typeface="Comic Sans MS" panose="030F0702030302020204" pitchFamily="66" charset="0"/>
                  </a:rPr>
                  <a:t>, j notation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In this question </a:t>
                </a:r>
                <a:r>
                  <a:rPr lang="en-US" sz="1600" dirty="0" err="1">
                    <a:latin typeface="Comic Sans MS" panose="030F0702030302020204" pitchFamily="66" charset="0"/>
                    <a:sym typeface="Wingdings" panose="05000000000000000000" pitchFamily="2" charset="2"/>
                  </a:rPr>
                  <a:t>i</a:t>
                </a: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represents the unit vector due east, and j represents the unit vector due north. A particle begins at rest at the origin. It is acted on by three forces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𝒊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+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𝒋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𝑁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,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3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𝒊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−2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𝒋</m:t>
                        </m:r>
                      </m:e>
                    </m:d>
                    <m:r>
                      <a:rPr lang="en-US" sz="16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𝑁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𝒊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+4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𝒋</m:t>
                        </m:r>
                      </m:e>
                    </m:d>
                    <m:r>
                      <a:rPr lang="en-US" sz="16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𝑁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. 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Find the resultant force in the form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endParaRPr lang="en-GB" sz="1600" b="1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Work out the magnitude and bearing of the resultant force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Describe the motion of the particle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t="-766" r="-8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10B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843808" y="4581128"/>
                <a:ext cx="67627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3808" y="4581128"/>
                <a:ext cx="676275" cy="246221"/>
              </a:xfrm>
              <a:prstGeom prst="rect">
                <a:avLst/>
              </a:prstGeom>
              <a:blipFill>
                <a:blip r:embed="rId3"/>
                <a:stretch>
                  <a:fillRect l="-7273" r="-10000" b="-2926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/>
          <p:cNvCxnSpPr/>
          <p:nvPr/>
        </p:nvCxnSpPr>
        <p:spPr>
          <a:xfrm>
            <a:off x="4860032" y="2984029"/>
            <a:ext cx="244827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7308304" y="1268760"/>
            <a:ext cx="0" cy="171526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4880384" y="1268760"/>
            <a:ext cx="2427920" cy="171527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941551" y="3064211"/>
                <a:ext cx="305585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𝒊</m:t>
                      </m:r>
                    </m:oMath>
                  </m:oMathPara>
                </a14:m>
                <a:endParaRPr lang="en-GB" sz="16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1551" y="3064211"/>
                <a:ext cx="305585" cy="246221"/>
              </a:xfrm>
              <a:prstGeom prst="rect">
                <a:avLst/>
              </a:prstGeom>
              <a:blipFill>
                <a:blip r:embed="rId4"/>
                <a:stretch>
                  <a:fillRect l="-4000" r="-2000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7308304" y="2023974"/>
                <a:ext cx="305585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sz="16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8304" y="2023974"/>
                <a:ext cx="305585" cy="246221"/>
              </a:xfrm>
              <a:prstGeom prst="rect">
                <a:avLst/>
              </a:prstGeom>
              <a:blipFill>
                <a:blip r:embed="rId5"/>
                <a:stretch>
                  <a:fillRect l="-6000" r="-10000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778583" y="1850630"/>
                <a:ext cx="305585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𝑹</m:t>
                      </m:r>
                    </m:oMath>
                  </m:oMathPara>
                </a14:m>
                <a:endParaRPr lang="en-GB" sz="16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8583" y="1850630"/>
                <a:ext cx="305585" cy="246221"/>
              </a:xfrm>
              <a:prstGeom prst="rect">
                <a:avLst/>
              </a:prstGeom>
              <a:blipFill>
                <a:blip r:embed="rId6"/>
                <a:stretch>
                  <a:fillRect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Arc 20"/>
          <p:cNvSpPr/>
          <p:nvPr/>
        </p:nvSpPr>
        <p:spPr>
          <a:xfrm>
            <a:off x="4473464" y="2461144"/>
            <a:ext cx="914400" cy="914400"/>
          </a:xfrm>
          <a:prstGeom prst="arc">
            <a:avLst>
              <a:gd name="adj1" fmla="val 19700359"/>
              <a:gd name="adj2" fmla="val 59638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359122" y="2678723"/>
                <a:ext cx="305585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6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9122" y="2678723"/>
                <a:ext cx="305585" cy="246221"/>
              </a:xfrm>
              <a:prstGeom prst="rect">
                <a:avLst/>
              </a:prstGeom>
              <a:blipFill>
                <a:blip r:embed="rId7"/>
                <a:stretch>
                  <a:fillRect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4106422" y="4151850"/>
                <a:ext cx="2140714" cy="4277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𝑹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6422" y="4151850"/>
                <a:ext cx="2140714" cy="42774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4221723" y="3469531"/>
            <a:ext cx="4050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You can find the magnitude of the force using Pythagoras’ Theorem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308304" y="858562"/>
            <a:ext cx="1603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Draw a diagram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4106422" y="4721481"/>
                <a:ext cx="114140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𝑹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=5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6422" y="4721481"/>
                <a:ext cx="1141403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39287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 animBg="1"/>
      <p:bldP spid="22" grpId="0"/>
      <p:bldP spid="24" grpId="0"/>
      <p:bldP spid="25" grpId="0"/>
      <p:bldP spid="26" grpId="1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Forces and motion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Forces can also be written as vectors using </a:t>
                </a:r>
                <a:r>
                  <a:rPr lang="en-US" sz="1600" b="1" dirty="0" err="1">
                    <a:latin typeface="Comic Sans MS" panose="030F0702030302020204" pitchFamily="66" charset="0"/>
                  </a:rPr>
                  <a:t>i</a:t>
                </a:r>
                <a:r>
                  <a:rPr lang="en-US" sz="1600" b="1" dirty="0">
                    <a:latin typeface="Comic Sans MS" panose="030F0702030302020204" pitchFamily="66" charset="0"/>
                  </a:rPr>
                  <a:t>, j notation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In this question </a:t>
                </a:r>
                <a:r>
                  <a:rPr lang="en-US" sz="1600" dirty="0" err="1">
                    <a:latin typeface="Comic Sans MS" panose="030F0702030302020204" pitchFamily="66" charset="0"/>
                    <a:sym typeface="Wingdings" panose="05000000000000000000" pitchFamily="2" charset="2"/>
                  </a:rPr>
                  <a:t>i</a:t>
                </a: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represents the unit vector due east, and j represents the unit vector due north. A particle begins at rest at the origin. It is acted on by three forces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𝒊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+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𝒋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𝑁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,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3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𝒊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−2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𝒋</m:t>
                        </m:r>
                      </m:e>
                    </m:d>
                    <m:r>
                      <a:rPr lang="en-US" sz="16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𝑁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𝒊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+4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𝒋</m:t>
                        </m:r>
                      </m:e>
                    </m:d>
                    <m:r>
                      <a:rPr lang="en-US" sz="16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𝑁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. 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Find the resultant force in the form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endParaRPr lang="en-GB" sz="1600" b="1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Work out the magnitude and bearing of the resultant force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Describe the motion of the particle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t="-766" r="-8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10B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843808" y="4581128"/>
                <a:ext cx="67627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3808" y="4581128"/>
                <a:ext cx="676275" cy="246221"/>
              </a:xfrm>
              <a:prstGeom prst="rect">
                <a:avLst/>
              </a:prstGeom>
              <a:blipFill>
                <a:blip r:embed="rId3"/>
                <a:stretch>
                  <a:fillRect l="-7273" r="-10000" b="-2926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/>
          <p:cNvCxnSpPr/>
          <p:nvPr/>
        </p:nvCxnSpPr>
        <p:spPr>
          <a:xfrm>
            <a:off x="4860032" y="2984029"/>
            <a:ext cx="2448272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7308304" y="1268760"/>
            <a:ext cx="0" cy="171526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4880384" y="1268760"/>
            <a:ext cx="2427920" cy="171527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941551" y="3064211"/>
                <a:ext cx="305585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𝒊</m:t>
                      </m:r>
                    </m:oMath>
                  </m:oMathPara>
                </a14:m>
                <a:endParaRPr lang="en-GB" sz="16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1551" y="3064211"/>
                <a:ext cx="305585" cy="246221"/>
              </a:xfrm>
              <a:prstGeom prst="rect">
                <a:avLst/>
              </a:prstGeom>
              <a:blipFill>
                <a:blip r:embed="rId4"/>
                <a:stretch>
                  <a:fillRect l="-4000" r="-2000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7308304" y="2023974"/>
                <a:ext cx="305585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sz="16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8304" y="2023974"/>
                <a:ext cx="305585" cy="246221"/>
              </a:xfrm>
              <a:prstGeom prst="rect">
                <a:avLst/>
              </a:prstGeom>
              <a:blipFill>
                <a:blip r:embed="rId5"/>
                <a:stretch>
                  <a:fillRect l="-6000" r="-10000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778583" y="1850630"/>
                <a:ext cx="305585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𝑹</m:t>
                      </m:r>
                    </m:oMath>
                  </m:oMathPara>
                </a14:m>
                <a:endParaRPr lang="en-GB" sz="16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8583" y="1850630"/>
                <a:ext cx="305585" cy="246221"/>
              </a:xfrm>
              <a:prstGeom prst="rect">
                <a:avLst/>
              </a:prstGeom>
              <a:blipFill>
                <a:blip r:embed="rId6"/>
                <a:stretch>
                  <a:fillRect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Arc 20"/>
          <p:cNvSpPr/>
          <p:nvPr/>
        </p:nvSpPr>
        <p:spPr>
          <a:xfrm>
            <a:off x="4473464" y="2461144"/>
            <a:ext cx="914400" cy="914400"/>
          </a:xfrm>
          <a:prstGeom prst="arc">
            <a:avLst>
              <a:gd name="adj1" fmla="val 19700359"/>
              <a:gd name="adj2" fmla="val 59638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359122" y="2678723"/>
                <a:ext cx="305585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6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9122" y="2678723"/>
                <a:ext cx="305585" cy="246221"/>
              </a:xfrm>
              <a:prstGeom prst="rect">
                <a:avLst/>
              </a:prstGeom>
              <a:blipFill>
                <a:blip r:embed="rId7"/>
                <a:stretch>
                  <a:fillRect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4221723" y="3387723"/>
            <a:ext cx="4050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You can find the direction of the force using Trigonometry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313828" y="3968768"/>
                <a:ext cx="1018227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𝑇𝑎𝑛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3828" y="3968768"/>
                <a:ext cx="1018227" cy="51860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727917" y="4725786"/>
                <a:ext cx="1567993" cy="2832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=36.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sup>
                    </m:sSup>
                  </m:oMath>
                </a14:m>
                <a:r>
                  <a:rPr lang="en-GB" dirty="0"/>
                  <a:t> </a:t>
                </a:r>
                <a:r>
                  <a:rPr lang="en-GB" dirty="0">
                    <a:latin typeface="Comic Sans MS" panose="030F0702030302020204" pitchFamily="66" charset="0"/>
                  </a:rPr>
                  <a:t>(1dp)</a:t>
                </a: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7917" y="4725786"/>
                <a:ext cx="1567993" cy="283219"/>
              </a:xfrm>
              <a:prstGeom prst="rect">
                <a:avLst/>
              </a:prstGeom>
              <a:blipFill>
                <a:blip r:embed="rId9"/>
                <a:stretch>
                  <a:fillRect l="-5447" t="-25532" r="-8171" b="-489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408216" y="2652048"/>
                <a:ext cx="542841" cy="2518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36.</m:t>
                      </m:r>
                      <m:sSup>
                        <m:sSupPr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e>
                        <m:sup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8216" y="2652048"/>
                <a:ext cx="542841" cy="251800"/>
              </a:xfrm>
              <a:prstGeom prst="rect">
                <a:avLst/>
              </a:prstGeom>
              <a:blipFill>
                <a:blip r:embed="rId10"/>
                <a:stretch>
                  <a:fillRect l="-6742" r="-2247" b="-97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/>
          <p:cNvSpPr txBox="1"/>
          <p:nvPr/>
        </p:nvSpPr>
        <p:spPr>
          <a:xfrm>
            <a:off x="7308304" y="858562"/>
            <a:ext cx="1603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Draw a diagram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7844976" y="1447066"/>
                <a:ext cx="114140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𝑹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=5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4976" y="1447066"/>
                <a:ext cx="1141403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Straight Arrow Connector 30"/>
          <p:cNvCxnSpPr/>
          <p:nvPr/>
        </p:nvCxnSpPr>
        <p:spPr>
          <a:xfrm flipV="1">
            <a:off x="4880384" y="1340768"/>
            <a:ext cx="0" cy="1643262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727917" y="1109646"/>
                <a:ext cx="305585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𝑵</m:t>
                      </m:r>
                    </m:oMath>
                  </m:oMathPara>
                </a14:m>
                <a:endParaRPr lang="en-GB" sz="16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7917" y="1109646"/>
                <a:ext cx="305585" cy="246221"/>
              </a:xfrm>
              <a:prstGeom prst="rect">
                <a:avLst/>
              </a:prstGeom>
              <a:blipFill>
                <a:blip r:embed="rId12"/>
                <a:stretch>
                  <a:fillRect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/>
          <p:cNvSpPr txBox="1"/>
          <p:nvPr/>
        </p:nvSpPr>
        <p:spPr>
          <a:xfrm>
            <a:off x="4217261" y="5192299"/>
            <a:ext cx="4050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Remember that bearings are measured clockwise from due North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5260811" y="5764365"/>
                <a:ext cx="2045240" cy="2832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9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−36.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sup>
                    </m:sSup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=53.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sup>
                    </m:sSup>
                  </m:oMath>
                </a14:m>
                <a:r>
                  <a:rPr lang="en-GB" dirty="0"/>
                  <a:t> </a:t>
                </a:r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0811" y="5764365"/>
                <a:ext cx="2045240" cy="283219"/>
              </a:xfrm>
              <a:prstGeom prst="rect">
                <a:avLst/>
              </a:prstGeom>
              <a:blipFill>
                <a:blip r:embed="rId13"/>
                <a:stretch>
                  <a:fillRect l="-4179" t="-6522" b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5802562" y="6176962"/>
                <a:ext cx="961738" cy="2832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=053.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sup>
                    </m:sSup>
                  </m:oMath>
                </a14:m>
                <a:r>
                  <a:rPr lang="en-GB" dirty="0"/>
                  <a:t> </a:t>
                </a:r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2562" y="6176962"/>
                <a:ext cx="961738" cy="283219"/>
              </a:xfrm>
              <a:prstGeom prst="rect">
                <a:avLst/>
              </a:prstGeom>
              <a:blipFill>
                <a:blip r:embed="rId14"/>
                <a:stretch>
                  <a:fillRect l="-5696" t="-4255" b="-63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56013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5" grpId="0"/>
      <p:bldP spid="5" grpId="0"/>
      <p:bldP spid="23" grpId="0"/>
      <p:bldP spid="28" grpId="0"/>
      <p:bldP spid="32" grpId="0"/>
      <p:bldP spid="33" grpId="0"/>
      <p:bldP spid="34" grpId="0"/>
      <p:bldP spid="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Forces and motion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Forces can also be written as vectors using </a:t>
                </a:r>
                <a:r>
                  <a:rPr lang="en-US" sz="1600" b="1" dirty="0" err="1">
                    <a:latin typeface="Comic Sans MS" panose="030F0702030302020204" pitchFamily="66" charset="0"/>
                  </a:rPr>
                  <a:t>i</a:t>
                </a:r>
                <a:r>
                  <a:rPr lang="en-US" sz="1600" b="1" dirty="0">
                    <a:latin typeface="Comic Sans MS" panose="030F0702030302020204" pitchFamily="66" charset="0"/>
                  </a:rPr>
                  <a:t>, j notation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In this question </a:t>
                </a:r>
                <a:r>
                  <a:rPr lang="en-US" sz="1600" dirty="0" err="1">
                    <a:latin typeface="Comic Sans MS" panose="030F0702030302020204" pitchFamily="66" charset="0"/>
                    <a:sym typeface="Wingdings" panose="05000000000000000000" pitchFamily="2" charset="2"/>
                  </a:rPr>
                  <a:t>i</a:t>
                </a: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represents the unit vector due east, and j represents the unit vector due north. A particle begins at rest at the origin. It is acted on by three forces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𝒊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+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𝒋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𝑁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,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3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𝒊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−2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𝒋</m:t>
                        </m:r>
                      </m:e>
                    </m:d>
                    <m:r>
                      <a:rPr lang="en-US" sz="16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𝑁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𝒊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+4</m:t>
                        </m:r>
                        <m:r>
                          <a:rPr lang="en-US" sz="1600" b="1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𝒋</m:t>
                        </m:r>
                      </m:e>
                    </m:d>
                    <m:r>
                      <a:rPr lang="en-US" sz="16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𝑁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. 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Find the resultant force in the form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𝒊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sz="1600" b="1" i="1" smtClean="0">
                        <a:latin typeface="Cambria Math" panose="02040503050406030204" pitchFamily="18" charset="0"/>
                      </a:rPr>
                      <m:t>𝒋</m:t>
                    </m:r>
                  </m:oMath>
                </a14:m>
                <a:endParaRPr lang="en-GB" sz="1600" b="1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Work out the magnitude and bearing of the resultant force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Describe the motion of the particle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t="-766" r="-8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545759" y="6488668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10B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843808" y="4581128"/>
                <a:ext cx="67627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𝒋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3808" y="4581128"/>
                <a:ext cx="676275" cy="246221"/>
              </a:xfrm>
              <a:prstGeom prst="rect">
                <a:avLst/>
              </a:prstGeom>
              <a:blipFill>
                <a:blip r:embed="rId3"/>
                <a:stretch>
                  <a:fillRect l="-7273" r="-10000" b="-2926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/>
              <p:cNvSpPr/>
              <p:nvPr/>
            </p:nvSpPr>
            <p:spPr>
              <a:xfrm>
                <a:off x="142875" y="6052617"/>
                <a:ext cx="114140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𝑹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=5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875" y="6052617"/>
                <a:ext cx="1141403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1979314" y="6095673"/>
                <a:ext cx="1793696" cy="2832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Bearing</m:t>
                    </m:r>
                    <m:r>
                      <a:rPr lang="en-US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=053.</m:t>
                    </m:r>
                    <m:sSup>
                      <m:sSup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e>
                      <m:sup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°</m:t>
                        </m:r>
                      </m:sup>
                    </m:sSup>
                  </m:oMath>
                </a14:m>
                <a:r>
                  <a:rPr lang="en-GB" dirty="0">
                    <a:solidFill>
                      <a:srgbClr val="FF0000"/>
                    </a:solidFill>
                  </a:rPr>
                  <a:t> </a:t>
                </a:r>
                <a:endParaRPr lang="en-GB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9314" y="6095673"/>
                <a:ext cx="1793696" cy="283219"/>
              </a:xfrm>
              <a:prstGeom prst="rect">
                <a:avLst/>
              </a:prstGeom>
              <a:blipFill>
                <a:blip r:embed="rId5"/>
                <a:stretch>
                  <a:fillRect l="-6122" t="-4348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4139952" y="1484784"/>
            <a:ext cx="44704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The particle is </a:t>
            </a:r>
            <a:r>
              <a:rPr lang="en-US" u="sng" dirty="0">
                <a:solidFill>
                  <a:srgbClr val="FF0000"/>
                </a:solidFill>
                <a:latin typeface="Comic Sans MS" panose="030F0702030302020204" pitchFamily="66" charset="0"/>
              </a:rPr>
              <a:t>accelerating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 in the direction of the resultant force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124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83C6116-51B4-42ED-A3A6-E50D01274ED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5C9E3BF-66CE-4B04-A007-5CF9D3A3351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079FB22-814C-42C0-802D-1A27F9900607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536</TotalTime>
  <Words>812</Words>
  <Application>Microsoft Office PowerPoint</Application>
  <PresentationFormat>On-screen Show (4:3)</PresentationFormat>
  <Paragraphs>87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8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HGGyoshotai</vt:lpstr>
      <vt:lpstr>Lucida Handwriting</vt:lpstr>
      <vt:lpstr>Segoe UI Black</vt:lpstr>
      <vt:lpstr>Wingdings</vt:lpstr>
      <vt:lpstr>Office テーマ</vt:lpstr>
      <vt:lpstr>PowerPoint Presentation</vt:lpstr>
      <vt:lpstr>Forces and motion</vt:lpstr>
      <vt:lpstr>Forces and motion</vt:lpstr>
      <vt:lpstr>Forces and motion</vt:lpstr>
      <vt:lpstr>Forces and motion</vt:lpstr>
      <vt:lpstr>Forces and motion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Gareth Westwater</cp:lastModifiedBy>
  <cp:revision>120</cp:revision>
  <dcterms:created xsi:type="dcterms:W3CDTF">2017-08-14T15:35:38Z</dcterms:created>
  <dcterms:modified xsi:type="dcterms:W3CDTF">2021-01-24T10:09:38Z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