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256" r:id="rId2"/>
    <p:sldId id="259" r:id="rId3"/>
    <p:sldId id="258" r:id="rId4"/>
    <p:sldId id="262" r:id="rId5"/>
    <p:sldId id="273" r:id="rId6"/>
    <p:sldId id="274" r:id="rId7"/>
    <p:sldId id="263" r:id="rId8"/>
    <p:sldId id="264" r:id="rId9"/>
    <p:sldId id="275" r:id="rId10"/>
    <p:sldId id="276" r:id="rId11"/>
    <p:sldId id="277" r:id="rId12"/>
    <p:sldId id="278" r:id="rId13"/>
    <p:sldId id="265" r:id="rId14"/>
    <p:sldId id="266" r:id="rId15"/>
    <p:sldId id="287" r:id="rId16"/>
    <p:sldId id="283" r:id="rId17"/>
    <p:sldId id="284" r:id="rId18"/>
    <p:sldId id="285" r:id="rId19"/>
    <p:sldId id="286" r:id="rId20"/>
    <p:sldId id="291" r:id="rId21"/>
    <p:sldId id="293" r:id="rId22"/>
    <p:sldId id="292" r:id="rId23"/>
    <p:sldId id="267" r:id="rId24"/>
    <p:sldId id="268" r:id="rId25"/>
    <p:sldId id="295" r:id="rId26"/>
    <p:sldId id="299" r:id="rId27"/>
    <p:sldId id="296" r:id="rId28"/>
    <p:sldId id="298" r:id="rId29"/>
    <p:sldId id="300" r:id="rId30"/>
    <p:sldId id="269" r:id="rId31"/>
    <p:sldId id="270" r:id="rId32"/>
    <p:sldId id="301" r:id="rId33"/>
    <p:sldId id="302" r:id="rId34"/>
    <p:sldId id="303" r:id="rId35"/>
    <p:sldId id="304" r:id="rId36"/>
    <p:sldId id="308" r:id="rId37"/>
    <p:sldId id="309" r:id="rId38"/>
    <p:sldId id="271" r:id="rId39"/>
    <p:sldId id="272" r:id="rId40"/>
    <p:sldId id="310" r:id="rId41"/>
    <p:sldId id="323" r:id="rId42"/>
    <p:sldId id="324" r:id="rId43"/>
    <p:sldId id="325" r:id="rId44"/>
    <p:sldId id="326" r:id="rId45"/>
    <p:sldId id="327" r:id="rId46"/>
    <p:sldId id="329" r:id="rId47"/>
    <p:sldId id="330" r:id="rId48"/>
    <p:sldId id="331"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A50021"/>
    <a:srgbClr val="FFFFCC"/>
    <a:srgbClr val="CC00CC"/>
    <a:srgbClr val="FFCC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14B32B-4EE0-41BB-B739-F248FAA64C2B}" type="datetimeFigureOut">
              <a:rPr lang="en-GB" smtClean="0"/>
              <a:t>14/08/2018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EFF5E6-3FDD-458B-B2E3-5216B584EBD7}" type="slidenum">
              <a:rPr lang="en-GB" smtClean="0"/>
              <a:t>‹#›</a:t>
            </a:fld>
            <a:endParaRPr lang="en-GB"/>
          </a:p>
        </p:txBody>
      </p:sp>
    </p:spTree>
    <p:extLst>
      <p:ext uri="{BB962C8B-B14F-4D97-AF65-F5344CB8AC3E}">
        <p14:creationId xmlns:p14="http://schemas.microsoft.com/office/powerpoint/2010/main" val="3920083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14/08/2018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97934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14/08/2018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850667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14/08/2018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445268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14/08/2018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169759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50C350-365A-4F35-859D-17F134836970}" type="datetimeFigureOut">
              <a:rPr lang="en-GB" smtClean="0"/>
              <a:t>14/08/2018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904139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50C350-365A-4F35-859D-17F134836970}" type="datetimeFigureOut">
              <a:rPr lang="en-GB" smtClean="0"/>
              <a:t>14/08/2018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97365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50C350-365A-4F35-859D-17F134836970}" type="datetimeFigureOut">
              <a:rPr lang="en-GB" smtClean="0"/>
              <a:t>14/08/2018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53397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50C350-365A-4F35-859D-17F134836970}" type="datetimeFigureOut">
              <a:rPr lang="en-GB" smtClean="0"/>
              <a:t>14/08/2018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704381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50C350-365A-4F35-859D-17F134836970}" type="datetimeFigureOut">
              <a:rPr lang="en-GB" smtClean="0"/>
              <a:t>14/08/2018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2340146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14/08/2018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252038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14/08/2018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100777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A50021"/>
            </a:gs>
            <a:gs pos="4000">
              <a:schemeClr val="accent2">
                <a:lumMod val="20000"/>
                <a:lumOff val="80000"/>
              </a:schemeClr>
            </a:gs>
            <a:gs pos="97000">
              <a:schemeClr val="accent2">
                <a:lumMod val="20000"/>
                <a:lumOff val="80000"/>
              </a:schemeClr>
            </a:gs>
            <a:gs pos="100000">
              <a:srgbClr val="A5002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0C350-365A-4F35-859D-17F134836970}" type="datetimeFigureOut">
              <a:rPr lang="en-GB" smtClean="0"/>
              <a:t>14/08/2018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55662A-1E8C-41A9-AAAB-2F6E2B9C335B}" type="slidenum">
              <a:rPr lang="en-GB" smtClean="0"/>
              <a:t>‹#›</a:t>
            </a:fld>
            <a:endParaRPr lang="en-GB"/>
          </a:p>
        </p:txBody>
      </p:sp>
    </p:spTree>
    <p:extLst>
      <p:ext uri="{BB962C8B-B14F-4D97-AF65-F5344CB8AC3E}">
        <p14:creationId xmlns:p14="http://schemas.microsoft.com/office/powerpoint/2010/main" val="18499737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 Id="rId9" Type="http://schemas.openxmlformats.org/officeDocument/2006/relationships/image" Target="../media/image37.png"/></Relationships>
</file>

<file path=ppt/slides/_rels/slide11.xml.rels><?xml version="1.0" encoding="UTF-8" standalone="yes"?>
<Relationships xmlns="http://schemas.openxmlformats.org/package/2006/relationships"><Relationship Id="rId8" Type="http://schemas.openxmlformats.org/officeDocument/2006/relationships/image" Target="../media/image38.png"/><Relationship Id="rId13" Type="http://schemas.openxmlformats.org/officeDocument/2006/relationships/image" Target="../media/image43.png"/><Relationship Id="rId3" Type="http://schemas.openxmlformats.org/officeDocument/2006/relationships/image" Target="../media/image31.png"/><Relationship Id="rId7" Type="http://schemas.openxmlformats.org/officeDocument/2006/relationships/image" Target="../media/image35.png"/><Relationship Id="rId12" Type="http://schemas.openxmlformats.org/officeDocument/2006/relationships/image" Target="../media/image42.png"/><Relationship Id="rId2"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34.png"/><Relationship Id="rId11" Type="http://schemas.openxmlformats.org/officeDocument/2006/relationships/image" Target="../media/image41.png"/><Relationship Id="rId5" Type="http://schemas.openxmlformats.org/officeDocument/2006/relationships/image" Target="../media/image33.png"/><Relationship Id="rId10" Type="http://schemas.openxmlformats.org/officeDocument/2006/relationships/image" Target="../media/image40.png"/><Relationship Id="rId4" Type="http://schemas.openxmlformats.org/officeDocument/2006/relationships/image" Target="../media/image32.png"/><Relationship Id="rId9" Type="http://schemas.openxmlformats.org/officeDocument/2006/relationships/image" Target="../media/image39.png"/><Relationship Id="rId14" Type="http://schemas.openxmlformats.org/officeDocument/2006/relationships/image" Target="../media/image44.png"/></Relationships>
</file>

<file path=ppt/slides/_rels/slide1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28.png"/><Relationship Id="rId1" Type="http://schemas.openxmlformats.org/officeDocument/2006/relationships/slideLayout" Target="../slideLayouts/slideLayout2.xml"/><Relationship Id="rId5" Type="http://schemas.openxmlformats.org/officeDocument/2006/relationships/image" Target="../media/image46.png"/><Relationship Id="rId4" Type="http://schemas.openxmlformats.org/officeDocument/2006/relationships/image" Target="../media/image4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0.png"/><Relationship Id="rId7" Type="http://schemas.openxmlformats.org/officeDocument/2006/relationships/image" Target="../media/image54.png"/><Relationship Id="rId2" Type="http://schemas.openxmlformats.org/officeDocument/2006/relationships/image" Target="../media/image49.png"/><Relationship Id="rId1" Type="http://schemas.openxmlformats.org/officeDocument/2006/relationships/slideLayout" Target="../slideLayouts/slideLayout2.xml"/><Relationship Id="rId6" Type="http://schemas.openxmlformats.org/officeDocument/2006/relationships/image" Target="../media/image53.png"/><Relationship Id="rId5" Type="http://schemas.openxmlformats.org/officeDocument/2006/relationships/image" Target="../media/image52.png"/><Relationship Id="rId4" Type="http://schemas.openxmlformats.org/officeDocument/2006/relationships/image" Target="../media/image51.png"/></Relationships>
</file>

<file path=ppt/slides/_rels/slide17.xml.rels><?xml version="1.0" encoding="UTF-8" standalone="yes"?>
<Relationships xmlns="http://schemas.openxmlformats.org/package/2006/relationships"><Relationship Id="rId3" Type="http://schemas.openxmlformats.org/officeDocument/2006/relationships/image" Target="../media/image54.png"/><Relationship Id="rId7" Type="http://schemas.openxmlformats.org/officeDocument/2006/relationships/image" Target="../media/image58.png"/><Relationship Id="rId2" Type="http://schemas.openxmlformats.org/officeDocument/2006/relationships/image" Target="../media/image49.png"/><Relationship Id="rId1" Type="http://schemas.openxmlformats.org/officeDocument/2006/relationships/slideLayout" Target="../slideLayouts/slideLayout2.xml"/><Relationship Id="rId6" Type="http://schemas.openxmlformats.org/officeDocument/2006/relationships/image" Target="../media/image57.png"/><Relationship Id="rId5" Type="http://schemas.openxmlformats.org/officeDocument/2006/relationships/image" Target="../media/image56.png"/><Relationship Id="rId4" Type="http://schemas.openxmlformats.org/officeDocument/2006/relationships/image" Target="../media/image55.png"/></Relationships>
</file>

<file path=ppt/slides/_rels/slide18.xml.rels><?xml version="1.0" encoding="UTF-8" standalone="yes"?>
<Relationships xmlns="http://schemas.openxmlformats.org/package/2006/relationships"><Relationship Id="rId8" Type="http://schemas.openxmlformats.org/officeDocument/2006/relationships/image" Target="../media/image63.png"/><Relationship Id="rId13" Type="http://schemas.openxmlformats.org/officeDocument/2006/relationships/image" Target="../media/image68.png"/><Relationship Id="rId3" Type="http://schemas.openxmlformats.org/officeDocument/2006/relationships/image" Target="../media/image54.png"/><Relationship Id="rId7" Type="http://schemas.openxmlformats.org/officeDocument/2006/relationships/image" Target="../media/image62.png"/><Relationship Id="rId12" Type="http://schemas.openxmlformats.org/officeDocument/2006/relationships/image" Target="../media/image67.png"/><Relationship Id="rId2" Type="http://schemas.openxmlformats.org/officeDocument/2006/relationships/image" Target="../media/image49.png"/><Relationship Id="rId1" Type="http://schemas.openxmlformats.org/officeDocument/2006/relationships/slideLayout" Target="../slideLayouts/slideLayout2.xml"/><Relationship Id="rId6" Type="http://schemas.openxmlformats.org/officeDocument/2006/relationships/image" Target="../media/image61.png"/><Relationship Id="rId11" Type="http://schemas.openxmlformats.org/officeDocument/2006/relationships/image" Target="../media/image66.png"/><Relationship Id="rId5" Type="http://schemas.openxmlformats.org/officeDocument/2006/relationships/image" Target="../media/image60.png"/><Relationship Id="rId10" Type="http://schemas.openxmlformats.org/officeDocument/2006/relationships/image" Target="../media/image65.png"/><Relationship Id="rId4" Type="http://schemas.openxmlformats.org/officeDocument/2006/relationships/image" Target="../media/image59.png"/><Relationship Id="rId9" Type="http://schemas.openxmlformats.org/officeDocument/2006/relationships/image" Target="../media/image64.png"/></Relationships>
</file>

<file path=ppt/slides/_rels/slide19.xml.rels><?xml version="1.0" encoding="UTF-8" standalone="yes"?>
<Relationships xmlns="http://schemas.openxmlformats.org/package/2006/relationships"><Relationship Id="rId8" Type="http://schemas.openxmlformats.org/officeDocument/2006/relationships/image" Target="../media/image73.png"/><Relationship Id="rId13" Type="http://schemas.openxmlformats.org/officeDocument/2006/relationships/image" Target="../media/image78.png"/><Relationship Id="rId3" Type="http://schemas.openxmlformats.org/officeDocument/2006/relationships/image" Target="../media/image54.png"/><Relationship Id="rId7" Type="http://schemas.openxmlformats.org/officeDocument/2006/relationships/image" Target="../media/image72.png"/><Relationship Id="rId12" Type="http://schemas.openxmlformats.org/officeDocument/2006/relationships/image" Target="../media/image77.png"/><Relationship Id="rId2" Type="http://schemas.openxmlformats.org/officeDocument/2006/relationships/image" Target="../media/image49.png"/><Relationship Id="rId1" Type="http://schemas.openxmlformats.org/officeDocument/2006/relationships/slideLayout" Target="../slideLayouts/slideLayout2.xml"/><Relationship Id="rId6" Type="http://schemas.openxmlformats.org/officeDocument/2006/relationships/image" Target="../media/image71.png"/><Relationship Id="rId11" Type="http://schemas.openxmlformats.org/officeDocument/2006/relationships/image" Target="../media/image76.png"/><Relationship Id="rId5" Type="http://schemas.openxmlformats.org/officeDocument/2006/relationships/image" Target="../media/image70.png"/><Relationship Id="rId10" Type="http://schemas.openxmlformats.org/officeDocument/2006/relationships/image" Target="../media/image75.png"/><Relationship Id="rId4" Type="http://schemas.openxmlformats.org/officeDocument/2006/relationships/image" Target="../media/image69.png"/><Relationship Id="rId9" Type="http://schemas.openxmlformats.org/officeDocument/2006/relationships/image" Target="../media/image74.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0.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49.png"/><Relationship Id="rId1" Type="http://schemas.openxmlformats.org/officeDocument/2006/relationships/slideLayout" Target="../slideLayouts/slideLayout2.xml"/><Relationship Id="rId6" Type="http://schemas.openxmlformats.org/officeDocument/2006/relationships/image" Target="../media/image81.png"/><Relationship Id="rId5" Type="http://schemas.openxmlformats.org/officeDocument/2006/relationships/image" Target="../media/image80.png"/><Relationship Id="rId4" Type="http://schemas.openxmlformats.org/officeDocument/2006/relationships/image" Target="../media/image79.png"/></Relationships>
</file>

<file path=ppt/slides/_rels/slide21.xml.rels><?xml version="1.0" encoding="UTF-8" standalone="yes"?>
<Relationships xmlns="http://schemas.openxmlformats.org/package/2006/relationships"><Relationship Id="rId8" Type="http://schemas.openxmlformats.org/officeDocument/2006/relationships/image" Target="../media/image86.png"/><Relationship Id="rId3" Type="http://schemas.openxmlformats.org/officeDocument/2006/relationships/image" Target="../media/image54.png"/><Relationship Id="rId7" Type="http://schemas.openxmlformats.org/officeDocument/2006/relationships/image" Target="../media/image85.png"/><Relationship Id="rId2" Type="http://schemas.openxmlformats.org/officeDocument/2006/relationships/image" Target="../media/image49.png"/><Relationship Id="rId1" Type="http://schemas.openxmlformats.org/officeDocument/2006/relationships/slideLayout" Target="../slideLayouts/slideLayout2.xml"/><Relationship Id="rId6" Type="http://schemas.openxmlformats.org/officeDocument/2006/relationships/image" Target="../media/image84.png"/><Relationship Id="rId11" Type="http://schemas.openxmlformats.org/officeDocument/2006/relationships/image" Target="../media/image89.png"/><Relationship Id="rId5" Type="http://schemas.openxmlformats.org/officeDocument/2006/relationships/image" Target="../media/image83.png"/><Relationship Id="rId10" Type="http://schemas.openxmlformats.org/officeDocument/2006/relationships/image" Target="../media/image88.png"/><Relationship Id="rId4" Type="http://schemas.openxmlformats.org/officeDocument/2006/relationships/image" Target="../media/image82.png"/><Relationship Id="rId9" Type="http://schemas.openxmlformats.org/officeDocument/2006/relationships/image" Target="../media/image87.png"/></Relationships>
</file>

<file path=ppt/slides/_rels/slide22.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49.png"/><Relationship Id="rId1" Type="http://schemas.openxmlformats.org/officeDocument/2006/relationships/slideLayout" Target="../slideLayouts/slideLayout2.xml"/><Relationship Id="rId6" Type="http://schemas.openxmlformats.org/officeDocument/2006/relationships/image" Target="../media/image91.png"/><Relationship Id="rId5" Type="http://schemas.openxmlformats.org/officeDocument/2006/relationships/image" Target="../media/image90.png"/><Relationship Id="rId4" Type="http://schemas.openxmlformats.org/officeDocument/2006/relationships/image" Target="../media/image79.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image" Target="../media/image97.png"/><Relationship Id="rId13" Type="http://schemas.openxmlformats.org/officeDocument/2006/relationships/image" Target="../media/image102.png"/><Relationship Id="rId18" Type="http://schemas.openxmlformats.org/officeDocument/2006/relationships/image" Target="../media/image107.png"/><Relationship Id="rId3" Type="http://schemas.openxmlformats.org/officeDocument/2006/relationships/image" Target="../media/image49.png"/><Relationship Id="rId21" Type="http://schemas.openxmlformats.org/officeDocument/2006/relationships/image" Target="../media/image110.png"/><Relationship Id="rId7" Type="http://schemas.openxmlformats.org/officeDocument/2006/relationships/image" Target="../media/image96.png"/><Relationship Id="rId12" Type="http://schemas.openxmlformats.org/officeDocument/2006/relationships/image" Target="../media/image101.png"/><Relationship Id="rId17" Type="http://schemas.openxmlformats.org/officeDocument/2006/relationships/image" Target="../media/image106.png"/><Relationship Id="rId2" Type="http://schemas.openxmlformats.org/officeDocument/2006/relationships/image" Target="../media/image92.png"/><Relationship Id="rId16" Type="http://schemas.openxmlformats.org/officeDocument/2006/relationships/image" Target="../media/image105.png"/><Relationship Id="rId20" Type="http://schemas.openxmlformats.org/officeDocument/2006/relationships/image" Target="../media/image109.png"/><Relationship Id="rId1" Type="http://schemas.openxmlformats.org/officeDocument/2006/relationships/slideLayout" Target="../slideLayouts/slideLayout2.xml"/><Relationship Id="rId6" Type="http://schemas.openxmlformats.org/officeDocument/2006/relationships/image" Target="../media/image95.png"/><Relationship Id="rId11" Type="http://schemas.openxmlformats.org/officeDocument/2006/relationships/image" Target="../media/image100.png"/><Relationship Id="rId5" Type="http://schemas.openxmlformats.org/officeDocument/2006/relationships/image" Target="../media/image94.png"/><Relationship Id="rId15" Type="http://schemas.openxmlformats.org/officeDocument/2006/relationships/image" Target="../media/image104.png"/><Relationship Id="rId10" Type="http://schemas.openxmlformats.org/officeDocument/2006/relationships/image" Target="../media/image99.png"/><Relationship Id="rId19" Type="http://schemas.openxmlformats.org/officeDocument/2006/relationships/image" Target="../media/image108.png"/><Relationship Id="rId4" Type="http://schemas.openxmlformats.org/officeDocument/2006/relationships/image" Target="../media/image93.png"/><Relationship Id="rId9" Type="http://schemas.openxmlformats.org/officeDocument/2006/relationships/image" Target="../media/image98.png"/><Relationship Id="rId14" Type="http://schemas.openxmlformats.org/officeDocument/2006/relationships/image" Target="../media/image103.png"/></Relationships>
</file>

<file path=ppt/slides/_rels/slide25.xml.rels><?xml version="1.0" encoding="UTF-8" standalone="yes"?>
<Relationships xmlns="http://schemas.openxmlformats.org/package/2006/relationships"><Relationship Id="rId8" Type="http://schemas.openxmlformats.org/officeDocument/2006/relationships/image" Target="../media/image980.png"/><Relationship Id="rId3" Type="http://schemas.openxmlformats.org/officeDocument/2006/relationships/image" Target="../media/image49.png"/><Relationship Id="rId7" Type="http://schemas.openxmlformats.org/officeDocument/2006/relationships/image" Target="../media/image970.png"/><Relationship Id="rId2" Type="http://schemas.openxmlformats.org/officeDocument/2006/relationships/image" Target="../media/image930.png"/><Relationship Id="rId1" Type="http://schemas.openxmlformats.org/officeDocument/2006/relationships/slideLayout" Target="../slideLayouts/slideLayout2.xml"/><Relationship Id="rId6" Type="http://schemas.openxmlformats.org/officeDocument/2006/relationships/image" Target="../media/image960.png"/><Relationship Id="rId5" Type="http://schemas.openxmlformats.org/officeDocument/2006/relationships/image" Target="../media/image950.png"/><Relationship Id="rId10" Type="http://schemas.openxmlformats.org/officeDocument/2006/relationships/image" Target="../media/image1000.png"/><Relationship Id="rId4" Type="http://schemas.openxmlformats.org/officeDocument/2006/relationships/image" Target="../media/image940.png"/><Relationship Id="rId9" Type="http://schemas.openxmlformats.org/officeDocument/2006/relationships/image" Target="../media/image990.png"/></Relationships>
</file>

<file path=ppt/slides/_rels/slide26.xml.rels><?xml version="1.0" encoding="UTF-8" standalone="yes"?>
<Relationships xmlns="http://schemas.openxmlformats.org/package/2006/relationships"><Relationship Id="rId3" Type="http://schemas.openxmlformats.org/officeDocument/2006/relationships/image" Target="../media/image49.png"/><Relationship Id="rId7" Type="http://schemas.openxmlformats.org/officeDocument/2006/relationships/image" Target="../media/image115.png"/><Relationship Id="rId2" Type="http://schemas.openxmlformats.org/officeDocument/2006/relationships/image" Target="../media/image111.png"/><Relationship Id="rId1" Type="http://schemas.openxmlformats.org/officeDocument/2006/relationships/slideLayout" Target="../slideLayouts/slideLayout2.xml"/><Relationship Id="rId6" Type="http://schemas.openxmlformats.org/officeDocument/2006/relationships/image" Target="../media/image114.png"/><Relationship Id="rId5" Type="http://schemas.openxmlformats.org/officeDocument/2006/relationships/image" Target="../media/image113.png"/><Relationship Id="rId4" Type="http://schemas.openxmlformats.org/officeDocument/2006/relationships/image" Target="../media/image112.png"/></Relationships>
</file>

<file path=ppt/slides/_rels/slide27.xml.rels><?xml version="1.0" encoding="UTF-8" standalone="yes"?>
<Relationships xmlns="http://schemas.openxmlformats.org/package/2006/relationships"><Relationship Id="rId8" Type="http://schemas.openxmlformats.org/officeDocument/2006/relationships/image" Target="../media/image118.png"/><Relationship Id="rId3" Type="http://schemas.openxmlformats.org/officeDocument/2006/relationships/image" Target="../media/image49.png"/><Relationship Id="rId7" Type="http://schemas.openxmlformats.org/officeDocument/2006/relationships/image" Target="../media/image117.png"/><Relationship Id="rId2" Type="http://schemas.openxmlformats.org/officeDocument/2006/relationships/image" Target="../media/image116.png"/><Relationship Id="rId1" Type="http://schemas.openxmlformats.org/officeDocument/2006/relationships/slideLayout" Target="../slideLayouts/slideLayout2.xml"/><Relationship Id="rId6" Type="http://schemas.openxmlformats.org/officeDocument/2006/relationships/image" Target="../media/image114.png"/><Relationship Id="rId5" Type="http://schemas.openxmlformats.org/officeDocument/2006/relationships/image" Target="../media/image113.png"/><Relationship Id="rId10" Type="http://schemas.openxmlformats.org/officeDocument/2006/relationships/image" Target="../media/image120.png"/><Relationship Id="rId4" Type="http://schemas.openxmlformats.org/officeDocument/2006/relationships/image" Target="../media/image112.png"/><Relationship Id="rId9" Type="http://schemas.openxmlformats.org/officeDocument/2006/relationships/image" Target="../media/image119.png"/></Relationships>
</file>

<file path=ppt/slides/_rels/slide28.xml.rels><?xml version="1.0" encoding="UTF-8" standalone="yes"?>
<Relationships xmlns="http://schemas.openxmlformats.org/package/2006/relationships"><Relationship Id="rId8" Type="http://schemas.openxmlformats.org/officeDocument/2006/relationships/image" Target="../media/image122.png"/><Relationship Id="rId13" Type="http://schemas.openxmlformats.org/officeDocument/2006/relationships/image" Target="../media/image127.png"/><Relationship Id="rId3" Type="http://schemas.openxmlformats.org/officeDocument/2006/relationships/image" Target="../media/image49.png"/><Relationship Id="rId7" Type="http://schemas.openxmlformats.org/officeDocument/2006/relationships/image" Target="../media/image121.png"/><Relationship Id="rId12" Type="http://schemas.openxmlformats.org/officeDocument/2006/relationships/image" Target="../media/image126.png"/><Relationship Id="rId2" Type="http://schemas.openxmlformats.org/officeDocument/2006/relationships/image" Target="../media/image116.png"/><Relationship Id="rId16" Type="http://schemas.openxmlformats.org/officeDocument/2006/relationships/image" Target="../media/image130.png"/><Relationship Id="rId1" Type="http://schemas.openxmlformats.org/officeDocument/2006/relationships/slideLayout" Target="../slideLayouts/slideLayout2.xml"/><Relationship Id="rId6" Type="http://schemas.openxmlformats.org/officeDocument/2006/relationships/image" Target="../media/image114.png"/><Relationship Id="rId11" Type="http://schemas.openxmlformats.org/officeDocument/2006/relationships/image" Target="../media/image125.png"/><Relationship Id="rId5" Type="http://schemas.openxmlformats.org/officeDocument/2006/relationships/image" Target="../media/image113.png"/><Relationship Id="rId15" Type="http://schemas.openxmlformats.org/officeDocument/2006/relationships/image" Target="../media/image129.png"/><Relationship Id="rId10" Type="http://schemas.openxmlformats.org/officeDocument/2006/relationships/image" Target="../media/image124.png"/><Relationship Id="rId4" Type="http://schemas.openxmlformats.org/officeDocument/2006/relationships/image" Target="../media/image112.png"/><Relationship Id="rId9" Type="http://schemas.openxmlformats.org/officeDocument/2006/relationships/image" Target="../media/image123.png"/><Relationship Id="rId14" Type="http://schemas.openxmlformats.org/officeDocument/2006/relationships/image" Target="../media/image128.png"/></Relationships>
</file>

<file path=ppt/slides/_rels/slide29.xml.rels><?xml version="1.0" encoding="UTF-8" standalone="yes"?>
<Relationships xmlns="http://schemas.openxmlformats.org/package/2006/relationships"><Relationship Id="rId8" Type="http://schemas.openxmlformats.org/officeDocument/2006/relationships/image" Target="../media/image136.png"/><Relationship Id="rId13" Type="http://schemas.openxmlformats.org/officeDocument/2006/relationships/image" Target="../media/image141.png"/><Relationship Id="rId18" Type="http://schemas.openxmlformats.org/officeDocument/2006/relationships/image" Target="../media/image146.png"/><Relationship Id="rId3" Type="http://schemas.openxmlformats.org/officeDocument/2006/relationships/image" Target="../media/image49.png"/><Relationship Id="rId7" Type="http://schemas.openxmlformats.org/officeDocument/2006/relationships/image" Target="../media/image135.png"/><Relationship Id="rId12" Type="http://schemas.openxmlformats.org/officeDocument/2006/relationships/image" Target="../media/image140.png"/><Relationship Id="rId17" Type="http://schemas.openxmlformats.org/officeDocument/2006/relationships/image" Target="../media/image145.png"/><Relationship Id="rId2" Type="http://schemas.openxmlformats.org/officeDocument/2006/relationships/image" Target="../media/image131.png"/><Relationship Id="rId16" Type="http://schemas.openxmlformats.org/officeDocument/2006/relationships/image" Target="../media/image144.png"/><Relationship Id="rId1" Type="http://schemas.openxmlformats.org/officeDocument/2006/relationships/slideLayout" Target="../slideLayouts/slideLayout2.xml"/><Relationship Id="rId6" Type="http://schemas.openxmlformats.org/officeDocument/2006/relationships/image" Target="../media/image134.png"/><Relationship Id="rId11" Type="http://schemas.openxmlformats.org/officeDocument/2006/relationships/image" Target="../media/image139.png"/><Relationship Id="rId5" Type="http://schemas.openxmlformats.org/officeDocument/2006/relationships/image" Target="../media/image133.png"/><Relationship Id="rId15" Type="http://schemas.openxmlformats.org/officeDocument/2006/relationships/image" Target="../media/image143.png"/><Relationship Id="rId10" Type="http://schemas.openxmlformats.org/officeDocument/2006/relationships/image" Target="../media/image138.png"/><Relationship Id="rId4" Type="http://schemas.openxmlformats.org/officeDocument/2006/relationships/image" Target="../media/image132.png"/><Relationship Id="rId9" Type="http://schemas.openxmlformats.org/officeDocument/2006/relationships/image" Target="../media/image137.png"/><Relationship Id="rId14" Type="http://schemas.openxmlformats.org/officeDocument/2006/relationships/image" Target="../media/image14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8.png"/><Relationship Id="rId2" Type="http://schemas.openxmlformats.org/officeDocument/2006/relationships/image" Target="../media/image147.png"/><Relationship Id="rId1" Type="http://schemas.openxmlformats.org/officeDocument/2006/relationships/slideLayout" Target="../slideLayouts/slideLayout2.xml"/><Relationship Id="rId5" Type="http://schemas.openxmlformats.org/officeDocument/2006/relationships/image" Target="../media/image150.png"/><Relationship Id="rId4" Type="http://schemas.openxmlformats.org/officeDocument/2006/relationships/image" Target="../media/image149.png"/></Relationships>
</file>

<file path=ppt/slides/_rels/slide33.xml.rels><?xml version="1.0" encoding="UTF-8" standalone="yes"?>
<Relationships xmlns="http://schemas.openxmlformats.org/package/2006/relationships"><Relationship Id="rId3" Type="http://schemas.openxmlformats.org/officeDocument/2006/relationships/image" Target="../media/image152.png"/><Relationship Id="rId7" Type="http://schemas.openxmlformats.org/officeDocument/2006/relationships/image" Target="../media/image156.png"/><Relationship Id="rId2" Type="http://schemas.openxmlformats.org/officeDocument/2006/relationships/image" Target="../media/image151.png"/><Relationship Id="rId1" Type="http://schemas.openxmlformats.org/officeDocument/2006/relationships/slideLayout" Target="../slideLayouts/slideLayout2.xml"/><Relationship Id="rId6" Type="http://schemas.openxmlformats.org/officeDocument/2006/relationships/image" Target="../media/image155.png"/><Relationship Id="rId5" Type="http://schemas.openxmlformats.org/officeDocument/2006/relationships/image" Target="../media/image154.png"/><Relationship Id="rId4" Type="http://schemas.openxmlformats.org/officeDocument/2006/relationships/image" Target="../media/image153.png"/></Relationships>
</file>

<file path=ppt/slides/_rels/slide34.xml.rels><?xml version="1.0" encoding="UTF-8" standalone="yes"?>
<Relationships xmlns="http://schemas.openxmlformats.org/package/2006/relationships"><Relationship Id="rId3" Type="http://schemas.openxmlformats.org/officeDocument/2006/relationships/image" Target="../media/image157.png"/><Relationship Id="rId2" Type="http://schemas.openxmlformats.org/officeDocument/2006/relationships/image" Target="../media/image15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59.png"/><Relationship Id="rId2" Type="http://schemas.openxmlformats.org/officeDocument/2006/relationships/image" Target="../media/image158.png"/><Relationship Id="rId1" Type="http://schemas.openxmlformats.org/officeDocument/2006/relationships/slideLayout" Target="../slideLayouts/slideLayout2.xml"/><Relationship Id="rId5" Type="http://schemas.openxmlformats.org/officeDocument/2006/relationships/image" Target="../media/image161.png"/><Relationship Id="rId4" Type="http://schemas.openxmlformats.org/officeDocument/2006/relationships/image" Target="../media/image160.png"/></Relationships>
</file>

<file path=ppt/slides/_rels/slide36.xml.rels><?xml version="1.0" encoding="UTF-8" standalone="yes"?>
<Relationships xmlns="http://schemas.openxmlformats.org/package/2006/relationships"><Relationship Id="rId3" Type="http://schemas.openxmlformats.org/officeDocument/2006/relationships/image" Target="../media/image162.png"/><Relationship Id="rId2" Type="http://schemas.openxmlformats.org/officeDocument/2006/relationships/image" Target="../media/image158.png"/><Relationship Id="rId1" Type="http://schemas.openxmlformats.org/officeDocument/2006/relationships/slideLayout" Target="../slideLayouts/slideLayout2.xml"/><Relationship Id="rId4" Type="http://schemas.openxmlformats.org/officeDocument/2006/relationships/image" Target="../media/image163.png"/></Relationships>
</file>

<file path=ppt/slides/_rels/slide37.xml.rels><?xml version="1.0" encoding="UTF-8" standalone="yes"?>
<Relationships xmlns="http://schemas.openxmlformats.org/package/2006/relationships"><Relationship Id="rId3" Type="http://schemas.openxmlformats.org/officeDocument/2006/relationships/image" Target="../media/image164.png"/><Relationship Id="rId2" Type="http://schemas.openxmlformats.org/officeDocument/2006/relationships/image" Target="../media/image158.png"/><Relationship Id="rId1" Type="http://schemas.openxmlformats.org/officeDocument/2006/relationships/slideLayout" Target="../slideLayouts/slideLayout2.xml"/><Relationship Id="rId4" Type="http://schemas.openxmlformats.org/officeDocument/2006/relationships/image" Target="../media/image165.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16.png"/></Relationships>
</file>

<file path=ppt/slides/_rels/slide40.xml.rels><?xml version="1.0" encoding="UTF-8" standalone="yes"?>
<Relationships xmlns="http://schemas.openxmlformats.org/package/2006/relationships"><Relationship Id="rId8" Type="http://schemas.openxmlformats.org/officeDocument/2006/relationships/image" Target="../media/image172.png"/><Relationship Id="rId3" Type="http://schemas.openxmlformats.org/officeDocument/2006/relationships/image" Target="../media/image167.png"/><Relationship Id="rId7" Type="http://schemas.openxmlformats.org/officeDocument/2006/relationships/image" Target="../media/image171.png"/><Relationship Id="rId2" Type="http://schemas.openxmlformats.org/officeDocument/2006/relationships/image" Target="../media/image166.png"/><Relationship Id="rId1" Type="http://schemas.openxmlformats.org/officeDocument/2006/relationships/slideLayout" Target="../slideLayouts/slideLayout2.xml"/><Relationship Id="rId6" Type="http://schemas.openxmlformats.org/officeDocument/2006/relationships/image" Target="../media/image170.png"/><Relationship Id="rId5" Type="http://schemas.openxmlformats.org/officeDocument/2006/relationships/image" Target="../media/image169.png"/><Relationship Id="rId4" Type="http://schemas.openxmlformats.org/officeDocument/2006/relationships/image" Target="../media/image168.png"/></Relationships>
</file>

<file path=ppt/slides/_rels/slide41.xml.rels><?xml version="1.0" encoding="UTF-8" standalone="yes"?>
<Relationships xmlns="http://schemas.openxmlformats.org/package/2006/relationships"><Relationship Id="rId8" Type="http://schemas.openxmlformats.org/officeDocument/2006/relationships/image" Target="../media/image175.png"/><Relationship Id="rId3" Type="http://schemas.openxmlformats.org/officeDocument/2006/relationships/image" Target="../media/image167.png"/><Relationship Id="rId7" Type="http://schemas.openxmlformats.org/officeDocument/2006/relationships/image" Target="../media/image174.png"/><Relationship Id="rId2" Type="http://schemas.openxmlformats.org/officeDocument/2006/relationships/image" Target="../media/image166.png"/><Relationship Id="rId1" Type="http://schemas.openxmlformats.org/officeDocument/2006/relationships/slideLayout" Target="../slideLayouts/slideLayout2.xml"/><Relationship Id="rId6" Type="http://schemas.openxmlformats.org/officeDocument/2006/relationships/image" Target="../media/image173.png"/><Relationship Id="rId5" Type="http://schemas.openxmlformats.org/officeDocument/2006/relationships/image" Target="../media/image169.png"/><Relationship Id="rId4" Type="http://schemas.openxmlformats.org/officeDocument/2006/relationships/image" Target="../media/image168.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image" Target="../media/image182.png"/><Relationship Id="rId3" Type="http://schemas.openxmlformats.org/officeDocument/2006/relationships/image" Target="../media/image177.png"/><Relationship Id="rId7" Type="http://schemas.openxmlformats.org/officeDocument/2006/relationships/image" Target="../media/image181.png"/><Relationship Id="rId2" Type="http://schemas.openxmlformats.org/officeDocument/2006/relationships/image" Target="../media/image176.png"/><Relationship Id="rId1" Type="http://schemas.openxmlformats.org/officeDocument/2006/relationships/slideLayout" Target="../slideLayouts/slideLayout2.xml"/><Relationship Id="rId6" Type="http://schemas.openxmlformats.org/officeDocument/2006/relationships/image" Target="../media/image180.png"/><Relationship Id="rId5" Type="http://schemas.openxmlformats.org/officeDocument/2006/relationships/image" Target="../media/image179.png"/><Relationship Id="rId4" Type="http://schemas.openxmlformats.org/officeDocument/2006/relationships/image" Target="../media/image178.png"/><Relationship Id="rId9" Type="http://schemas.openxmlformats.org/officeDocument/2006/relationships/image" Target="../media/image183.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84.png"/><Relationship Id="rId2" Type="http://schemas.openxmlformats.org/officeDocument/2006/relationships/image" Target="../media/image166.png"/><Relationship Id="rId1" Type="http://schemas.openxmlformats.org/officeDocument/2006/relationships/slideLayout" Target="../slideLayouts/slideLayout2.xml"/><Relationship Id="rId6" Type="http://schemas.openxmlformats.org/officeDocument/2006/relationships/image" Target="../media/image187.png"/><Relationship Id="rId5" Type="http://schemas.openxmlformats.org/officeDocument/2006/relationships/image" Target="../media/image186.png"/><Relationship Id="rId4" Type="http://schemas.openxmlformats.org/officeDocument/2006/relationships/image" Target="../media/image185.png"/></Relationships>
</file>

<file path=ppt/slides/_rels/slide46.xml.rels><?xml version="1.0" encoding="UTF-8" standalone="yes"?>
<Relationships xmlns="http://schemas.openxmlformats.org/package/2006/relationships"><Relationship Id="rId8" Type="http://schemas.openxmlformats.org/officeDocument/2006/relationships/image" Target="../media/image194.png"/><Relationship Id="rId3" Type="http://schemas.openxmlformats.org/officeDocument/2006/relationships/image" Target="../media/image189.png"/><Relationship Id="rId7" Type="http://schemas.openxmlformats.org/officeDocument/2006/relationships/image" Target="../media/image193.png"/><Relationship Id="rId2" Type="http://schemas.openxmlformats.org/officeDocument/2006/relationships/image" Target="../media/image188.png"/><Relationship Id="rId1" Type="http://schemas.openxmlformats.org/officeDocument/2006/relationships/slideLayout" Target="../slideLayouts/slideLayout2.xml"/><Relationship Id="rId6" Type="http://schemas.openxmlformats.org/officeDocument/2006/relationships/image" Target="../media/image192.png"/><Relationship Id="rId11" Type="http://schemas.openxmlformats.org/officeDocument/2006/relationships/image" Target="../media/image197.png"/><Relationship Id="rId5" Type="http://schemas.openxmlformats.org/officeDocument/2006/relationships/image" Target="../media/image191.png"/><Relationship Id="rId10" Type="http://schemas.openxmlformats.org/officeDocument/2006/relationships/image" Target="../media/image196.png"/><Relationship Id="rId4" Type="http://schemas.openxmlformats.org/officeDocument/2006/relationships/image" Target="../media/image190.png"/><Relationship Id="rId9" Type="http://schemas.openxmlformats.org/officeDocument/2006/relationships/image" Target="../media/image195.png"/></Relationships>
</file>

<file path=ppt/slides/_rels/slide47.xml.rels><?xml version="1.0" encoding="UTF-8" standalone="yes"?>
<Relationships xmlns="http://schemas.openxmlformats.org/package/2006/relationships"><Relationship Id="rId3" Type="http://schemas.openxmlformats.org/officeDocument/2006/relationships/image" Target="../media/image198.png"/><Relationship Id="rId7" Type="http://schemas.openxmlformats.org/officeDocument/2006/relationships/image" Target="../media/image202.png"/><Relationship Id="rId2" Type="http://schemas.openxmlformats.org/officeDocument/2006/relationships/image" Target="../media/image188.png"/><Relationship Id="rId1" Type="http://schemas.openxmlformats.org/officeDocument/2006/relationships/slideLayout" Target="../slideLayouts/slideLayout2.xml"/><Relationship Id="rId6" Type="http://schemas.openxmlformats.org/officeDocument/2006/relationships/image" Target="../media/image201.png"/><Relationship Id="rId5" Type="http://schemas.openxmlformats.org/officeDocument/2006/relationships/image" Target="../media/image200.png"/><Relationship Id="rId4" Type="http://schemas.openxmlformats.org/officeDocument/2006/relationships/image" Target="../media/image199.png"/></Relationships>
</file>

<file path=ppt/slides/_rels/slide48.xml.rels><?xml version="1.0" encoding="UTF-8" standalone="yes"?>
<Relationships xmlns="http://schemas.openxmlformats.org/package/2006/relationships"><Relationship Id="rId8" Type="http://schemas.openxmlformats.org/officeDocument/2006/relationships/image" Target="../media/image207.png"/><Relationship Id="rId13" Type="http://schemas.openxmlformats.org/officeDocument/2006/relationships/image" Target="../media/image212.png"/><Relationship Id="rId3" Type="http://schemas.openxmlformats.org/officeDocument/2006/relationships/image" Target="../media/image198.png"/><Relationship Id="rId7" Type="http://schemas.openxmlformats.org/officeDocument/2006/relationships/image" Target="../media/image206.png"/><Relationship Id="rId12" Type="http://schemas.openxmlformats.org/officeDocument/2006/relationships/image" Target="../media/image211.png"/><Relationship Id="rId2" Type="http://schemas.openxmlformats.org/officeDocument/2006/relationships/image" Target="../media/image188.png"/><Relationship Id="rId1" Type="http://schemas.openxmlformats.org/officeDocument/2006/relationships/slideLayout" Target="../slideLayouts/slideLayout2.xml"/><Relationship Id="rId6" Type="http://schemas.openxmlformats.org/officeDocument/2006/relationships/image" Target="../media/image205.png"/><Relationship Id="rId11" Type="http://schemas.openxmlformats.org/officeDocument/2006/relationships/image" Target="../media/image210.png"/><Relationship Id="rId5" Type="http://schemas.openxmlformats.org/officeDocument/2006/relationships/image" Target="../media/image204.png"/><Relationship Id="rId10" Type="http://schemas.openxmlformats.org/officeDocument/2006/relationships/image" Target="../media/image209.png"/><Relationship Id="rId4" Type="http://schemas.openxmlformats.org/officeDocument/2006/relationships/image" Target="../media/image203.png"/><Relationship Id="rId9" Type="http://schemas.openxmlformats.org/officeDocument/2006/relationships/image" Target="../media/image208.png"/></Relationships>
</file>

<file path=ppt/slides/_rels/slide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5" Type="http://schemas.openxmlformats.org/officeDocument/2006/relationships/image" Target="../media/image31.png"/><Relationship Id="rId4"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51BC11E-75C5-4612-8041-02DDC84458DD}"/>
              </a:ext>
            </a:extLst>
          </p:cNvPr>
          <p:cNvSpPr/>
          <p:nvPr/>
        </p:nvSpPr>
        <p:spPr>
          <a:xfrm>
            <a:off x="459401" y="1422627"/>
            <a:ext cx="8278548" cy="2008242"/>
          </a:xfrm>
          <a:prstGeom prst="rect">
            <a:avLst/>
          </a:prstGeom>
          <a:noFill/>
        </p:spPr>
        <p:txBody>
          <a:bodyPr wrap="none" lIns="68580" tIns="34290" rIns="68580" bIns="34290">
            <a:spAutoFit/>
          </a:bodyPr>
          <a:lstStyle/>
          <a:p>
            <a:pPr algn="ctr"/>
            <a:r>
              <a:rPr lang="en-US" altLang="ja-JP" sz="6600" b="1" u="sng"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Mechanics</a:t>
            </a:r>
          </a:p>
          <a:p>
            <a:pPr algn="ctr"/>
            <a:r>
              <a:rPr lang="en-US" altLang="ja-JP"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Forces and motion</a:t>
            </a:r>
            <a:endParaRPr lang="ja-JP" altLang="en-US"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endParaRPr>
          </a:p>
        </p:txBody>
      </p:sp>
      <p:sp>
        <p:nvSpPr>
          <p:cNvPr id="3" name="テキスト ボックス 2">
            <a:extLst>
              <a:ext uri="{FF2B5EF4-FFF2-40B4-BE49-F238E27FC236}">
                <a16:creationId xmlns:a16="http://schemas.microsoft.com/office/drawing/2014/main" id="{CD70DD23-DBB1-48AE-BCF2-1500DD51E942}"/>
              </a:ext>
            </a:extLst>
          </p:cNvPr>
          <p:cNvSpPr txBox="1"/>
          <p:nvPr/>
        </p:nvSpPr>
        <p:spPr>
          <a:xfrm>
            <a:off x="2211674" y="3544384"/>
            <a:ext cx="4720652" cy="92333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dirty="0">
                <a:latin typeface="Arial Black" panose="020B0A04020102020204" pitchFamily="34" charset="0"/>
              </a:rPr>
              <a:t>Twitter: @Owen134866</a:t>
            </a:r>
          </a:p>
          <a:p>
            <a:pPr algn="ctr"/>
            <a:endParaRPr lang="en-US" dirty="0">
              <a:latin typeface="Arial Black" panose="020B0A04020102020204" pitchFamily="34" charset="0"/>
            </a:endParaRPr>
          </a:p>
          <a:p>
            <a:pPr algn="ctr"/>
            <a:r>
              <a:rPr lang="en-US" dirty="0">
                <a:latin typeface="Arial Black" panose="020B0A04020102020204" pitchFamily="34" charset="0"/>
              </a:rPr>
              <a:t>www.mathsfreeresourcelibrary.com</a:t>
            </a:r>
            <a:endParaRPr lang="en-GB" dirty="0">
              <a:latin typeface="Arial Black" panose="020B0A04020102020204" pitchFamily="34" charset="0"/>
            </a:endParaRPr>
          </a:p>
        </p:txBody>
      </p:sp>
    </p:spTree>
    <p:extLst>
      <p:ext uri="{BB962C8B-B14F-4D97-AF65-F5344CB8AC3E}">
        <p14:creationId xmlns:p14="http://schemas.microsoft.com/office/powerpoint/2010/main" val="2291763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Forces can also be written as vectors using </a:t>
                </a:r>
                <a:r>
                  <a:rPr lang="en-US" sz="1600" b="1" dirty="0" err="1">
                    <a:latin typeface="Comic Sans MS" panose="030F0702030302020204" pitchFamily="66" charset="0"/>
                  </a:rPr>
                  <a:t>i</a:t>
                </a:r>
                <a:r>
                  <a:rPr lang="en-US" sz="1600" b="1" dirty="0">
                    <a:latin typeface="Comic Sans MS" panose="030F0702030302020204" pitchFamily="66" charset="0"/>
                  </a:rPr>
                  <a:t>, j notation</a:t>
                </a:r>
              </a:p>
              <a:p>
                <a:pPr marL="0" indent="0" algn="ctr">
                  <a:buNone/>
                </a:pPr>
                <a:endParaRPr lang="en-US" sz="1600" dirty="0">
                  <a:latin typeface="Comic Sans MS" panose="030F0702030302020204" pitchFamily="66" charset="0"/>
                </a:endParaRPr>
              </a:p>
              <a:p>
                <a:pPr algn="ctr">
                  <a:buFont typeface="Wingdings" panose="05000000000000000000" pitchFamily="2" charset="2"/>
                  <a:buChar char="à"/>
                </a:pPr>
                <a:r>
                  <a:rPr lang="en-US" sz="1600" dirty="0">
                    <a:latin typeface="Comic Sans MS" panose="030F0702030302020204" pitchFamily="66" charset="0"/>
                    <a:sym typeface="Wingdings" panose="05000000000000000000" pitchFamily="2" charset="2"/>
                  </a:rPr>
                  <a:t>In this question </a:t>
                </a:r>
                <a:r>
                  <a:rPr lang="en-US" sz="1600" dirty="0" err="1">
                    <a:latin typeface="Comic Sans MS" panose="030F0702030302020204" pitchFamily="66" charset="0"/>
                    <a:sym typeface="Wingdings" panose="05000000000000000000" pitchFamily="2" charset="2"/>
                  </a:rPr>
                  <a:t>i</a:t>
                </a:r>
                <a:r>
                  <a:rPr lang="en-US" sz="1600" dirty="0">
                    <a:latin typeface="Comic Sans MS" panose="030F0702030302020204" pitchFamily="66" charset="0"/>
                    <a:sym typeface="Wingdings" panose="05000000000000000000" pitchFamily="2" charset="2"/>
                  </a:rPr>
                  <a:t> represents the unit vector due east, and j represents the unit vector due north. A particle begins at rest at the origin. It is acted on by three forces </a:t>
                </a:r>
                <a14:m>
                  <m:oMath xmlns:m="http://schemas.openxmlformats.org/officeDocument/2006/math">
                    <m:d>
                      <m:dPr>
                        <m:ctrlPr>
                          <a:rPr lang="en-US" sz="1600" i="1" smtClean="0">
                            <a:latin typeface="Cambria Math" panose="02040503050406030204" pitchFamily="18" charset="0"/>
                            <a:sym typeface="Wingdings" panose="05000000000000000000" pitchFamily="2" charset="2"/>
                          </a:rPr>
                        </m:ctrlPr>
                      </m:dPr>
                      <m:e>
                        <m:r>
                          <a:rPr lang="en-US" sz="1600" b="0" i="1" smtClean="0">
                            <a:latin typeface="Cambria Math" panose="02040503050406030204" pitchFamily="18" charset="0"/>
                            <a:sym typeface="Wingdings" panose="05000000000000000000" pitchFamily="2" charset="2"/>
                          </a:rPr>
                          <m:t>2</m:t>
                        </m:r>
                        <m:r>
                          <a:rPr lang="en-US" sz="1600" b="1" i="1" smtClean="0">
                            <a:latin typeface="Cambria Math" panose="02040503050406030204" pitchFamily="18" charset="0"/>
                            <a:sym typeface="Wingdings" panose="05000000000000000000" pitchFamily="2" charset="2"/>
                          </a:rPr>
                          <m:t>𝒊</m:t>
                        </m:r>
                        <m:r>
                          <a:rPr lang="en-US" sz="1600" b="0" i="1" smtClean="0">
                            <a:latin typeface="Cambria Math" panose="02040503050406030204" pitchFamily="18" charset="0"/>
                            <a:sym typeface="Wingdings" panose="05000000000000000000" pitchFamily="2" charset="2"/>
                          </a:rPr>
                          <m:t>+</m:t>
                        </m:r>
                        <m:r>
                          <a:rPr lang="en-US" sz="1600" b="1" i="1" smtClean="0">
                            <a:latin typeface="Cambria Math" panose="02040503050406030204" pitchFamily="18" charset="0"/>
                            <a:sym typeface="Wingdings" panose="05000000000000000000" pitchFamily="2" charset="2"/>
                          </a:rPr>
                          <m:t>𝒋</m:t>
                        </m:r>
                      </m:e>
                    </m:d>
                    <m:r>
                      <a:rPr lang="en-US" sz="1600" b="0" i="1" smtClean="0">
                        <a:latin typeface="Cambria Math" panose="02040503050406030204" pitchFamily="18" charset="0"/>
                        <a:sym typeface="Wingdings" panose="05000000000000000000" pitchFamily="2" charset="2"/>
                      </a:rPr>
                      <m:t>𝑁</m:t>
                    </m:r>
                    <m:r>
                      <a:rPr lang="en-US" sz="1600" b="0" i="1" smtClean="0">
                        <a:latin typeface="Cambria Math" panose="02040503050406030204" pitchFamily="18" charset="0"/>
                        <a:sym typeface="Wingdings" panose="05000000000000000000" pitchFamily="2" charset="2"/>
                      </a:rPr>
                      <m:t>,</m:t>
                    </m:r>
                  </m:oMath>
                </a14:m>
                <a:r>
                  <a:rPr lang="en-GB" sz="1600" dirty="0">
                    <a:latin typeface="Comic Sans MS" panose="030F0702030302020204" pitchFamily="66" charset="0"/>
                  </a:rPr>
                  <a:t> </a:t>
                </a:r>
                <a14:m>
                  <m:oMath xmlns:m="http://schemas.openxmlformats.org/officeDocument/2006/math">
                    <m:d>
                      <m:dPr>
                        <m:ctrlPr>
                          <a:rPr lang="en-US" sz="1600" i="1">
                            <a:latin typeface="Cambria Math" panose="02040503050406030204" pitchFamily="18" charset="0"/>
                            <a:sym typeface="Wingdings" panose="05000000000000000000" pitchFamily="2" charset="2"/>
                          </a:rPr>
                        </m:ctrlPr>
                      </m:dPr>
                      <m:e>
                        <m:r>
                          <a:rPr lang="en-US" sz="1600" b="0" i="1" smtClean="0">
                            <a:latin typeface="Cambria Math" panose="02040503050406030204" pitchFamily="18" charset="0"/>
                            <a:sym typeface="Wingdings" panose="05000000000000000000" pitchFamily="2" charset="2"/>
                          </a:rPr>
                          <m:t>3</m:t>
                        </m:r>
                        <m:r>
                          <a:rPr lang="en-US" sz="1600" b="1" i="1">
                            <a:latin typeface="Cambria Math" panose="02040503050406030204" pitchFamily="18" charset="0"/>
                            <a:sym typeface="Wingdings" panose="05000000000000000000" pitchFamily="2" charset="2"/>
                          </a:rPr>
                          <m:t>𝒊</m:t>
                        </m:r>
                        <m:r>
                          <a:rPr lang="en-US" sz="1600" b="0" i="1" smtClean="0">
                            <a:latin typeface="Cambria Math" panose="02040503050406030204" pitchFamily="18" charset="0"/>
                            <a:sym typeface="Wingdings" panose="05000000000000000000" pitchFamily="2" charset="2"/>
                          </a:rPr>
                          <m:t>−2</m:t>
                        </m:r>
                        <m:r>
                          <a:rPr lang="en-US" sz="1600" b="1" i="1">
                            <a:latin typeface="Cambria Math" panose="02040503050406030204" pitchFamily="18" charset="0"/>
                            <a:sym typeface="Wingdings" panose="05000000000000000000" pitchFamily="2" charset="2"/>
                          </a:rPr>
                          <m:t>𝒋</m:t>
                        </m:r>
                      </m:e>
                    </m:d>
                    <m:r>
                      <a:rPr lang="en-US" sz="1600" i="1">
                        <a:latin typeface="Cambria Math" panose="02040503050406030204" pitchFamily="18" charset="0"/>
                        <a:sym typeface="Wingdings" panose="05000000000000000000" pitchFamily="2" charset="2"/>
                      </a:rPr>
                      <m:t>𝑁</m:t>
                    </m:r>
                  </m:oMath>
                </a14:m>
                <a:r>
                  <a:rPr lang="en-GB" sz="1600" dirty="0">
                    <a:latin typeface="Comic Sans MS" panose="030F0702030302020204" pitchFamily="66" charset="0"/>
                  </a:rPr>
                  <a:t> and </a:t>
                </a:r>
                <a14:m>
                  <m:oMath xmlns:m="http://schemas.openxmlformats.org/officeDocument/2006/math">
                    <m:d>
                      <m:dPr>
                        <m:ctrlPr>
                          <a:rPr lang="en-US" sz="1600" i="1">
                            <a:latin typeface="Cambria Math" panose="02040503050406030204" pitchFamily="18" charset="0"/>
                            <a:sym typeface="Wingdings" panose="05000000000000000000" pitchFamily="2" charset="2"/>
                          </a:rPr>
                        </m:ctrlPr>
                      </m:dPr>
                      <m:e>
                        <m:r>
                          <a:rPr lang="en-US" sz="1600" b="0" i="1" smtClean="0">
                            <a:latin typeface="Cambria Math" panose="02040503050406030204" pitchFamily="18" charset="0"/>
                            <a:sym typeface="Wingdings" panose="05000000000000000000" pitchFamily="2" charset="2"/>
                          </a:rPr>
                          <m:t>−</m:t>
                        </m:r>
                        <m:r>
                          <a:rPr lang="en-US" sz="1600" b="1" i="1">
                            <a:latin typeface="Cambria Math" panose="02040503050406030204" pitchFamily="18" charset="0"/>
                            <a:sym typeface="Wingdings" panose="05000000000000000000" pitchFamily="2" charset="2"/>
                          </a:rPr>
                          <m:t>𝒊</m:t>
                        </m:r>
                        <m:r>
                          <a:rPr lang="en-US" sz="1600" b="0" i="1" smtClean="0">
                            <a:latin typeface="Cambria Math" panose="02040503050406030204" pitchFamily="18" charset="0"/>
                            <a:sym typeface="Wingdings" panose="05000000000000000000" pitchFamily="2" charset="2"/>
                          </a:rPr>
                          <m:t>+4</m:t>
                        </m:r>
                        <m:r>
                          <a:rPr lang="en-US" sz="1600" b="1" i="1">
                            <a:latin typeface="Cambria Math" panose="02040503050406030204" pitchFamily="18" charset="0"/>
                            <a:sym typeface="Wingdings" panose="05000000000000000000" pitchFamily="2" charset="2"/>
                          </a:rPr>
                          <m:t>𝒋</m:t>
                        </m:r>
                      </m:e>
                    </m:d>
                    <m:r>
                      <a:rPr lang="en-US" sz="1600" i="1">
                        <a:latin typeface="Cambria Math" panose="02040503050406030204" pitchFamily="18" charset="0"/>
                        <a:sym typeface="Wingdings" panose="05000000000000000000" pitchFamily="2" charset="2"/>
                      </a:rPr>
                      <m:t>𝑁</m:t>
                    </m:r>
                  </m:oMath>
                </a14:m>
                <a:r>
                  <a:rPr lang="en-GB" sz="1600" dirty="0">
                    <a:latin typeface="Comic Sans MS" panose="030F0702030302020204" pitchFamily="66" charset="0"/>
                  </a:rPr>
                  <a:t>. </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Find the resultant force in the form </a:t>
                </a:r>
                <a14:m>
                  <m:oMath xmlns:m="http://schemas.openxmlformats.org/officeDocument/2006/math">
                    <m:r>
                      <a:rPr lang="en-US" sz="1600" b="0" i="1" smtClean="0">
                        <a:latin typeface="Cambria Math" panose="02040503050406030204" pitchFamily="18" charset="0"/>
                      </a:rPr>
                      <m:t>𝑝</m:t>
                    </m:r>
                    <m:r>
                      <a:rPr lang="en-US" sz="1600" b="1" i="1" smtClean="0">
                        <a:latin typeface="Cambria Math" panose="02040503050406030204" pitchFamily="18" charset="0"/>
                      </a:rPr>
                      <m:t>𝒊</m:t>
                    </m:r>
                    <m:r>
                      <a:rPr lang="en-US" sz="1600" b="0" i="1" smtClean="0">
                        <a:latin typeface="Cambria Math" panose="02040503050406030204" pitchFamily="18" charset="0"/>
                      </a:rPr>
                      <m:t>+</m:t>
                    </m:r>
                    <m:r>
                      <a:rPr lang="en-US" sz="1600" b="0" i="1" smtClean="0">
                        <a:latin typeface="Cambria Math" panose="02040503050406030204" pitchFamily="18" charset="0"/>
                      </a:rPr>
                      <m:t>𝑞</m:t>
                    </m:r>
                    <m:r>
                      <a:rPr lang="en-US" sz="1600" b="1" i="1" smtClean="0">
                        <a:latin typeface="Cambria Math" panose="02040503050406030204" pitchFamily="18" charset="0"/>
                      </a:rPr>
                      <m:t>𝒋</m:t>
                    </m:r>
                  </m:oMath>
                </a14:m>
                <a:endParaRPr lang="en-GB" sz="1600" b="1"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Work out the magnitude and bearing of the resultant force</a:t>
                </a:r>
              </a:p>
              <a:p>
                <a:pPr marL="342900" indent="-342900" algn="ctr">
                  <a:buAutoNum type="alphaLcParenR"/>
                </a:pPr>
                <a:r>
                  <a:rPr lang="en-US" sz="1600" dirty="0">
                    <a:latin typeface="Comic Sans MS" panose="030F0702030302020204" pitchFamily="66" charset="0"/>
                  </a:rPr>
                  <a:t>Describe the motion of the particle</a:t>
                </a: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0135" cy="4776787"/>
              </a:xfrm>
              <a:blipFill>
                <a:blip r:embed="rId2"/>
                <a:stretch>
                  <a:fillRect t="-766" r="-839"/>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8241" cy="369332"/>
          </a:xfrm>
          <a:prstGeom prst="rect">
            <a:avLst/>
          </a:prstGeom>
          <a:noFill/>
        </p:spPr>
        <p:txBody>
          <a:bodyPr wrap="none" rtlCol="0">
            <a:spAutoFit/>
          </a:bodyPr>
          <a:lstStyle/>
          <a:p>
            <a:r>
              <a:rPr lang="en-US" dirty="0">
                <a:latin typeface="Comic Sans MS" panose="030F0702030302020204" pitchFamily="66" charset="0"/>
              </a:rPr>
              <a:t>10B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8" name="TextBox 7"/>
              <p:cNvSpPr txBox="1"/>
              <p:nvPr/>
            </p:nvSpPr>
            <p:spPr>
              <a:xfrm>
                <a:off x="2843808" y="4581128"/>
                <a:ext cx="676275"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rPr>
                        <m:t>4</m:t>
                      </m:r>
                      <m:r>
                        <a:rPr lang="en-US" sz="1600" b="1" i="1" smtClean="0">
                          <a:solidFill>
                            <a:srgbClr val="FF0000"/>
                          </a:solidFill>
                          <a:latin typeface="Cambria Math" panose="02040503050406030204" pitchFamily="18" charset="0"/>
                        </a:rPr>
                        <m:t>𝒊</m:t>
                      </m:r>
                      <m:r>
                        <a:rPr lang="en-US" sz="1600" b="0" i="1" smtClean="0">
                          <a:solidFill>
                            <a:srgbClr val="FF0000"/>
                          </a:solidFill>
                          <a:latin typeface="Cambria Math" panose="02040503050406030204" pitchFamily="18" charset="0"/>
                        </a:rPr>
                        <m:t>+3</m:t>
                      </m:r>
                      <m:r>
                        <a:rPr lang="en-US" sz="1600" b="1" i="1" smtClean="0">
                          <a:solidFill>
                            <a:srgbClr val="FF0000"/>
                          </a:solidFill>
                          <a:latin typeface="Cambria Math" panose="02040503050406030204" pitchFamily="18" charset="0"/>
                        </a:rPr>
                        <m:t>𝒋</m:t>
                      </m:r>
                    </m:oMath>
                  </m:oMathPara>
                </a14:m>
                <a:endParaRPr lang="en-GB" sz="1600" b="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2843808" y="4581128"/>
                <a:ext cx="676275" cy="246221"/>
              </a:xfrm>
              <a:prstGeom prst="rect">
                <a:avLst/>
              </a:prstGeom>
              <a:blipFill>
                <a:blip r:embed="rId3"/>
                <a:stretch>
                  <a:fillRect l="-7273" r="-10000" b="-29268"/>
                </a:stretch>
              </a:blipFill>
            </p:spPr>
            <p:txBody>
              <a:bodyPr/>
              <a:lstStyle/>
              <a:p>
                <a:r>
                  <a:rPr lang="en-GB">
                    <a:noFill/>
                  </a:rPr>
                  <a:t> </a:t>
                </a:r>
              </a:p>
            </p:txBody>
          </p:sp>
        </mc:Fallback>
      </mc:AlternateContent>
      <p:cxnSp>
        <p:nvCxnSpPr>
          <p:cNvPr id="10" name="Straight Arrow Connector 9"/>
          <p:cNvCxnSpPr/>
          <p:nvPr/>
        </p:nvCxnSpPr>
        <p:spPr>
          <a:xfrm>
            <a:off x="4860032" y="2984029"/>
            <a:ext cx="244827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7308304" y="1268760"/>
            <a:ext cx="0" cy="171526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880384" y="1268760"/>
            <a:ext cx="2427920" cy="171527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TextBox 17"/>
              <p:cNvSpPr txBox="1"/>
              <p:nvPr/>
            </p:nvSpPr>
            <p:spPr>
              <a:xfrm>
                <a:off x="5941551" y="3064211"/>
                <a:ext cx="305585"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chemeClr val="tx1"/>
                          </a:solidFill>
                          <a:latin typeface="Cambria Math" panose="02040503050406030204" pitchFamily="18" charset="0"/>
                        </a:rPr>
                        <m:t>4</m:t>
                      </m:r>
                      <m:r>
                        <a:rPr lang="en-US" sz="1600" b="1" i="1" smtClean="0">
                          <a:solidFill>
                            <a:schemeClr val="tx1"/>
                          </a:solidFill>
                          <a:latin typeface="Cambria Math" panose="02040503050406030204" pitchFamily="18" charset="0"/>
                        </a:rPr>
                        <m:t>𝒊</m:t>
                      </m:r>
                    </m:oMath>
                  </m:oMathPara>
                </a14:m>
                <a:endParaRPr lang="en-GB" sz="1600" b="1" dirty="0">
                  <a:solidFill>
                    <a:schemeClr val="tx1"/>
                  </a:solidFill>
                </a:endParaRPr>
              </a:p>
            </p:txBody>
          </p:sp>
        </mc:Choice>
        <mc:Fallback xmlns="">
          <p:sp>
            <p:nvSpPr>
              <p:cNvPr id="18" name="TextBox 17"/>
              <p:cNvSpPr txBox="1">
                <a:spLocks noRot="1" noChangeAspect="1" noMove="1" noResize="1" noEditPoints="1" noAdjustHandles="1" noChangeArrowheads="1" noChangeShapeType="1" noTextEdit="1"/>
              </p:cNvSpPr>
              <p:nvPr/>
            </p:nvSpPr>
            <p:spPr>
              <a:xfrm>
                <a:off x="5941551" y="3064211"/>
                <a:ext cx="305585" cy="246221"/>
              </a:xfrm>
              <a:prstGeom prst="rect">
                <a:avLst/>
              </a:prstGeom>
              <a:blipFill>
                <a:blip r:embed="rId4"/>
                <a:stretch>
                  <a:fillRect l="-4000" r="-2000" b="-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7308304" y="2023974"/>
                <a:ext cx="305585"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chemeClr val="tx1"/>
                          </a:solidFill>
                          <a:latin typeface="Cambria Math" panose="02040503050406030204" pitchFamily="18" charset="0"/>
                        </a:rPr>
                        <m:t>3</m:t>
                      </m:r>
                      <m:r>
                        <a:rPr lang="en-US" sz="1600" b="1" i="1" smtClean="0">
                          <a:solidFill>
                            <a:schemeClr val="tx1"/>
                          </a:solidFill>
                          <a:latin typeface="Cambria Math" panose="02040503050406030204" pitchFamily="18" charset="0"/>
                        </a:rPr>
                        <m:t>𝒋</m:t>
                      </m:r>
                    </m:oMath>
                  </m:oMathPara>
                </a14:m>
                <a:endParaRPr lang="en-GB" sz="1600" b="1" dirty="0">
                  <a:solidFill>
                    <a:schemeClr val="tx1"/>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7308304" y="2023974"/>
                <a:ext cx="305585" cy="246221"/>
              </a:xfrm>
              <a:prstGeom prst="rect">
                <a:avLst/>
              </a:prstGeom>
              <a:blipFill>
                <a:blip r:embed="rId5"/>
                <a:stretch>
                  <a:fillRect l="-6000" r="-10000"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5778583" y="1850630"/>
                <a:ext cx="305585"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chemeClr val="tx1"/>
                          </a:solidFill>
                          <a:latin typeface="Cambria Math" panose="02040503050406030204" pitchFamily="18" charset="0"/>
                        </a:rPr>
                        <m:t>𝑹</m:t>
                      </m:r>
                    </m:oMath>
                  </m:oMathPara>
                </a14:m>
                <a:endParaRPr lang="en-GB" sz="1600" b="1" dirty="0">
                  <a:solidFill>
                    <a:schemeClr val="tx1"/>
                  </a:solidFill>
                </a:endParaRPr>
              </a:p>
            </p:txBody>
          </p:sp>
        </mc:Choice>
        <mc:Fallback xmlns="">
          <p:sp>
            <p:nvSpPr>
              <p:cNvPr id="20" name="TextBox 19"/>
              <p:cNvSpPr txBox="1">
                <a:spLocks noRot="1" noChangeAspect="1" noMove="1" noResize="1" noEditPoints="1" noAdjustHandles="1" noChangeArrowheads="1" noChangeShapeType="1" noTextEdit="1"/>
              </p:cNvSpPr>
              <p:nvPr/>
            </p:nvSpPr>
            <p:spPr>
              <a:xfrm>
                <a:off x="5778583" y="1850630"/>
                <a:ext cx="305585" cy="246221"/>
              </a:xfrm>
              <a:prstGeom prst="rect">
                <a:avLst/>
              </a:prstGeom>
              <a:blipFill>
                <a:blip r:embed="rId6"/>
                <a:stretch>
                  <a:fillRect b="-5000"/>
                </a:stretch>
              </a:blipFill>
            </p:spPr>
            <p:txBody>
              <a:bodyPr/>
              <a:lstStyle/>
              <a:p>
                <a:r>
                  <a:rPr lang="en-GB">
                    <a:noFill/>
                  </a:rPr>
                  <a:t> </a:t>
                </a:r>
              </a:p>
            </p:txBody>
          </p:sp>
        </mc:Fallback>
      </mc:AlternateContent>
      <p:sp>
        <p:nvSpPr>
          <p:cNvPr id="21" name="Arc 20"/>
          <p:cNvSpPr/>
          <p:nvPr/>
        </p:nvSpPr>
        <p:spPr>
          <a:xfrm>
            <a:off x="4473464" y="2461144"/>
            <a:ext cx="914400" cy="914400"/>
          </a:xfrm>
          <a:prstGeom prst="arc">
            <a:avLst>
              <a:gd name="adj1" fmla="val 19700359"/>
              <a:gd name="adj2" fmla="val 59638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2" name="TextBox 21"/>
              <p:cNvSpPr txBox="1"/>
              <p:nvPr/>
            </p:nvSpPr>
            <p:spPr>
              <a:xfrm>
                <a:off x="5359122" y="2678723"/>
                <a:ext cx="305585"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chemeClr val="tx1"/>
                          </a:solidFill>
                          <a:latin typeface="Cambria Math" panose="02040503050406030204" pitchFamily="18" charset="0"/>
                          <a:ea typeface="Cambria Math" panose="02040503050406030204" pitchFamily="18" charset="0"/>
                        </a:rPr>
                        <m:t>𝜃</m:t>
                      </m:r>
                    </m:oMath>
                  </m:oMathPara>
                </a14:m>
                <a:endParaRPr lang="en-GB" sz="1600" b="1" dirty="0">
                  <a:solidFill>
                    <a:schemeClr val="tx1"/>
                  </a:solidFill>
                </a:endParaRPr>
              </a:p>
            </p:txBody>
          </p:sp>
        </mc:Choice>
        <mc:Fallback xmlns="">
          <p:sp>
            <p:nvSpPr>
              <p:cNvPr id="22" name="TextBox 21"/>
              <p:cNvSpPr txBox="1">
                <a:spLocks noRot="1" noChangeAspect="1" noMove="1" noResize="1" noEditPoints="1" noAdjustHandles="1" noChangeArrowheads="1" noChangeShapeType="1" noTextEdit="1"/>
              </p:cNvSpPr>
              <p:nvPr/>
            </p:nvSpPr>
            <p:spPr>
              <a:xfrm>
                <a:off x="5359122" y="2678723"/>
                <a:ext cx="305585" cy="246221"/>
              </a:xfrm>
              <a:prstGeom prst="rect">
                <a:avLst/>
              </a:prstGeom>
              <a:blipFill>
                <a:blip r:embed="rId7"/>
                <a:stretch>
                  <a:fillRect b="-487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Rectangle 23"/>
              <p:cNvSpPr/>
              <p:nvPr/>
            </p:nvSpPr>
            <p:spPr>
              <a:xfrm>
                <a:off x="4106422" y="4151850"/>
                <a:ext cx="2140714" cy="42774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n-GB" i="1" smtClean="0">
                              <a:latin typeface="Cambria Math" panose="02040503050406030204" pitchFamily="18" charset="0"/>
                            </a:rPr>
                          </m:ctrlPr>
                        </m:dPr>
                        <m:e>
                          <m:r>
                            <a:rPr lang="en-US" b="1" i="1" smtClean="0">
                              <a:latin typeface="Cambria Math" panose="02040503050406030204" pitchFamily="18" charset="0"/>
                            </a:rPr>
                            <m:t>𝑹</m:t>
                          </m:r>
                        </m:e>
                      </m:d>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r>
                                    <a:rPr lang="en-US" b="0" i="1" smtClean="0">
                                      <a:latin typeface="Cambria Math" panose="02040503050406030204" pitchFamily="18" charset="0"/>
                                    </a:rPr>
                                    <m:t>3</m:t>
                                  </m:r>
                                </m:e>
                              </m:d>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r>
                                    <a:rPr lang="en-US" b="0" i="1" smtClean="0">
                                      <a:latin typeface="Cambria Math" panose="02040503050406030204" pitchFamily="18" charset="0"/>
                                    </a:rPr>
                                    <m:t>4</m:t>
                                  </m:r>
                                </m:e>
                              </m:d>
                            </m:e>
                            <m:sup>
                              <m:r>
                                <a:rPr lang="en-US" b="0" i="1" smtClean="0">
                                  <a:latin typeface="Cambria Math" panose="02040503050406030204" pitchFamily="18" charset="0"/>
                                </a:rPr>
                                <m:t>2</m:t>
                              </m:r>
                            </m:sup>
                          </m:sSup>
                        </m:e>
                      </m:rad>
                    </m:oMath>
                  </m:oMathPara>
                </a14:m>
                <a:endParaRPr lang="en-GB" dirty="0"/>
              </a:p>
            </p:txBody>
          </p:sp>
        </mc:Choice>
        <mc:Fallback xmlns="">
          <p:sp>
            <p:nvSpPr>
              <p:cNvPr id="24" name="Rectangle 23"/>
              <p:cNvSpPr>
                <a:spLocks noRot="1" noChangeAspect="1" noMove="1" noResize="1" noEditPoints="1" noAdjustHandles="1" noChangeArrowheads="1" noChangeShapeType="1" noTextEdit="1"/>
              </p:cNvSpPr>
              <p:nvPr/>
            </p:nvSpPr>
            <p:spPr>
              <a:xfrm>
                <a:off x="4106422" y="4151850"/>
                <a:ext cx="2140714" cy="427746"/>
              </a:xfrm>
              <a:prstGeom prst="rect">
                <a:avLst/>
              </a:prstGeom>
              <a:blipFill>
                <a:blip r:embed="rId8"/>
                <a:stretch>
                  <a:fillRect/>
                </a:stretch>
              </a:blipFill>
            </p:spPr>
            <p:txBody>
              <a:bodyPr/>
              <a:lstStyle/>
              <a:p>
                <a:r>
                  <a:rPr lang="en-GB">
                    <a:noFill/>
                  </a:rPr>
                  <a:t> </a:t>
                </a:r>
              </a:p>
            </p:txBody>
          </p:sp>
        </mc:Fallback>
      </mc:AlternateContent>
      <p:sp>
        <p:nvSpPr>
          <p:cNvPr id="25" name="TextBox 24"/>
          <p:cNvSpPr txBox="1"/>
          <p:nvPr/>
        </p:nvSpPr>
        <p:spPr>
          <a:xfrm>
            <a:off x="4221723" y="3469531"/>
            <a:ext cx="4050826"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You can find the magnitude of the force using Pythagoras’ Theorem</a:t>
            </a:r>
            <a:endParaRPr lang="en-GB" sz="1400" dirty="0">
              <a:solidFill>
                <a:srgbClr val="FF0000"/>
              </a:solidFill>
              <a:latin typeface="Comic Sans MS" panose="030F0702030302020204" pitchFamily="66" charset="0"/>
            </a:endParaRPr>
          </a:p>
        </p:txBody>
      </p:sp>
      <p:sp>
        <p:nvSpPr>
          <p:cNvPr id="26" name="TextBox 25"/>
          <p:cNvSpPr txBox="1"/>
          <p:nvPr/>
        </p:nvSpPr>
        <p:spPr>
          <a:xfrm>
            <a:off x="7308304" y="858562"/>
            <a:ext cx="1603128"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Draw a diagram</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7" name="Rectangle 26"/>
              <p:cNvSpPr/>
              <p:nvPr/>
            </p:nvSpPr>
            <p:spPr>
              <a:xfrm>
                <a:off x="4106422" y="4721481"/>
                <a:ext cx="114140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n-GB" i="1" smtClean="0">
                              <a:latin typeface="Cambria Math" panose="02040503050406030204" pitchFamily="18" charset="0"/>
                            </a:rPr>
                          </m:ctrlPr>
                        </m:dPr>
                        <m:e>
                          <m:r>
                            <a:rPr lang="en-US" b="1" i="1" smtClean="0">
                              <a:latin typeface="Cambria Math" panose="02040503050406030204" pitchFamily="18" charset="0"/>
                            </a:rPr>
                            <m:t>𝑹</m:t>
                          </m:r>
                        </m:e>
                      </m:d>
                      <m:r>
                        <a:rPr lang="en-US" b="0" i="1" smtClean="0">
                          <a:latin typeface="Cambria Math" panose="02040503050406030204" pitchFamily="18" charset="0"/>
                        </a:rPr>
                        <m:t>=5</m:t>
                      </m:r>
                      <m:r>
                        <a:rPr lang="en-US" b="0" i="1" smtClean="0">
                          <a:latin typeface="Cambria Math" panose="02040503050406030204" pitchFamily="18" charset="0"/>
                        </a:rPr>
                        <m:t>𝑁</m:t>
                      </m:r>
                    </m:oMath>
                  </m:oMathPara>
                </a14:m>
                <a:endParaRPr lang="en-GB" dirty="0"/>
              </a:p>
            </p:txBody>
          </p:sp>
        </mc:Choice>
        <mc:Fallback xmlns="">
          <p:sp>
            <p:nvSpPr>
              <p:cNvPr id="27" name="Rectangle 26"/>
              <p:cNvSpPr>
                <a:spLocks noRot="1" noChangeAspect="1" noMove="1" noResize="1" noEditPoints="1" noAdjustHandles="1" noChangeArrowheads="1" noChangeShapeType="1" noTextEdit="1"/>
              </p:cNvSpPr>
              <p:nvPr/>
            </p:nvSpPr>
            <p:spPr>
              <a:xfrm>
                <a:off x="4106422" y="4721481"/>
                <a:ext cx="1141403" cy="369332"/>
              </a:xfrm>
              <a:prstGeom prst="rect">
                <a:avLst/>
              </a:prstGeom>
              <a:blipFill>
                <a:blip r:embed="rId9"/>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739287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vertical)">
                                      <p:cBhvr>
                                        <p:cTn id="12" dur="500"/>
                                        <p:tgtEl>
                                          <p:spTgt spid="1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linds(horizontal)">
                                      <p:cBhvr>
                                        <p:cTn id="15" dur="500"/>
                                        <p:tgtEl>
                                          <p:spTgt spid="18"/>
                                        </p:tgtEl>
                                      </p:cBhvr>
                                    </p:animEffect>
                                  </p:childTnLst>
                                </p:cTn>
                              </p:par>
                              <p:par>
                                <p:cTn id="16" presetID="3" presetClass="entr" presetSubtype="10"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linds(horizontal)">
                                      <p:cBhvr>
                                        <p:cTn id="18" dur="500"/>
                                        <p:tgtEl>
                                          <p:spTgt spid="13"/>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blinds(horizontal)">
                                      <p:cBhvr>
                                        <p:cTn id="21" dur="500"/>
                                        <p:tgtEl>
                                          <p:spTgt spid="19"/>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blinds(horizontal)">
                                      <p:cBhvr>
                                        <p:cTn id="26" dur="500"/>
                                        <p:tgtEl>
                                          <p:spTgt spid="16"/>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blinds(horizontal)">
                                      <p:cBhvr>
                                        <p:cTn id="29" dur="500"/>
                                        <p:tgtEl>
                                          <p:spTgt spid="20"/>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blinds(horizontal)">
                                      <p:cBhvr>
                                        <p:cTn id="34" dur="500"/>
                                        <p:tgtEl>
                                          <p:spTgt spid="21"/>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blinds(horizontal)">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blinds(horizontal)">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blinds(horizontal)">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blinds(horizontal)">
                                      <p:cBhvr>
                                        <p:cTn id="5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animBg="1"/>
      <p:bldP spid="22" grpId="0"/>
      <p:bldP spid="24" grpId="0"/>
      <p:bldP spid="25" grpId="0"/>
      <p:bldP spid="26" grpId="1"/>
      <p:bldP spid="2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Forces can also be written as vectors using </a:t>
                </a:r>
                <a:r>
                  <a:rPr lang="en-US" sz="1600" b="1" dirty="0" err="1">
                    <a:latin typeface="Comic Sans MS" panose="030F0702030302020204" pitchFamily="66" charset="0"/>
                  </a:rPr>
                  <a:t>i</a:t>
                </a:r>
                <a:r>
                  <a:rPr lang="en-US" sz="1600" b="1" dirty="0">
                    <a:latin typeface="Comic Sans MS" panose="030F0702030302020204" pitchFamily="66" charset="0"/>
                  </a:rPr>
                  <a:t>, j notation</a:t>
                </a:r>
              </a:p>
              <a:p>
                <a:pPr marL="0" indent="0" algn="ctr">
                  <a:buNone/>
                </a:pPr>
                <a:endParaRPr lang="en-US" sz="1600" dirty="0">
                  <a:latin typeface="Comic Sans MS" panose="030F0702030302020204" pitchFamily="66" charset="0"/>
                </a:endParaRPr>
              </a:p>
              <a:p>
                <a:pPr algn="ctr">
                  <a:buFont typeface="Wingdings" panose="05000000000000000000" pitchFamily="2" charset="2"/>
                  <a:buChar char="à"/>
                </a:pPr>
                <a:r>
                  <a:rPr lang="en-US" sz="1600" dirty="0">
                    <a:latin typeface="Comic Sans MS" panose="030F0702030302020204" pitchFamily="66" charset="0"/>
                    <a:sym typeface="Wingdings" panose="05000000000000000000" pitchFamily="2" charset="2"/>
                  </a:rPr>
                  <a:t>In this question </a:t>
                </a:r>
                <a:r>
                  <a:rPr lang="en-US" sz="1600" dirty="0" err="1">
                    <a:latin typeface="Comic Sans MS" panose="030F0702030302020204" pitchFamily="66" charset="0"/>
                    <a:sym typeface="Wingdings" panose="05000000000000000000" pitchFamily="2" charset="2"/>
                  </a:rPr>
                  <a:t>i</a:t>
                </a:r>
                <a:r>
                  <a:rPr lang="en-US" sz="1600" dirty="0">
                    <a:latin typeface="Comic Sans MS" panose="030F0702030302020204" pitchFamily="66" charset="0"/>
                    <a:sym typeface="Wingdings" panose="05000000000000000000" pitchFamily="2" charset="2"/>
                  </a:rPr>
                  <a:t> represents the unit vector due east, and j represents the unit vector due north. A particle begins at rest at the origin. It is acted on by three forces </a:t>
                </a:r>
                <a14:m>
                  <m:oMath xmlns:m="http://schemas.openxmlformats.org/officeDocument/2006/math">
                    <m:d>
                      <m:dPr>
                        <m:ctrlPr>
                          <a:rPr lang="en-US" sz="1600" i="1" smtClean="0">
                            <a:latin typeface="Cambria Math" panose="02040503050406030204" pitchFamily="18" charset="0"/>
                            <a:sym typeface="Wingdings" panose="05000000000000000000" pitchFamily="2" charset="2"/>
                          </a:rPr>
                        </m:ctrlPr>
                      </m:dPr>
                      <m:e>
                        <m:r>
                          <a:rPr lang="en-US" sz="1600" b="0" i="1" smtClean="0">
                            <a:latin typeface="Cambria Math" panose="02040503050406030204" pitchFamily="18" charset="0"/>
                            <a:sym typeface="Wingdings" panose="05000000000000000000" pitchFamily="2" charset="2"/>
                          </a:rPr>
                          <m:t>2</m:t>
                        </m:r>
                        <m:r>
                          <a:rPr lang="en-US" sz="1600" b="1" i="1" smtClean="0">
                            <a:latin typeface="Cambria Math" panose="02040503050406030204" pitchFamily="18" charset="0"/>
                            <a:sym typeface="Wingdings" panose="05000000000000000000" pitchFamily="2" charset="2"/>
                          </a:rPr>
                          <m:t>𝒊</m:t>
                        </m:r>
                        <m:r>
                          <a:rPr lang="en-US" sz="1600" b="0" i="1" smtClean="0">
                            <a:latin typeface="Cambria Math" panose="02040503050406030204" pitchFamily="18" charset="0"/>
                            <a:sym typeface="Wingdings" panose="05000000000000000000" pitchFamily="2" charset="2"/>
                          </a:rPr>
                          <m:t>+</m:t>
                        </m:r>
                        <m:r>
                          <a:rPr lang="en-US" sz="1600" b="1" i="1" smtClean="0">
                            <a:latin typeface="Cambria Math" panose="02040503050406030204" pitchFamily="18" charset="0"/>
                            <a:sym typeface="Wingdings" panose="05000000000000000000" pitchFamily="2" charset="2"/>
                          </a:rPr>
                          <m:t>𝒋</m:t>
                        </m:r>
                      </m:e>
                    </m:d>
                    <m:r>
                      <a:rPr lang="en-US" sz="1600" b="0" i="1" smtClean="0">
                        <a:latin typeface="Cambria Math" panose="02040503050406030204" pitchFamily="18" charset="0"/>
                        <a:sym typeface="Wingdings" panose="05000000000000000000" pitchFamily="2" charset="2"/>
                      </a:rPr>
                      <m:t>𝑁</m:t>
                    </m:r>
                    <m:r>
                      <a:rPr lang="en-US" sz="1600" b="0" i="1" smtClean="0">
                        <a:latin typeface="Cambria Math" panose="02040503050406030204" pitchFamily="18" charset="0"/>
                        <a:sym typeface="Wingdings" panose="05000000000000000000" pitchFamily="2" charset="2"/>
                      </a:rPr>
                      <m:t>,</m:t>
                    </m:r>
                  </m:oMath>
                </a14:m>
                <a:r>
                  <a:rPr lang="en-GB" sz="1600" dirty="0">
                    <a:latin typeface="Comic Sans MS" panose="030F0702030302020204" pitchFamily="66" charset="0"/>
                  </a:rPr>
                  <a:t> </a:t>
                </a:r>
                <a14:m>
                  <m:oMath xmlns:m="http://schemas.openxmlformats.org/officeDocument/2006/math">
                    <m:d>
                      <m:dPr>
                        <m:ctrlPr>
                          <a:rPr lang="en-US" sz="1600" i="1">
                            <a:latin typeface="Cambria Math" panose="02040503050406030204" pitchFamily="18" charset="0"/>
                            <a:sym typeface="Wingdings" panose="05000000000000000000" pitchFamily="2" charset="2"/>
                          </a:rPr>
                        </m:ctrlPr>
                      </m:dPr>
                      <m:e>
                        <m:r>
                          <a:rPr lang="en-US" sz="1600" b="0" i="1" smtClean="0">
                            <a:latin typeface="Cambria Math" panose="02040503050406030204" pitchFamily="18" charset="0"/>
                            <a:sym typeface="Wingdings" panose="05000000000000000000" pitchFamily="2" charset="2"/>
                          </a:rPr>
                          <m:t>3</m:t>
                        </m:r>
                        <m:r>
                          <a:rPr lang="en-US" sz="1600" b="1" i="1">
                            <a:latin typeface="Cambria Math" panose="02040503050406030204" pitchFamily="18" charset="0"/>
                            <a:sym typeface="Wingdings" panose="05000000000000000000" pitchFamily="2" charset="2"/>
                          </a:rPr>
                          <m:t>𝒊</m:t>
                        </m:r>
                        <m:r>
                          <a:rPr lang="en-US" sz="1600" b="0" i="1" smtClean="0">
                            <a:latin typeface="Cambria Math" panose="02040503050406030204" pitchFamily="18" charset="0"/>
                            <a:sym typeface="Wingdings" panose="05000000000000000000" pitchFamily="2" charset="2"/>
                          </a:rPr>
                          <m:t>−2</m:t>
                        </m:r>
                        <m:r>
                          <a:rPr lang="en-US" sz="1600" b="1" i="1">
                            <a:latin typeface="Cambria Math" panose="02040503050406030204" pitchFamily="18" charset="0"/>
                            <a:sym typeface="Wingdings" panose="05000000000000000000" pitchFamily="2" charset="2"/>
                          </a:rPr>
                          <m:t>𝒋</m:t>
                        </m:r>
                      </m:e>
                    </m:d>
                    <m:r>
                      <a:rPr lang="en-US" sz="1600" i="1">
                        <a:latin typeface="Cambria Math" panose="02040503050406030204" pitchFamily="18" charset="0"/>
                        <a:sym typeface="Wingdings" panose="05000000000000000000" pitchFamily="2" charset="2"/>
                      </a:rPr>
                      <m:t>𝑁</m:t>
                    </m:r>
                  </m:oMath>
                </a14:m>
                <a:r>
                  <a:rPr lang="en-GB" sz="1600" dirty="0">
                    <a:latin typeface="Comic Sans MS" panose="030F0702030302020204" pitchFamily="66" charset="0"/>
                  </a:rPr>
                  <a:t> and </a:t>
                </a:r>
                <a14:m>
                  <m:oMath xmlns:m="http://schemas.openxmlformats.org/officeDocument/2006/math">
                    <m:d>
                      <m:dPr>
                        <m:ctrlPr>
                          <a:rPr lang="en-US" sz="1600" i="1">
                            <a:latin typeface="Cambria Math" panose="02040503050406030204" pitchFamily="18" charset="0"/>
                            <a:sym typeface="Wingdings" panose="05000000000000000000" pitchFamily="2" charset="2"/>
                          </a:rPr>
                        </m:ctrlPr>
                      </m:dPr>
                      <m:e>
                        <m:r>
                          <a:rPr lang="en-US" sz="1600" b="0" i="1" smtClean="0">
                            <a:latin typeface="Cambria Math" panose="02040503050406030204" pitchFamily="18" charset="0"/>
                            <a:sym typeface="Wingdings" panose="05000000000000000000" pitchFamily="2" charset="2"/>
                          </a:rPr>
                          <m:t>−</m:t>
                        </m:r>
                        <m:r>
                          <a:rPr lang="en-US" sz="1600" b="1" i="1">
                            <a:latin typeface="Cambria Math" panose="02040503050406030204" pitchFamily="18" charset="0"/>
                            <a:sym typeface="Wingdings" panose="05000000000000000000" pitchFamily="2" charset="2"/>
                          </a:rPr>
                          <m:t>𝒊</m:t>
                        </m:r>
                        <m:r>
                          <a:rPr lang="en-US" sz="1600" b="0" i="1" smtClean="0">
                            <a:latin typeface="Cambria Math" panose="02040503050406030204" pitchFamily="18" charset="0"/>
                            <a:sym typeface="Wingdings" panose="05000000000000000000" pitchFamily="2" charset="2"/>
                          </a:rPr>
                          <m:t>+4</m:t>
                        </m:r>
                        <m:r>
                          <a:rPr lang="en-US" sz="1600" b="1" i="1">
                            <a:latin typeface="Cambria Math" panose="02040503050406030204" pitchFamily="18" charset="0"/>
                            <a:sym typeface="Wingdings" panose="05000000000000000000" pitchFamily="2" charset="2"/>
                          </a:rPr>
                          <m:t>𝒋</m:t>
                        </m:r>
                      </m:e>
                    </m:d>
                    <m:r>
                      <a:rPr lang="en-US" sz="1600" i="1">
                        <a:latin typeface="Cambria Math" panose="02040503050406030204" pitchFamily="18" charset="0"/>
                        <a:sym typeface="Wingdings" panose="05000000000000000000" pitchFamily="2" charset="2"/>
                      </a:rPr>
                      <m:t>𝑁</m:t>
                    </m:r>
                  </m:oMath>
                </a14:m>
                <a:r>
                  <a:rPr lang="en-GB" sz="1600" dirty="0">
                    <a:latin typeface="Comic Sans MS" panose="030F0702030302020204" pitchFamily="66" charset="0"/>
                  </a:rPr>
                  <a:t>. </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Find the resultant force in the form </a:t>
                </a:r>
                <a14:m>
                  <m:oMath xmlns:m="http://schemas.openxmlformats.org/officeDocument/2006/math">
                    <m:r>
                      <a:rPr lang="en-US" sz="1600" b="0" i="1" smtClean="0">
                        <a:latin typeface="Cambria Math" panose="02040503050406030204" pitchFamily="18" charset="0"/>
                      </a:rPr>
                      <m:t>𝑝</m:t>
                    </m:r>
                    <m:r>
                      <a:rPr lang="en-US" sz="1600" b="1" i="1" smtClean="0">
                        <a:latin typeface="Cambria Math" panose="02040503050406030204" pitchFamily="18" charset="0"/>
                      </a:rPr>
                      <m:t>𝒊</m:t>
                    </m:r>
                    <m:r>
                      <a:rPr lang="en-US" sz="1600" b="0" i="1" smtClean="0">
                        <a:latin typeface="Cambria Math" panose="02040503050406030204" pitchFamily="18" charset="0"/>
                      </a:rPr>
                      <m:t>+</m:t>
                    </m:r>
                    <m:r>
                      <a:rPr lang="en-US" sz="1600" b="0" i="1" smtClean="0">
                        <a:latin typeface="Cambria Math" panose="02040503050406030204" pitchFamily="18" charset="0"/>
                      </a:rPr>
                      <m:t>𝑞</m:t>
                    </m:r>
                    <m:r>
                      <a:rPr lang="en-US" sz="1600" b="1" i="1" smtClean="0">
                        <a:latin typeface="Cambria Math" panose="02040503050406030204" pitchFamily="18" charset="0"/>
                      </a:rPr>
                      <m:t>𝒋</m:t>
                    </m:r>
                  </m:oMath>
                </a14:m>
                <a:endParaRPr lang="en-GB" sz="1600" b="1"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Work out the magnitude and bearing of the resultant force</a:t>
                </a:r>
              </a:p>
              <a:p>
                <a:pPr marL="342900" indent="-342900" algn="ctr">
                  <a:buAutoNum type="alphaLcParenR"/>
                </a:pPr>
                <a:r>
                  <a:rPr lang="en-US" sz="1600" dirty="0">
                    <a:latin typeface="Comic Sans MS" panose="030F0702030302020204" pitchFamily="66" charset="0"/>
                  </a:rPr>
                  <a:t>Describe the motion of the particle</a:t>
                </a: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0135" cy="4776787"/>
              </a:xfrm>
              <a:blipFill>
                <a:blip r:embed="rId2"/>
                <a:stretch>
                  <a:fillRect t="-766" r="-839"/>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8241" cy="369332"/>
          </a:xfrm>
          <a:prstGeom prst="rect">
            <a:avLst/>
          </a:prstGeom>
          <a:noFill/>
        </p:spPr>
        <p:txBody>
          <a:bodyPr wrap="none" rtlCol="0">
            <a:spAutoFit/>
          </a:bodyPr>
          <a:lstStyle/>
          <a:p>
            <a:r>
              <a:rPr lang="en-US" dirty="0">
                <a:latin typeface="Comic Sans MS" panose="030F0702030302020204" pitchFamily="66" charset="0"/>
              </a:rPr>
              <a:t>10B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8" name="TextBox 7"/>
              <p:cNvSpPr txBox="1"/>
              <p:nvPr/>
            </p:nvSpPr>
            <p:spPr>
              <a:xfrm>
                <a:off x="2843808" y="4581128"/>
                <a:ext cx="676275"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rPr>
                        <m:t>4</m:t>
                      </m:r>
                      <m:r>
                        <a:rPr lang="en-US" sz="1600" b="1" i="1" smtClean="0">
                          <a:solidFill>
                            <a:srgbClr val="FF0000"/>
                          </a:solidFill>
                          <a:latin typeface="Cambria Math" panose="02040503050406030204" pitchFamily="18" charset="0"/>
                        </a:rPr>
                        <m:t>𝒊</m:t>
                      </m:r>
                      <m:r>
                        <a:rPr lang="en-US" sz="1600" b="0" i="1" smtClean="0">
                          <a:solidFill>
                            <a:srgbClr val="FF0000"/>
                          </a:solidFill>
                          <a:latin typeface="Cambria Math" panose="02040503050406030204" pitchFamily="18" charset="0"/>
                        </a:rPr>
                        <m:t>+3</m:t>
                      </m:r>
                      <m:r>
                        <a:rPr lang="en-US" sz="1600" b="1" i="1" smtClean="0">
                          <a:solidFill>
                            <a:srgbClr val="FF0000"/>
                          </a:solidFill>
                          <a:latin typeface="Cambria Math" panose="02040503050406030204" pitchFamily="18" charset="0"/>
                        </a:rPr>
                        <m:t>𝒋</m:t>
                      </m:r>
                    </m:oMath>
                  </m:oMathPara>
                </a14:m>
                <a:endParaRPr lang="en-GB" sz="1600" b="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2843808" y="4581128"/>
                <a:ext cx="676275" cy="246221"/>
              </a:xfrm>
              <a:prstGeom prst="rect">
                <a:avLst/>
              </a:prstGeom>
              <a:blipFill>
                <a:blip r:embed="rId3"/>
                <a:stretch>
                  <a:fillRect l="-7273" r="-10000" b="-29268"/>
                </a:stretch>
              </a:blipFill>
            </p:spPr>
            <p:txBody>
              <a:bodyPr/>
              <a:lstStyle/>
              <a:p>
                <a:r>
                  <a:rPr lang="en-GB">
                    <a:noFill/>
                  </a:rPr>
                  <a:t> </a:t>
                </a:r>
              </a:p>
            </p:txBody>
          </p:sp>
        </mc:Fallback>
      </mc:AlternateContent>
      <p:cxnSp>
        <p:nvCxnSpPr>
          <p:cNvPr id="10" name="Straight Arrow Connector 9"/>
          <p:cNvCxnSpPr/>
          <p:nvPr/>
        </p:nvCxnSpPr>
        <p:spPr>
          <a:xfrm>
            <a:off x="4860032" y="2984029"/>
            <a:ext cx="244827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7308304" y="1268760"/>
            <a:ext cx="0" cy="171526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880384" y="1268760"/>
            <a:ext cx="2427920" cy="171527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TextBox 17"/>
              <p:cNvSpPr txBox="1"/>
              <p:nvPr/>
            </p:nvSpPr>
            <p:spPr>
              <a:xfrm>
                <a:off x="5941551" y="3064211"/>
                <a:ext cx="305585"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chemeClr val="tx1"/>
                          </a:solidFill>
                          <a:latin typeface="Cambria Math" panose="02040503050406030204" pitchFamily="18" charset="0"/>
                        </a:rPr>
                        <m:t>4</m:t>
                      </m:r>
                      <m:r>
                        <a:rPr lang="en-US" sz="1600" b="1" i="1" smtClean="0">
                          <a:solidFill>
                            <a:schemeClr val="tx1"/>
                          </a:solidFill>
                          <a:latin typeface="Cambria Math" panose="02040503050406030204" pitchFamily="18" charset="0"/>
                        </a:rPr>
                        <m:t>𝒊</m:t>
                      </m:r>
                    </m:oMath>
                  </m:oMathPara>
                </a14:m>
                <a:endParaRPr lang="en-GB" sz="1600" b="1" dirty="0">
                  <a:solidFill>
                    <a:schemeClr val="tx1"/>
                  </a:solidFill>
                </a:endParaRPr>
              </a:p>
            </p:txBody>
          </p:sp>
        </mc:Choice>
        <mc:Fallback xmlns="">
          <p:sp>
            <p:nvSpPr>
              <p:cNvPr id="18" name="TextBox 17"/>
              <p:cNvSpPr txBox="1">
                <a:spLocks noRot="1" noChangeAspect="1" noMove="1" noResize="1" noEditPoints="1" noAdjustHandles="1" noChangeArrowheads="1" noChangeShapeType="1" noTextEdit="1"/>
              </p:cNvSpPr>
              <p:nvPr/>
            </p:nvSpPr>
            <p:spPr>
              <a:xfrm>
                <a:off x="5941551" y="3064211"/>
                <a:ext cx="305585" cy="246221"/>
              </a:xfrm>
              <a:prstGeom prst="rect">
                <a:avLst/>
              </a:prstGeom>
              <a:blipFill>
                <a:blip r:embed="rId4"/>
                <a:stretch>
                  <a:fillRect l="-4000" r="-2000" b="-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7308304" y="2023974"/>
                <a:ext cx="305585"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chemeClr val="tx1"/>
                          </a:solidFill>
                          <a:latin typeface="Cambria Math" panose="02040503050406030204" pitchFamily="18" charset="0"/>
                        </a:rPr>
                        <m:t>3</m:t>
                      </m:r>
                      <m:r>
                        <a:rPr lang="en-US" sz="1600" b="1" i="1" smtClean="0">
                          <a:solidFill>
                            <a:schemeClr val="tx1"/>
                          </a:solidFill>
                          <a:latin typeface="Cambria Math" panose="02040503050406030204" pitchFamily="18" charset="0"/>
                        </a:rPr>
                        <m:t>𝒋</m:t>
                      </m:r>
                    </m:oMath>
                  </m:oMathPara>
                </a14:m>
                <a:endParaRPr lang="en-GB" sz="1600" b="1" dirty="0">
                  <a:solidFill>
                    <a:schemeClr val="tx1"/>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7308304" y="2023974"/>
                <a:ext cx="305585" cy="246221"/>
              </a:xfrm>
              <a:prstGeom prst="rect">
                <a:avLst/>
              </a:prstGeom>
              <a:blipFill>
                <a:blip r:embed="rId5"/>
                <a:stretch>
                  <a:fillRect l="-6000" r="-10000"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5778583" y="1850630"/>
                <a:ext cx="305585"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chemeClr val="tx1"/>
                          </a:solidFill>
                          <a:latin typeface="Cambria Math" panose="02040503050406030204" pitchFamily="18" charset="0"/>
                        </a:rPr>
                        <m:t>𝑹</m:t>
                      </m:r>
                    </m:oMath>
                  </m:oMathPara>
                </a14:m>
                <a:endParaRPr lang="en-GB" sz="1600" b="1" dirty="0">
                  <a:solidFill>
                    <a:schemeClr val="tx1"/>
                  </a:solidFill>
                </a:endParaRPr>
              </a:p>
            </p:txBody>
          </p:sp>
        </mc:Choice>
        <mc:Fallback xmlns="">
          <p:sp>
            <p:nvSpPr>
              <p:cNvPr id="20" name="TextBox 19"/>
              <p:cNvSpPr txBox="1">
                <a:spLocks noRot="1" noChangeAspect="1" noMove="1" noResize="1" noEditPoints="1" noAdjustHandles="1" noChangeArrowheads="1" noChangeShapeType="1" noTextEdit="1"/>
              </p:cNvSpPr>
              <p:nvPr/>
            </p:nvSpPr>
            <p:spPr>
              <a:xfrm>
                <a:off x="5778583" y="1850630"/>
                <a:ext cx="305585" cy="246221"/>
              </a:xfrm>
              <a:prstGeom prst="rect">
                <a:avLst/>
              </a:prstGeom>
              <a:blipFill>
                <a:blip r:embed="rId6"/>
                <a:stretch>
                  <a:fillRect b="-5000"/>
                </a:stretch>
              </a:blipFill>
            </p:spPr>
            <p:txBody>
              <a:bodyPr/>
              <a:lstStyle/>
              <a:p>
                <a:r>
                  <a:rPr lang="en-GB">
                    <a:noFill/>
                  </a:rPr>
                  <a:t> </a:t>
                </a:r>
              </a:p>
            </p:txBody>
          </p:sp>
        </mc:Fallback>
      </mc:AlternateContent>
      <p:sp>
        <p:nvSpPr>
          <p:cNvPr id="21" name="Arc 20"/>
          <p:cNvSpPr/>
          <p:nvPr/>
        </p:nvSpPr>
        <p:spPr>
          <a:xfrm>
            <a:off x="4473464" y="2461144"/>
            <a:ext cx="914400" cy="914400"/>
          </a:xfrm>
          <a:prstGeom prst="arc">
            <a:avLst>
              <a:gd name="adj1" fmla="val 19700359"/>
              <a:gd name="adj2" fmla="val 59638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2" name="TextBox 21"/>
              <p:cNvSpPr txBox="1"/>
              <p:nvPr/>
            </p:nvSpPr>
            <p:spPr>
              <a:xfrm>
                <a:off x="5359122" y="2678723"/>
                <a:ext cx="305585"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chemeClr val="tx1"/>
                          </a:solidFill>
                          <a:latin typeface="Cambria Math" panose="02040503050406030204" pitchFamily="18" charset="0"/>
                          <a:ea typeface="Cambria Math" panose="02040503050406030204" pitchFamily="18" charset="0"/>
                        </a:rPr>
                        <m:t>𝜃</m:t>
                      </m:r>
                    </m:oMath>
                  </m:oMathPara>
                </a14:m>
                <a:endParaRPr lang="en-GB" sz="1600" b="1" dirty="0">
                  <a:solidFill>
                    <a:schemeClr val="tx1"/>
                  </a:solidFill>
                </a:endParaRPr>
              </a:p>
            </p:txBody>
          </p:sp>
        </mc:Choice>
        <mc:Fallback xmlns="">
          <p:sp>
            <p:nvSpPr>
              <p:cNvPr id="22" name="TextBox 21"/>
              <p:cNvSpPr txBox="1">
                <a:spLocks noRot="1" noChangeAspect="1" noMove="1" noResize="1" noEditPoints="1" noAdjustHandles="1" noChangeArrowheads="1" noChangeShapeType="1" noTextEdit="1"/>
              </p:cNvSpPr>
              <p:nvPr/>
            </p:nvSpPr>
            <p:spPr>
              <a:xfrm>
                <a:off x="5359122" y="2678723"/>
                <a:ext cx="305585" cy="246221"/>
              </a:xfrm>
              <a:prstGeom prst="rect">
                <a:avLst/>
              </a:prstGeom>
              <a:blipFill>
                <a:blip r:embed="rId7"/>
                <a:stretch>
                  <a:fillRect b="-4878"/>
                </a:stretch>
              </a:blipFill>
            </p:spPr>
            <p:txBody>
              <a:bodyPr/>
              <a:lstStyle/>
              <a:p>
                <a:r>
                  <a:rPr lang="en-GB">
                    <a:noFill/>
                  </a:rPr>
                  <a:t> </a:t>
                </a:r>
              </a:p>
            </p:txBody>
          </p:sp>
        </mc:Fallback>
      </mc:AlternateContent>
      <p:sp>
        <p:nvSpPr>
          <p:cNvPr id="25" name="TextBox 24"/>
          <p:cNvSpPr txBox="1"/>
          <p:nvPr/>
        </p:nvSpPr>
        <p:spPr>
          <a:xfrm>
            <a:off x="4221723" y="3387723"/>
            <a:ext cx="4050826"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You can find the direction of the force using Trigonometry</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4313828" y="3968768"/>
                <a:ext cx="1018227" cy="518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𝑇𝑎𝑛</m:t>
                      </m:r>
                      <m:r>
                        <a:rPr lang="en-US" b="0" i="1" smtClean="0">
                          <a:latin typeface="Cambria Math" panose="02040503050406030204" pitchFamily="18" charset="0"/>
                          <a:ea typeface="Cambria Math" panose="02040503050406030204" pitchFamily="18" charset="0"/>
                        </a:rPr>
                        <m:t>𝜃</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3</m:t>
                          </m:r>
                        </m:num>
                        <m:den>
                          <m:r>
                            <a:rPr lang="en-US" b="0" i="1" smtClean="0">
                              <a:latin typeface="Cambria Math" panose="02040503050406030204" pitchFamily="18" charset="0"/>
                              <a:ea typeface="Cambria Math" panose="02040503050406030204" pitchFamily="18" charset="0"/>
                            </a:rPr>
                            <m:t>4</m:t>
                          </m:r>
                        </m:den>
                      </m:f>
                    </m:oMath>
                  </m:oMathPara>
                </a14:m>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4313828" y="3968768"/>
                <a:ext cx="1018227" cy="518604"/>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4727917" y="4725786"/>
                <a:ext cx="1567993" cy="283219"/>
              </a:xfrm>
              <a:prstGeom prst="rect">
                <a:avLst/>
              </a:prstGeom>
              <a:noFill/>
            </p:spPr>
            <p:txBody>
              <a:bodyPr wrap="none" lIns="0" tIns="0" rIns="0" bIns="0" rtlCol="0">
                <a:spAutoFit/>
              </a:bodyPr>
              <a:lstStyle/>
              <a:p>
                <a14:m>
                  <m:oMath xmlns:m="http://schemas.openxmlformats.org/officeDocument/2006/math">
                    <m:r>
                      <a:rPr lang="en-US" b="0" i="1" smtClean="0">
                        <a:latin typeface="Cambria Math" panose="02040503050406030204" pitchFamily="18" charset="0"/>
                        <a:ea typeface="Cambria Math" panose="02040503050406030204" pitchFamily="18" charset="0"/>
                      </a:rPr>
                      <m:t>𝜃</m:t>
                    </m:r>
                    <m:r>
                      <a:rPr lang="en-US" b="0" i="1" smtClean="0">
                        <a:latin typeface="Cambria Math" panose="02040503050406030204" pitchFamily="18" charset="0"/>
                        <a:ea typeface="Cambria Math" panose="02040503050406030204" pitchFamily="18" charset="0"/>
                      </a:rPr>
                      <m:t>=36.</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9</m:t>
                        </m:r>
                      </m:e>
                      <m:sup>
                        <m:r>
                          <a:rPr lang="en-US" b="0" i="1" smtClean="0">
                            <a:latin typeface="Cambria Math" panose="02040503050406030204" pitchFamily="18" charset="0"/>
                            <a:ea typeface="Cambria Math" panose="02040503050406030204" pitchFamily="18" charset="0"/>
                          </a:rPr>
                          <m:t>°</m:t>
                        </m:r>
                      </m:sup>
                    </m:sSup>
                  </m:oMath>
                </a14:m>
                <a:r>
                  <a:rPr lang="en-GB" dirty="0"/>
                  <a:t> </a:t>
                </a:r>
                <a:r>
                  <a:rPr lang="en-GB" dirty="0">
                    <a:latin typeface="Comic Sans MS" panose="030F0702030302020204" pitchFamily="66" charset="0"/>
                  </a:rPr>
                  <a:t>(1dp)</a:t>
                </a:r>
              </a:p>
            </p:txBody>
          </p:sp>
        </mc:Choice>
        <mc:Fallback xmlns="">
          <p:sp>
            <p:nvSpPr>
              <p:cNvPr id="23" name="TextBox 22"/>
              <p:cNvSpPr txBox="1">
                <a:spLocks noRot="1" noChangeAspect="1" noMove="1" noResize="1" noEditPoints="1" noAdjustHandles="1" noChangeArrowheads="1" noChangeShapeType="1" noTextEdit="1"/>
              </p:cNvSpPr>
              <p:nvPr/>
            </p:nvSpPr>
            <p:spPr>
              <a:xfrm>
                <a:off x="4727917" y="4725786"/>
                <a:ext cx="1567993" cy="283219"/>
              </a:xfrm>
              <a:prstGeom prst="rect">
                <a:avLst/>
              </a:prstGeom>
              <a:blipFill>
                <a:blip r:embed="rId9"/>
                <a:stretch>
                  <a:fillRect l="-5447" t="-25532" r="-8171" b="-489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5408216" y="2652048"/>
                <a:ext cx="542841"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36.</m:t>
                      </m:r>
                      <m:sSup>
                        <m:sSupPr>
                          <m:ctrlPr>
                            <a:rPr lang="en-US" sz="1600" b="0" i="1" smtClean="0">
                              <a:solidFill>
                                <a:srgbClr val="FF0000"/>
                              </a:solidFill>
                              <a:latin typeface="Cambria Math" panose="02040503050406030204" pitchFamily="18" charset="0"/>
                              <a:ea typeface="Cambria Math" panose="02040503050406030204" pitchFamily="18" charset="0"/>
                            </a:rPr>
                          </m:ctrlPr>
                        </m:sSupPr>
                        <m:e>
                          <m:r>
                            <a:rPr lang="en-US" sz="1600" b="0" i="1" smtClean="0">
                              <a:solidFill>
                                <a:srgbClr val="FF0000"/>
                              </a:solidFill>
                              <a:latin typeface="Cambria Math" panose="02040503050406030204" pitchFamily="18" charset="0"/>
                              <a:ea typeface="Cambria Math" panose="02040503050406030204" pitchFamily="18" charset="0"/>
                            </a:rPr>
                            <m:t>9</m:t>
                          </m:r>
                        </m:e>
                        <m:sup>
                          <m:r>
                            <a:rPr lang="en-US" sz="1600" b="0" i="1" smtClean="0">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latin typeface="Comic Sans MS" panose="030F0702030302020204" pitchFamily="66" charset="0"/>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5408216" y="2652048"/>
                <a:ext cx="542841" cy="251800"/>
              </a:xfrm>
              <a:prstGeom prst="rect">
                <a:avLst/>
              </a:prstGeom>
              <a:blipFill>
                <a:blip r:embed="rId10"/>
                <a:stretch>
                  <a:fillRect l="-6742" r="-2247" b="-9756"/>
                </a:stretch>
              </a:blipFill>
            </p:spPr>
            <p:txBody>
              <a:bodyPr/>
              <a:lstStyle/>
              <a:p>
                <a:r>
                  <a:rPr lang="en-GB">
                    <a:noFill/>
                  </a:rPr>
                  <a:t> </a:t>
                </a:r>
              </a:p>
            </p:txBody>
          </p:sp>
        </mc:Fallback>
      </mc:AlternateContent>
      <p:sp>
        <p:nvSpPr>
          <p:cNvPr id="29" name="TextBox 28"/>
          <p:cNvSpPr txBox="1"/>
          <p:nvPr/>
        </p:nvSpPr>
        <p:spPr>
          <a:xfrm>
            <a:off x="7308304" y="858562"/>
            <a:ext cx="1603128"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Draw a diagram</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0" name="Rectangle 29"/>
              <p:cNvSpPr/>
              <p:nvPr/>
            </p:nvSpPr>
            <p:spPr>
              <a:xfrm>
                <a:off x="7844976" y="1447066"/>
                <a:ext cx="114140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n-GB" i="1" smtClean="0">
                              <a:solidFill>
                                <a:srgbClr val="FF0000"/>
                              </a:solidFill>
                              <a:latin typeface="Cambria Math" panose="02040503050406030204" pitchFamily="18" charset="0"/>
                            </a:rPr>
                          </m:ctrlPr>
                        </m:dPr>
                        <m:e>
                          <m:r>
                            <a:rPr lang="en-US" b="1" i="1" smtClean="0">
                              <a:solidFill>
                                <a:srgbClr val="FF0000"/>
                              </a:solidFill>
                              <a:latin typeface="Cambria Math" panose="02040503050406030204" pitchFamily="18" charset="0"/>
                            </a:rPr>
                            <m:t>𝑹</m:t>
                          </m:r>
                        </m:e>
                      </m:d>
                      <m:r>
                        <a:rPr lang="en-US" b="0" i="1" smtClean="0">
                          <a:solidFill>
                            <a:srgbClr val="FF0000"/>
                          </a:solidFill>
                          <a:latin typeface="Cambria Math" panose="02040503050406030204" pitchFamily="18" charset="0"/>
                        </a:rPr>
                        <m:t>=5</m:t>
                      </m:r>
                      <m:r>
                        <a:rPr lang="en-US" b="0" i="1" smtClean="0">
                          <a:solidFill>
                            <a:srgbClr val="FF0000"/>
                          </a:solidFill>
                          <a:latin typeface="Cambria Math" panose="02040503050406030204" pitchFamily="18" charset="0"/>
                        </a:rPr>
                        <m:t>𝑁</m:t>
                      </m:r>
                    </m:oMath>
                  </m:oMathPara>
                </a14:m>
                <a:endParaRPr lang="en-GB" dirty="0">
                  <a:solidFill>
                    <a:srgbClr val="FF0000"/>
                  </a:solidFill>
                </a:endParaRPr>
              </a:p>
            </p:txBody>
          </p:sp>
        </mc:Choice>
        <mc:Fallback xmlns="">
          <p:sp>
            <p:nvSpPr>
              <p:cNvPr id="30" name="Rectangle 29"/>
              <p:cNvSpPr>
                <a:spLocks noRot="1" noChangeAspect="1" noMove="1" noResize="1" noEditPoints="1" noAdjustHandles="1" noChangeArrowheads="1" noChangeShapeType="1" noTextEdit="1"/>
              </p:cNvSpPr>
              <p:nvPr/>
            </p:nvSpPr>
            <p:spPr>
              <a:xfrm>
                <a:off x="7844976" y="1447066"/>
                <a:ext cx="1141403" cy="369332"/>
              </a:xfrm>
              <a:prstGeom prst="rect">
                <a:avLst/>
              </a:prstGeom>
              <a:blipFill>
                <a:blip r:embed="rId11"/>
                <a:stretch>
                  <a:fillRect/>
                </a:stretch>
              </a:blipFill>
            </p:spPr>
            <p:txBody>
              <a:bodyPr/>
              <a:lstStyle/>
              <a:p>
                <a:r>
                  <a:rPr lang="en-GB">
                    <a:noFill/>
                  </a:rPr>
                  <a:t> </a:t>
                </a:r>
              </a:p>
            </p:txBody>
          </p:sp>
        </mc:Fallback>
      </mc:AlternateContent>
      <p:cxnSp>
        <p:nvCxnSpPr>
          <p:cNvPr id="31" name="Straight Arrow Connector 30"/>
          <p:cNvCxnSpPr/>
          <p:nvPr/>
        </p:nvCxnSpPr>
        <p:spPr>
          <a:xfrm flipV="1">
            <a:off x="4880384" y="1340768"/>
            <a:ext cx="0" cy="1643262"/>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TextBox 31"/>
              <p:cNvSpPr txBox="1"/>
              <p:nvPr/>
            </p:nvSpPr>
            <p:spPr>
              <a:xfrm>
                <a:off x="4727917" y="1109646"/>
                <a:ext cx="305585"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chemeClr val="tx1"/>
                          </a:solidFill>
                          <a:latin typeface="Cambria Math" panose="02040503050406030204" pitchFamily="18" charset="0"/>
                        </a:rPr>
                        <m:t>𝑵</m:t>
                      </m:r>
                    </m:oMath>
                  </m:oMathPara>
                </a14:m>
                <a:endParaRPr lang="en-GB" sz="1600" b="1" dirty="0">
                  <a:solidFill>
                    <a:schemeClr val="tx1"/>
                  </a:solidFill>
                </a:endParaRPr>
              </a:p>
            </p:txBody>
          </p:sp>
        </mc:Choice>
        <mc:Fallback xmlns="">
          <p:sp>
            <p:nvSpPr>
              <p:cNvPr id="32" name="TextBox 31"/>
              <p:cNvSpPr txBox="1">
                <a:spLocks noRot="1" noChangeAspect="1" noMove="1" noResize="1" noEditPoints="1" noAdjustHandles="1" noChangeArrowheads="1" noChangeShapeType="1" noTextEdit="1"/>
              </p:cNvSpPr>
              <p:nvPr/>
            </p:nvSpPr>
            <p:spPr>
              <a:xfrm>
                <a:off x="4727917" y="1109646"/>
                <a:ext cx="305585" cy="246221"/>
              </a:xfrm>
              <a:prstGeom prst="rect">
                <a:avLst/>
              </a:prstGeom>
              <a:blipFill>
                <a:blip r:embed="rId12"/>
                <a:stretch>
                  <a:fillRect b="-7500"/>
                </a:stretch>
              </a:blipFill>
            </p:spPr>
            <p:txBody>
              <a:bodyPr/>
              <a:lstStyle/>
              <a:p>
                <a:r>
                  <a:rPr lang="en-GB">
                    <a:noFill/>
                  </a:rPr>
                  <a:t> </a:t>
                </a:r>
              </a:p>
            </p:txBody>
          </p:sp>
        </mc:Fallback>
      </mc:AlternateContent>
      <p:sp>
        <p:nvSpPr>
          <p:cNvPr id="33" name="TextBox 32"/>
          <p:cNvSpPr txBox="1"/>
          <p:nvPr/>
        </p:nvSpPr>
        <p:spPr>
          <a:xfrm>
            <a:off x="4217261" y="5192299"/>
            <a:ext cx="4050826"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Remember that bearings are measured clockwise from due North</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4" name="TextBox 33"/>
              <p:cNvSpPr txBox="1"/>
              <p:nvPr/>
            </p:nvSpPr>
            <p:spPr>
              <a:xfrm>
                <a:off x="5260811" y="5764365"/>
                <a:ext cx="2045240" cy="283219"/>
              </a:xfrm>
              <a:prstGeom prst="rect">
                <a:avLst/>
              </a:prstGeom>
              <a:noFill/>
            </p:spPr>
            <p:txBody>
              <a:bodyPr wrap="none" lIns="0" tIns="0" rIns="0" bIns="0" rtlCol="0">
                <a:spAutoFit/>
              </a:bodyPr>
              <a:lstStyle/>
              <a:p>
                <a14:m>
                  <m:oMath xmlns:m="http://schemas.openxmlformats.org/officeDocument/2006/math">
                    <m:r>
                      <a:rPr lang="en-US" b="0" i="1" smtClean="0">
                        <a:latin typeface="Cambria Math" panose="02040503050406030204" pitchFamily="18" charset="0"/>
                        <a:ea typeface="Cambria Math" panose="02040503050406030204" pitchFamily="18" charset="0"/>
                      </a:rPr>
                      <m:t>9</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0</m:t>
                        </m:r>
                      </m:e>
                      <m:sup>
                        <m:r>
                          <a:rPr lang="en-US" b="0" i="1" smtClean="0">
                            <a:latin typeface="Cambria Math" panose="02040503050406030204" pitchFamily="18" charset="0"/>
                            <a:ea typeface="Cambria Math" panose="02040503050406030204" pitchFamily="18" charset="0"/>
                          </a:rPr>
                          <m:t>°</m:t>
                        </m:r>
                      </m:sup>
                    </m:sSup>
                    <m:r>
                      <a:rPr lang="en-US" b="0" i="1" smtClean="0">
                        <a:latin typeface="Cambria Math" panose="02040503050406030204" pitchFamily="18" charset="0"/>
                        <a:ea typeface="Cambria Math" panose="02040503050406030204" pitchFamily="18" charset="0"/>
                      </a:rPr>
                      <m:t>−36.</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9</m:t>
                        </m:r>
                      </m:e>
                      <m:sup>
                        <m:r>
                          <a:rPr lang="en-US" b="0" i="1" smtClean="0">
                            <a:latin typeface="Cambria Math" panose="02040503050406030204" pitchFamily="18" charset="0"/>
                            <a:ea typeface="Cambria Math" panose="02040503050406030204" pitchFamily="18" charset="0"/>
                          </a:rPr>
                          <m:t>°</m:t>
                        </m:r>
                      </m:sup>
                    </m:sSup>
                    <m:r>
                      <a:rPr lang="en-US" b="0" i="0" smtClean="0">
                        <a:latin typeface="Cambria Math" panose="02040503050406030204" pitchFamily="18" charset="0"/>
                        <a:ea typeface="Cambria Math" panose="02040503050406030204" pitchFamily="18" charset="0"/>
                      </a:rPr>
                      <m:t>=53.</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1</m:t>
                        </m:r>
                      </m:e>
                      <m:sup>
                        <m:r>
                          <a:rPr lang="en-US" b="0" i="1" smtClean="0">
                            <a:latin typeface="Cambria Math" panose="02040503050406030204" pitchFamily="18" charset="0"/>
                            <a:ea typeface="Cambria Math" panose="02040503050406030204" pitchFamily="18" charset="0"/>
                          </a:rPr>
                          <m:t>°</m:t>
                        </m:r>
                      </m:sup>
                    </m:sSup>
                  </m:oMath>
                </a14:m>
                <a:r>
                  <a:rPr lang="en-GB" dirty="0"/>
                  <a:t> </a:t>
                </a:r>
                <a:endParaRPr lang="en-GB" dirty="0">
                  <a:latin typeface="Comic Sans MS" panose="030F0702030302020204" pitchFamily="66" charset="0"/>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5260811" y="5764365"/>
                <a:ext cx="2045240" cy="283219"/>
              </a:xfrm>
              <a:prstGeom prst="rect">
                <a:avLst/>
              </a:prstGeom>
              <a:blipFill>
                <a:blip r:embed="rId13"/>
                <a:stretch>
                  <a:fillRect l="-4179" t="-6522" b="-869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5802562" y="6176962"/>
                <a:ext cx="961738" cy="283219"/>
              </a:xfrm>
              <a:prstGeom prst="rect">
                <a:avLst/>
              </a:prstGeom>
              <a:noFill/>
            </p:spPr>
            <p:txBody>
              <a:bodyPr wrap="none" lIns="0" tIns="0" rIns="0" bIns="0" rtlCol="0">
                <a:spAutoFit/>
              </a:bodyPr>
              <a:lstStyle/>
              <a:p>
                <a14:m>
                  <m:oMath xmlns:m="http://schemas.openxmlformats.org/officeDocument/2006/math">
                    <m:r>
                      <a:rPr lang="en-US" b="0" i="0" smtClean="0">
                        <a:latin typeface="Cambria Math" panose="02040503050406030204" pitchFamily="18" charset="0"/>
                        <a:ea typeface="Cambria Math" panose="02040503050406030204" pitchFamily="18" charset="0"/>
                      </a:rPr>
                      <m:t>=053.</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1</m:t>
                        </m:r>
                      </m:e>
                      <m:sup>
                        <m:r>
                          <a:rPr lang="en-US" b="0" i="1" smtClean="0">
                            <a:latin typeface="Cambria Math" panose="02040503050406030204" pitchFamily="18" charset="0"/>
                            <a:ea typeface="Cambria Math" panose="02040503050406030204" pitchFamily="18" charset="0"/>
                          </a:rPr>
                          <m:t>°</m:t>
                        </m:r>
                      </m:sup>
                    </m:sSup>
                  </m:oMath>
                </a14:m>
                <a:r>
                  <a:rPr lang="en-GB" dirty="0"/>
                  <a:t> </a:t>
                </a:r>
                <a:endParaRPr lang="en-GB" dirty="0">
                  <a:latin typeface="Comic Sans MS" panose="030F0702030302020204" pitchFamily="66" charset="0"/>
                </a:endParaRPr>
              </a:p>
            </p:txBody>
          </p:sp>
        </mc:Choice>
        <mc:Fallback xmlns="">
          <p:sp>
            <p:nvSpPr>
              <p:cNvPr id="35" name="TextBox 34"/>
              <p:cNvSpPr txBox="1">
                <a:spLocks noRot="1" noChangeAspect="1" noMove="1" noResize="1" noEditPoints="1" noAdjustHandles="1" noChangeArrowheads="1" noChangeShapeType="1" noTextEdit="1"/>
              </p:cNvSpPr>
              <p:nvPr/>
            </p:nvSpPr>
            <p:spPr>
              <a:xfrm>
                <a:off x="5802562" y="6176962"/>
                <a:ext cx="961738" cy="283219"/>
              </a:xfrm>
              <a:prstGeom prst="rect">
                <a:avLst/>
              </a:prstGeom>
              <a:blipFill>
                <a:blip r:embed="rId14"/>
                <a:stretch>
                  <a:fillRect l="-5696" t="-4255" b="-6383"/>
                </a:stretch>
              </a:blipFill>
            </p:spPr>
            <p:txBody>
              <a:bodyPr/>
              <a:lstStyle/>
              <a:p>
                <a:r>
                  <a:rPr lang="en-GB">
                    <a:noFill/>
                  </a:rPr>
                  <a:t> </a:t>
                </a:r>
              </a:p>
            </p:txBody>
          </p:sp>
        </mc:Fallback>
      </mc:AlternateContent>
    </p:spTree>
    <p:extLst>
      <p:ext uri="{BB962C8B-B14F-4D97-AF65-F5344CB8AC3E}">
        <p14:creationId xmlns:p14="http://schemas.microsoft.com/office/powerpoint/2010/main" val="425601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blinds(horizontal)">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xit" presetSubtype="10" fill="hold" grpId="0" nodeType="clickEffect">
                                  <p:stCondLst>
                                    <p:cond delay="0"/>
                                  </p:stCondLst>
                                  <p:childTnLst>
                                    <p:animEffect transition="out" filter="blinds(horizontal)">
                                      <p:cBhvr>
                                        <p:cTn id="21" dur="500"/>
                                        <p:tgtEl>
                                          <p:spTgt spid="22"/>
                                        </p:tgtEl>
                                      </p:cBhvr>
                                    </p:animEffect>
                                    <p:set>
                                      <p:cBhvr>
                                        <p:cTn id="22" dur="1" fill="hold">
                                          <p:stCondLst>
                                            <p:cond delay="499"/>
                                          </p:stCondLst>
                                        </p:cTn>
                                        <p:tgtEl>
                                          <p:spTgt spid="22"/>
                                        </p:tgtEl>
                                        <p:attrNameLst>
                                          <p:attrName>style.visibility</p:attrName>
                                        </p:attrNameLst>
                                      </p:cBhvr>
                                      <p:to>
                                        <p:strVal val="hidden"/>
                                      </p:to>
                                    </p:set>
                                  </p:childTnLst>
                                </p:cTn>
                              </p:par>
                              <p:par>
                                <p:cTn id="23" presetID="3" presetClass="entr" presetSubtype="1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blinds(horizontal)">
                                      <p:cBhvr>
                                        <p:cTn id="25" dur="500"/>
                                        <p:tgtEl>
                                          <p:spTgt spid="28"/>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blinds(horizontal)">
                                      <p:cBhvr>
                                        <p:cTn id="30" dur="500"/>
                                        <p:tgtEl>
                                          <p:spTgt spid="33"/>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blinds(horizontal)">
                                      <p:cBhvr>
                                        <p:cTn id="35" dur="500"/>
                                        <p:tgtEl>
                                          <p:spTgt spid="31"/>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blinds(horizontal)">
                                      <p:cBhvr>
                                        <p:cTn id="38" dur="500"/>
                                        <p:tgtEl>
                                          <p:spTgt spid="32"/>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blinds(horizontal)">
                                      <p:cBhvr>
                                        <p:cTn id="43" dur="500"/>
                                        <p:tgtEl>
                                          <p:spTgt spid="34"/>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blinds(horizontal)">
                                      <p:cBhvr>
                                        <p:cTn id="48"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5" grpId="0"/>
      <p:bldP spid="5" grpId="0"/>
      <p:bldP spid="23" grpId="0"/>
      <p:bldP spid="28" grpId="0"/>
      <p:bldP spid="32" grpId="0"/>
      <p:bldP spid="33" grpId="0"/>
      <p:bldP spid="34" grpId="0"/>
      <p:bldP spid="3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Forces can also be written as vectors using </a:t>
                </a:r>
                <a:r>
                  <a:rPr lang="en-US" sz="1600" b="1" dirty="0" err="1">
                    <a:latin typeface="Comic Sans MS" panose="030F0702030302020204" pitchFamily="66" charset="0"/>
                  </a:rPr>
                  <a:t>i</a:t>
                </a:r>
                <a:r>
                  <a:rPr lang="en-US" sz="1600" b="1" dirty="0">
                    <a:latin typeface="Comic Sans MS" panose="030F0702030302020204" pitchFamily="66" charset="0"/>
                  </a:rPr>
                  <a:t>, j notation</a:t>
                </a:r>
              </a:p>
              <a:p>
                <a:pPr marL="0" indent="0" algn="ctr">
                  <a:buNone/>
                </a:pPr>
                <a:endParaRPr lang="en-US" sz="1600" dirty="0">
                  <a:latin typeface="Comic Sans MS" panose="030F0702030302020204" pitchFamily="66" charset="0"/>
                </a:endParaRPr>
              </a:p>
              <a:p>
                <a:pPr algn="ctr">
                  <a:buFont typeface="Wingdings" panose="05000000000000000000" pitchFamily="2" charset="2"/>
                  <a:buChar char="à"/>
                </a:pPr>
                <a:r>
                  <a:rPr lang="en-US" sz="1600" dirty="0">
                    <a:latin typeface="Comic Sans MS" panose="030F0702030302020204" pitchFamily="66" charset="0"/>
                    <a:sym typeface="Wingdings" panose="05000000000000000000" pitchFamily="2" charset="2"/>
                  </a:rPr>
                  <a:t>In this question </a:t>
                </a:r>
                <a:r>
                  <a:rPr lang="en-US" sz="1600" dirty="0" err="1">
                    <a:latin typeface="Comic Sans MS" panose="030F0702030302020204" pitchFamily="66" charset="0"/>
                    <a:sym typeface="Wingdings" panose="05000000000000000000" pitchFamily="2" charset="2"/>
                  </a:rPr>
                  <a:t>i</a:t>
                </a:r>
                <a:r>
                  <a:rPr lang="en-US" sz="1600" dirty="0">
                    <a:latin typeface="Comic Sans MS" panose="030F0702030302020204" pitchFamily="66" charset="0"/>
                    <a:sym typeface="Wingdings" panose="05000000000000000000" pitchFamily="2" charset="2"/>
                  </a:rPr>
                  <a:t> represents the unit vector due east, and j represents the unit vector due north. A particle begins at rest at the origin. It is acted on by three forces </a:t>
                </a:r>
                <a14:m>
                  <m:oMath xmlns:m="http://schemas.openxmlformats.org/officeDocument/2006/math">
                    <m:d>
                      <m:dPr>
                        <m:ctrlPr>
                          <a:rPr lang="en-US" sz="1600" i="1" smtClean="0">
                            <a:latin typeface="Cambria Math" panose="02040503050406030204" pitchFamily="18" charset="0"/>
                            <a:sym typeface="Wingdings" panose="05000000000000000000" pitchFamily="2" charset="2"/>
                          </a:rPr>
                        </m:ctrlPr>
                      </m:dPr>
                      <m:e>
                        <m:r>
                          <a:rPr lang="en-US" sz="1600" b="0" i="1" smtClean="0">
                            <a:latin typeface="Cambria Math" panose="02040503050406030204" pitchFamily="18" charset="0"/>
                            <a:sym typeface="Wingdings" panose="05000000000000000000" pitchFamily="2" charset="2"/>
                          </a:rPr>
                          <m:t>2</m:t>
                        </m:r>
                        <m:r>
                          <a:rPr lang="en-US" sz="1600" b="1" i="1" smtClean="0">
                            <a:latin typeface="Cambria Math" panose="02040503050406030204" pitchFamily="18" charset="0"/>
                            <a:sym typeface="Wingdings" panose="05000000000000000000" pitchFamily="2" charset="2"/>
                          </a:rPr>
                          <m:t>𝒊</m:t>
                        </m:r>
                        <m:r>
                          <a:rPr lang="en-US" sz="1600" b="0" i="1" smtClean="0">
                            <a:latin typeface="Cambria Math" panose="02040503050406030204" pitchFamily="18" charset="0"/>
                            <a:sym typeface="Wingdings" panose="05000000000000000000" pitchFamily="2" charset="2"/>
                          </a:rPr>
                          <m:t>+</m:t>
                        </m:r>
                        <m:r>
                          <a:rPr lang="en-US" sz="1600" b="1" i="1" smtClean="0">
                            <a:latin typeface="Cambria Math" panose="02040503050406030204" pitchFamily="18" charset="0"/>
                            <a:sym typeface="Wingdings" panose="05000000000000000000" pitchFamily="2" charset="2"/>
                          </a:rPr>
                          <m:t>𝒋</m:t>
                        </m:r>
                      </m:e>
                    </m:d>
                    <m:r>
                      <a:rPr lang="en-US" sz="1600" b="0" i="1" smtClean="0">
                        <a:latin typeface="Cambria Math" panose="02040503050406030204" pitchFamily="18" charset="0"/>
                        <a:sym typeface="Wingdings" panose="05000000000000000000" pitchFamily="2" charset="2"/>
                      </a:rPr>
                      <m:t>𝑁</m:t>
                    </m:r>
                    <m:r>
                      <a:rPr lang="en-US" sz="1600" b="0" i="1" smtClean="0">
                        <a:latin typeface="Cambria Math" panose="02040503050406030204" pitchFamily="18" charset="0"/>
                        <a:sym typeface="Wingdings" panose="05000000000000000000" pitchFamily="2" charset="2"/>
                      </a:rPr>
                      <m:t>,</m:t>
                    </m:r>
                  </m:oMath>
                </a14:m>
                <a:r>
                  <a:rPr lang="en-GB" sz="1600" dirty="0">
                    <a:latin typeface="Comic Sans MS" panose="030F0702030302020204" pitchFamily="66" charset="0"/>
                  </a:rPr>
                  <a:t> </a:t>
                </a:r>
                <a14:m>
                  <m:oMath xmlns:m="http://schemas.openxmlformats.org/officeDocument/2006/math">
                    <m:d>
                      <m:dPr>
                        <m:ctrlPr>
                          <a:rPr lang="en-US" sz="1600" i="1">
                            <a:latin typeface="Cambria Math" panose="02040503050406030204" pitchFamily="18" charset="0"/>
                            <a:sym typeface="Wingdings" panose="05000000000000000000" pitchFamily="2" charset="2"/>
                          </a:rPr>
                        </m:ctrlPr>
                      </m:dPr>
                      <m:e>
                        <m:r>
                          <a:rPr lang="en-US" sz="1600" b="0" i="1" smtClean="0">
                            <a:latin typeface="Cambria Math" panose="02040503050406030204" pitchFamily="18" charset="0"/>
                            <a:sym typeface="Wingdings" panose="05000000000000000000" pitchFamily="2" charset="2"/>
                          </a:rPr>
                          <m:t>3</m:t>
                        </m:r>
                        <m:r>
                          <a:rPr lang="en-US" sz="1600" b="1" i="1">
                            <a:latin typeface="Cambria Math" panose="02040503050406030204" pitchFamily="18" charset="0"/>
                            <a:sym typeface="Wingdings" panose="05000000000000000000" pitchFamily="2" charset="2"/>
                          </a:rPr>
                          <m:t>𝒊</m:t>
                        </m:r>
                        <m:r>
                          <a:rPr lang="en-US" sz="1600" b="0" i="1" smtClean="0">
                            <a:latin typeface="Cambria Math" panose="02040503050406030204" pitchFamily="18" charset="0"/>
                            <a:sym typeface="Wingdings" panose="05000000000000000000" pitchFamily="2" charset="2"/>
                          </a:rPr>
                          <m:t>−2</m:t>
                        </m:r>
                        <m:r>
                          <a:rPr lang="en-US" sz="1600" b="1" i="1">
                            <a:latin typeface="Cambria Math" panose="02040503050406030204" pitchFamily="18" charset="0"/>
                            <a:sym typeface="Wingdings" panose="05000000000000000000" pitchFamily="2" charset="2"/>
                          </a:rPr>
                          <m:t>𝒋</m:t>
                        </m:r>
                      </m:e>
                    </m:d>
                    <m:r>
                      <a:rPr lang="en-US" sz="1600" i="1">
                        <a:latin typeface="Cambria Math" panose="02040503050406030204" pitchFamily="18" charset="0"/>
                        <a:sym typeface="Wingdings" panose="05000000000000000000" pitchFamily="2" charset="2"/>
                      </a:rPr>
                      <m:t>𝑁</m:t>
                    </m:r>
                  </m:oMath>
                </a14:m>
                <a:r>
                  <a:rPr lang="en-GB" sz="1600" dirty="0">
                    <a:latin typeface="Comic Sans MS" panose="030F0702030302020204" pitchFamily="66" charset="0"/>
                  </a:rPr>
                  <a:t> and </a:t>
                </a:r>
                <a14:m>
                  <m:oMath xmlns:m="http://schemas.openxmlformats.org/officeDocument/2006/math">
                    <m:d>
                      <m:dPr>
                        <m:ctrlPr>
                          <a:rPr lang="en-US" sz="1600" i="1">
                            <a:latin typeface="Cambria Math" panose="02040503050406030204" pitchFamily="18" charset="0"/>
                            <a:sym typeface="Wingdings" panose="05000000000000000000" pitchFamily="2" charset="2"/>
                          </a:rPr>
                        </m:ctrlPr>
                      </m:dPr>
                      <m:e>
                        <m:r>
                          <a:rPr lang="en-US" sz="1600" b="0" i="1" smtClean="0">
                            <a:latin typeface="Cambria Math" panose="02040503050406030204" pitchFamily="18" charset="0"/>
                            <a:sym typeface="Wingdings" panose="05000000000000000000" pitchFamily="2" charset="2"/>
                          </a:rPr>
                          <m:t>−</m:t>
                        </m:r>
                        <m:r>
                          <a:rPr lang="en-US" sz="1600" b="1" i="1">
                            <a:latin typeface="Cambria Math" panose="02040503050406030204" pitchFamily="18" charset="0"/>
                            <a:sym typeface="Wingdings" panose="05000000000000000000" pitchFamily="2" charset="2"/>
                          </a:rPr>
                          <m:t>𝒊</m:t>
                        </m:r>
                        <m:r>
                          <a:rPr lang="en-US" sz="1600" b="0" i="1" smtClean="0">
                            <a:latin typeface="Cambria Math" panose="02040503050406030204" pitchFamily="18" charset="0"/>
                            <a:sym typeface="Wingdings" panose="05000000000000000000" pitchFamily="2" charset="2"/>
                          </a:rPr>
                          <m:t>+4</m:t>
                        </m:r>
                        <m:r>
                          <a:rPr lang="en-US" sz="1600" b="1" i="1">
                            <a:latin typeface="Cambria Math" panose="02040503050406030204" pitchFamily="18" charset="0"/>
                            <a:sym typeface="Wingdings" panose="05000000000000000000" pitchFamily="2" charset="2"/>
                          </a:rPr>
                          <m:t>𝒋</m:t>
                        </m:r>
                      </m:e>
                    </m:d>
                    <m:r>
                      <a:rPr lang="en-US" sz="1600" i="1">
                        <a:latin typeface="Cambria Math" panose="02040503050406030204" pitchFamily="18" charset="0"/>
                        <a:sym typeface="Wingdings" panose="05000000000000000000" pitchFamily="2" charset="2"/>
                      </a:rPr>
                      <m:t>𝑁</m:t>
                    </m:r>
                  </m:oMath>
                </a14:m>
                <a:r>
                  <a:rPr lang="en-GB" sz="1600" dirty="0">
                    <a:latin typeface="Comic Sans MS" panose="030F0702030302020204" pitchFamily="66" charset="0"/>
                  </a:rPr>
                  <a:t>. </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Find the resultant force in the form </a:t>
                </a:r>
                <a14:m>
                  <m:oMath xmlns:m="http://schemas.openxmlformats.org/officeDocument/2006/math">
                    <m:r>
                      <a:rPr lang="en-US" sz="1600" b="0" i="1" smtClean="0">
                        <a:latin typeface="Cambria Math" panose="02040503050406030204" pitchFamily="18" charset="0"/>
                      </a:rPr>
                      <m:t>𝑝</m:t>
                    </m:r>
                    <m:r>
                      <a:rPr lang="en-US" sz="1600" b="1" i="1" smtClean="0">
                        <a:latin typeface="Cambria Math" panose="02040503050406030204" pitchFamily="18" charset="0"/>
                      </a:rPr>
                      <m:t>𝒊</m:t>
                    </m:r>
                    <m:r>
                      <a:rPr lang="en-US" sz="1600" b="0" i="1" smtClean="0">
                        <a:latin typeface="Cambria Math" panose="02040503050406030204" pitchFamily="18" charset="0"/>
                      </a:rPr>
                      <m:t>+</m:t>
                    </m:r>
                    <m:r>
                      <a:rPr lang="en-US" sz="1600" b="0" i="1" smtClean="0">
                        <a:latin typeface="Cambria Math" panose="02040503050406030204" pitchFamily="18" charset="0"/>
                      </a:rPr>
                      <m:t>𝑞</m:t>
                    </m:r>
                    <m:r>
                      <a:rPr lang="en-US" sz="1600" b="1" i="1" smtClean="0">
                        <a:latin typeface="Cambria Math" panose="02040503050406030204" pitchFamily="18" charset="0"/>
                      </a:rPr>
                      <m:t>𝒋</m:t>
                    </m:r>
                  </m:oMath>
                </a14:m>
                <a:endParaRPr lang="en-GB" sz="1600" b="1"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Work out the magnitude and bearing of the resultant force</a:t>
                </a:r>
              </a:p>
              <a:p>
                <a:pPr marL="342900" indent="-342900" algn="ctr">
                  <a:buAutoNum type="alphaLcParenR"/>
                </a:pPr>
                <a:r>
                  <a:rPr lang="en-US" sz="1600" dirty="0">
                    <a:latin typeface="Comic Sans MS" panose="030F0702030302020204" pitchFamily="66" charset="0"/>
                  </a:rPr>
                  <a:t>Describe the motion of the particle</a:t>
                </a: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0135" cy="4776787"/>
              </a:xfrm>
              <a:blipFill>
                <a:blip r:embed="rId2"/>
                <a:stretch>
                  <a:fillRect t="-766" r="-839"/>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8241" cy="369332"/>
          </a:xfrm>
          <a:prstGeom prst="rect">
            <a:avLst/>
          </a:prstGeom>
          <a:noFill/>
        </p:spPr>
        <p:txBody>
          <a:bodyPr wrap="none" rtlCol="0">
            <a:spAutoFit/>
          </a:bodyPr>
          <a:lstStyle/>
          <a:p>
            <a:r>
              <a:rPr lang="en-US" dirty="0">
                <a:latin typeface="Comic Sans MS" panose="030F0702030302020204" pitchFamily="66" charset="0"/>
              </a:rPr>
              <a:t>10B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8" name="TextBox 7"/>
              <p:cNvSpPr txBox="1"/>
              <p:nvPr/>
            </p:nvSpPr>
            <p:spPr>
              <a:xfrm>
                <a:off x="2843808" y="4581128"/>
                <a:ext cx="676275"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rPr>
                        <m:t>4</m:t>
                      </m:r>
                      <m:r>
                        <a:rPr lang="en-US" sz="1600" b="1" i="1" smtClean="0">
                          <a:solidFill>
                            <a:srgbClr val="FF0000"/>
                          </a:solidFill>
                          <a:latin typeface="Cambria Math" panose="02040503050406030204" pitchFamily="18" charset="0"/>
                        </a:rPr>
                        <m:t>𝒊</m:t>
                      </m:r>
                      <m:r>
                        <a:rPr lang="en-US" sz="1600" b="0" i="1" smtClean="0">
                          <a:solidFill>
                            <a:srgbClr val="FF0000"/>
                          </a:solidFill>
                          <a:latin typeface="Cambria Math" panose="02040503050406030204" pitchFamily="18" charset="0"/>
                        </a:rPr>
                        <m:t>+3</m:t>
                      </m:r>
                      <m:r>
                        <a:rPr lang="en-US" sz="1600" b="1" i="1" smtClean="0">
                          <a:solidFill>
                            <a:srgbClr val="FF0000"/>
                          </a:solidFill>
                          <a:latin typeface="Cambria Math" panose="02040503050406030204" pitchFamily="18" charset="0"/>
                        </a:rPr>
                        <m:t>𝒋</m:t>
                      </m:r>
                    </m:oMath>
                  </m:oMathPara>
                </a14:m>
                <a:endParaRPr lang="en-GB" sz="1600" b="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2843808" y="4581128"/>
                <a:ext cx="676275" cy="246221"/>
              </a:xfrm>
              <a:prstGeom prst="rect">
                <a:avLst/>
              </a:prstGeom>
              <a:blipFill>
                <a:blip r:embed="rId3"/>
                <a:stretch>
                  <a:fillRect l="-7273" r="-10000" b="-2926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Rectangle 29"/>
              <p:cNvSpPr/>
              <p:nvPr/>
            </p:nvSpPr>
            <p:spPr>
              <a:xfrm>
                <a:off x="142875" y="6052617"/>
                <a:ext cx="114140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n-GB" i="1" smtClean="0">
                              <a:solidFill>
                                <a:srgbClr val="FF0000"/>
                              </a:solidFill>
                              <a:latin typeface="Cambria Math" panose="02040503050406030204" pitchFamily="18" charset="0"/>
                            </a:rPr>
                          </m:ctrlPr>
                        </m:dPr>
                        <m:e>
                          <m:r>
                            <a:rPr lang="en-US" b="1" i="1" smtClean="0">
                              <a:solidFill>
                                <a:srgbClr val="FF0000"/>
                              </a:solidFill>
                              <a:latin typeface="Cambria Math" panose="02040503050406030204" pitchFamily="18" charset="0"/>
                            </a:rPr>
                            <m:t>𝑹</m:t>
                          </m:r>
                        </m:e>
                      </m:d>
                      <m:r>
                        <a:rPr lang="en-US" b="0" i="1" smtClean="0">
                          <a:solidFill>
                            <a:srgbClr val="FF0000"/>
                          </a:solidFill>
                          <a:latin typeface="Cambria Math" panose="02040503050406030204" pitchFamily="18" charset="0"/>
                        </a:rPr>
                        <m:t>=5</m:t>
                      </m:r>
                      <m:r>
                        <a:rPr lang="en-US" b="0" i="1" smtClean="0">
                          <a:solidFill>
                            <a:srgbClr val="FF0000"/>
                          </a:solidFill>
                          <a:latin typeface="Cambria Math" panose="02040503050406030204" pitchFamily="18" charset="0"/>
                        </a:rPr>
                        <m:t>𝑁</m:t>
                      </m:r>
                    </m:oMath>
                  </m:oMathPara>
                </a14:m>
                <a:endParaRPr lang="en-GB" dirty="0">
                  <a:solidFill>
                    <a:srgbClr val="FF0000"/>
                  </a:solidFill>
                </a:endParaRPr>
              </a:p>
            </p:txBody>
          </p:sp>
        </mc:Choice>
        <mc:Fallback xmlns="">
          <p:sp>
            <p:nvSpPr>
              <p:cNvPr id="30" name="Rectangle 29"/>
              <p:cNvSpPr>
                <a:spLocks noRot="1" noChangeAspect="1" noMove="1" noResize="1" noEditPoints="1" noAdjustHandles="1" noChangeArrowheads="1" noChangeShapeType="1" noTextEdit="1"/>
              </p:cNvSpPr>
              <p:nvPr/>
            </p:nvSpPr>
            <p:spPr>
              <a:xfrm>
                <a:off x="142875" y="6052617"/>
                <a:ext cx="1141403" cy="36933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1979314" y="6095673"/>
                <a:ext cx="1793696" cy="283219"/>
              </a:xfrm>
              <a:prstGeom prst="rect">
                <a:avLst/>
              </a:prstGeom>
              <a:noFill/>
            </p:spPr>
            <p:txBody>
              <a:bodyPr wrap="none" lIns="0" tIns="0" rIns="0" bIns="0" rtlCol="0">
                <a:spAutoFit/>
              </a:bodyPr>
              <a:lstStyle/>
              <a:p>
                <a14:m>
                  <m:oMath xmlns:m="http://schemas.openxmlformats.org/officeDocument/2006/math">
                    <m:r>
                      <m:rPr>
                        <m:sty m:val="p"/>
                      </m:rPr>
                      <a:rPr lang="en-US" b="0" i="0" smtClean="0">
                        <a:solidFill>
                          <a:srgbClr val="FF0000"/>
                        </a:solidFill>
                        <a:latin typeface="Cambria Math" panose="02040503050406030204" pitchFamily="18" charset="0"/>
                        <a:ea typeface="Cambria Math" panose="02040503050406030204" pitchFamily="18" charset="0"/>
                      </a:rPr>
                      <m:t>Bearing</m:t>
                    </m:r>
                    <m:r>
                      <a:rPr lang="en-US" b="0" i="0" smtClean="0">
                        <a:solidFill>
                          <a:srgbClr val="FF0000"/>
                        </a:solidFill>
                        <a:latin typeface="Cambria Math" panose="02040503050406030204" pitchFamily="18" charset="0"/>
                        <a:ea typeface="Cambria Math" panose="02040503050406030204" pitchFamily="18" charset="0"/>
                      </a:rPr>
                      <m:t>=053.</m:t>
                    </m:r>
                    <m:sSup>
                      <m:sSupPr>
                        <m:ctrlPr>
                          <a:rPr lang="en-US" b="0" i="1" smtClean="0">
                            <a:solidFill>
                              <a:srgbClr val="FF0000"/>
                            </a:solidFill>
                            <a:latin typeface="Cambria Math" panose="02040503050406030204" pitchFamily="18" charset="0"/>
                            <a:ea typeface="Cambria Math" panose="02040503050406030204" pitchFamily="18" charset="0"/>
                          </a:rPr>
                        </m:ctrlPr>
                      </m:sSupPr>
                      <m:e>
                        <m:r>
                          <a:rPr lang="en-US" b="0" i="1" smtClean="0">
                            <a:solidFill>
                              <a:srgbClr val="FF0000"/>
                            </a:solidFill>
                            <a:latin typeface="Cambria Math" panose="02040503050406030204" pitchFamily="18" charset="0"/>
                            <a:ea typeface="Cambria Math" panose="02040503050406030204" pitchFamily="18" charset="0"/>
                          </a:rPr>
                          <m:t>1</m:t>
                        </m:r>
                      </m:e>
                      <m:sup>
                        <m:r>
                          <a:rPr lang="en-US" b="0" i="1" smtClean="0">
                            <a:solidFill>
                              <a:srgbClr val="FF0000"/>
                            </a:solidFill>
                            <a:latin typeface="Cambria Math" panose="02040503050406030204" pitchFamily="18" charset="0"/>
                            <a:ea typeface="Cambria Math" panose="02040503050406030204" pitchFamily="18" charset="0"/>
                          </a:rPr>
                          <m:t>°</m:t>
                        </m:r>
                      </m:sup>
                    </m:sSup>
                  </m:oMath>
                </a14:m>
                <a:r>
                  <a:rPr lang="en-GB" dirty="0">
                    <a:solidFill>
                      <a:srgbClr val="FF0000"/>
                    </a:solidFill>
                  </a:rPr>
                  <a:t> </a:t>
                </a:r>
                <a:endParaRPr lang="en-GB" dirty="0">
                  <a:solidFill>
                    <a:srgbClr val="FF0000"/>
                  </a:solidFill>
                  <a:latin typeface="Comic Sans MS" panose="030F0702030302020204" pitchFamily="66" charset="0"/>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1979314" y="6095673"/>
                <a:ext cx="1793696" cy="283219"/>
              </a:xfrm>
              <a:prstGeom prst="rect">
                <a:avLst/>
              </a:prstGeom>
              <a:blipFill>
                <a:blip r:embed="rId5"/>
                <a:stretch>
                  <a:fillRect l="-6122" t="-4348" b="-32609"/>
                </a:stretch>
              </a:blipFill>
            </p:spPr>
            <p:txBody>
              <a:bodyPr/>
              <a:lstStyle/>
              <a:p>
                <a:r>
                  <a:rPr lang="en-GB">
                    <a:noFill/>
                  </a:rPr>
                  <a:t> </a:t>
                </a:r>
              </a:p>
            </p:txBody>
          </p:sp>
        </mc:Fallback>
      </mc:AlternateContent>
      <p:sp>
        <p:nvSpPr>
          <p:cNvPr id="6" name="TextBox 5"/>
          <p:cNvSpPr txBox="1"/>
          <p:nvPr/>
        </p:nvSpPr>
        <p:spPr>
          <a:xfrm>
            <a:off x="4139952" y="1484784"/>
            <a:ext cx="4470493" cy="646331"/>
          </a:xfrm>
          <a:prstGeom prst="rect">
            <a:avLst/>
          </a:prstGeom>
          <a:noFill/>
        </p:spPr>
        <p:txBody>
          <a:bodyPr wrap="square" rtlCol="0">
            <a:spAutoFit/>
          </a:bodyPr>
          <a:lstStyle/>
          <a:p>
            <a:pPr algn="ctr"/>
            <a:r>
              <a:rPr lang="en-US" dirty="0">
                <a:solidFill>
                  <a:srgbClr val="FF0000"/>
                </a:solidFill>
                <a:latin typeface="Comic Sans MS" panose="030F0702030302020204" pitchFamily="66" charset="0"/>
              </a:rPr>
              <a:t>The particle is </a:t>
            </a:r>
            <a:r>
              <a:rPr lang="en-US" u="sng" dirty="0">
                <a:solidFill>
                  <a:srgbClr val="FF0000"/>
                </a:solidFill>
                <a:latin typeface="Comic Sans MS" panose="030F0702030302020204" pitchFamily="66" charset="0"/>
              </a:rPr>
              <a:t>accelerating</a:t>
            </a:r>
            <a:r>
              <a:rPr lang="en-US" dirty="0">
                <a:solidFill>
                  <a:srgbClr val="FF0000"/>
                </a:solidFill>
                <a:latin typeface="Comic Sans MS" panose="030F0702030302020204" pitchFamily="66" charset="0"/>
              </a:rPr>
              <a:t> in the direction of the resultant force</a:t>
            </a:r>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265124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CEF88D2-8A79-4C94-BEEB-C9EE97687043}"/>
              </a:ext>
            </a:extLst>
          </p:cNvPr>
          <p:cNvSpPr/>
          <p:nvPr/>
        </p:nvSpPr>
        <p:spPr>
          <a:xfrm>
            <a:off x="1370834" y="2416926"/>
            <a:ext cx="6491201" cy="1915909"/>
          </a:xfrm>
          <a:prstGeom prst="rect">
            <a:avLst/>
          </a:prstGeom>
          <a:noFill/>
        </p:spPr>
        <p:txBody>
          <a:bodyPr wrap="none" lIns="68580" tIns="34290" rIns="68580" bIns="34290">
            <a:spAutoFit/>
          </a:bodyPr>
          <a:lstStyle/>
          <a:p>
            <a:pPr algn="ctr"/>
            <a:r>
              <a:rPr lang="en-US" altLang="ja-JP"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Teachings For </a:t>
            </a:r>
          </a:p>
          <a:p>
            <a:pPr algn="ctr"/>
            <a:r>
              <a:rPr lang="en-US" altLang="ja-JP"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Exercise 10C</a:t>
            </a:r>
            <a:endParaRPr lang="ja-JP" altLang="en-US"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endParaRPr>
          </a:p>
        </p:txBody>
      </p:sp>
    </p:spTree>
    <p:extLst>
      <p:ext uri="{BB962C8B-B14F-4D97-AF65-F5344CB8AC3E}">
        <p14:creationId xmlns:p14="http://schemas.microsoft.com/office/powerpoint/2010/main" val="1421814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non-zero resultant set of forces acting on an object will cause it to accelerate in the resultant force’s direction</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endParaRPr lang="en-GB" sz="16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10C</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464261" y="2564904"/>
                <a:ext cx="2215478" cy="7694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4400" b="0" i="1" smtClean="0">
                          <a:latin typeface="Cambria Math"/>
                        </a:rPr>
                        <m:t>𝐹</m:t>
                      </m:r>
                      <m:r>
                        <a:rPr lang="en-GB" sz="4400" b="0" i="1" smtClean="0">
                          <a:latin typeface="Cambria Math"/>
                        </a:rPr>
                        <m:t>=</m:t>
                      </m:r>
                      <m:r>
                        <a:rPr lang="en-GB" sz="4400" b="0" i="1" smtClean="0">
                          <a:latin typeface="Cambria Math"/>
                        </a:rPr>
                        <m:t>𝑚𝑎</m:t>
                      </m:r>
                    </m:oMath>
                  </m:oMathPara>
                </a14:m>
                <a:endParaRPr lang="en-GB" sz="4400" dirty="0"/>
              </a:p>
            </p:txBody>
          </p:sp>
        </mc:Choice>
        <mc:Fallback xmlns="">
          <p:sp>
            <p:nvSpPr>
              <p:cNvPr id="5" name="TextBox 4"/>
              <p:cNvSpPr txBox="1">
                <a:spLocks noRot="1" noChangeAspect="1" noMove="1" noResize="1" noEditPoints="1" noAdjustHandles="1" noChangeArrowheads="1" noChangeShapeType="1" noTextEdit="1"/>
              </p:cNvSpPr>
              <p:nvPr/>
            </p:nvSpPr>
            <p:spPr>
              <a:xfrm>
                <a:off x="3464261" y="2564904"/>
                <a:ext cx="2215478" cy="769441"/>
              </a:xfrm>
              <a:prstGeom prst="rect">
                <a:avLst/>
              </a:prstGeom>
              <a:blipFill>
                <a:blip r:embed="rId2"/>
                <a:stretch>
                  <a:fillRect/>
                </a:stretch>
              </a:blipFill>
            </p:spPr>
            <p:txBody>
              <a:bodyPr/>
              <a:lstStyle/>
              <a:p>
                <a:r>
                  <a:rPr lang="en-GB">
                    <a:noFill/>
                  </a:rPr>
                  <a:t> </a:t>
                </a:r>
              </a:p>
            </p:txBody>
          </p:sp>
        </mc:Fallback>
      </mc:AlternateContent>
      <p:cxnSp>
        <p:nvCxnSpPr>
          <p:cNvPr id="7" name="Straight Arrow Connector 6"/>
          <p:cNvCxnSpPr/>
          <p:nvPr/>
        </p:nvCxnSpPr>
        <p:spPr>
          <a:xfrm flipV="1">
            <a:off x="2555776" y="3334346"/>
            <a:ext cx="908485" cy="886742"/>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043608" y="4335631"/>
            <a:ext cx="2865182" cy="707886"/>
          </a:xfrm>
          <a:prstGeom prst="rect">
            <a:avLst/>
          </a:prstGeom>
          <a:noFill/>
        </p:spPr>
        <p:txBody>
          <a:bodyPr wrap="square" rtlCol="0">
            <a:spAutoFit/>
          </a:bodyPr>
          <a:lstStyle/>
          <a:p>
            <a:pPr algn="ctr"/>
            <a:r>
              <a:rPr lang="en-US" sz="2000" dirty="0">
                <a:solidFill>
                  <a:srgbClr val="FF0000"/>
                </a:solidFill>
                <a:latin typeface="Comic Sans MS" panose="030F0702030302020204" pitchFamily="66" charset="0"/>
              </a:rPr>
              <a:t>The force acting on an object</a:t>
            </a:r>
            <a:endParaRPr lang="en-GB" sz="2000" dirty="0">
              <a:solidFill>
                <a:srgbClr val="FF0000"/>
              </a:solidFill>
              <a:latin typeface="Comic Sans MS" panose="030F0702030302020204" pitchFamily="66" charset="0"/>
            </a:endParaRPr>
          </a:p>
        </p:txBody>
      </p:sp>
      <p:cxnSp>
        <p:nvCxnSpPr>
          <p:cNvPr id="10" name="Straight Arrow Connector 9"/>
          <p:cNvCxnSpPr/>
          <p:nvPr/>
        </p:nvCxnSpPr>
        <p:spPr>
          <a:xfrm flipH="1" flipV="1">
            <a:off x="5508104" y="3345197"/>
            <a:ext cx="908485" cy="886742"/>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44856" y="4335631"/>
            <a:ext cx="3985596" cy="707886"/>
          </a:xfrm>
          <a:prstGeom prst="rect">
            <a:avLst/>
          </a:prstGeom>
          <a:noFill/>
        </p:spPr>
        <p:txBody>
          <a:bodyPr wrap="square" rtlCol="0">
            <a:spAutoFit/>
          </a:bodyPr>
          <a:lstStyle/>
          <a:p>
            <a:pPr algn="ctr"/>
            <a:r>
              <a:rPr lang="en-US" sz="2000" dirty="0">
                <a:solidFill>
                  <a:srgbClr val="FF0000"/>
                </a:solidFill>
                <a:latin typeface="Comic Sans MS" panose="030F0702030302020204" pitchFamily="66" charset="0"/>
              </a:rPr>
              <a:t>Equals the object’s mass, multiplied by its acceleration</a:t>
            </a:r>
            <a:endParaRPr lang="en-GB" sz="2000" dirty="0">
              <a:solidFill>
                <a:srgbClr val="FF0000"/>
              </a:solidFill>
              <a:latin typeface="Comic Sans MS" panose="030F0702030302020204" pitchFamily="66" charset="0"/>
            </a:endParaRPr>
          </a:p>
        </p:txBody>
      </p:sp>
      <p:sp>
        <p:nvSpPr>
          <p:cNvPr id="12" name="TextBox 11"/>
          <p:cNvSpPr txBox="1"/>
          <p:nvPr/>
        </p:nvSpPr>
        <p:spPr>
          <a:xfrm>
            <a:off x="57922" y="5363720"/>
            <a:ext cx="9073008" cy="1015663"/>
          </a:xfrm>
          <a:prstGeom prst="rect">
            <a:avLst/>
          </a:prstGeom>
          <a:noFill/>
        </p:spPr>
        <p:txBody>
          <a:bodyPr wrap="square" rtlCol="0">
            <a:spAutoFit/>
          </a:bodyPr>
          <a:lstStyle/>
          <a:p>
            <a:pPr algn="ctr"/>
            <a:r>
              <a:rPr lang="en-US" sz="2000" dirty="0">
                <a:solidFill>
                  <a:srgbClr val="FF0000"/>
                </a:solidFill>
                <a:latin typeface="Comic Sans MS" panose="030F0702030302020204" pitchFamily="66" charset="0"/>
              </a:rPr>
              <a:t>No acceleration (constant velocity) means there will be no force</a:t>
            </a:r>
          </a:p>
          <a:p>
            <a:pPr algn="ctr"/>
            <a:r>
              <a:rPr lang="en-US" sz="2000" dirty="0">
                <a:solidFill>
                  <a:srgbClr val="FF0000"/>
                </a:solidFill>
                <a:latin typeface="Comic Sans MS" panose="030F0702030302020204" pitchFamily="66" charset="0"/>
                <a:sym typeface="Wingdings" panose="05000000000000000000" pitchFamily="2" charset="2"/>
              </a:rPr>
              <a:t> Think about being in a car. You only feel a force on you when it accelerates or decelerates…</a:t>
            </a:r>
            <a:endParaRPr lang="en-GB" sz="20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73625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non-zero resultant set of forces acting on an object will cause it to accelerate in the resultant force’s direction</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endParaRPr lang="en-GB" sz="16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10C</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464261" y="2564904"/>
                <a:ext cx="2215478" cy="7694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4400" b="0" i="1" smtClean="0">
                          <a:latin typeface="Cambria Math"/>
                        </a:rPr>
                        <m:t>𝐹</m:t>
                      </m:r>
                      <m:r>
                        <a:rPr lang="en-GB" sz="4400" b="0" i="1" smtClean="0">
                          <a:latin typeface="Cambria Math"/>
                        </a:rPr>
                        <m:t>=</m:t>
                      </m:r>
                      <m:r>
                        <a:rPr lang="en-GB" sz="4400" b="0" i="1" smtClean="0">
                          <a:latin typeface="Cambria Math"/>
                        </a:rPr>
                        <m:t>𝑚𝑎</m:t>
                      </m:r>
                    </m:oMath>
                  </m:oMathPara>
                </a14:m>
                <a:endParaRPr lang="en-GB" sz="4400" dirty="0"/>
              </a:p>
            </p:txBody>
          </p:sp>
        </mc:Choice>
        <mc:Fallback xmlns="">
          <p:sp>
            <p:nvSpPr>
              <p:cNvPr id="5" name="TextBox 4"/>
              <p:cNvSpPr txBox="1">
                <a:spLocks noRot="1" noChangeAspect="1" noMove="1" noResize="1" noEditPoints="1" noAdjustHandles="1" noChangeArrowheads="1" noChangeShapeType="1" noTextEdit="1"/>
              </p:cNvSpPr>
              <p:nvPr/>
            </p:nvSpPr>
            <p:spPr>
              <a:xfrm>
                <a:off x="3464261" y="2564904"/>
                <a:ext cx="2215478" cy="769441"/>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3247215" y="3765703"/>
                <a:ext cx="2432524" cy="7694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4400" b="0" i="1" smtClean="0">
                          <a:latin typeface="Cambria Math" panose="02040503050406030204" pitchFamily="18" charset="0"/>
                        </a:rPr>
                        <m:t>𝑊</m:t>
                      </m:r>
                      <m:r>
                        <a:rPr lang="en-GB" sz="4400" b="0" i="1" smtClean="0">
                          <a:latin typeface="Cambria Math"/>
                        </a:rPr>
                        <m:t>=</m:t>
                      </m:r>
                      <m:r>
                        <a:rPr lang="en-GB" sz="4400" b="0" i="1" smtClean="0">
                          <a:latin typeface="Cambria Math"/>
                        </a:rPr>
                        <m:t>𝑚𝑔</m:t>
                      </m:r>
                    </m:oMath>
                  </m:oMathPara>
                </a14:m>
                <a:endParaRPr lang="en-GB" sz="4400" dirty="0"/>
              </a:p>
            </p:txBody>
          </p:sp>
        </mc:Choice>
        <mc:Fallback xmlns="">
          <p:sp>
            <p:nvSpPr>
              <p:cNvPr id="13" name="TextBox 12"/>
              <p:cNvSpPr txBox="1">
                <a:spLocks noRot="1" noChangeAspect="1" noMove="1" noResize="1" noEditPoints="1" noAdjustHandles="1" noChangeArrowheads="1" noChangeShapeType="1" noTextEdit="1"/>
              </p:cNvSpPr>
              <p:nvPr/>
            </p:nvSpPr>
            <p:spPr>
              <a:xfrm>
                <a:off x="3247215" y="3765703"/>
                <a:ext cx="2432524" cy="769441"/>
              </a:xfrm>
              <a:prstGeom prst="rect">
                <a:avLst/>
              </a:prstGeom>
              <a:blipFill>
                <a:blip r:embed="rId3"/>
                <a:stretch>
                  <a:fillRect/>
                </a:stretch>
              </a:blipFill>
            </p:spPr>
            <p:txBody>
              <a:bodyPr/>
              <a:lstStyle/>
              <a:p>
                <a:r>
                  <a:rPr lang="en-GB">
                    <a:noFill/>
                  </a:rPr>
                  <a:t> </a:t>
                </a:r>
              </a:p>
            </p:txBody>
          </p:sp>
        </mc:Fallback>
      </mc:AlternateContent>
      <p:cxnSp>
        <p:nvCxnSpPr>
          <p:cNvPr id="14" name="Straight Arrow Connector 13"/>
          <p:cNvCxnSpPr/>
          <p:nvPr/>
        </p:nvCxnSpPr>
        <p:spPr>
          <a:xfrm flipV="1">
            <a:off x="2483768" y="4651895"/>
            <a:ext cx="908485" cy="886742"/>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935596" y="5653180"/>
            <a:ext cx="3096344" cy="707886"/>
          </a:xfrm>
          <a:prstGeom prst="rect">
            <a:avLst/>
          </a:prstGeom>
          <a:noFill/>
        </p:spPr>
        <p:txBody>
          <a:bodyPr wrap="square" rtlCol="0">
            <a:spAutoFit/>
          </a:bodyPr>
          <a:lstStyle/>
          <a:p>
            <a:pPr algn="ctr"/>
            <a:r>
              <a:rPr lang="en-US" sz="2000" dirty="0">
                <a:solidFill>
                  <a:srgbClr val="FF0000"/>
                </a:solidFill>
                <a:latin typeface="Comic Sans MS" panose="030F0702030302020204" pitchFamily="66" charset="0"/>
              </a:rPr>
              <a:t>The weight is the force caused by gravity</a:t>
            </a:r>
            <a:endParaRPr lang="en-GB" sz="2000" dirty="0">
              <a:solidFill>
                <a:srgbClr val="FF0000"/>
              </a:solidFill>
              <a:latin typeface="Comic Sans MS" panose="030F0702030302020204" pitchFamily="66" charset="0"/>
            </a:endParaRPr>
          </a:p>
        </p:txBody>
      </p:sp>
      <p:cxnSp>
        <p:nvCxnSpPr>
          <p:cNvPr id="16" name="Straight Arrow Connector 15"/>
          <p:cNvCxnSpPr/>
          <p:nvPr/>
        </p:nvCxnSpPr>
        <p:spPr>
          <a:xfrm flipH="1" flipV="1">
            <a:off x="5436096" y="4662746"/>
            <a:ext cx="908485" cy="886742"/>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772848" y="5653180"/>
            <a:ext cx="3985596" cy="707886"/>
          </a:xfrm>
          <a:prstGeom prst="rect">
            <a:avLst/>
          </a:prstGeom>
          <a:noFill/>
        </p:spPr>
        <p:txBody>
          <a:bodyPr wrap="square" rtlCol="0">
            <a:spAutoFit/>
          </a:bodyPr>
          <a:lstStyle/>
          <a:p>
            <a:pPr algn="ctr"/>
            <a:r>
              <a:rPr lang="en-US" sz="2000" dirty="0">
                <a:solidFill>
                  <a:srgbClr val="FF0000"/>
                </a:solidFill>
                <a:latin typeface="Comic Sans MS" panose="030F0702030302020204" pitchFamily="66" charset="0"/>
              </a:rPr>
              <a:t>The value g is the acceleration due to gravity…</a:t>
            </a:r>
            <a:endParaRPr lang="en-GB" sz="20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746747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linds(horizont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linds(horizontal)">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non-zero resultant set of forces acting on an object will cause it to accelerate in the resultant force’s direction</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Find the weight in </a:t>
            </a:r>
            <a:r>
              <a:rPr lang="en-GB" sz="1600" dirty="0" err="1">
                <a:latin typeface="Comic Sans MS" pitchFamily="66" charset="0"/>
              </a:rPr>
              <a:t>Newtons</a:t>
            </a:r>
            <a:r>
              <a:rPr lang="en-GB" sz="1600" dirty="0">
                <a:latin typeface="Comic Sans MS" pitchFamily="66" charset="0"/>
              </a:rPr>
              <a:t>, of a particle of mass 12kg.</a:t>
            </a:r>
            <a:endParaRPr lang="en-US" sz="1600" dirty="0">
              <a:latin typeface="Comic Sans MS" panose="030F0702030302020204" pitchFamily="66" charset="0"/>
            </a:endParaRPr>
          </a:p>
          <a:p>
            <a:pPr marL="0" indent="0" algn="ctr">
              <a:buNone/>
            </a:pPr>
            <a:endParaRPr lang="en-GB" sz="16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10C</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1074" y="481756"/>
                <a:ext cx="129048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0" i="1" smtClean="0">
                          <a:latin typeface="Cambria Math"/>
                        </a:rPr>
                        <m:t>𝐹</m:t>
                      </m:r>
                      <m:r>
                        <a:rPr lang="en-GB" sz="2400" b="0" i="1" smtClean="0">
                          <a:latin typeface="Cambria Math"/>
                        </a:rPr>
                        <m:t>=</m:t>
                      </m:r>
                      <m:r>
                        <a:rPr lang="en-GB" sz="2400" b="0" i="1" smtClean="0">
                          <a:latin typeface="Cambria Math"/>
                        </a:rPr>
                        <m:t>𝑚𝑎</m:t>
                      </m:r>
                    </m:oMath>
                  </m:oMathPara>
                </a14:m>
                <a:endParaRPr lang="en-GB"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31074" y="481756"/>
                <a:ext cx="1290481" cy="461665"/>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4183360" y="1472208"/>
                <a:ext cx="101688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𝐹</m:t>
                      </m:r>
                      <m:r>
                        <a:rPr lang="en-GB" b="0" i="1" smtClean="0">
                          <a:latin typeface="Cambria Math"/>
                        </a:rPr>
                        <m:t>=</m:t>
                      </m:r>
                      <m:r>
                        <a:rPr lang="en-GB" b="0" i="1" smtClean="0">
                          <a:latin typeface="Cambria Math"/>
                        </a:rPr>
                        <m:t>𝑚𝑎</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4183360" y="1472208"/>
                <a:ext cx="1016881" cy="36933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83360" y="2005608"/>
                <a:ext cx="151778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𝐹</m:t>
                      </m:r>
                      <m:r>
                        <a:rPr lang="en-GB" b="0" i="1" smtClean="0">
                          <a:latin typeface="Cambria Math"/>
                        </a:rPr>
                        <m:t>=12×9.8</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4183360" y="2005608"/>
                <a:ext cx="1517788" cy="36933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4183360" y="2539008"/>
                <a:ext cx="14240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𝐹</m:t>
                      </m:r>
                      <m:r>
                        <a:rPr lang="en-GB" b="0" i="1" smtClean="0">
                          <a:latin typeface="Cambria Math"/>
                        </a:rPr>
                        <m:t>=117.6</m:t>
                      </m:r>
                      <m:r>
                        <a:rPr lang="en-GB" b="0" i="1" smtClean="0">
                          <a:latin typeface="Cambria Math"/>
                        </a:rPr>
                        <m:t>𝑁</m:t>
                      </m:r>
                    </m:oMath>
                  </m:oMathPara>
                </a14:m>
                <a:endParaRPr lang="en-GB" dirty="0"/>
              </a:p>
            </p:txBody>
          </p:sp>
        </mc:Choice>
        <mc:Fallback xmlns="">
          <p:sp>
            <p:nvSpPr>
              <p:cNvPr id="8" name="TextBox 7"/>
              <p:cNvSpPr txBox="1">
                <a:spLocks noRot="1" noChangeAspect="1" noMove="1" noResize="1" noEditPoints="1" noAdjustHandles="1" noChangeArrowheads="1" noChangeShapeType="1" noTextEdit="1"/>
              </p:cNvSpPr>
              <p:nvPr/>
            </p:nvSpPr>
            <p:spPr>
              <a:xfrm>
                <a:off x="4183360" y="2539008"/>
                <a:ext cx="1424044" cy="369332"/>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4183360" y="3072408"/>
                <a:ext cx="124771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𝐹</m:t>
                      </m:r>
                      <m:r>
                        <a:rPr lang="en-GB" b="0" i="1" smtClean="0">
                          <a:latin typeface="Cambria Math"/>
                        </a:rPr>
                        <m:t>=120</m:t>
                      </m:r>
                      <m:r>
                        <a:rPr lang="en-GB" b="0" i="1" smtClean="0">
                          <a:latin typeface="Cambria Math"/>
                        </a:rPr>
                        <m:t>𝑁</m:t>
                      </m:r>
                    </m:oMath>
                  </m:oMathPara>
                </a14:m>
                <a:endParaRPr lang="en-GB" dirty="0"/>
              </a:p>
            </p:txBody>
          </p:sp>
        </mc:Choice>
        <mc:Fallback xmlns="">
          <p:sp>
            <p:nvSpPr>
              <p:cNvPr id="9" name="TextBox 8"/>
              <p:cNvSpPr txBox="1">
                <a:spLocks noRot="1" noChangeAspect="1" noMove="1" noResize="1" noEditPoints="1" noAdjustHandles="1" noChangeArrowheads="1" noChangeShapeType="1" noTextEdit="1"/>
              </p:cNvSpPr>
              <p:nvPr/>
            </p:nvSpPr>
            <p:spPr>
              <a:xfrm>
                <a:off x="4183360" y="3072408"/>
                <a:ext cx="1247714" cy="369332"/>
              </a:xfrm>
              <a:prstGeom prst="rect">
                <a:avLst/>
              </a:prstGeom>
              <a:blipFill>
                <a:blip r:embed="rId6"/>
                <a:stretch>
                  <a:fillRect/>
                </a:stretch>
              </a:blipFill>
            </p:spPr>
            <p:txBody>
              <a:bodyPr/>
              <a:lstStyle/>
              <a:p>
                <a:r>
                  <a:rPr lang="en-GB">
                    <a:noFill/>
                  </a:rPr>
                  <a:t> </a:t>
                </a:r>
              </a:p>
            </p:txBody>
          </p:sp>
        </mc:Fallback>
      </mc:AlternateContent>
      <p:sp>
        <p:nvSpPr>
          <p:cNvPr id="10" name="Arc 9"/>
          <p:cNvSpPr/>
          <p:nvPr/>
        </p:nvSpPr>
        <p:spPr>
          <a:xfrm>
            <a:off x="5554960" y="1700808"/>
            <a:ext cx="533400" cy="4572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TextBox 10"/>
          <p:cNvSpPr txBox="1"/>
          <p:nvPr/>
        </p:nvSpPr>
        <p:spPr>
          <a:xfrm>
            <a:off x="6012160" y="1700808"/>
            <a:ext cx="2743200" cy="461665"/>
          </a:xfrm>
          <a:prstGeom prst="rect">
            <a:avLst/>
          </a:prstGeom>
          <a:noFill/>
        </p:spPr>
        <p:txBody>
          <a:bodyPr wrap="square" rtlCol="0">
            <a:spAutoFit/>
          </a:bodyPr>
          <a:lstStyle/>
          <a:p>
            <a:pPr algn="ctr"/>
            <a:r>
              <a:rPr lang="en-GB" sz="1200" dirty="0">
                <a:solidFill>
                  <a:srgbClr val="FF0000"/>
                </a:solidFill>
                <a:latin typeface="Comic Sans MS" pitchFamily="66" charset="0"/>
                <a:sym typeface="Wingdings" pitchFamily="2" charset="2"/>
              </a:rPr>
              <a:t>The mass is already in kg, and use acceleration due to gravity</a:t>
            </a:r>
            <a:endParaRPr lang="en-GB" sz="1200" dirty="0">
              <a:solidFill>
                <a:srgbClr val="FF0000"/>
              </a:solidFill>
              <a:latin typeface="Comic Sans MS" pitchFamily="66" charset="0"/>
            </a:endParaRPr>
          </a:p>
        </p:txBody>
      </p:sp>
      <p:sp>
        <p:nvSpPr>
          <p:cNvPr id="12" name="Arc 11"/>
          <p:cNvSpPr/>
          <p:nvPr/>
        </p:nvSpPr>
        <p:spPr>
          <a:xfrm>
            <a:off x="5554960" y="2158008"/>
            <a:ext cx="533400" cy="5334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Arc 12"/>
          <p:cNvSpPr/>
          <p:nvPr/>
        </p:nvSpPr>
        <p:spPr>
          <a:xfrm>
            <a:off x="5554960" y="2691408"/>
            <a:ext cx="533400" cy="5334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p:cNvSpPr txBox="1"/>
          <p:nvPr/>
        </p:nvSpPr>
        <p:spPr>
          <a:xfrm>
            <a:off x="6012160" y="2310408"/>
            <a:ext cx="1143000" cy="276999"/>
          </a:xfrm>
          <a:prstGeom prst="rect">
            <a:avLst/>
          </a:prstGeom>
          <a:noFill/>
        </p:spPr>
        <p:txBody>
          <a:bodyPr wrap="square" rtlCol="0">
            <a:spAutoFit/>
          </a:bodyPr>
          <a:lstStyle/>
          <a:p>
            <a:pPr algn="ctr"/>
            <a:r>
              <a:rPr lang="en-GB" sz="1200" dirty="0">
                <a:solidFill>
                  <a:srgbClr val="FF0000"/>
                </a:solidFill>
                <a:latin typeface="Comic Sans MS" pitchFamily="66" charset="0"/>
                <a:sym typeface="Wingdings" pitchFamily="2" charset="2"/>
              </a:rPr>
              <a:t>Calculate</a:t>
            </a:r>
            <a:endParaRPr lang="en-GB" sz="1200" dirty="0">
              <a:solidFill>
                <a:srgbClr val="FF0000"/>
              </a:solidFill>
              <a:latin typeface="Comic Sans MS" pitchFamily="66" charset="0"/>
            </a:endParaRPr>
          </a:p>
        </p:txBody>
      </p:sp>
      <p:sp>
        <p:nvSpPr>
          <p:cNvPr id="15" name="TextBox 14"/>
          <p:cNvSpPr txBox="1"/>
          <p:nvPr/>
        </p:nvSpPr>
        <p:spPr>
          <a:xfrm>
            <a:off x="6012160" y="2615208"/>
            <a:ext cx="2590800" cy="1384995"/>
          </a:xfrm>
          <a:prstGeom prst="rect">
            <a:avLst/>
          </a:prstGeom>
          <a:noFill/>
        </p:spPr>
        <p:txBody>
          <a:bodyPr wrap="square" rtlCol="0">
            <a:spAutoFit/>
          </a:bodyPr>
          <a:lstStyle/>
          <a:p>
            <a:pPr algn="ctr"/>
            <a:r>
              <a:rPr lang="en-GB" sz="1200" dirty="0">
                <a:solidFill>
                  <a:srgbClr val="FF0000"/>
                </a:solidFill>
                <a:latin typeface="Comic Sans MS" pitchFamily="66" charset="0"/>
                <a:sym typeface="Wingdings" pitchFamily="2" charset="2"/>
              </a:rPr>
              <a:t>As the acceleration was given to 2sf, you should give you answer to the same accuracy</a:t>
            </a:r>
          </a:p>
          <a:p>
            <a:pPr algn="ctr"/>
            <a:endParaRPr lang="en-GB" sz="1200" dirty="0">
              <a:solidFill>
                <a:srgbClr val="FF0000"/>
              </a:solidFill>
              <a:latin typeface="Comic Sans MS" pitchFamily="66" charset="0"/>
              <a:sym typeface="Wingdings" pitchFamily="2" charset="2"/>
            </a:endParaRPr>
          </a:p>
          <a:p>
            <a:pPr algn="ctr"/>
            <a:r>
              <a:rPr lang="en-GB" sz="1200" dirty="0">
                <a:solidFill>
                  <a:srgbClr val="FF0000"/>
                </a:solidFill>
                <a:latin typeface="Comic Sans MS" pitchFamily="66" charset="0"/>
                <a:sym typeface="Wingdings" pitchFamily="2" charset="2"/>
              </a:rPr>
              <a:t> Ensure you use the exact amount in any subsequent calculations though!</a:t>
            </a:r>
            <a:endParaRPr lang="en-GB" sz="12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16" name="TextBox 15"/>
              <p:cNvSpPr txBox="1"/>
              <p:nvPr/>
            </p:nvSpPr>
            <p:spPr>
              <a:xfrm>
                <a:off x="7704464" y="465015"/>
                <a:ext cx="140846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𝑊</m:t>
                      </m:r>
                      <m:r>
                        <a:rPr lang="en-GB" sz="2400" b="0" i="1" smtClean="0">
                          <a:latin typeface="Cambria Math"/>
                        </a:rPr>
                        <m:t>=</m:t>
                      </m:r>
                      <m:r>
                        <a:rPr lang="en-GB" sz="2400" b="0" i="1" smtClean="0">
                          <a:latin typeface="Cambria Math"/>
                        </a:rPr>
                        <m:t>𝑚𝑔</m:t>
                      </m:r>
                    </m:oMath>
                  </m:oMathPara>
                </a14:m>
                <a:endParaRPr lang="en-GB" sz="2400" dirty="0"/>
              </a:p>
            </p:txBody>
          </p:sp>
        </mc:Choice>
        <mc:Fallback xmlns="">
          <p:sp>
            <p:nvSpPr>
              <p:cNvPr id="16" name="TextBox 15"/>
              <p:cNvSpPr txBox="1">
                <a:spLocks noRot="1" noChangeAspect="1" noMove="1" noResize="1" noEditPoints="1" noAdjustHandles="1" noChangeArrowheads="1" noChangeShapeType="1" noTextEdit="1"/>
              </p:cNvSpPr>
              <p:nvPr/>
            </p:nvSpPr>
            <p:spPr>
              <a:xfrm>
                <a:off x="7704464" y="465015"/>
                <a:ext cx="1408462" cy="461665"/>
              </a:xfrm>
              <a:prstGeom prst="rect">
                <a:avLst/>
              </a:prstGeom>
              <a:blipFill>
                <a:blip r:embed="rId7"/>
                <a:stretch>
                  <a:fillRect b="-10526"/>
                </a:stretch>
              </a:blipFill>
            </p:spPr>
            <p:txBody>
              <a:bodyPr/>
              <a:lstStyle/>
              <a:p>
                <a:r>
                  <a:rPr lang="en-GB">
                    <a:noFill/>
                  </a:rPr>
                  <a:t> </a:t>
                </a:r>
              </a:p>
            </p:txBody>
          </p:sp>
        </mc:Fallback>
      </mc:AlternateContent>
    </p:spTree>
    <p:extLst>
      <p:ext uri="{BB962C8B-B14F-4D97-AF65-F5344CB8AC3E}">
        <p14:creationId xmlns:p14="http://schemas.microsoft.com/office/powerpoint/2010/main" val="1983617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linds(horizontal)">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5">
                                            <p:txEl>
                                              <p:pRg st="0" end="0"/>
                                            </p:txEl>
                                          </p:spTgt>
                                        </p:tgtEl>
                                        <p:attrNameLst>
                                          <p:attrName>style.visibility</p:attrName>
                                        </p:attrNameLst>
                                      </p:cBhvr>
                                      <p:to>
                                        <p:strVal val="visible"/>
                                      </p:to>
                                    </p:set>
                                    <p:animEffect transition="in" filter="blinds(horizontal)">
                                      <p:cBhvr>
                                        <p:cTn id="47" dur="500"/>
                                        <p:tgtEl>
                                          <p:spTgt spid="15">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blinds(horizontal)">
                                      <p:cBhvr>
                                        <p:cTn id="52" dur="500"/>
                                        <p:tgtEl>
                                          <p:spTgt spid="9"/>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5">
                                            <p:txEl>
                                              <p:pRg st="2" end="2"/>
                                            </p:txEl>
                                          </p:spTgt>
                                        </p:tgtEl>
                                        <p:attrNameLst>
                                          <p:attrName>style.visibility</p:attrName>
                                        </p:attrNameLst>
                                      </p:cBhvr>
                                      <p:to>
                                        <p:strVal val="visible"/>
                                      </p:to>
                                    </p:set>
                                    <p:animEffect transition="in" filter="blinds(horizontal)">
                                      <p:cBhvr>
                                        <p:cTn id="57" dur="500"/>
                                        <p:tgtEl>
                                          <p:spTgt spid="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animBg="1"/>
      <p:bldP spid="11" grpId="0"/>
      <p:bldP spid="12" grpId="0" animBg="1"/>
      <p:bldP spid="13" grpId="0" animBg="1"/>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non-zero resultant set of forces acting on an object will cause it to accelerate in the resultant force’s direction</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Find the acceleration when a particle of mass 1.5kg is acted on by a force of 6N</a:t>
            </a:r>
          </a:p>
          <a:p>
            <a:pPr marL="0" indent="0" algn="ctr">
              <a:buNone/>
            </a:pPr>
            <a:endParaRPr lang="en-GB" sz="1600" dirty="0">
              <a:latin typeface="Comic Sans MS"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10C</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1074" y="481756"/>
                <a:ext cx="129048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0" i="1" smtClean="0">
                          <a:latin typeface="Cambria Math"/>
                        </a:rPr>
                        <m:t>𝐹</m:t>
                      </m:r>
                      <m:r>
                        <a:rPr lang="en-GB" sz="2400" b="0" i="1" smtClean="0">
                          <a:latin typeface="Cambria Math"/>
                        </a:rPr>
                        <m:t>=</m:t>
                      </m:r>
                      <m:r>
                        <a:rPr lang="en-GB" sz="2400" b="0" i="1" smtClean="0">
                          <a:latin typeface="Cambria Math"/>
                        </a:rPr>
                        <m:t>𝑚𝑎</m:t>
                      </m:r>
                    </m:oMath>
                  </m:oMathPara>
                </a14:m>
                <a:endParaRPr lang="en-GB"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31074" y="481756"/>
                <a:ext cx="1290481" cy="461665"/>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7704464" y="465015"/>
                <a:ext cx="140846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𝑊</m:t>
                      </m:r>
                      <m:r>
                        <a:rPr lang="en-GB" sz="2400" b="0" i="1" smtClean="0">
                          <a:latin typeface="Cambria Math"/>
                        </a:rPr>
                        <m:t>=</m:t>
                      </m:r>
                      <m:r>
                        <a:rPr lang="en-GB" sz="2400" b="0" i="1" smtClean="0">
                          <a:latin typeface="Cambria Math"/>
                        </a:rPr>
                        <m:t>𝑚𝑔</m:t>
                      </m:r>
                    </m:oMath>
                  </m:oMathPara>
                </a14:m>
                <a:endParaRPr lang="en-GB" sz="2400" dirty="0"/>
              </a:p>
            </p:txBody>
          </p:sp>
        </mc:Choice>
        <mc:Fallback xmlns="">
          <p:sp>
            <p:nvSpPr>
              <p:cNvPr id="16" name="TextBox 15"/>
              <p:cNvSpPr txBox="1">
                <a:spLocks noRot="1" noChangeAspect="1" noMove="1" noResize="1" noEditPoints="1" noAdjustHandles="1" noChangeArrowheads="1" noChangeShapeType="1" noTextEdit="1"/>
              </p:cNvSpPr>
              <p:nvPr/>
            </p:nvSpPr>
            <p:spPr>
              <a:xfrm>
                <a:off x="7704464" y="465015"/>
                <a:ext cx="1408462" cy="461665"/>
              </a:xfrm>
              <a:prstGeom prst="rect">
                <a:avLst/>
              </a:prstGeom>
              <a:blipFill>
                <a:blip r:embed="rId3"/>
                <a:stretch>
                  <a:fillRect b="-1052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5055840" y="1612032"/>
                <a:ext cx="101688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𝐹</m:t>
                      </m:r>
                      <m:r>
                        <a:rPr lang="en-GB" b="0" i="1" smtClean="0">
                          <a:latin typeface="Cambria Math"/>
                        </a:rPr>
                        <m:t>=</m:t>
                      </m:r>
                      <m:r>
                        <a:rPr lang="en-GB" b="0" i="1" smtClean="0">
                          <a:latin typeface="Cambria Math"/>
                        </a:rPr>
                        <m:t>𝑚𝑎</m:t>
                      </m:r>
                    </m:oMath>
                  </m:oMathPara>
                </a14:m>
                <a:endParaRPr lang="en-GB" dirty="0"/>
              </a:p>
            </p:txBody>
          </p:sp>
        </mc:Choice>
        <mc:Fallback xmlns="">
          <p:sp>
            <p:nvSpPr>
              <p:cNvPr id="17" name="TextBox 16"/>
              <p:cNvSpPr txBox="1">
                <a:spLocks noRot="1" noChangeAspect="1" noMove="1" noResize="1" noEditPoints="1" noAdjustHandles="1" noChangeArrowheads="1" noChangeShapeType="1" noTextEdit="1"/>
              </p:cNvSpPr>
              <p:nvPr/>
            </p:nvSpPr>
            <p:spPr>
              <a:xfrm>
                <a:off x="5055840" y="1612032"/>
                <a:ext cx="1016881" cy="369332"/>
              </a:xfrm>
              <a:prstGeom prst="rect">
                <a:avLst/>
              </a:prstGeom>
              <a:blipFill>
                <a:blip r:embed="rId4"/>
                <a:stretch>
                  <a:fillRect/>
                </a:stretch>
              </a:blipFill>
            </p:spPr>
            <p:txBody>
              <a:bodyPr/>
              <a:lstStyle/>
              <a:p>
                <a:r>
                  <a:rPr lang="en-GB">
                    <a:noFill/>
                  </a:rPr>
                  <a:t> </a:t>
                </a:r>
              </a:p>
            </p:txBody>
          </p:sp>
        </mc:Fallback>
      </mc:AlternateContent>
      <p:sp>
        <p:nvSpPr>
          <p:cNvPr id="18" name="Arc 17"/>
          <p:cNvSpPr/>
          <p:nvPr/>
        </p:nvSpPr>
        <p:spPr>
          <a:xfrm>
            <a:off x="6427440" y="1840632"/>
            <a:ext cx="533400" cy="4572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TextBox 18"/>
          <p:cNvSpPr txBox="1"/>
          <p:nvPr/>
        </p:nvSpPr>
        <p:spPr>
          <a:xfrm>
            <a:off x="6732240" y="1916832"/>
            <a:ext cx="1676400" cy="276999"/>
          </a:xfrm>
          <a:prstGeom prst="rect">
            <a:avLst/>
          </a:prstGeom>
          <a:noFill/>
        </p:spPr>
        <p:txBody>
          <a:bodyPr wrap="square" rtlCol="0">
            <a:spAutoFit/>
          </a:bodyPr>
          <a:lstStyle/>
          <a:p>
            <a:pPr algn="ctr"/>
            <a:r>
              <a:rPr lang="en-GB" sz="1200" dirty="0">
                <a:solidFill>
                  <a:srgbClr val="FF0000"/>
                </a:solidFill>
                <a:latin typeface="Comic Sans MS" pitchFamily="66" charset="0"/>
                <a:sym typeface="Wingdings" pitchFamily="2" charset="2"/>
              </a:rPr>
              <a:t>Sub in F and m</a:t>
            </a:r>
            <a:endParaRPr lang="en-GB" sz="12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20" name="TextBox 19"/>
              <p:cNvSpPr txBox="1"/>
              <p:nvPr/>
            </p:nvSpPr>
            <p:spPr>
              <a:xfrm>
                <a:off x="5055840" y="2145432"/>
                <a:ext cx="110562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6=1.5</m:t>
                      </m:r>
                      <m:r>
                        <a:rPr lang="en-GB" b="0" i="1" smtClean="0">
                          <a:latin typeface="Cambria Math"/>
                        </a:rPr>
                        <m:t>𝑎</m:t>
                      </m:r>
                    </m:oMath>
                  </m:oMathPara>
                </a14:m>
                <a:endParaRPr lang="en-GB" dirty="0"/>
              </a:p>
            </p:txBody>
          </p:sp>
        </mc:Choice>
        <mc:Fallback xmlns="">
          <p:sp>
            <p:nvSpPr>
              <p:cNvPr id="20" name="TextBox 19"/>
              <p:cNvSpPr txBox="1">
                <a:spLocks noRot="1" noChangeAspect="1" noMove="1" noResize="1" noEditPoints="1" noAdjustHandles="1" noChangeArrowheads="1" noChangeShapeType="1" noTextEdit="1"/>
              </p:cNvSpPr>
              <p:nvPr/>
            </p:nvSpPr>
            <p:spPr>
              <a:xfrm>
                <a:off x="5055840" y="2145432"/>
                <a:ext cx="1105624" cy="369332"/>
              </a:xfrm>
              <a:prstGeom prst="rect">
                <a:avLst/>
              </a:prstGeom>
              <a:blipFill>
                <a:blip r:embed="rId5"/>
                <a:stretch>
                  <a:fillRect/>
                </a:stretch>
              </a:blipFill>
            </p:spPr>
            <p:txBody>
              <a:bodyPr/>
              <a:lstStyle/>
              <a:p>
                <a:r>
                  <a:rPr lang="en-GB">
                    <a:noFill/>
                  </a:rPr>
                  <a:t> </a:t>
                </a:r>
              </a:p>
            </p:txBody>
          </p:sp>
        </mc:Fallback>
      </mc:AlternateContent>
      <p:sp>
        <p:nvSpPr>
          <p:cNvPr id="21" name="Arc 20"/>
          <p:cNvSpPr/>
          <p:nvPr/>
        </p:nvSpPr>
        <p:spPr>
          <a:xfrm>
            <a:off x="6427440" y="2297832"/>
            <a:ext cx="533400" cy="4572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TextBox 21"/>
          <p:cNvSpPr txBox="1"/>
          <p:nvPr/>
        </p:nvSpPr>
        <p:spPr>
          <a:xfrm>
            <a:off x="6808440" y="2374032"/>
            <a:ext cx="1447800" cy="276999"/>
          </a:xfrm>
          <a:prstGeom prst="rect">
            <a:avLst/>
          </a:prstGeom>
          <a:noFill/>
        </p:spPr>
        <p:txBody>
          <a:bodyPr wrap="square" rtlCol="0">
            <a:spAutoFit/>
          </a:bodyPr>
          <a:lstStyle/>
          <a:p>
            <a:pPr algn="ctr"/>
            <a:r>
              <a:rPr lang="en-GB" sz="1200" dirty="0">
                <a:solidFill>
                  <a:srgbClr val="FF0000"/>
                </a:solidFill>
                <a:latin typeface="Comic Sans MS" pitchFamily="66" charset="0"/>
                <a:sym typeface="Wingdings" pitchFamily="2" charset="2"/>
              </a:rPr>
              <a:t>Divide by 1.5</a:t>
            </a:r>
            <a:endParaRPr lang="en-GB" sz="12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23" name="TextBox 22"/>
              <p:cNvSpPr txBox="1"/>
              <p:nvPr/>
            </p:nvSpPr>
            <p:spPr>
              <a:xfrm>
                <a:off x="5055840" y="2602632"/>
                <a:ext cx="80105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4=</m:t>
                      </m:r>
                      <m:r>
                        <a:rPr lang="en-GB" b="0" i="1" smtClean="0">
                          <a:latin typeface="Cambria Math"/>
                        </a:rPr>
                        <m:t>𝑎</m:t>
                      </m:r>
                    </m:oMath>
                  </m:oMathPara>
                </a14:m>
                <a:endParaRPr lang="en-GB" dirty="0"/>
              </a:p>
            </p:txBody>
          </p:sp>
        </mc:Choice>
        <mc:Fallback xmlns="">
          <p:sp>
            <p:nvSpPr>
              <p:cNvPr id="23" name="TextBox 22"/>
              <p:cNvSpPr txBox="1">
                <a:spLocks noRot="1" noChangeAspect="1" noMove="1" noResize="1" noEditPoints="1" noAdjustHandles="1" noChangeArrowheads="1" noChangeShapeType="1" noTextEdit="1"/>
              </p:cNvSpPr>
              <p:nvPr/>
            </p:nvSpPr>
            <p:spPr>
              <a:xfrm>
                <a:off x="5055840" y="2602632"/>
                <a:ext cx="801053" cy="369332"/>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4827240" y="3288432"/>
                <a:ext cx="134652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𝑎</m:t>
                      </m:r>
                      <m:r>
                        <a:rPr lang="en-GB" b="0" i="1" smtClean="0">
                          <a:latin typeface="Cambria Math"/>
                        </a:rPr>
                        <m:t>=4</m:t>
                      </m:r>
                      <m:r>
                        <a:rPr lang="en-GB" b="0" i="1" smtClean="0">
                          <a:latin typeface="Cambria Math"/>
                        </a:rPr>
                        <m:t>𝑚</m:t>
                      </m:r>
                      <m:sSup>
                        <m:sSupPr>
                          <m:ctrlPr>
                            <a:rPr lang="en-GB" b="0" i="1" smtClean="0">
                              <a:latin typeface="Cambria Math" panose="02040503050406030204" pitchFamily="18" charset="0"/>
                            </a:rPr>
                          </m:ctrlPr>
                        </m:sSupPr>
                        <m:e>
                          <m:r>
                            <a:rPr lang="en-GB" b="0" i="1" smtClean="0">
                              <a:latin typeface="Cambria Math"/>
                            </a:rPr>
                            <m:t>𝑠</m:t>
                          </m:r>
                        </m:e>
                        <m:sup>
                          <m:r>
                            <a:rPr lang="en-GB" b="0" i="1" smtClean="0">
                              <a:latin typeface="Cambria Math"/>
                            </a:rPr>
                            <m:t>−2</m:t>
                          </m:r>
                        </m:sup>
                      </m:sSup>
                    </m:oMath>
                  </m:oMathPara>
                </a14:m>
                <a:endParaRPr lang="en-GB" dirty="0"/>
              </a:p>
            </p:txBody>
          </p:sp>
        </mc:Choice>
        <mc:Fallback xmlns="">
          <p:sp>
            <p:nvSpPr>
              <p:cNvPr id="24" name="TextBox 23"/>
              <p:cNvSpPr txBox="1">
                <a:spLocks noRot="1" noChangeAspect="1" noMove="1" noResize="1" noEditPoints="1" noAdjustHandles="1" noChangeArrowheads="1" noChangeShapeType="1" noTextEdit="1"/>
              </p:cNvSpPr>
              <p:nvPr/>
            </p:nvSpPr>
            <p:spPr>
              <a:xfrm>
                <a:off x="4827240" y="3288432"/>
                <a:ext cx="1346522" cy="369332"/>
              </a:xfrm>
              <a:prstGeom prst="rect">
                <a:avLst/>
              </a:prstGeom>
              <a:blipFill>
                <a:blip r:embed="rId7"/>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18381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blinds(horizontal)">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linds(horizontal)">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linds(horizontal)">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blinds(horizontal)">
                                      <p:cBhvr>
                                        <p:cTn id="32" dur="5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blinds(horizontal)">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blinds(horizontal)">
                                      <p:cBhvr>
                                        <p:cTn id="4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animBg="1"/>
      <p:bldP spid="19" grpId="0"/>
      <p:bldP spid="20" grpId="0"/>
      <p:bldP spid="21" grpId="0" animBg="1"/>
      <p:bldP spid="22" grpId="0"/>
      <p:bldP spid="23" grpId="0"/>
      <p:bldP spid="2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non-zero resultant set of forces acting on an object will cause it to accelerate in the resultant force’s direction</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Find the values of the missing forces acting on the object in the diagram below</a:t>
            </a:r>
          </a:p>
          <a:p>
            <a:pPr marL="0" indent="0" algn="ctr">
              <a:buNone/>
            </a:pPr>
            <a:endParaRPr lang="en-GB" sz="1600" dirty="0">
              <a:latin typeface="Comic Sans MS"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10C</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1074" y="481756"/>
                <a:ext cx="129048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0" i="1" smtClean="0">
                          <a:latin typeface="Cambria Math"/>
                        </a:rPr>
                        <m:t>𝐹</m:t>
                      </m:r>
                      <m:r>
                        <a:rPr lang="en-GB" sz="2400" b="0" i="1" smtClean="0">
                          <a:latin typeface="Cambria Math"/>
                        </a:rPr>
                        <m:t>=</m:t>
                      </m:r>
                      <m:r>
                        <a:rPr lang="en-GB" sz="2400" b="0" i="1" smtClean="0">
                          <a:latin typeface="Cambria Math"/>
                        </a:rPr>
                        <m:t>𝑚𝑎</m:t>
                      </m:r>
                    </m:oMath>
                  </m:oMathPara>
                </a14:m>
                <a:endParaRPr lang="en-GB"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31074" y="481756"/>
                <a:ext cx="1290481" cy="461665"/>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7704464" y="465015"/>
                <a:ext cx="140846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𝑊</m:t>
                      </m:r>
                      <m:r>
                        <a:rPr lang="en-GB" sz="2400" b="0" i="1" smtClean="0">
                          <a:latin typeface="Cambria Math"/>
                        </a:rPr>
                        <m:t>=</m:t>
                      </m:r>
                      <m:r>
                        <a:rPr lang="en-GB" sz="2400" b="0" i="1" smtClean="0">
                          <a:latin typeface="Cambria Math"/>
                        </a:rPr>
                        <m:t>𝑚𝑔</m:t>
                      </m:r>
                    </m:oMath>
                  </m:oMathPara>
                </a14:m>
                <a:endParaRPr lang="en-GB" sz="2400" dirty="0"/>
              </a:p>
            </p:txBody>
          </p:sp>
        </mc:Choice>
        <mc:Fallback xmlns="">
          <p:sp>
            <p:nvSpPr>
              <p:cNvPr id="16" name="TextBox 15"/>
              <p:cNvSpPr txBox="1">
                <a:spLocks noRot="1" noChangeAspect="1" noMove="1" noResize="1" noEditPoints="1" noAdjustHandles="1" noChangeArrowheads="1" noChangeShapeType="1" noTextEdit="1"/>
              </p:cNvSpPr>
              <p:nvPr/>
            </p:nvSpPr>
            <p:spPr>
              <a:xfrm>
                <a:off x="7704464" y="465015"/>
                <a:ext cx="1408462" cy="461665"/>
              </a:xfrm>
              <a:prstGeom prst="rect">
                <a:avLst/>
              </a:prstGeom>
              <a:blipFill>
                <a:blip r:embed="rId3"/>
                <a:stretch>
                  <a:fillRect b="-10526"/>
                </a:stretch>
              </a:blipFill>
            </p:spPr>
            <p:txBody>
              <a:bodyPr/>
              <a:lstStyle/>
              <a:p>
                <a:r>
                  <a:rPr lang="en-GB">
                    <a:noFill/>
                  </a:rPr>
                  <a:t> </a:t>
                </a:r>
              </a:p>
            </p:txBody>
          </p:sp>
        </mc:Fallback>
      </mc:AlternateContent>
      <p:sp>
        <p:nvSpPr>
          <p:cNvPr id="15" name="Rectangle 14"/>
          <p:cNvSpPr/>
          <p:nvPr/>
        </p:nvSpPr>
        <p:spPr>
          <a:xfrm>
            <a:off x="1577752" y="4856584"/>
            <a:ext cx="762000" cy="457200"/>
          </a:xfrm>
          <a:prstGeom prst="rect">
            <a:avLst/>
          </a:prstGeom>
          <a:solidFill>
            <a:srgbClr val="FF00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p:cNvCxnSpPr/>
          <p:nvPr/>
        </p:nvCxnSpPr>
        <p:spPr>
          <a:xfrm flipV="1">
            <a:off x="1958752" y="4246984"/>
            <a:ext cx="0" cy="6096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1958752" y="5313784"/>
            <a:ext cx="0" cy="6096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2339752" y="5085184"/>
            <a:ext cx="6096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968152" y="5085184"/>
            <a:ext cx="6096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1653952" y="3865984"/>
            <a:ext cx="5334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1730152" y="3865984"/>
            <a:ext cx="3048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949352" y="4932784"/>
            <a:ext cx="314510" cy="307777"/>
          </a:xfrm>
          <a:prstGeom prst="rect">
            <a:avLst/>
          </a:prstGeom>
          <a:noFill/>
        </p:spPr>
        <p:txBody>
          <a:bodyPr wrap="none" rtlCol="0">
            <a:spAutoFit/>
          </a:bodyPr>
          <a:lstStyle/>
          <a:p>
            <a:r>
              <a:rPr lang="en-GB" sz="1400" dirty="0">
                <a:latin typeface="Comic Sans MS" pitchFamily="66" charset="0"/>
              </a:rPr>
              <a:t>X</a:t>
            </a:r>
          </a:p>
        </p:txBody>
      </p:sp>
      <p:sp>
        <p:nvSpPr>
          <p:cNvPr id="32" name="TextBox 31"/>
          <p:cNvSpPr txBox="1"/>
          <p:nvPr/>
        </p:nvSpPr>
        <p:spPr>
          <a:xfrm>
            <a:off x="1806352" y="4018384"/>
            <a:ext cx="298480" cy="307777"/>
          </a:xfrm>
          <a:prstGeom prst="rect">
            <a:avLst/>
          </a:prstGeom>
          <a:noFill/>
        </p:spPr>
        <p:txBody>
          <a:bodyPr wrap="none" rtlCol="0">
            <a:spAutoFit/>
          </a:bodyPr>
          <a:lstStyle/>
          <a:p>
            <a:r>
              <a:rPr lang="en-GB" sz="1400" dirty="0">
                <a:latin typeface="Comic Sans MS" pitchFamily="66" charset="0"/>
              </a:rPr>
              <a:t>Y</a:t>
            </a:r>
          </a:p>
        </p:txBody>
      </p:sp>
      <p:sp>
        <p:nvSpPr>
          <p:cNvPr id="33" name="TextBox 32"/>
          <p:cNvSpPr txBox="1"/>
          <p:nvPr/>
        </p:nvSpPr>
        <p:spPr>
          <a:xfrm>
            <a:off x="1687480" y="5926432"/>
            <a:ext cx="583814" cy="307777"/>
          </a:xfrm>
          <a:prstGeom prst="rect">
            <a:avLst/>
          </a:prstGeom>
          <a:noFill/>
        </p:spPr>
        <p:txBody>
          <a:bodyPr wrap="none" rtlCol="0">
            <a:spAutoFit/>
          </a:bodyPr>
          <a:lstStyle/>
          <a:p>
            <a:r>
              <a:rPr lang="en-GB" sz="1400" dirty="0">
                <a:latin typeface="Comic Sans MS" pitchFamily="66" charset="0"/>
              </a:rPr>
              <a:t>2g N</a:t>
            </a:r>
          </a:p>
        </p:txBody>
      </p:sp>
      <p:sp>
        <p:nvSpPr>
          <p:cNvPr id="34" name="TextBox 33"/>
          <p:cNvSpPr txBox="1"/>
          <p:nvPr/>
        </p:nvSpPr>
        <p:spPr>
          <a:xfrm>
            <a:off x="587152" y="4932784"/>
            <a:ext cx="436338" cy="307777"/>
          </a:xfrm>
          <a:prstGeom prst="rect">
            <a:avLst/>
          </a:prstGeom>
          <a:noFill/>
        </p:spPr>
        <p:txBody>
          <a:bodyPr wrap="none" rtlCol="0">
            <a:spAutoFit/>
          </a:bodyPr>
          <a:lstStyle/>
          <a:p>
            <a:r>
              <a:rPr lang="en-GB" sz="1400" dirty="0">
                <a:latin typeface="Comic Sans MS" pitchFamily="66" charset="0"/>
              </a:rPr>
              <a:t>4N</a:t>
            </a:r>
          </a:p>
        </p:txBody>
      </p:sp>
      <p:sp>
        <p:nvSpPr>
          <p:cNvPr id="35" name="TextBox 34"/>
          <p:cNvSpPr txBox="1"/>
          <p:nvPr/>
        </p:nvSpPr>
        <p:spPr>
          <a:xfrm>
            <a:off x="1653952" y="3561184"/>
            <a:ext cx="644728" cy="307777"/>
          </a:xfrm>
          <a:prstGeom prst="rect">
            <a:avLst/>
          </a:prstGeom>
          <a:noFill/>
        </p:spPr>
        <p:txBody>
          <a:bodyPr wrap="none" rtlCol="0">
            <a:spAutoFit/>
          </a:bodyPr>
          <a:lstStyle/>
          <a:p>
            <a:r>
              <a:rPr lang="en-GB" sz="1400" dirty="0">
                <a:latin typeface="Comic Sans MS" pitchFamily="66" charset="0"/>
              </a:rPr>
              <a:t>2ms</a:t>
            </a:r>
            <a:r>
              <a:rPr lang="en-GB" sz="1400" baseline="30000" dirty="0">
                <a:latin typeface="Comic Sans MS" pitchFamily="66" charset="0"/>
              </a:rPr>
              <a:t>-2</a:t>
            </a:r>
          </a:p>
        </p:txBody>
      </p:sp>
      <p:sp>
        <p:nvSpPr>
          <p:cNvPr id="36" name="TextBox 35"/>
          <p:cNvSpPr txBox="1"/>
          <p:nvPr/>
        </p:nvSpPr>
        <p:spPr>
          <a:xfrm>
            <a:off x="1730152" y="4932784"/>
            <a:ext cx="484428" cy="307777"/>
          </a:xfrm>
          <a:prstGeom prst="rect">
            <a:avLst/>
          </a:prstGeom>
          <a:noFill/>
        </p:spPr>
        <p:txBody>
          <a:bodyPr wrap="none" rtlCol="0">
            <a:spAutoFit/>
          </a:bodyPr>
          <a:lstStyle/>
          <a:p>
            <a:r>
              <a:rPr lang="en-GB" sz="1400" dirty="0">
                <a:solidFill>
                  <a:srgbClr val="FFFF00"/>
                </a:solidFill>
                <a:latin typeface="Comic Sans MS" pitchFamily="66" charset="0"/>
              </a:rPr>
              <a:t>2kg</a:t>
            </a:r>
          </a:p>
        </p:txBody>
      </p:sp>
      <p:sp>
        <p:nvSpPr>
          <p:cNvPr id="37" name="TextBox 36"/>
          <p:cNvSpPr txBox="1"/>
          <p:nvPr/>
        </p:nvSpPr>
        <p:spPr>
          <a:xfrm>
            <a:off x="3834058" y="1374987"/>
            <a:ext cx="5029200" cy="738664"/>
          </a:xfrm>
          <a:prstGeom prst="rect">
            <a:avLst/>
          </a:prstGeom>
          <a:noFill/>
        </p:spPr>
        <p:txBody>
          <a:bodyPr wrap="square" rtlCol="0">
            <a:spAutoFit/>
          </a:bodyPr>
          <a:lstStyle/>
          <a:p>
            <a:pPr algn="ctr"/>
            <a:r>
              <a:rPr lang="en-GB" sz="1400" dirty="0">
                <a:latin typeface="Comic Sans MS" pitchFamily="66" charset="0"/>
              </a:rPr>
              <a:t>In this example you </a:t>
            </a:r>
            <a:r>
              <a:rPr lang="en-GB" sz="1400" u="sng" dirty="0">
                <a:latin typeface="Comic Sans MS" pitchFamily="66" charset="0"/>
              </a:rPr>
              <a:t>need to consider the horizontal forces and vertical forces separately</a:t>
            </a:r>
            <a:r>
              <a:rPr lang="en-GB" sz="1400" dirty="0">
                <a:latin typeface="Comic Sans MS" pitchFamily="66" charset="0"/>
              </a:rPr>
              <a:t> (This is called resolving)</a:t>
            </a:r>
          </a:p>
        </p:txBody>
      </p:sp>
      <mc:AlternateContent xmlns:mc="http://schemas.openxmlformats.org/markup-compatibility/2006" xmlns:a14="http://schemas.microsoft.com/office/drawing/2010/main">
        <mc:Choice Requires="a14">
          <p:sp>
            <p:nvSpPr>
              <p:cNvPr id="38" name="TextBox 37"/>
              <p:cNvSpPr txBox="1"/>
              <p:nvPr/>
            </p:nvSpPr>
            <p:spPr>
              <a:xfrm>
                <a:off x="4062658" y="2213187"/>
                <a:ext cx="2901280" cy="307777"/>
              </a:xfrm>
              <a:prstGeom prst="rect">
                <a:avLst/>
              </a:prstGeom>
              <a:noFill/>
            </p:spPr>
            <p:txBody>
              <a:bodyPr wrap="square" rtlCol="0">
                <a:spAutoFit/>
              </a:bodyPr>
              <a:lstStyle/>
              <a:p>
                <a:r>
                  <a:rPr lang="en-GB" sz="1400" u="sng" dirty="0">
                    <a:latin typeface="Comic Sans MS" pitchFamily="66" charset="0"/>
                  </a:rPr>
                  <a:t>Resolving Horizontally </a:t>
                </a:r>
                <a14:m>
                  <m:oMath xmlns:m="http://schemas.openxmlformats.org/officeDocument/2006/math">
                    <m:r>
                      <a:rPr lang="en-US" sz="1400" b="0" i="1" u="sng" smtClean="0">
                        <a:latin typeface="Cambria Math" panose="02040503050406030204" pitchFamily="18" charset="0"/>
                      </a:rPr>
                      <m:t>𝑅</m:t>
                    </m:r>
                    <m:d>
                      <m:dPr>
                        <m:ctrlPr>
                          <a:rPr lang="en-US" sz="1400" b="0" i="1" u="sng" smtClean="0">
                            <a:latin typeface="Cambria Math" panose="02040503050406030204" pitchFamily="18" charset="0"/>
                          </a:rPr>
                        </m:ctrlPr>
                      </m:dPr>
                      <m:e>
                        <m:r>
                          <a:rPr lang="en-US" sz="1400" b="0" i="1" u="sng" smtClean="0">
                            <a:latin typeface="Cambria Math" panose="02040503050406030204" pitchFamily="18" charset="0"/>
                            <a:ea typeface="Cambria Math" panose="02040503050406030204" pitchFamily="18" charset="0"/>
                          </a:rPr>
                          <m:t>→</m:t>
                        </m:r>
                      </m:e>
                    </m:d>
                  </m:oMath>
                </a14:m>
                <a:endParaRPr lang="en-GB" sz="1400" u="sng" dirty="0">
                  <a:latin typeface="Comic Sans MS" pitchFamily="66" charset="0"/>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4062658" y="2213187"/>
                <a:ext cx="2901280" cy="307777"/>
              </a:xfrm>
              <a:prstGeom prst="rect">
                <a:avLst/>
              </a:prstGeom>
              <a:blipFill>
                <a:blip r:embed="rId4"/>
                <a:stretch>
                  <a:fillRect l="-630" t="-3922" b="-19608"/>
                </a:stretch>
              </a:blipFill>
            </p:spPr>
            <p:txBody>
              <a:bodyPr/>
              <a:lstStyle/>
              <a:p>
                <a:r>
                  <a:rPr lang="en-GB">
                    <a:noFill/>
                  </a:rPr>
                  <a:t> </a:t>
                </a:r>
              </a:p>
            </p:txBody>
          </p:sp>
        </mc:Fallback>
      </mc:AlternateContent>
      <p:sp>
        <p:nvSpPr>
          <p:cNvPr id="39" name="TextBox 38"/>
          <p:cNvSpPr txBox="1"/>
          <p:nvPr/>
        </p:nvSpPr>
        <p:spPr>
          <a:xfrm>
            <a:off x="4062658" y="2517987"/>
            <a:ext cx="4724400" cy="307777"/>
          </a:xfrm>
          <a:prstGeom prst="rect">
            <a:avLst/>
          </a:prstGeom>
          <a:noFill/>
        </p:spPr>
        <p:txBody>
          <a:bodyPr wrap="square" rtlCol="0">
            <a:spAutoFit/>
          </a:bodyPr>
          <a:lstStyle/>
          <a:p>
            <a:r>
              <a:rPr lang="en-GB" sz="1400" dirty="0">
                <a:latin typeface="Comic Sans MS" pitchFamily="66" charset="0"/>
              </a:rPr>
              <a:t>Take the direction of acceleration as the positive one</a:t>
            </a:r>
          </a:p>
        </p:txBody>
      </p:sp>
      <mc:AlternateContent xmlns:mc="http://schemas.openxmlformats.org/markup-compatibility/2006" xmlns:a14="http://schemas.microsoft.com/office/drawing/2010/main">
        <mc:Choice Requires="a14">
          <p:sp>
            <p:nvSpPr>
              <p:cNvPr id="40" name="TextBox 39"/>
              <p:cNvSpPr txBox="1"/>
              <p:nvPr/>
            </p:nvSpPr>
            <p:spPr>
              <a:xfrm>
                <a:off x="4138858" y="2898987"/>
                <a:ext cx="92243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𝐹</m:t>
                      </m:r>
                      <m:r>
                        <a:rPr lang="en-GB" sz="1600" b="0" i="1" smtClean="0">
                          <a:latin typeface="Cambria Math"/>
                        </a:rPr>
                        <m:t>=</m:t>
                      </m:r>
                      <m:r>
                        <a:rPr lang="en-GB" sz="1600" b="0" i="1" smtClean="0">
                          <a:latin typeface="Cambria Math"/>
                        </a:rPr>
                        <m:t>𝑚𝑎</m:t>
                      </m:r>
                    </m:oMath>
                  </m:oMathPara>
                </a14:m>
                <a:endParaRPr lang="en-GB" sz="1600" dirty="0"/>
              </a:p>
            </p:txBody>
          </p:sp>
        </mc:Choice>
        <mc:Fallback xmlns="">
          <p:sp>
            <p:nvSpPr>
              <p:cNvPr id="40" name="TextBox 39"/>
              <p:cNvSpPr txBox="1">
                <a:spLocks noRot="1" noChangeAspect="1" noMove="1" noResize="1" noEditPoints="1" noAdjustHandles="1" noChangeArrowheads="1" noChangeShapeType="1" noTextEdit="1"/>
              </p:cNvSpPr>
              <p:nvPr/>
            </p:nvSpPr>
            <p:spPr>
              <a:xfrm>
                <a:off x="4138858" y="2898987"/>
                <a:ext cx="922432" cy="338554"/>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4138858" y="3279987"/>
                <a:ext cx="1630575"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𝑋</m:t>
                      </m:r>
                      <m:r>
                        <a:rPr lang="en-GB" sz="1600" b="0" i="1" smtClean="0">
                          <a:latin typeface="Cambria Math"/>
                        </a:rPr>
                        <m:t>−4=(2×2)</m:t>
                      </m:r>
                    </m:oMath>
                  </m:oMathPara>
                </a14:m>
                <a:endParaRPr lang="en-GB" sz="1600" dirty="0"/>
              </a:p>
            </p:txBody>
          </p:sp>
        </mc:Choice>
        <mc:Fallback xmlns="">
          <p:sp>
            <p:nvSpPr>
              <p:cNvPr id="41" name="TextBox 40"/>
              <p:cNvSpPr txBox="1">
                <a:spLocks noRot="1" noChangeAspect="1" noMove="1" noResize="1" noEditPoints="1" noAdjustHandles="1" noChangeArrowheads="1" noChangeShapeType="1" noTextEdit="1"/>
              </p:cNvSpPr>
              <p:nvPr/>
            </p:nvSpPr>
            <p:spPr>
              <a:xfrm>
                <a:off x="4138858" y="3279987"/>
                <a:ext cx="1630575" cy="338554"/>
              </a:xfrm>
              <a:prstGeom prst="rect">
                <a:avLst/>
              </a:prstGeom>
              <a:blipFill>
                <a:blip r:embed="rId6"/>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4138858" y="3660987"/>
                <a:ext cx="110979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𝑋</m:t>
                      </m:r>
                      <m:r>
                        <a:rPr lang="en-GB" sz="1600" b="0" i="1" smtClean="0">
                          <a:latin typeface="Cambria Math"/>
                        </a:rPr>
                        <m:t>−4=4</m:t>
                      </m:r>
                    </m:oMath>
                  </m:oMathPara>
                </a14:m>
                <a:endParaRPr lang="en-GB" sz="1600" dirty="0"/>
              </a:p>
            </p:txBody>
          </p:sp>
        </mc:Choice>
        <mc:Fallback xmlns="">
          <p:sp>
            <p:nvSpPr>
              <p:cNvPr id="42" name="TextBox 41"/>
              <p:cNvSpPr txBox="1">
                <a:spLocks noRot="1" noChangeAspect="1" noMove="1" noResize="1" noEditPoints="1" noAdjustHandles="1" noChangeArrowheads="1" noChangeShapeType="1" noTextEdit="1"/>
              </p:cNvSpPr>
              <p:nvPr/>
            </p:nvSpPr>
            <p:spPr>
              <a:xfrm>
                <a:off x="4138858" y="3660987"/>
                <a:ext cx="1109791" cy="338554"/>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4138858" y="4041987"/>
                <a:ext cx="906595"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𝑋</m:t>
                      </m:r>
                      <m:r>
                        <a:rPr lang="en-GB" sz="1600" b="0" i="1" smtClean="0">
                          <a:latin typeface="Cambria Math"/>
                        </a:rPr>
                        <m:t>=8</m:t>
                      </m:r>
                      <m:r>
                        <a:rPr lang="en-GB" sz="1600" b="0" i="1" smtClean="0">
                          <a:latin typeface="Cambria Math"/>
                        </a:rPr>
                        <m:t>𝑁</m:t>
                      </m:r>
                    </m:oMath>
                  </m:oMathPara>
                </a14:m>
                <a:endParaRPr lang="en-GB" sz="1600" dirty="0"/>
              </a:p>
            </p:txBody>
          </p:sp>
        </mc:Choice>
        <mc:Fallback xmlns="">
          <p:sp>
            <p:nvSpPr>
              <p:cNvPr id="43" name="TextBox 42"/>
              <p:cNvSpPr txBox="1">
                <a:spLocks noRot="1" noChangeAspect="1" noMove="1" noResize="1" noEditPoints="1" noAdjustHandles="1" noChangeArrowheads="1" noChangeShapeType="1" noTextEdit="1"/>
              </p:cNvSpPr>
              <p:nvPr/>
            </p:nvSpPr>
            <p:spPr>
              <a:xfrm>
                <a:off x="4138858" y="4041987"/>
                <a:ext cx="906595" cy="338554"/>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4138858" y="4499187"/>
                <a:ext cx="2393032" cy="307777"/>
              </a:xfrm>
              <a:prstGeom prst="rect">
                <a:avLst/>
              </a:prstGeom>
              <a:noFill/>
            </p:spPr>
            <p:txBody>
              <a:bodyPr wrap="square" rtlCol="0">
                <a:spAutoFit/>
              </a:bodyPr>
              <a:lstStyle/>
              <a:p>
                <a:r>
                  <a:rPr lang="en-GB" sz="1400" u="sng" dirty="0">
                    <a:latin typeface="Comic Sans MS" pitchFamily="66" charset="0"/>
                  </a:rPr>
                  <a:t>Resolving Vertically </a:t>
                </a:r>
                <a14:m>
                  <m:oMath xmlns:m="http://schemas.openxmlformats.org/officeDocument/2006/math">
                    <m:r>
                      <a:rPr lang="en-US" sz="1400" i="1" u="sng">
                        <a:latin typeface="Cambria Math" panose="02040503050406030204" pitchFamily="18" charset="0"/>
                      </a:rPr>
                      <m:t>𝑅</m:t>
                    </m:r>
                    <m:d>
                      <m:dPr>
                        <m:ctrlPr>
                          <a:rPr lang="en-US" sz="1400" i="1" u="sng">
                            <a:latin typeface="Cambria Math" panose="02040503050406030204" pitchFamily="18" charset="0"/>
                          </a:rPr>
                        </m:ctrlPr>
                      </m:dPr>
                      <m:e>
                        <m:r>
                          <a:rPr lang="en-US" sz="1400" i="1" u="sng">
                            <a:latin typeface="Cambria Math" panose="02040503050406030204" pitchFamily="18" charset="0"/>
                            <a:ea typeface="Cambria Math" panose="02040503050406030204" pitchFamily="18" charset="0"/>
                          </a:rPr>
                          <m:t>↑</m:t>
                        </m:r>
                      </m:e>
                    </m:d>
                  </m:oMath>
                </a14:m>
                <a:endParaRPr lang="en-GB" sz="1400" u="sng" dirty="0">
                  <a:latin typeface="Comic Sans MS" pitchFamily="66" charset="0"/>
                </a:endParaRPr>
              </a:p>
            </p:txBody>
          </p:sp>
        </mc:Choice>
        <mc:Fallback xmlns="">
          <p:sp>
            <p:nvSpPr>
              <p:cNvPr id="44" name="TextBox 43"/>
              <p:cNvSpPr txBox="1">
                <a:spLocks noRot="1" noChangeAspect="1" noMove="1" noResize="1" noEditPoints="1" noAdjustHandles="1" noChangeArrowheads="1" noChangeShapeType="1" noTextEdit="1"/>
              </p:cNvSpPr>
              <p:nvPr/>
            </p:nvSpPr>
            <p:spPr>
              <a:xfrm>
                <a:off x="4138858" y="4499187"/>
                <a:ext cx="2393032" cy="307777"/>
              </a:xfrm>
              <a:prstGeom prst="rect">
                <a:avLst/>
              </a:prstGeom>
              <a:blipFill>
                <a:blip r:embed="rId9"/>
                <a:stretch>
                  <a:fillRect l="-763" t="-3922" b="-19608"/>
                </a:stretch>
              </a:blipFill>
            </p:spPr>
            <p:txBody>
              <a:bodyPr/>
              <a:lstStyle/>
              <a:p>
                <a:r>
                  <a:rPr lang="en-GB">
                    <a:noFill/>
                  </a:rPr>
                  <a:t> </a:t>
                </a:r>
              </a:p>
            </p:txBody>
          </p:sp>
        </mc:Fallback>
      </mc:AlternateContent>
      <p:sp>
        <p:nvSpPr>
          <p:cNvPr id="45" name="TextBox 44"/>
          <p:cNvSpPr txBox="1"/>
          <p:nvPr/>
        </p:nvSpPr>
        <p:spPr>
          <a:xfrm>
            <a:off x="4138858" y="4803987"/>
            <a:ext cx="3962400" cy="307777"/>
          </a:xfrm>
          <a:prstGeom prst="rect">
            <a:avLst/>
          </a:prstGeom>
          <a:noFill/>
        </p:spPr>
        <p:txBody>
          <a:bodyPr wrap="square" rtlCol="0">
            <a:spAutoFit/>
          </a:bodyPr>
          <a:lstStyle/>
          <a:p>
            <a:r>
              <a:rPr lang="en-GB" sz="1400" dirty="0">
                <a:latin typeface="Comic Sans MS" pitchFamily="66" charset="0"/>
              </a:rPr>
              <a:t>Take the direction of the force Y as positive</a:t>
            </a:r>
          </a:p>
        </p:txBody>
      </p:sp>
      <mc:AlternateContent xmlns:mc="http://schemas.openxmlformats.org/markup-compatibility/2006" xmlns:a14="http://schemas.microsoft.com/office/drawing/2010/main">
        <mc:Choice Requires="a14">
          <p:sp>
            <p:nvSpPr>
              <p:cNvPr id="46" name="TextBox 45"/>
              <p:cNvSpPr txBox="1"/>
              <p:nvPr/>
            </p:nvSpPr>
            <p:spPr>
              <a:xfrm>
                <a:off x="4138858" y="5108787"/>
                <a:ext cx="92243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𝐹</m:t>
                      </m:r>
                      <m:r>
                        <a:rPr lang="en-GB" sz="1600" b="0" i="1" smtClean="0">
                          <a:latin typeface="Cambria Math"/>
                        </a:rPr>
                        <m:t>=</m:t>
                      </m:r>
                      <m:r>
                        <a:rPr lang="en-GB" sz="1600" b="0" i="1" smtClean="0">
                          <a:latin typeface="Cambria Math"/>
                        </a:rPr>
                        <m:t>𝑚𝑎</m:t>
                      </m:r>
                    </m:oMath>
                  </m:oMathPara>
                </a14:m>
                <a:endParaRPr lang="en-GB" sz="1600" dirty="0"/>
              </a:p>
            </p:txBody>
          </p:sp>
        </mc:Choice>
        <mc:Fallback xmlns="">
          <p:sp>
            <p:nvSpPr>
              <p:cNvPr id="46" name="TextBox 45"/>
              <p:cNvSpPr txBox="1">
                <a:spLocks noRot="1" noChangeAspect="1" noMove="1" noResize="1" noEditPoints="1" noAdjustHandles="1" noChangeArrowheads="1" noChangeShapeType="1" noTextEdit="1"/>
              </p:cNvSpPr>
              <p:nvPr/>
            </p:nvSpPr>
            <p:spPr>
              <a:xfrm>
                <a:off x="4138858" y="5108787"/>
                <a:ext cx="922432" cy="338554"/>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4138858" y="5489787"/>
                <a:ext cx="174951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𝑌</m:t>
                      </m:r>
                      <m:r>
                        <a:rPr lang="en-GB" sz="1600" b="0" i="1" smtClean="0">
                          <a:latin typeface="Cambria Math"/>
                        </a:rPr>
                        <m:t>−2</m:t>
                      </m:r>
                      <m:r>
                        <a:rPr lang="en-GB" sz="1600" b="0" i="1" smtClean="0">
                          <a:latin typeface="Cambria Math"/>
                        </a:rPr>
                        <m:t>𝑔</m:t>
                      </m:r>
                      <m:r>
                        <a:rPr lang="en-GB" sz="1600" b="0" i="1" smtClean="0">
                          <a:latin typeface="Cambria Math"/>
                        </a:rPr>
                        <m:t>=(2×0)</m:t>
                      </m:r>
                    </m:oMath>
                  </m:oMathPara>
                </a14:m>
                <a:endParaRPr lang="en-GB" sz="1600" dirty="0"/>
              </a:p>
            </p:txBody>
          </p:sp>
        </mc:Choice>
        <mc:Fallback xmlns="">
          <p:sp>
            <p:nvSpPr>
              <p:cNvPr id="47" name="TextBox 46"/>
              <p:cNvSpPr txBox="1">
                <a:spLocks noRot="1" noChangeAspect="1" noMove="1" noResize="1" noEditPoints="1" noAdjustHandles="1" noChangeArrowheads="1" noChangeShapeType="1" noTextEdit="1"/>
              </p:cNvSpPr>
              <p:nvPr/>
            </p:nvSpPr>
            <p:spPr>
              <a:xfrm>
                <a:off x="4138858" y="5489787"/>
                <a:ext cx="1749518" cy="338554"/>
              </a:xfrm>
              <a:prstGeom prst="rect">
                <a:avLst/>
              </a:prstGeom>
              <a:blipFill>
                <a:blip r:embed="rId11"/>
                <a:stretch>
                  <a:fillRect b="-1090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4138858" y="5870787"/>
                <a:ext cx="122873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𝑌</m:t>
                      </m:r>
                      <m:r>
                        <a:rPr lang="en-GB" sz="1600" b="0" i="1" smtClean="0">
                          <a:latin typeface="Cambria Math"/>
                        </a:rPr>
                        <m:t>−2</m:t>
                      </m:r>
                      <m:r>
                        <a:rPr lang="en-GB" sz="1600" b="0" i="1" smtClean="0">
                          <a:latin typeface="Cambria Math"/>
                        </a:rPr>
                        <m:t>𝑔</m:t>
                      </m:r>
                      <m:r>
                        <a:rPr lang="en-GB" sz="1600" b="0" i="1" smtClean="0">
                          <a:latin typeface="Cambria Math"/>
                        </a:rPr>
                        <m:t>=0</m:t>
                      </m:r>
                    </m:oMath>
                  </m:oMathPara>
                </a14:m>
                <a:endParaRPr lang="en-GB" sz="1600" dirty="0"/>
              </a:p>
            </p:txBody>
          </p:sp>
        </mc:Choice>
        <mc:Fallback xmlns="">
          <p:sp>
            <p:nvSpPr>
              <p:cNvPr id="48" name="TextBox 47"/>
              <p:cNvSpPr txBox="1">
                <a:spLocks noRot="1" noChangeAspect="1" noMove="1" noResize="1" noEditPoints="1" noAdjustHandles="1" noChangeArrowheads="1" noChangeShapeType="1" noTextEdit="1"/>
              </p:cNvSpPr>
              <p:nvPr/>
            </p:nvSpPr>
            <p:spPr>
              <a:xfrm>
                <a:off x="4138858" y="5870787"/>
                <a:ext cx="1228734" cy="338554"/>
              </a:xfrm>
              <a:prstGeom prst="rect">
                <a:avLst/>
              </a:prstGeom>
              <a:blipFill>
                <a:blip r:embed="rId12"/>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4138858" y="6267796"/>
                <a:ext cx="162345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𝑌</m:t>
                      </m:r>
                      <m:r>
                        <a:rPr lang="en-GB" sz="1600" b="0" i="1" smtClean="0">
                          <a:latin typeface="Cambria Math"/>
                        </a:rPr>
                        <m:t>=2</m:t>
                      </m:r>
                      <m:r>
                        <a:rPr lang="en-GB" sz="1600" b="0" i="1" smtClean="0">
                          <a:latin typeface="Cambria Math"/>
                        </a:rPr>
                        <m:t>𝑔</m:t>
                      </m:r>
                      <m:r>
                        <a:rPr lang="en-GB" sz="1600" b="0" i="1" smtClean="0">
                          <a:latin typeface="Cambria Math"/>
                        </a:rPr>
                        <m:t> (19.6</m:t>
                      </m:r>
                      <m:r>
                        <a:rPr lang="en-GB" sz="1600" b="0" i="1" smtClean="0">
                          <a:latin typeface="Cambria Math"/>
                        </a:rPr>
                        <m:t>𝑁</m:t>
                      </m:r>
                      <m:r>
                        <a:rPr lang="en-GB" sz="1600" b="0" i="1" smtClean="0">
                          <a:latin typeface="Cambria Math"/>
                        </a:rPr>
                        <m:t>)</m:t>
                      </m:r>
                    </m:oMath>
                  </m:oMathPara>
                </a14:m>
                <a:endParaRPr lang="en-GB" sz="1600" dirty="0"/>
              </a:p>
            </p:txBody>
          </p:sp>
        </mc:Choice>
        <mc:Fallback xmlns="">
          <p:sp>
            <p:nvSpPr>
              <p:cNvPr id="49" name="TextBox 48"/>
              <p:cNvSpPr txBox="1">
                <a:spLocks noRot="1" noChangeAspect="1" noMove="1" noResize="1" noEditPoints="1" noAdjustHandles="1" noChangeArrowheads="1" noChangeShapeType="1" noTextEdit="1"/>
              </p:cNvSpPr>
              <p:nvPr/>
            </p:nvSpPr>
            <p:spPr>
              <a:xfrm>
                <a:off x="4138858" y="6267796"/>
                <a:ext cx="1623458" cy="338554"/>
              </a:xfrm>
              <a:prstGeom prst="rect">
                <a:avLst/>
              </a:prstGeom>
              <a:blipFill>
                <a:blip r:embed="rId13"/>
                <a:stretch>
                  <a:fillRect b="-8929"/>
                </a:stretch>
              </a:blipFill>
            </p:spPr>
            <p:txBody>
              <a:bodyPr/>
              <a:lstStyle/>
              <a:p>
                <a:r>
                  <a:rPr lang="en-GB">
                    <a:noFill/>
                  </a:rPr>
                  <a:t> </a:t>
                </a:r>
              </a:p>
            </p:txBody>
          </p:sp>
        </mc:Fallback>
      </mc:AlternateContent>
      <p:sp>
        <p:nvSpPr>
          <p:cNvPr id="50" name="Arc 49"/>
          <p:cNvSpPr/>
          <p:nvPr/>
        </p:nvSpPr>
        <p:spPr>
          <a:xfrm>
            <a:off x="5510458" y="3051387"/>
            <a:ext cx="53340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1" name="TextBox 50"/>
          <p:cNvSpPr txBox="1"/>
          <p:nvPr/>
        </p:nvSpPr>
        <p:spPr>
          <a:xfrm>
            <a:off x="6043858" y="2975187"/>
            <a:ext cx="2971800" cy="461665"/>
          </a:xfrm>
          <a:prstGeom prst="rect">
            <a:avLst/>
          </a:prstGeom>
          <a:noFill/>
        </p:spPr>
        <p:txBody>
          <a:bodyPr wrap="square" rtlCol="0">
            <a:spAutoFit/>
          </a:bodyPr>
          <a:lstStyle/>
          <a:p>
            <a:pPr algn="ctr"/>
            <a:r>
              <a:rPr lang="en-GB" sz="1200" dirty="0">
                <a:solidFill>
                  <a:srgbClr val="FF0000"/>
                </a:solidFill>
                <a:latin typeface="Comic Sans MS" pitchFamily="66" charset="0"/>
                <a:sym typeface="Wingdings" pitchFamily="2" charset="2"/>
              </a:rPr>
              <a:t>Sub in values. You must </a:t>
            </a:r>
            <a:r>
              <a:rPr lang="en-GB" sz="1200" b="1" u="sng" dirty="0">
                <a:solidFill>
                  <a:srgbClr val="FF0000"/>
                </a:solidFill>
                <a:latin typeface="Comic Sans MS" pitchFamily="66" charset="0"/>
                <a:sym typeface="Wingdings" pitchFamily="2" charset="2"/>
              </a:rPr>
              <a:t>subtract</a:t>
            </a:r>
            <a:r>
              <a:rPr lang="en-GB" sz="1200" dirty="0">
                <a:solidFill>
                  <a:srgbClr val="FF0000"/>
                </a:solidFill>
                <a:latin typeface="Comic Sans MS" pitchFamily="66" charset="0"/>
                <a:sym typeface="Wingdings" pitchFamily="2" charset="2"/>
              </a:rPr>
              <a:t> any forces acting in the </a:t>
            </a:r>
            <a:r>
              <a:rPr lang="en-GB" sz="1200" b="1" u="sng" dirty="0">
                <a:solidFill>
                  <a:srgbClr val="FF0000"/>
                </a:solidFill>
                <a:latin typeface="Comic Sans MS" pitchFamily="66" charset="0"/>
                <a:sym typeface="Wingdings" pitchFamily="2" charset="2"/>
              </a:rPr>
              <a:t>opposite</a:t>
            </a:r>
            <a:r>
              <a:rPr lang="en-GB" sz="1200" dirty="0">
                <a:solidFill>
                  <a:srgbClr val="FF0000"/>
                </a:solidFill>
                <a:latin typeface="Comic Sans MS" pitchFamily="66" charset="0"/>
                <a:sym typeface="Wingdings" pitchFamily="2" charset="2"/>
              </a:rPr>
              <a:t> direction!</a:t>
            </a:r>
            <a:endParaRPr lang="en-GB" sz="1200" dirty="0">
              <a:solidFill>
                <a:srgbClr val="FF0000"/>
              </a:solidFill>
              <a:latin typeface="Comic Sans MS" pitchFamily="66" charset="0"/>
            </a:endParaRPr>
          </a:p>
        </p:txBody>
      </p:sp>
      <p:sp>
        <p:nvSpPr>
          <p:cNvPr id="52" name="Arc 51"/>
          <p:cNvSpPr/>
          <p:nvPr/>
        </p:nvSpPr>
        <p:spPr>
          <a:xfrm>
            <a:off x="5510458" y="3432387"/>
            <a:ext cx="53340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Arc 52"/>
          <p:cNvSpPr/>
          <p:nvPr/>
        </p:nvSpPr>
        <p:spPr>
          <a:xfrm>
            <a:off x="5510458" y="3813387"/>
            <a:ext cx="53340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4" name="TextBox 53"/>
          <p:cNvSpPr txBox="1"/>
          <p:nvPr/>
        </p:nvSpPr>
        <p:spPr>
          <a:xfrm>
            <a:off x="5967658" y="3508587"/>
            <a:ext cx="1066800" cy="276999"/>
          </a:xfrm>
          <a:prstGeom prst="rect">
            <a:avLst/>
          </a:prstGeom>
          <a:noFill/>
        </p:spPr>
        <p:txBody>
          <a:bodyPr wrap="square" rtlCol="0">
            <a:spAutoFit/>
          </a:bodyPr>
          <a:lstStyle/>
          <a:p>
            <a:pPr algn="ctr"/>
            <a:r>
              <a:rPr lang="en-GB" sz="1200" dirty="0">
                <a:solidFill>
                  <a:srgbClr val="FF0000"/>
                </a:solidFill>
                <a:latin typeface="Comic Sans MS" pitchFamily="66" charset="0"/>
                <a:sym typeface="Wingdings" pitchFamily="2" charset="2"/>
              </a:rPr>
              <a:t>Calculate</a:t>
            </a:r>
            <a:endParaRPr lang="en-GB" sz="1200" dirty="0">
              <a:solidFill>
                <a:srgbClr val="FF0000"/>
              </a:solidFill>
              <a:latin typeface="Comic Sans MS" pitchFamily="66" charset="0"/>
            </a:endParaRPr>
          </a:p>
        </p:txBody>
      </p:sp>
      <p:sp>
        <p:nvSpPr>
          <p:cNvPr id="55" name="TextBox 54"/>
          <p:cNvSpPr txBox="1"/>
          <p:nvPr/>
        </p:nvSpPr>
        <p:spPr>
          <a:xfrm>
            <a:off x="6043858" y="3889587"/>
            <a:ext cx="762000" cy="276999"/>
          </a:xfrm>
          <a:prstGeom prst="rect">
            <a:avLst/>
          </a:prstGeom>
          <a:noFill/>
        </p:spPr>
        <p:txBody>
          <a:bodyPr wrap="square" rtlCol="0">
            <a:spAutoFit/>
          </a:bodyPr>
          <a:lstStyle/>
          <a:p>
            <a:pPr algn="ctr"/>
            <a:r>
              <a:rPr lang="en-GB" sz="1200" dirty="0">
                <a:solidFill>
                  <a:srgbClr val="FF0000"/>
                </a:solidFill>
                <a:latin typeface="Comic Sans MS" pitchFamily="66" charset="0"/>
                <a:sym typeface="Wingdings" pitchFamily="2" charset="2"/>
              </a:rPr>
              <a:t>Add 4</a:t>
            </a:r>
            <a:endParaRPr lang="en-GB" sz="1200" dirty="0">
              <a:solidFill>
                <a:srgbClr val="FF0000"/>
              </a:solidFill>
              <a:latin typeface="Comic Sans MS" pitchFamily="66" charset="0"/>
            </a:endParaRPr>
          </a:p>
        </p:txBody>
      </p:sp>
      <p:sp>
        <p:nvSpPr>
          <p:cNvPr id="56" name="Arc 55"/>
          <p:cNvSpPr/>
          <p:nvPr/>
        </p:nvSpPr>
        <p:spPr>
          <a:xfrm>
            <a:off x="5586658" y="5261187"/>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srgbClr val="0000FF"/>
              </a:solidFill>
            </a:endParaRPr>
          </a:p>
        </p:txBody>
      </p:sp>
      <p:sp>
        <p:nvSpPr>
          <p:cNvPr id="57" name="Arc 56"/>
          <p:cNvSpPr/>
          <p:nvPr/>
        </p:nvSpPr>
        <p:spPr>
          <a:xfrm>
            <a:off x="5586658" y="5642187"/>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srgbClr val="0000FF"/>
              </a:solidFill>
            </a:endParaRPr>
          </a:p>
        </p:txBody>
      </p:sp>
      <p:sp>
        <p:nvSpPr>
          <p:cNvPr id="58" name="Arc 57"/>
          <p:cNvSpPr/>
          <p:nvPr/>
        </p:nvSpPr>
        <p:spPr>
          <a:xfrm>
            <a:off x="5586658" y="6023187"/>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srgbClr val="0000FF"/>
              </a:solidFill>
            </a:endParaRPr>
          </a:p>
        </p:txBody>
      </p:sp>
      <p:sp>
        <p:nvSpPr>
          <p:cNvPr id="59" name="TextBox 58"/>
          <p:cNvSpPr txBox="1"/>
          <p:nvPr/>
        </p:nvSpPr>
        <p:spPr>
          <a:xfrm>
            <a:off x="6043858" y="5184987"/>
            <a:ext cx="2971800" cy="461665"/>
          </a:xfrm>
          <a:prstGeom prst="rect">
            <a:avLst/>
          </a:prstGeom>
          <a:noFill/>
        </p:spPr>
        <p:txBody>
          <a:bodyPr wrap="square" rtlCol="0">
            <a:spAutoFit/>
          </a:bodyPr>
          <a:lstStyle/>
          <a:p>
            <a:pPr algn="ctr"/>
            <a:r>
              <a:rPr lang="en-GB" sz="1200" dirty="0">
                <a:solidFill>
                  <a:srgbClr val="0000FF"/>
                </a:solidFill>
                <a:latin typeface="Comic Sans MS" pitchFamily="66" charset="0"/>
                <a:sym typeface="Wingdings" pitchFamily="2" charset="2"/>
              </a:rPr>
              <a:t>Sub in values. Acceleration is 0 as there is none in the vertical direction</a:t>
            </a:r>
            <a:endParaRPr lang="en-GB" sz="1200" dirty="0">
              <a:solidFill>
                <a:srgbClr val="0000FF"/>
              </a:solidFill>
              <a:latin typeface="Comic Sans MS" pitchFamily="66" charset="0"/>
            </a:endParaRPr>
          </a:p>
        </p:txBody>
      </p:sp>
      <p:sp>
        <p:nvSpPr>
          <p:cNvPr id="60" name="TextBox 59"/>
          <p:cNvSpPr txBox="1"/>
          <p:nvPr/>
        </p:nvSpPr>
        <p:spPr>
          <a:xfrm>
            <a:off x="6043858" y="5718387"/>
            <a:ext cx="1066800" cy="276999"/>
          </a:xfrm>
          <a:prstGeom prst="rect">
            <a:avLst/>
          </a:prstGeom>
          <a:noFill/>
        </p:spPr>
        <p:txBody>
          <a:bodyPr wrap="square" rtlCol="0">
            <a:spAutoFit/>
          </a:bodyPr>
          <a:lstStyle/>
          <a:p>
            <a:pPr algn="ctr"/>
            <a:r>
              <a:rPr lang="en-GB" sz="1200" dirty="0">
                <a:solidFill>
                  <a:srgbClr val="0000FF"/>
                </a:solidFill>
                <a:latin typeface="Comic Sans MS" pitchFamily="66" charset="0"/>
                <a:sym typeface="Wingdings" pitchFamily="2" charset="2"/>
              </a:rPr>
              <a:t>Calculate</a:t>
            </a:r>
            <a:endParaRPr lang="en-GB" sz="1200" dirty="0">
              <a:solidFill>
                <a:srgbClr val="0000FF"/>
              </a:solidFill>
              <a:latin typeface="Comic Sans MS" pitchFamily="66" charset="0"/>
            </a:endParaRPr>
          </a:p>
        </p:txBody>
      </p:sp>
      <p:sp>
        <p:nvSpPr>
          <p:cNvPr id="61" name="TextBox 60"/>
          <p:cNvSpPr txBox="1"/>
          <p:nvPr/>
        </p:nvSpPr>
        <p:spPr>
          <a:xfrm>
            <a:off x="6120058" y="6099387"/>
            <a:ext cx="762000" cy="276999"/>
          </a:xfrm>
          <a:prstGeom prst="rect">
            <a:avLst/>
          </a:prstGeom>
          <a:noFill/>
        </p:spPr>
        <p:txBody>
          <a:bodyPr wrap="square" rtlCol="0">
            <a:spAutoFit/>
          </a:bodyPr>
          <a:lstStyle/>
          <a:p>
            <a:pPr algn="ctr"/>
            <a:r>
              <a:rPr lang="en-GB" sz="1200" dirty="0">
                <a:solidFill>
                  <a:srgbClr val="0000FF"/>
                </a:solidFill>
                <a:latin typeface="Comic Sans MS" pitchFamily="66" charset="0"/>
                <a:sym typeface="Wingdings" pitchFamily="2" charset="2"/>
              </a:rPr>
              <a:t>Add 2g</a:t>
            </a:r>
            <a:endParaRPr lang="en-GB" sz="1200" dirty="0">
              <a:solidFill>
                <a:srgbClr val="0000FF"/>
              </a:solidFill>
              <a:latin typeface="Comic Sans MS" pitchFamily="66" charset="0"/>
            </a:endParaRPr>
          </a:p>
        </p:txBody>
      </p:sp>
    </p:spTree>
    <p:extLst>
      <p:ext uri="{BB962C8B-B14F-4D97-AF65-F5344CB8AC3E}">
        <p14:creationId xmlns:p14="http://schemas.microsoft.com/office/powerpoint/2010/main" val="4152062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500" fill="hold"/>
                                        <p:tgtEl>
                                          <p:spTgt spid="27"/>
                                        </p:tgtEl>
                                        <p:attrNameLst>
                                          <p:attrName>stroke.color</p:attrName>
                                        </p:attrNameLst>
                                      </p:cBhvr>
                                      <p:to>
                                        <a:srgbClr val="FF0000"/>
                                      </p:to>
                                    </p:animClr>
                                    <p:set>
                                      <p:cBhvr>
                                        <p:cTn id="7" dur="500" fill="hold"/>
                                        <p:tgtEl>
                                          <p:spTgt spid="27"/>
                                        </p:tgtEl>
                                        <p:attrNameLst>
                                          <p:attrName>stroke.on</p:attrName>
                                        </p:attrNameLst>
                                      </p:cBhvr>
                                      <p:to>
                                        <p:strVal val="true"/>
                                      </p:to>
                                    </p:set>
                                  </p:childTnLst>
                                </p:cTn>
                              </p:par>
                              <p:par>
                                <p:cTn id="8" presetID="7" presetClass="emph" presetSubtype="2" fill="hold" nodeType="withEffect">
                                  <p:stCondLst>
                                    <p:cond delay="0"/>
                                  </p:stCondLst>
                                  <p:childTnLst>
                                    <p:animClr clrSpc="rgb" dir="cw">
                                      <p:cBhvr>
                                        <p:cTn id="9" dur="500" fill="hold"/>
                                        <p:tgtEl>
                                          <p:spTgt spid="28"/>
                                        </p:tgtEl>
                                        <p:attrNameLst>
                                          <p:attrName>stroke.color</p:attrName>
                                        </p:attrNameLst>
                                      </p:cBhvr>
                                      <p:to>
                                        <a:srgbClr val="FF0000"/>
                                      </p:to>
                                    </p:animClr>
                                    <p:set>
                                      <p:cBhvr>
                                        <p:cTn id="10" dur="500" fill="hold"/>
                                        <p:tgtEl>
                                          <p:spTgt spid="28"/>
                                        </p:tgtEl>
                                        <p:attrNameLst>
                                          <p:attrName>stroke.on</p:attrName>
                                        </p:attrNameLst>
                                      </p:cBhvr>
                                      <p:to>
                                        <p:strVal val="true"/>
                                      </p:to>
                                    </p:set>
                                  </p:childTnLst>
                                </p:cTn>
                              </p:par>
                              <p:par>
                                <p:cTn id="11" presetID="3" presetClass="emph" presetSubtype="2" fill="hold" grpId="0" nodeType="withEffect">
                                  <p:stCondLst>
                                    <p:cond delay="0"/>
                                  </p:stCondLst>
                                  <p:childTnLst>
                                    <p:animClr clrSpc="rgb" dir="cw">
                                      <p:cBhvr override="childStyle">
                                        <p:cTn id="12" dur="500" fill="hold"/>
                                        <p:tgtEl>
                                          <p:spTgt spid="31"/>
                                        </p:tgtEl>
                                        <p:attrNameLst>
                                          <p:attrName>style.color</p:attrName>
                                        </p:attrNameLst>
                                      </p:cBhvr>
                                      <p:to>
                                        <a:srgbClr val="FF0000"/>
                                      </p:to>
                                    </p:animClr>
                                  </p:childTnLst>
                                </p:cTn>
                              </p:par>
                              <p:par>
                                <p:cTn id="13" presetID="3" presetClass="emph" presetSubtype="2" fill="hold" grpId="0" nodeType="withEffect">
                                  <p:stCondLst>
                                    <p:cond delay="0"/>
                                  </p:stCondLst>
                                  <p:childTnLst>
                                    <p:animClr clrSpc="rgb" dir="cw">
                                      <p:cBhvr override="childStyle">
                                        <p:cTn id="14" dur="500" fill="hold"/>
                                        <p:tgtEl>
                                          <p:spTgt spid="34"/>
                                        </p:tgtEl>
                                        <p:attrNameLst>
                                          <p:attrName>style.color</p:attrName>
                                        </p:attrNameLst>
                                      </p:cBhvr>
                                      <p:to>
                                        <a:srgbClr val="FF0000"/>
                                      </p:to>
                                    </p:animClr>
                                  </p:childTnLst>
                                </p:cTn>
                              </p:par>
                              <p:par>
                                <p:cTn id="15" presetID="7" presetClass="emph" presetSubtype="2" fill="hold" nodeType="withEffect">
                                  <p:stCondLst>
                                    <p:cond delay="0"/>
                                  </p:stCondLst>
                                  <p:childTnLst>
                                    <p:animClr clrSpc="rgb" dir="cw">
                                      <p:cBhvr>
                                        <p:cTn id="16" dur="500" fill="hold"/>
                                        <p:tgtEl>
                                          <p:spTgt spid="29"/>
                                        </p:tgtEl>
                                        <p:attrNameLst>
                                          <p:attrName>stroke.color</p:attrName>
                                        </p:attrNameLst>
                                      </p:cBhvr>
                                      <p:to>
                                        <a:srgbClr val="FF0000"/>
                                      </p:to>
                                    </p:animClr>
                                    <p:set>
                                      <p:cBhvr>
                                        <p:cTn id="17" dur="500" fill="hold"/>
                                        <p:tgtEl>
                                          <p:spTgt spid="29"/>
                                        </p:tgtEl>
                                        <p:attrNameLst>
                                          <p:attrName>stroke.on</p:attrName>
                                        </p:attrNameLst>
                                      </p:cBhvr>
                                      <p:to>
                                        <p:strVal val="true"/>
                                      </p:to>
                                    </p:set>
                                  </p:childTnLst>
                                </p:cTn>
                              </p:par>
                              <p:par>
                                <p:cTn id="18" presetID="7" presetClass="emph" presetSubtype="2" fill="hold" nodeType="withEffect">
                                  <p:stCondLst>
                                    <p:cond delay="0"/>
                                  </p:stCondLst>
                                  <p:childTnLst>
                                    <p:animClr clrSpc="rgb" dir="cw">
                                      <p:cBhvr>
                                        <p:cTn id="19" dur="500" fill="hold"/>
                                        <p:tgtEl>
                                          <p:spTgt spid="30"/>
                                        </p:tgtEl>
                                        <p:attrNameLst>
                                          <p:attrName>stroke.color</p:attrName>
                                        </p:attrNameLst>
                                      </p:cBhvr>
                                      <p:to>
                                        <a:srgbClr val="FF0000"/>
                                      </p:to>
                                    </p:animClr>
                                    <p:set>
                                      <p:cBhvr>
                                        <p:cTn id="20" dur="500" fill="hold"/>
                                        <p:tgtEl>
                                          <p:spTgt spid="30"/>
                                        </p:tgtEl>
                                        <p:attrNameLst>
                                          <p:attrName>stroke.on</p:attrName>
                                        </p:attrNameLst>
                                      </p:cBhvr>
                                      <p:to>
                                        <p:strVal val="true"/>
                                      </p:to>
                                    </p:set>
                                  </p:childTnLst>
                                </p:cTn>
                              </p:par>
                              <p:par>
                                <p:cTn id="21" presetID="3" presetClass="emph" presetSubtype="2" fill="hold" grpId="0" nodeType="withEffect">
                                  <p:stCondLst>
                                    <p:cond delay="0"/>
                                  </p:stCondLst>
                                  <p:childTnLst>
                                    <p:animClr clrSpc="rgb" dir="cw">
                                      <p:cBhvr override="childStyle">
                                        <p:cTn id="22" dur="500" fill="hold"/>
                                        <p:tgtEl>
                                          <p:spTgt spid="35"/>
                                        </p:tgtEl>
                                        <p:attrNameLst>
                                          <p:attrName>style.color</p:attrName>
                                        </p:attrNameLst>
                                      </p:cBhvr>
                                      <p:to>
                                        <a:srgbClr val="FF0000"/>
                                      </p:to>
                                    </p:animClr>
                                  </p:childTnLst>
                                </p:cTn>
                              </p:par>
                            </p:childTnLst>
                          </p:cTn>
                        </p:par>
                      </p:childTnLst>
                    </p:cTn>
                  </p:par>
                  <p:par>
                    <p:cTn id="23" fill="hold">
                      <p:stCondLst>
                        <p:cond delay="indefinite"/>
                      </p:stCondLst>
                      <p:childTnLst>
                        <p:par>
                          <p:cTn id="24" fill="hold">
                            <p:stCondLst>
                              <p:cond delay="0"/>
                            </p:stCondLst>
                            <p:childTnLst>
                              <p:par>
                                <p:cTn id="25" presetID="7" presetClass="emph" presetSubtype="2" fill="hold" nodeType="clickEffect">
                                  <p:stCondLst>
                                    <p:cond delay="0"/>
                                  </p:stCondLst>
                                  <p:childTnLst>
                                    <p:animClr clrSpc="rgb" dir="cw">
                                      <p:cBhvr>
                                        <p:cTn id="26" dur="500" fill="hold"/>
                                        <p:tgtEl>
                                          <p:spTgt spid="25"/>
                                        </p:tgtEl>
                                        <p:attrNameLst>
                                          <p:attrName>stroke.color</p:attrName>
                                        </p:attrNameLst>
                                      </p:cBhvr>
                                      <p:to>
                                        <a:schemeClr val="hlink"/>
                                      </p:to>
                                    </p:animClr>
                                    <p:set>
                                      <p:cBhvr>
                                        <p:cTn id="27" dur="500" fill="hold"/>
                                        <p:tgtEl>
                                          <p:spTgt spid="25"/>
                                        </p:tgtEl>
                                        <p:attrNameLst>
                                          <p:attrName>stroke.on</p:attrName>
                                        </p:attrNameLst>
                                      </p:cBhvr>
                                      <p:to>
                                        <p:strVal val="true"/>
                                      </p:to>
                                    </p:set>
                                  </p:childTnLst>
                                </p:cTn>
                              </p:par>
                              <p:par>
                                <p:cTn id="28" presetID="7" presetClass="emph" presetSubtype="2" fill="hold" nodeType="withEffect">
                                  <p:stCondLst>
                                    <p:cond delay="0"/>
                                  </p:stCondLst>
                                  <p:childTnLst>
                                    <p:animClr clrSpc="rgb" dir="cw">
                                      <p:cBhvr>
                                        <p:cTn id="29" dur="500" fill="hold"/>
                                        <p:tgtEl>
                                          <p:spTgt spid="26"/>
                                        </p:tgtEl>
                                        <p:attrNameLst>
                                          <p:attrName>stroke.color</p:attrName>
                                        </p:attrNameLst>
                                      </p:cBhvr>
                                      <p:to>
                                        <a:schemeClr val="hlink"/>
                                      </p:to>
                                    </p:animClr>
                                    <p:set>
                                      <p:cBhvr>
                                        <p:cTn id="30" dur="500" fill="hold"/>
                                        <p:tgtEl>
                                          <p:spTgt spid="26"/>
                                        </p:tgtEl>
                                        <p:attrNameLst>
                                          <p:attrName>stroke.on</p:attrName>
                                        </p:attrNameLst>
                                      </p:cBhvr>
                                      <p:to>
                                        <p:strVal val="true"/>
                                      </p:to>
                                    </p:set>
                                  </p:childTnLst>
                                </p:cTn>
                              </p:par>
                              <p:par>
                                <p:cTn id="31" presetID="3" presetClass="emph" presetSubtype="2" fill="hold" grpId="0" nodeType="withEffect">
                                  <p:stCondLst>
                                    <p:cond delay="0"/>
                                  </p:stCondLst>
                                  <p:childTnLst>
                                    <p:animClr clrSpc="rgb" dir="cw">
                                      <p:cBhvr override="childStyle">
                                        <p:cTn id="32" dur="500" fill="hold"/>
                                        <p:tgtEl>
                                          <p:spTgt spid="32"/>
                                        </p:tgtEl>
                                        <p:attrNameLst>
                                          <p:attrName>style.color</p:attrName>
                                        </p:attrNameLst>
                                      </p:cBhvr>
                                      <p:to>
                                        <a:schemeClr val="hlink"/>
                                      </p:to>
                                    </p:animClr>
                                  </p:childTnLst>
                                </p:cTn>
                              </p:par>
                              <p:par>
                                <p:cTn id="33" presetID="3" presetClass="emph" presetSubtype="2" fill="hold" grpId="0" nodeType="withEffect">
                                  <p:stCondLst>
                                    <p:cond delay="0"/>
                                  </p:stCondLst>
                                  <p:childTnLst>
                                    <p:animClr clrSpc="rgb" dir="cw">
                                      <p:cBhvr override="childStyle">
                                        <p:cTn id="34" dur="500" fill="hold"/>
                                        <p:tgtEl>
                                          <p:spTgt spid="33"/>
                                        </p:tgtEl>
                                        <p:attrNameLst>
                                          <p:attrName>style.color</p:attrName>
                                        </p:attrNameLst>
                                      </p:cBhvr>
                                      <p:to>
                                        <a:schemeClr val="hlink"/>
                                      </p:to>
                                    </p:animClr>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blinds(horizontal)">
                                      <p:cBhvr>
                                        <p:cTn id="39" dur="500"/>
                                        <p:tgtEl>
                                          <p:spTgt spid="37"/>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38"/>
                                        </p:tgtEl>
                                        <p:attrNameLst>
                                          <p:attrName>style.visibility</p:attrName>
                                        </p:attrNameLst>
                                      </p:cBhvr>
                                      <p:to>
                                        <p:strVal val="visible"/>
                                      </p:to>
                                    </p:set>
                                    <p:animEffect transition="in" filter="blinds(horizontal)">
                                      <p:cBhvr>
                                        <p:cTn id="44" dur="500"/>
                                        <p:tgtEl>
                                          <p:spTgt spid="38"/>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blinds(horizontal)">
                                      <p:cBhvr>
                                        <p:cTn id="49" dur="500"/>
                                        <p:tgtEl>
                                          <p:spTgt spid="39"/>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40"/>
                                        </p:tgtEl>
                                        <p:attrNameLst>
                                          <p:attrName>style.visibility</p:attrName>
                                        </p:attrNameLst>
                                      </p:cBhvr>
                                      <p:to>
                                        <p:strVal val="visible"/>
                                      </p:to>
                                    </p:set>
                                    <p:animEffect transition="in" filter="blinds(horizontal)">
                                      <p:cBhvr>
                                        <p:cTn id="54" dur="500"/>
                                        <p:tgtEl>
                                          <p:spTgt spid="40"/>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50"/>
                                        </p:tgtEl>
                                        <p:attrNameLst>
                                          <p:attrName>style.visibility</p:attrName>
                                        </p:attrNameLst>
                                      </p:cBhvr>
                                      <p:to>
                                        <p:strVal val="visible"/>
                                      </p:to>
                                    </p:set>
                                    <p:animEffect transition="in" filter="blinds(horizontal)">
                                      <p:cBhvr>
                                        <p:cTn id="59" dur="500"/>
                                        <p:tgtEl>
                                          <p:spTgt spid="50"/>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51"/>
                                        </p:tgtEl>
                                        <p:attrNameLst>
                                          <p:attrName>style.visibility</p:attrName>
                                        </p:attrNameLst>
                                      </p:cBhvr>
                                      <p:to>
                                        <p:strVal val="visible"/>
                                      </p:to>
                                    </p:set>
                                    <p:animEffect transition="in" filter="blinds(horizontal)">
                                      <p:cBhvr>
                                        <p:cTn id="64" dur="500"/>
                                        <p:tgtEl>
                                          <p:spTgt spid="51"/>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41"/>
                                        </p:tgtEl>
                                        <p:attrNameLst>
                                          <p:attrName>style.visibility</p:attrName>
                                        </p:attrNameLst>
                                      </p:cBhvr>
                                      <p:to>
                                        <p:strVal val="visible"/>
                                      </p:to>
                                    </p:set>
                                    <p:animEffect transition="in" filter="blinds(horizontal)">
                                      <p:cBhvr>
                                        <p:cTn id="69" dur="500"/>
                                        <p:tgtEl>
                                          <p:spTgt spid="41"/>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52"/>
                                        </p:tgtEl>
                                        <p:attrNameLst>
                                          <p:attrName>style.visibility</p:attrName>
                                        </p:attrNameLst>
                                      </p:cBhvr>
                                      <p:to>
                                        <p:strVal val="visible"/>
                                      </p:to>
                                    </p:set>
                                    <p:animEffect transition="in" filter="blinds(horizontal)">
                                      <p:cBhvr>
                                        <p:cTn id="74" dur="500"/>
                                        <p:tgtEl>
                                          <p:spTgt spid="52"/>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54"/>
                                        </p:tgtEl>
                                        <p:attrNameLst>
                                          <p:attrName>style.visibility</p:attrName>
                                        </p:attrNameLst>
                                      </p:cBhvr>
                                      <p:to>
                                        <p:strVal val="visible"/>
                                      </p:to>
                                    </p:set>
                                    <p:animEffect transition="in" filter="blinds(horizontal)">
                                      <p:cBhvr>
                                        <p:cTn id="79" dur="500"/>
                                        <p:tgtEl>
                                          <p:spTgt spid="54"/>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blinds(horizontal)">
                                      <p:cBhvr>
                                        <p:cTn id="84" dur="500"/>
                                        <p:tgtEl>
                                          <p:spTgt spid="42"/>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53"/>
                                        </p:tgtEl>
                                        <p:attrNameLst>
                                          <p:attrName>style.visibility</p:attrName>
                                        </p:attrNameLst>
                                      </p:cBhvr>
                                      <p:to>
                                        <p:strVal val="visible"/>
                                      </p:to>
                                    </p:set>
                                    <p:animEffect transition="in" filter="blinds(horizontal)">
                                      <p:cBhvr>
                                        <p:cTn id="89" dur="500"/>
                                        <p:tgtEl>
                                          <p:spTgt spid="53"/>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55"/>
                                        </p:tgtEl>
                                        <p:attrNameLst>
                                          <p:attrName>style.visibility</p:attrName>
                                        </p:attrNameLst>
                                      </p:cBhvr>
                                      <p:to>
                                        <p:strVal val="visible"/>
                                      </p:to>
                                    </p:set>
                                    <p:animEffect transition="in" filter="blinds(horizontal)">
                                      <p:cBhvr>
                                        <p:cTn id="94" dur="500"/>
                                        <p:tgtEl>
                                          <p:spTgt spid="55"/>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43"/>
                                        </p:tgtEl>
                                        <p:attrNameLst>
                                          <p:attrName>style.visibility</p:attrName>
                                        </p:attrNameLst>
                                      </p:cBhvr>
                                      <p:to>
                                        <p:strVal val="visible"/>
                                      </p:to>
                                    </p:set>
                                    <p:animEffect transition="in" filter="blinds(horizontal)">
                                      <p:cBhvr>
                                        <p:cTn id="99" dur="500"/>
                                        <p:tgtEl>
                                          <p:spTgt spid="43"/>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44"/>
                                        </p:tgtEl>
                                        <p:attrNameLst>
                                          <p:attrName>style.visibility</p:attrName>
                                        </p:attrNameLst>
                                      </p:cBhvr>
                                      <p:to>
                                        <p:strVal val="visible"/>
                                      </p:to>
                                    </p:set>
                                    <p:animEffect transition="in" filter="blinds(horizontal)">
                                      <p:cBhvr>
                                        <p:cTn id="104" dur="500"/>
                                        <p:tgtEl>
                                          <p:spTgt spid="44"/>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blinds(horizontal)">
                                      <p:cBhvr>
                                        <p:cTn id="109" dur="500"/>
                                        <p:tgtEl>
                                          <p:spTgt spid="45"/>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46"/>
                                        </p:tgtEl>
                                        <p:attrNameLst>
                                          <p:attrName>style.visibility</p:attrName>
                                        </p:attrNameLst>
                                      </p:cBhvr>
                                      <p:to>
                                        <p:strVal val="visible"/>
                                      </p:to>
                                    </p:set>
                                    <p:animEffect transition="in" filter="blinds(horizontal)">
                                      <p:cBhvr>
                                        <p:cTn id="114" dur="500"/>
                                        <p:tgtEl>
                                          <p:spTgt spid="46"/>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56"/>
                                        </p:tgtEl>
                                        <p:attrNameLst>
                                          <p:attrName>style.visibility</p:attrName>
                                        </p:attrNameLst>
                                      </p:cBhvr>
                                      <p:to>
                                        <p:strVal val="visible"/>
                                      </p:to>
                                    </p:set>
                                    <p:animEffect transition="in" filter="blinds(horizontal)">
                                      <p:cBhvr>
                                        <p:cTn id="119" dur="500"/>
                                        <p:tgtEl>
                                          <p:spTgt spid="56"/>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59"/>
                                        </p:tgtEl>
                                        <p:attrNameLst>
                                          <p:attrName>style.visibility</p:attrName>
                                        </p:attrNameLst>
                                      </p:cBhvr>
                                      <p:to>
                                        <p:strVal val="visible"/>
                                      </p:to>
                                    </p:set>
                                    <p:animEffect transition="in" filter="blinds(horizontal)">
                                      <p:cBhvr>
                                        <p:cTn id="124" dur="500"/>
                                        <p:tgtEl>
                                          <p:spTgt spid="59"/>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47"/>
                                        </p:tgtEl>
                                        <p:attrNameLst>
                                          <p:attrName>style.visibility</p:attrName>
                                        </p:attrNameLst>
                                      </p:cBhvr>
                                      <p:to>
                                        <p:strVal val="visible"/>
                                      </p:to>
                                    </p:set>
                                    <p:animEffect transition="in" filter="blinds(horizontal)">
                                      <p:cBhvr>
                                        <p:cTn id="129" dur="500"/>
                                        <p:tgtEl>
                                          <p:spTgt spid="47"/>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57"/>
                                        </p:tgtEl>
                                        <p:attrNameLst>
                                          <p:attrName>style.visibility</p:attrName>
                                        </p:attrNameLst>
                                      </p:cBhvr>
                                      <p:to>
                                        <p:strVal val="visible"/>
                                      </p:to>
                                    </p:set>
                                    <p:animEffect transition="in" filter="blinds(horizontal)">
                                      <p:cBhvr>
                                        <p:cTn id="134" dur="500"/>
                                        <p:tgtEl>
                                          <p:spTgt spid="57"/>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60"/>
                                        </p:tgtEl>
                                        <p:attrNameLst>
                                          <p:attrName>style.visibility</p:attrName>
                                        </p:attrNameLst>
                                      </p:cBhvr>
                                      <p:to>
                                        <p:strVal val="visible"/>
                                      </p:to>
                                    </p:set>
                                    <p:animEffect transition="in" filter="blinds(horizontal)">
                                      <p:cBhvr>
                                        <p:cTn id="139" dur="500"/>
                                        <p:tgtEl>
                                          <p:spTgt spid="60"/>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48"/>
                                        </p:tgtEl>
                                        <p:attrNameLst>
                                          <p:attrName>style.visibility</p:attrName>
                                        </p:attrNameLst>
                                      </p:cBhvr>
                                      <p:to>
                                        <p:strVal val="visible"/>
                                      </p:to>
                                    </p:set>
                                    <p:animEffect transition="in" filter="blinds(horizontal)">
                                      <p:cBhvr>
                                        <p:cTn id="144" dur="500"/>
                                        <p:tgtEl>
                                          <p:spTgt spid="48"/>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58"/>
                                        </p:tgtEl>
                                        <p:attrNameLst>
                                          <p:attrName>style.visibility</p:attrName>
                                        </p:attrNameLst>
                                      </p:cBhvr>
                                      <p:to>
                                        <p:strVal val="visible"/>
                                      </p:to>
                                    </p:set>
                                    <p:animEffect transition="in" filter="blinds(horizontal)">
                                      <p:cBhvr>
                                        <p:cTn id="149" dur="500"/>
                                        <p:tgtEl>
                                          <p:spTgt spid="58"/>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61"/>
                                        </p:tgtEl>
                                        <p:attrNameLst>
                                          <p:attrName>style.visibility</p:attrName>
                                        </p:attrNameLst>
                                      </p:cBhvr>
                                      <p:to>
                                        <p:strVal val="visible"/>
                                      </p:to>
                                    </p:set>
                                    <p:animEffect transition="in" filter="blinds(horizontal)">
                                      <p:cBhvr>
                                        <p:cTn id="154" dur="500"/>
                                        <p:tgtEl>
                                          <p:spTgt spid="61"/>
                                        </p:tgtEl>
                                      </p:cBhvr>
                                    </p:animEffect>
                                  </p:childTnLst>
                                </p:cTn>
                              </p:par>
                            </p:childTnLst>
                          </p:cTn>
                        </p:par>
                      </p:childTnLst>
                    </p:cTn>
                  </p:par>
                  <p:par>
                    <p:cTn id="155" fill="hold">
                      <p:stCondLst>
                        <p:cond delay="indefinite"/>
                      </p:stCondLst>
                      <p:childTnLst>
                        <p:par>
                          <p:cTn id="156" fill="hold">
                            <p:stCondLst>
                              <p:cond delay="0"/>
                            </p:stCondLst>
                            <p:childTnLst>
                              <p:par>
                                <p:cTn id="157" presetID="3" presetClass="entr" presetSubtype="10" fill="hold" grpId="0" nodeType="clickEffect">
                                  <p:stCondLst>
                                    <p:cond delay="0"/>
                                  </p:stCondLst>
                                  <p:childTnLst>
                                    <p:set>
                                      <p:cBhvr>
                                        <p:cTn id="158" dur="1" fill="hold">
                                          <p:stCondLst>
                                            <p:cond delay="0"/>
                                          </p:stCondLst>
                                        </p:cTn>
                                        <p:tgtEl>
                                          <p:spTgt spid="49"/>
                                        </p:tgtEl>
                                        <p:attrNameLst>
                                          <p:attrName>style.visibility</p:attrName>
                                        </p:attrNameLst>
                                      </p:cBhvr>
                                      <p:to>
                                        <p:strVal val="visible"/>
                                      </p:to>
                                    </p:set>
                                    <p:animEffect transition="in" filter="blinds(horizontal)">
                                      <p:cBhvr>
                                        <p:cTn id="15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P spid="34" grpId="0"/>
      <p:bldP spid="35" grpId="0"/>
      <p:bldP spid="37" grpId="0"/>
      <p:bldP spid="38" grpId="0"/>
      <p:bldP spid="39" grpId="0"/>
      <p:bldP spid="40" grpId="0"/>
      <p:bldP spid="41" grpId="0"/>
      <p:bldP spid="42" grpId="0"/>
      <p:bldP spid="43" grpId="0"/>
      <p:bldP spid="44" grpId="0"/>
      <p:bldP spid="45" grpId="0"/>
      <p:bldP spid="46" grpId="0"/>
      <p:bldP spid="47" grpId="0"/>
      <p:bldP spid="48" grpId="0"/>
      <p:bldP spid="49" grpId="0"/>
      <p:bldP spid="50" grpId="0" animBg="1"/>
      <p:bldP spid="51" grpId="0"/>
      <p:bldP spid="52" grpId="0" animBg="1"/>
      <p:bldP spid="53" grpId="0" animBg="1"/>
      <p:bldP spid="54" grpId="0"/>
      <p:bldP spid="55" grpId="0"/>
      <p:bldP spid="56" grpId="0" animBg="1"/>
      <p:bldP spid="57" grpId="0" animBg="1"/>
      <p:bldP spid="58" grpId="0" animBg="1"/>
      <p:bldP spid="59" grpId="0"/>
      <p:bldP spid="60" grpId="0"/>
      <p:bldP spid="6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non-zero resultant set of forces acting on an object will cause it to accelerate in the resultant force’s direction</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Find the values of the missing forces acting on the object in the diagram below</a:t>
            </a:r>
          </a:p>
          <a:p>
            <a:pPr marL="0" indent="0" algn="ctr">
              <a:buNone/>
            </a:pPr>
            <a:endParaRPr lang="en-GB" sz="1600" dirty="0">
              <a:latin typeface="Comic Sans MS"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10C</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1074" y="481756"/>
                <a:ext cx="129048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0" i="1" smtClean="0">
                          <a:latin typeface="Cambria Math"/>
                        </a:rPr>
                        <m:t>𝐹</m:t>
                      </m:r>
                      <m:r>
                        <a:rPr lang="en-GB" sz="2400" b="0" i="1" smtClean="0">
                          <a:latin typeface="Cambria Math"/>
                        </a:rPr>
                        <m:t>=</m:t>
                      </m:r>
                      <m:r>
                        <a:rPr lang="en-GB" sz="2400" b="0" i="1" smtClean="0">
                          <a:latin typeface="Cambria Math"/>
                        </a:rPr>
                        <m:t>𝑚𝑎</m:t>
                      </m:r>
                    </m:oMath>
                  </m:oMathPara>
                </a14:m>
                <a:endParaRPr lang="en-GB"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31074" y="481756"/>
                <a:ext cx="1290481" cy="461665"/>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7704464" y="465015"/>
                <a:ext cx="140846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𝑊</m:t>
                      </m:r>
                      <m:r>
                        <a:rPr lang="en-GB" sz="2400" b="0" i="1" smtClean="0">
                          <a:latin typeface="Cambria Math"/>
                        </a:rPr>
                        <m:t>=</m:t>
                      </m:r>
                      <m:r>
                        <a:rPr lang="en-GB" sz="2400" b="0" i="1" smtClean="0">
                          <a:latin typeface="Cambria Math"/>
                        </a:rPr>
                        <m:t>𝑚𝑔</m:t>
                      </m:r>
                    </m:oMath>
                  </m:oMathPara>
                </a14:m>
                <a:endParaRPr lang="en-GB" sz="2400" dirty="0"/>
              </a:p>
            </p:txBody>
          </p:sp>
        </mc:Choice>
        <mc:Fallback xmlns="">
          <p:sp>
            <p:nvSpPr>
              <p:cNvPr id="16" name="TextBox 15"/>
              <p:cNvSpPr txBox="1">
                <a:spLocks noRot="1" noChangeAspect="1" noMove="1" noResize="1" noEditPoints="1" noAdjustHandles="1" noChangeArrowheads="1" noChangeShapeType="1" noTextEdit="1"/>
              </p:cNvSpPr>
              <p:nvPr/>
            </p:nvSpPr>
            <p:spPr>
              <a:xfrm>
                <a:off x="7704464" y="465015"/>
                <a:ext cx="1408462" cy="461665"/>
              </a:xfrm>
              <a:prstGeom prst="rect">
                <a:avLst/>
              </a:prstGeom>
              <a:blipFill>
                <a:blip r:embed="rId3"/>
                <a:stretch>
                  <a:fillRect b="-10526"/>
                </a:stretch>
              </a:blipFill>
            </p:spPr>
            <p:txBody>
              <a:bodyPr/>
              <a:lstStyle/>
              <a:p>
                <a:r>
                  <a:rPr lang="en-GB">
                    <a:noFill/>
                  </a:rPr>
                  <a:t> </a:t>
                </a:r>
              </a:p>
            </p:txBody>
          </p:sp>
        </mc:Fallback>
      </mc:AlternateContent>
      <p:sp>
        <p:nvSpPr>
          <p:cNvPr id="62" name="Rectangle 61"/>
          <p:cNvSpPr/>
          <p:nvPr/>
        </p:nvSpPr>
        <p:spPr>
          <a:xfrm>
            <a:off x="1505744" y="4928592"/>
            <a:ext cx="762000" cy="457200"/>
          </a:xfrm>
          <a:prstGeom prst="rect">
            <a:avLst/>
          </a:prstGeom>
          <a:solidFill>
            <a:srgbClr val="FF00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3" name="Straight Arrow Connector 62"/>
          <p:cNvCxnSpPr/>
          <p:nvPr/>
        </p:nvCxnSpPr>
        <p:spPr>
          <a:xfrm flipV="1">
            <a:off x="1886744" y="4318992"/>
            <a:ext cx="0" cy="6096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1886744" y="5385792"/>
            <a:ext cx="0" cy="6096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2267744" y="5157192"/>
            <a:ext cx="6096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flipH="1">
            <a:off x="896144" y="5157192"/>
            <a:ext cx="6096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H="1">
            <a:off x="1581944" y="3937992"/>
            <a:ext cx="5334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H="1">
            <a:off x="1734344" y="3937992"/>
            <a:ext cx="3048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2877344" y="5004792"/>
            <a:ext cx="314510" cy="307777"/>
          </a:xfrm>
          <a:prstGeom prst="rect">
            <a:avLst/>
          </a:prstGeom>
          <a:noFill/>
        </p:spPr>
        <p:txBody>
          <a:bodyPr wrap="none" rtlCol="0">
            <a:spAutoFit/>
          </a:bodyPr>
          <a:lstStyle/>
          <a:p>
            <a:r>
              <a:rPr lang="en-GB" sz="1400" dirty="0">
                <a:latin typeface="Comic Sans MS" pitchFamily="66" charset="0"/>
              </a:rPr>
              <a:t>X</a:t>
            </a:r>
          </a:p>
        </p:txBody>
      </p:sp>
      <p:sp>
        <p:nvSpPr>
          <p:cNvPr id="70" name="TextBox 69"/>
          <p:cNvSpPr txBox="1"/>
          <p:nvPr/>
        </p:nvSpPr>
        <p:spPr>
          <a:xfrm>
            <a:off x="1734344" y="4090392"/>
            <a:ext cx="298480" cy="307777"/>
          </a:xfrm>
          <a:prstGeom prst="rect">
            <a:avLst/>
          </a:prstGeom>
          <a:noFill/>
        </p:spPr>
        <p:txBody>
          <a:bodyPr wrap="none" rtlCol="0">
            <a:spAutoFit/>
          </a:bodyPr>
          <a:lstStyle/>
          <a:p>
            <a:r>
              <a:rPr lang="en-GB" sz="1400" dirty="0">
                <a:latin typeface="Comic Sans MS" pitchFamily="66" charset="0"/>
              </a:rPr>
              <a:t>Y</a:t>
            </a:r>
          </a:p>
        </p:txBody>
      </p:sp>
      <p:sp>
        <p:nvSpPr>
          <p:cNvPr id="71" name="TextBox 70"/>
          <p:cNvSpPr txBox="1"/>
          <p:nvPr/>
        </p:nvSpPr>
        <p:spPr>
          <a:xfrm>
            <a:off x="1615472" y="5998440"/>
            <a:ext cx="583814" cy="307777"/>
          </a:xfrm>
          <a:prstGeom prst="rect">
            <a:avLst/>
          </a:prstGeom>
          <a:noFill/>
        </p:spPr>
        <p:txBody>
          <a:bodyPr wrap="none" rtlCol="0">
            <a:spAutoFit/>
          </a:bodyPr>
          <a:lstStyle/>
          <a:p>
            <a:r>
              <a:rPr lang="en-GB" sz="1400" dirty="0">
                <a:latin typeface="Comic Sans MS" pitchFamily="66" charset="0"/>
              </a:rPr>
              <a:t>4g N</a:t>
            </a:r>
          </a:p>
        </p:txBody>
      </p:sp>
      <p:sp>
        <p:nvSpPr>
          <p:cNvPr id="72" name="TextBox 71"/>
          <p:cNvSpPr txBox="1"/>
          <p:nvPr/>
        </p:nvSpPr>
        <p:spPr>
          <a:xfrm>
            <a:off x="362744" y="5004792"/>
            <a:ext cx="545342" cy="307777"/>
          </a:xfrm>
          <a:prstGeom prst="rect">
            <a:avLst/>
          </a:prstGeom>
          <a:noFill/>
        </p:spPr>
        <p:txBody>
          <a:bodyPr wrap="none" rtlCol="0">
            <a:spAutoFit/>
          </a:bodyPr>
          <a:lstStyle/>
          <a:p>
            <a:r>
              <a:rPr lang="en-GB" sz="1400" dirty="0">
                <a:latin typeface="Comic Sans MS" pitchFamily="66" charset="0"/>
              </a:rPr>
              <a:t>80N</a:t>
            </a:r>
          </a:p>
        </p:txBody>
      </p:sp>
      <p:sp>
        <p:nvSpPr>
          <p:cNvPr id="73" name="TextBox 72"/>
          <p:cNvSpPr txBox="1"/>
          <p:nvPr/>
        </p:nvSpPr>
        <p:spPr>
          <a:xfrm>
            <a:off x="1581944" y="3633192"/>
            <a:ext cx="644728" cy="307777"/>
          </a:xfrm>
          <a:prstGeom prst="rect">
            <a:avLst/>
          </a:prstGeom>
          <a:noFill/>
        </p:spPr>
        <p:txBody>
          <a:bodyPr wrap="none" rtlCol="0">
            <a:spAutoFit/>
          </a:bodyPr>
          <a:lstStyle/>
          <a:p>
            <a:r>
              <a:rPr lang="en-GB" sz="1400" dirty="0">
                <a:latin typeface="Comic Sans MS" pitchFamily="66" charset="0"/>
              </a:rPr>
              <a:t>2ms</a:t>
            </a:r>
            <a:r>
              <a:rPr lang="en-GB" sz="1400" baseline="30000" dirty="0">
                <a:latin typeface="Comic Sans MS" pitchFamily="66" charset="0"/>
              </a:rPr>
              <a:t>-2</a:t>
            </a:r>
          </a:p>
        </p:txBody>
      </p:sp>
      <p:sp>
        <p:nvSpPr>
          <p:cNvPr id="74" name="TextBox 73"/>
          <p:cNvSpPr txBox="1"/>
          <p:nvPr/>
        </p:nvSpPr>
        <p:spPr>
          <a:xfrm>
            <a:off x="1658144" y="5004792"/>
            <a:ext cx="484428" cy="307777"/>
          </a:xfrm>
          <a:prstGeom prst="rect">
            <a:avLst/>
          </a:prstGeom>
          <a:noFill/>
        </p:spPr>
        <p:txBody>
          <a:bodyPr wrap="none" rtlCol="0">
            <a:spAutoFit/>
          </a:bodyPr>
          <a:lstStyle/>
          <a:p>
            <a:r>
              <a:rPr lang="en-GB" sz="1400" dirty="0">
                <a:solidFill>
                  <a:srgbClr val="FFFF00"/>
                </a:solidFill>
                <a:latin typeface="Comic Sans MS" pitchFamily="66" charset="0"/>
              </a:rPr>
              <a:t>4kg</a:t>
            </a:r>
          </a:p>
        </p:txBody>
      </p:sp>
      <p:cxnSp>
        <p:nvCxnSpPr>
          <p:cNvPr id="75" name="Straight Arrow Connector 74"/>
          <p:cNvCxnSpPr/>
          <p:nvPr/>
        </p:nvCxnSpPr>
        <p:spPr>
          <a:xfrm>
            <a:off x="1581944" y="4699992"/>
            <a:ext cx="0" cy="2286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1353344" y="4395192"/>
            <a:ext cx="545342" cy="307777"/>
          </a:xfrm>
          <a:prstGeom prst="rect">
            <a:avLst/>
          </a:prstGeom>
          <a:noFill/>
        </p:spPr>
        <p:txBody>
          <a:bodyPr wrap="none" rtlCol="0">
            <a:spAutoFit/>
          </a:bodyPr>
          <a:lstStyle/>
          <a:p>
            <a:r>
              <a:rPr lang="en-GB" sz="1400" dirty="0">
                <a:latin typeface="Comic Sans MS" pitchFamily="66" charset="0"/>
              </a:rPr>
              <a:t>20N</a:t>
            </a:r>
          </a:p>
        </p:txBody>
      </p:sp>
      <p:sp>
        <p:nvSpPr>
          <p:cNvPr id="77" name="TextBox 76"/>
          <p:cNvSpPr txBox="1"/>
          <p:nvPr/>
        </p:nvSpPr>
        <p:spPr>
          <a:xfrm>
            <a:off x="3789643" y="1236098"/>
            <a:ext cx="5029200" cy="738664"/>
          </a:xfrm>
          <a:prstGeom prst="rect">
            <a:avLst/>
          </a:prstGeom>
          <a:noFill/>
        </p:spPr>
        <p:txBody>
          <a:bodyPr wrap="square" rtlCol="0">
            <a:spAutoFit/>
          </a:bodyPr>
          <a:lstStyle/>
          <a:p>
            <a:pPr algn="ctr"/>
            <a:r>
              <a:rPr lang="en-GB" sz="1400" dirty="0">
                <a:latin typeface="Comic Sans MS" pitchFamily="66" charset="0"/>
              </a:rPr>
              <a:t>In this example you </a:t>
            </a:r>
            <a:r>
              <a:rPr lang="en-GB" sz="1400" u="sng" dirty="0">
                <a:latin typeface="Comic Sans MS" pitchFamily="66" charset="0"/>
              </a:rPr>
              <a:t>need to consider the horizontal forces and vertical forces separately</a:t>
            </a:r>
            <a:r>
              <a:rPr lang="en-GB" sz="1400" dirty="0">
                <a:latin typeface="Comic Sans MS" pitchFamily="66" charset="0"/>
              </a:rPr>
              <a:t> (This is called resolving)</a:t>
            </a:r>
          </a:p>
        </p:txBody>
      </p:sp>
      <mc:AlternateContent xmlns:mc="http://schemas.openxmlformats.org/markup-compatibility/2006" xmlns:a14="http://schemas.microsoft.com/office/drawing/2010/main">
        <mc:Choice Requires="a14">
          <p:sp>
            <p:nvSpPr>
              <p:cNvPr id="78" name="TextBox 77"/>
              <p:cNvSpPr txBox="1"/>
              <p:nvPr/>
            </p:nvSpPr>
            <p:spPr>
              <a:xfrm>
                <a:off x="4018242" y="2074298"/>
                <a:ext cx="2641989" cy="307777"/>
              </a:xfrm>
              <a:prstGeom prst="rect">
                <a:avLst/>
              </a:prstGeom>
              <a:noFill/>
            </p:spPr>
            <p:txBody>
              <a:bodyPr wrap="square" rtlCol="0">
                <a:spAutoFit/>
              </a:bodyPr>
              <a:lstStyle/>
              <a:p>
                <a:r>
                  <a:rPr lang="en-GB" sz="1400" u="sng" dirty="0">
                    <a:latin typeface="Comic Sans MS" pitchFamily="66" charset="0"/>
                  </a:rPr>
                  <a:t>Resolving Horizontally </a:t>
                </a:r>
                <a14:m>
                  <m:oMath xmlns:m="http://schemas.openxmlformats.org/officeDocument/2006/math">
                    <m:r>
                      <a:rPr lang="en-US" sz="1400" i="1" u="sng">
                        <a:latin typeface="Cambria Math" panose="02040503050406030204" pitchFamily="18" charset="0"/>
                      </a:rPr>
                      <m:t>𝑅</m:t>
                    </m:r>
                    <m:d>
                      <m:dPr>
                        <m:ctrlPr>
                          <a:rPr lang="en-US" sz="1400" i="1" u="sng">
                            <a:latin typeface="Cambria Math" panose="02040503050406030204" pitchFamily="18" charset="0"/>
                          </a:rPr>
                        </m:ctrlPr>
                      </m:dPr>
                      <m:e>
                        <m:r>
                          <a:rPr lang="en-US" sz="1400" i="1" u="sng">
                            <a:latin typeface="Cambria Math" panose="02040503050406030204" pitchFamily="18" charset="0"/>
                            <a:ea typeface="Cambria Math" panose="02040503050406030204" pitchFamily="18" charset="0"/>
                          </a:rPr>
                          <m:t>→</m:t>
                        </m:r>
                      </m:e>
                    </m:d>
                  </m:oMath>
                </a14:m>
                <a:endParaRPr lang="en-GB" sz="1400" u="sng" dirty="0">
                  <a:latin typeface="Comic Sans MS" pitchFamily="66" charset="0"/>
                </a:endParaRPr>
              </a:p>
            </p:txBody>
          </p:sp>
        </mc:Choice>
        <mc:Fallback xmlns="">
          <p:sp>
            <p:nvSpPr>
              <p:cNvPr id="78" name="TextBox 77"/>
              <p:cNvSpPr txBox="1">
                <a:spLocks noRot="1" noChangeAspect="1" noMove="1" noResize="1" noEditPoints="1" noAdjustHandles="1" noChangeArrowheads="1" noChangeShapeType="1" noTextEdit="1"/>
              </p:cNvSpPr>
              <p:nvPr/>
            </p:nvSpPr>
            <p:spPr>
              <a:xfrm>
                <a:off x="4018242" y="2074298"/>
                <a:ext cx="2641989" cy="307777"/>
              </a:xfrm>
              <a:prstGeom prst="rect">
                <a:avLst/>
              </a:prstGeom>
              <a:blipFill>
                <a:blip r:embed="rId4"/>
                <a:stretch>
                  <a:fillRect l="-691" t="-1961" b="-19608"/>
                </a:stretch>
              </a:blipFill>
            </p:spPr>
            <p:txBody>
              <a:bodyPr/>
              <a:lstStyle/>
              <a:p>
                <a:r>
                  <a:rPr lang="en-GB">
                    <a:noFill/>
                  </a:rPr>
                  <a:t> </a:t>
                </a:r>
              </a:p>
            </p:txBody>
          </p:sp>
        </mc:Fallback>
      </mc:AlternateContent>
      <p:sp>
        <p:nvSpPr>
          <p:cNvPr id="79" name="TextBox 78"/>
          <p:cNvSpPr txBox="1"/>
          <p:nvPr/>
        </p:nvSpPr>
        <p:spPr>
          <a:xfrm>
            <a:off x="4018243" y="2379098"/>
            <a:ext cx="4724400" cy="307777"/>
          </a:xfrm>
          <a:prstGeom prst="rect">
            <a:avLst/>
          </a:prstGeom>
          <a:noFill/>
        </p:spPr>
        <p:txBody>
          <a:bodyPr wrap="square" rtlCol="0">
            <a:spAutoFit/>
          </a:bodyPr>
          <a:lstStyle/>
          <a:p>
            <a:r>
              <a:rPr lang="en-GB" sz="1400" dirty="0">
                <a:latin typeface="Comic Sans MS" pitchFamily="66" charset="0"/>
              </a:rPr>
              <a:t>Take the direction of acceleration as the positive one</a:t>
            </a:r>
          </a:p>
        </p:txBody>
      </p:sp>
      <mc:AlternateContent xmlns:mc="http://schemas.openxmlformats.org/markup-compatibility/2006" xmlns:a14="http://schemas.microsoft.com/office/drawing/2010/main">
        <mc:Choice Requires="a14">
          <p:sp>
            <p:nvSpPr>
              <p:cNvPr id="80" name="TextBox 79"/>
              <p:cNvSpPr txBox="1"/>
              <p:nvPr/>
            </p:nvSpPr>
            <p:spPr>
              <a:xfrm>
                <a:off x="4094443" y="2760098"/>
                <a:ext cx="92243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𝐹</m:t>
                      </m:r>
                      <m:r>
                        <a:rPr lang="en-GB" sz="1600" b="0" i="1" smtClean="0">
                          <a:latin typeface="Cambria Math"/>
                        </a:rPr>
                        <m:t>=</m:t>
                      </m:r>
                      <m:r>
                        <a:rPr lang="en-GB" sz="1600" b="0" i="1" smtClean="0">
                          <a:latin typeface="Cambria Math"/>
                        </a:rPr>
                        <m:t>𝑚𝑎</m:t>
                      </m:r>
                    </m:oMath>
                  </m:oMathPara>
                </a14:m>
                <a:endParaRPr lang="en-GB" sz="1600" dirty="0"/>
              </a:p>
            </p:txBody>
          </p:sp>
        </mc:Choice>
        <mc:Fallback xmlns="">
          <p:sp>
            <p:nvSpPr>
              <p:cNvPr id="80" name="TextBox 79"/>
              <p:cNvSpPr txBox="1">
                <a:spLocks noRot="1" noChangeAspect="1" noMove="1" noResize="1" noEditPoints="1" noAdjustHandles="1" noChangeArrowheads="1" noChangeShapeType="1" noTextEdit="1"/>
              </p:cNvSpPr>
              <p:nvPr/>
            </p:nvSpPr>
            <p:spPr>
              <a:xfrm>
                <a:off x="4094443" y="2760098"/>
                <a:ext cx="922432" cy="338554"/>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4094443" y="3141098"/>
                <a:ext cx="174438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80−</m:t>
                      </m:r>
                      <m:r>
                        <a:rPr lang="en-GB" sz="1600" b="0" i="1" smtClean="0">
                          <a:latin typeface="Cambria Math"/>
                        </a:rPr>
                        <m:t>𝑋</m:t>
                      </m:r>
                      <m:r>
                        <a:rPr lang="en-GB" sz="1600" b="0" i="1" smtClean="0">
                          <a:latin typeface="Cambria Math"/>
                        </a:rPr>
                        <m:t>=(4×2)</m:t>
                      </m:r>
                    </m:oMath>
                  </m:oMathPara>
                </a14:m>
                <a:endParaRPr lang="en-GB" sz="1600" dirty="0"/>
              </a:p>
            </p:txBody>
          </p:sp>
        </mc:Choice>
        <mc:Fallback xmlns="">
          <p:sp>
            <p:nvSpPr>
              <p:cNvPr id="81" name="TextBox 80"/>
              <p:cNvSpPr txBox="1">
                <a:spLocks noRot="1" noChangeAspect="1" noMove="1" noResize="1" noEditPoints="1" noAdjustHandles="1" noChangeArrowheads="1" noChangeShapeType="1" noTextEdit="1"/>
              </p:cNvSpPr>
              <p:nvPr/>
            </p:nvSpPr>
            <p:spPr>
              <a:xfrm>
                <a:off x="4094443" y="3141098"/>
                <a:ext cx="1744388" cy="338554"/>
              </a:xfrm>
              <a:prstGeom prst="rect">
                <a:avLst/>
              </a:prstGeom>
              <a:blipFill>
                <a:blip r:embed="rId6"/>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2" name="TextBox 81"/>
              <p:cNvSpPr txBox="1"/>
              <p:nvPr/>
            </p:nvSpPr>
            <p:spPr>
              <a:xfrm>
                <a:off x="4094443" y="3522098"/>
                <a:ext cx="1223605"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80−</m:t>
                      </m:r>
                      <m:r>
                        <a:rPr lang="en-GB" sz="1600" b="0" i="1" smtClean="0">
                          <a:latin typeface="Cambria Math"/>
                        </a:rPr>
                        <m:t>𝑋</m:t>
                      </m:r>
                      <m:r>
                        <a:rPr lang="en-GB" sz="1600" b="0" i="1" smtClean="0">
                          <a:latin typeface="Cambria Math"/>
                        </a:rPr>
                        <m:t>=8</m:t>
                      </m:r>
                    </m:oMath>
                  </m:oMathPara>
                </a14:m>
                <a:endParaRPr lang="en-GB" sz="1600" dirty="0"/>
              </a:p>
            </p:txBody>
          </p:sp>
        </mc:Choice>
        <mc:Fallback xmlns="">
          <p:sp>
            <p:nvSpPr>
              <p:cNvPr id="82" name="TextBox 81"/>
              <p:cNvSpPr txBox="1">
                <a:spLocks noRot="1" noChangeAspect="1" noMove="1" noResize="1" noEditPoints="1" noAdjustHandles="1" noChangeArrowheads="1" noChangeShapeType="1" noTextEdit="1"/>
              </p:cNvSpPr>
              <p:nvPr/>
            </p:nvSpPr>
            <p:spPr>
              <a:xfrm>
                <a:off x="4094443" y="3522098"/>
                <a:ext cx="1223605" cy="338554"/>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4094443" y="3903098"/>
                <a:ext cx="102040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72</m:t>
                      </m:r>
                      <m:r>
                        <a:rPr lang="en-GB" sz="1600" b="0" i="1" smtClean="0">
                          <a:latin typeface="Cambria Math"/>
                        </a:rPr>
                        <m:t>𝑁</m:t>
                      </m:r>
                      <m:r>
                        <a:rPr lang="en-GB" sz="1600" b="0" i="1" smtClean="0">
                          <a:latin typeface="Cambria Math"/>
                        </a:rPr>
                        <m:t>=</m:t>
                      </m:r>
                      <m:r>
                        <a:rPr lang="en-GB" sz="1600" b="0" i="1" smtClean="0">
                          <a:latin typeface="Cambria Math"/>
                        </a:rPr>
                        <m:t>𝑋</m:t>
                      </m:r>
                    </m:oMath>
                  </m:oMathPara>
                </a14:m>
                <a:endParaRPr lang="en-GB" sz="1600" dirty="0"/>
              </a:p>
            </p:txBody>
          </p:sp>
        </mc:Choice>
        <mc:Fallback xmlns="">
          <p:sp>
            <p:nvSpPr>
              <p:cNvPr id="83" name="TextBox 82"/>
              <p:cNvSpPr txBox="1">
                <a:spLocks noRot="1" noChangeAspect="1" noMove="1" noResize="1" noEditPoints="1" noAdjustHandles="1" noChangeArrowheads="1" noChangeShapeType="1" noTextEdit="1"/>
              </p:cNvSpPr>
              <p:nvPr/>
            </p:nvSpPr>
            <p:spPr>
              <a:xfrm>
                <a:off x="4094443" y="3903098"/>
                <a:ext cx="1020408" cy="338554"/>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4094442" y="4360298"/>
                <a:ext cx="2421773" cy="307777"/>
              </a:xfrm>
              <a:prstGeom prst="rect">
                <a:avLst/>
              </a:prstGeom>
              <a:noFill/>
            </p:spPr>
            <p:txBody>
              <a:bodyPr wrap="square" rtlCol="0">
                <a:spAutoFit/>
              </a:bodyPr>
              <a:lstStyle/>
              <a:p>
                <a:r>
                  <a:rPr lang="en-GB" sz="1400" u="sng" dirty="0">
                    <a:latin typeface="Comic Sans MS" pitchFamily="66" charset="0"/>
                  </a:rPr>
                  <a:t>Resolving Vertically </a:t>
                </a:r>
                <a14:m>
                  <m:oMath xmlns:m="http://schemas.openxmlformats.org/officeDocument/2006/math">
                    <m:r>
                      <a:rPr lang="en-US" sz="1400" i="1" u="sng">
                        <a:latin typeface="Cambria Math" panose="02040503050406030204" pitchFamily="18" charset="0"/>
                      </a:rPr>
                      <m:t>𝑅</m:t>
                    </m:r>
                    <m:d>
                      <m:dPr>
                        <m:ctrlPr>
                          <a:rPr lang="en-US" sz="1400" i="1" u="sng">
                            <a:latin typeface="Cambria Math" panose="02040503050406030204" pitchFamily="18" charset="0"/>
                          </a:rPr>
                        </m:ctrlPr>
                      </m:dPr>
                      <m:e>
                        <m:r>
                          <a:rPr lang="en-US" sz="1400" i="1" u="sng">
                            <a:latin typeface="Cambria Math" panose="02040503050406030204" pitchFamily="18" charset="0"/>
                            <a:ea typeface="Cambria Math" panose="02040503050406030204" pitchFamily="18" charset="0"/>
                          </a:rPr>
                          <m:t>↑</m:t>
                        </m:r>
                      </m:e>
                    </m:d>
                  </m:oMath>
                </a14:m>
                <a:endParaRPr lang="en-GB" sz="1400" u="sng" dirty="0">
                  <a:latin typeface="Comic Sans MS" pitchFamily="66" charset="0"/>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4094442" y="4360298"/>
                <a:ext cx="2421773" cy="307777"/>
              </a:xfrm>
              <a:prstGeom prst="rect">
                <a:avLst/>
              </a:prstGeom>
              <a:blipFill>
                <a:blip r:embed="rId9"/>
                <a:stretch>
                  <a:fillRect l="-756" t="-1961" b="-19608"/>
                </a:stretch>
              </a:blipFill>
            </p:spPr>
            <p:txBody>
              <a:bodyPr/>
              <a:lstStyle/>
              <a:p>
                <a:r>
                  <a:rPr lang="en-GB">
                    <a:noFill/>
                  </a:rPr>
                  <a:t> </a:t>
                </a:r>
              </a:p>
            </p:txBody>
          </p:sp>
        </mc:Fallback>
      </mc:AlternateContent>
      <p:sp>
        <p:nvSpPr>
          <p:cNvPr id="85" name="TextBox 84"/>
          <p:cNvSpPr txBox="1"/>
          <p:nvPr/>
        </p:nvSpPr>
        <p:spPr>
          <a:xfrm>
            <a:off x="4094443" y="4665098"/>
            <a:ext cx="3962400" cy="307777"/>
          </a:xfrm>
          <a:prstGeom prst="rect">
            <a:avLst/>
          </a:prstGeom>
          <a:noFill/>
        </p:spPr>
        <p:txBody>
          <a:bodyPr wrap="square" rtlCol="0">
            <a:spAutoFit/>
          </a:bodyPr>
          <a:lstStyle/>
          <a:p>
            <a:r>
              <a:rPr lang="en-GB" sz="1400" dirty="0">
                <a:latin typeface="Comic Sans MS" pitchFamily="66" charset="0"/>
              </a:rPr>
              <a:t>Take the direction of the force Y as positive</a:t>
            </a:r>
          </a:p>
        </p:txBody>
      </p:sp>
      <mc:AlternateContent xmlns:mc="http://schemas.openxmlformats.org/markup-compatibility/2006" xmlns:a14="http://schemas.microsoft.com/office/drawing/2010/main">
        <mc:Choice Requires="a14">
          <p:sp>
            <p:nvSpPr>
              <p:cNvPr id="86" name="TextBox 85"/>
              <p:cNvSpPr txBox="1"/>
              <p:nvPr/>
            </p:nvSpPr>
            <p:spPr>
              <a:xfrm>
                <a:off x="4094443" y="4969898"/>
                <a:ext cx="92243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𝐹</m:t>
                      </m:r>
                      <m:r>
                        <a:rPr lang="en-GB" sz="1600" b="0" i="1" smtClean="0">
                          <a:latin typeface="Cambria Math"/>
                        </a:rPr>
                        <m:t>=</m:t>
                      </m:r>
                      <m:r>
                        <a:rPr lang="en-GB" sz="1600" b="0" i="1" smtClean="0">
                          <a:latin typeface="Cambria Math"/>
                        </a:rPr>
                        <m:t>𝑚𝑎</m:t>
                      </m:r>
                    </m:oMath>
                  </m:oMathPara>
                </a14:m>
                <a:endParaRPr lang="en-GB" sz="1600" dirty="0"/>
              </a:p>
            </p:txBody>
          </p:sp>
        </mc:Choice>
        <mc:Fallback xmlns="">
          <p:sp>
            <p:nvSpPr>
              <p:cNvPr id="86" name="TextBox 85"/>
              <p:cNvSpPr txBox="1">
                <a:spLocks noRot="1" noChangeAspect="1" noMove="1" noResize="1" noEditPoints="1" noAdjustHandles="1" noChangeArrowheads="1" noChangeShapeType="1" noTextEdit="1"/>
              </p:cNvSpPr>
              <p:nvPr/>
            </p:nvSpPr>
            <p:spPr>
              <a:xfrm>
                <a:off x="4094443" y="4969898"/>
                <a:ext cx="922432" cy="338554"/>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7" name="TextBox 86"/>
              <p:cNvSpPr txBox="1"/>
              <p:nvPr/>
            </p:nvSpPr>
            <p:spPr>
              <a:xfrm>
                <a:off x="4094443" y="5350898"/>
                <a:ext cx="222221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𝑌</m:t>
                      </m:r>
                      <m:r>
                        <a:rPr lang="en-GB" sz="1600" b="0" i="1" smtClean="0">
                          <a:latin typeface="Cambria Math"/>
                        </a:rPr>
                        <m:t>−20−4</m:t>
                      </m:r>
                      <m:r>
                        <a:rPr lang="en-GB" sz="1600" b="0" i="1" smtClean="0">
                          <a:latin typeface="Cambria Math"/>
                        </a:rPr>
                        <m:t>𝑔</m:t>
                      </m:r>
                      <m:r>
                        <a:rPr lang="en-GB" sz="1600" b="0" i="1" smtClean="0">
                          <a:latin typeface="Cambria Math"/>
                        </a:rPr>
                        <m:t>=(4×0)</m:t>
                      </m:r>
                    </m:oMath>
                  </m:oMathPara>
                </a14:m>
                <a:endParaRPr lang="en-GB" sz="1600" dirty="0"/>
              </a:p>
            </p:txBody>
          </p:sp>
        </mc:Choice>
        <mc:Fallback xmlns="">
          <p:sp>
            <p:nvSpPr>
              <p:cNvPr id="87" name="TextBox 86"/>
              <p:cNvSpPr txBox="1">
                <a:spLocks noRot="1" noChangeAspect="1" noMove="1" noResize="1" noEditPoints="1" noAdjustHandles="1" noChangeArrowheads="1" noChangeShapeType="1" noTextEdit="1"/>
              </p:cNvSpPr>
              <p:nvPr/>
            </p:nvSpPr>
            <p:spPr>
              <a:xfrm>
                <a:off x="4094443" y="5350898"/>
                <a:ext cx="2222211" cy="338554"/>
              </a:xfrm>
              <a:prstGeom prst="rect">
                <a:avLst/>
              </a:prstGeom>
              <a:blipFill>
                <a:blip r:embed="rId11"/>
                <a:stretch>
                  <a:fillRect b="-1090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8" name="TextBox 87"/>
              <p:cNvSpPr txBox="1"/>
              <p:nvPr/>
            </p:nvSpPr>
            <p:spPr>
              <a:xfrm>
                <a:off x="4094443" y="5731898"/>
                <a:ext cx="170142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𝑌</m:t>
                      </m:r>
                      <m:r>
                        <a:rPr lang="en-GB" sz="1600" b="0" i="1" smtClean="0">
                          <a:latin typeface="Cambria Math"/>
                        </a:rPr>
                        <m:t>−20−4</m:t>
                      </m:r>
                      <m:r>
                        <a:rPr lang="en-GB" sz="1600" b="0" i="1" smtClean="0">
                          <a:latin typeface="Cambria Math"/>
                        </a:rPr>
                        <m:t>𝑔</m:t>
                      </m:r>
                      <m:r>
                        <a:rPr lang="en-GB" sz="1600" b="0" i="1" smtClean="0">
                          <a:latin typeface="Cambria Math"/>
                        </a:rPr>
                        <m:t>=0</m:t>
                      </m:r>
                    </m:oMath>
                  </m:oMathPara>
                </a14:m>
                <a:endParaRPr lang="en-GB" sz="1600" dirty="0"/>
              </a:p>
            </p:txBody>
          </p:sp>
        </mc:Choice>
        <mc:Fallback xmlns="">
          <p:sp>
            <p:nvSpPr>
              <p:cNvPr id="88" name="TextBox 87"/>
              <p:cNvSpPr txBox="1">
                <a:spLocks noRot="1" noChangeAspect="1" noMove="1" noResize="1" noEditPoints="1" noAdjustHandles="1" noChangeArrowheads="1" noChangeShapeType="1" noTextEdit="1"/>
              </p:cNvSpPr>
              <p:nvPr/>
            </p:nvSpPr>
            <p:spPr>
              <a:xfrm>
                <a:off x="4094443" y="5731898"/>
                <a:ext cx="1701428" cy="338554"/>
              </a:xfrm>
              <a:prstGeom prst="rect">
                <a:avLst/>
              </a:prstGeom>
              <a:blipFill>
                <a:blip r:embed="rId12"/>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9" name="TextBox 88"/>
              <p:cNvSpPr txBox="1"/>
              <p:nvPr/>
            </p:nvSpPr>
            <p:spPr>
              <a:xfrm>
                <a:off x="4094443" y="6128907"/>
                <a:ext cx="209615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𝑌</m:t>
                      </m:r>
                      <m:r>
                        <a:rPr lang="en-GB" sz="1600" b="0" i="1" smtClean="0">
                          <a:latin typeface="Cambria Math"/>
                        </a:rPr>
                        <m:t>=20+4</m:t>
                      </m:r>
                      <m:r>
                        <a:rPr lang="en-GB" sz="1600" b="0" i="1" smtClean="0">
                          <a:latin typeface="Cambria Math"/>
                        </a:rPr>
                        <m:t>𝑔</m:t>
                      </m:r>
                      <m:r>
                        <a:rPr lang="en-GB" sz="1600" b="0" i="1" smtClean="0">
                          <a:latin typeface="Cambria Math"/>
                        </a:rPr>
                        <m:t> (59.2</m:t>
                      </m:r>
                      <m:r>
                        <a:rPr lang="en-GB" sz="1600" b="0" i="1" smtClean="0">
                          <a:latin typeface="Cambria Math"/>
                        </a:rPr>
                        <m:t>𝑁</m:t>
                      </m:r>
                      <m:r>
                        <a:rPr lang="en-GB" sz="1600" b="0" i="1" smtClean="0">
                          <a:latin typeface="Cambria Math"/>
                        </a:rPr>
                        <m:t>)</m:t>
                      </m:r>
                    </m:oMath>
                  </m:oMathPara>
                </a14:m>
                <a:endParaRPr lang="en-GB" sz="1600" dirty="0"/>
              </a:p>
            </p:txBody>
          </p:sp>
        </mc:Choice>
        <mc:Fallback xmlns="">
          <p:sp>
            <p:nvSpPr>
              <p:cNvPr id="89" name="TextBox 88"/>
              <p:cNvSpPr txBox="1">
                <a:spLocks noRot="1" noChangeAspect="1" noMove="1" noResize="1" noEditPoints="1" noAdjustHandles="1" noChangeArrowheads="1" noChangeShapeType="1" noTextEdit="1"/>
              </p:cNvSpPr>
              <p:nvPr/>
            </p:nvSpPr>
            <p:spPr>
              <a:xfrm>
                <a:off x="4094443" y="6128907"/>
                <a:ext cx="2096151" cy="338554"/>
              </a:xfrm>
              <a:prstGeom prst="rect">
                <a:avLst/>
              </a:prstGeom>
              <a:blipFill>
                <a:blip r:embed="rId13"/>
                <a:stretch>
                  <a:fillRect b="-8929"/>
                </a:stretch>
              </a:blipFill>
            </p:spPr>
            <p:txBody>
              <a:bodyPr/>
              <a:lstStyle/>
              <a:p>
                <a:r>
                  <a:rPr lang="en-GB">
                    <a:noFill/>
                  </a:rPr>
                  <a:t> </a:t>
                </a:r>
              </a:p>
            </p:txBody>
          </p:sp>
        </mc:Fallback>
      </mc:AlternateContent>
      <p:sp>
        <p:nvSpPr>
          <p:cNvPr id="90" name="Arc 89"/>
          <p:cNvSpPr/>
          <p:nvPr/>
        </p:nvSpPr>
        <p:spPr>
          <a:xfrm>
            <a:off x="5466043" y="2912498"/>
            <a:ext cx="53340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1" name="TextBox 90"/>
          <p:cNvSpPr txBox="1"/>
          <p:nvPr/>
        </p:nvSpPr>
        <p:spPr>
          <a:xfrm>
            <a:off x="5999443" y="2836298"/>
            <a:ext cx="2971800" cy="461665"/>
          </a:xfrm>
          <a:prstGeom prst="rect">
            <a:avLst/>
          </a:prstGeom>
          <a:noFill/>
        </p:spPr>
        <p:txBody>
          <a:bodyPr wrap="square" rtlCol="0">
            <a:spAutoFit/>
          </a:bodyPr>
          <a:lstStyle/>
          <a:p>
            <a:pPr algn="ctr"/>
            <a:r>
              <a:rPr lang="en-GB" sz="1200" dirty="0">
                <a:solidFill>
                  <a:srgbClr val="FF0000"/>
                </a:solidFill>
                <a:latin typeface="Comic Sans MS" pitchFamily="66" charset="0"/>
                <a:sym typeface="Wingdings" pitchFamily="2" charset="2"/>
              </a:rPr>
              <a:t>Sub in values. You must </a:t>
            </a:r>
            <a:r>
              <a:rPr lang="en-GB" sz="1200" b="1" u="sng" dirty="0">
                <a:solidFill>
                  <a:srgbClr val="FF0000"/>
                </a:solidFill>
                <a:latin typeface="Comic Sans MS" pitchFamily="66" charset="0"/>
                <a:sym typeface="Wingdings" pitchFamily="2" charset="2"/>
              </a:rPr>
              <a:t>subtract</a:t>
            </a:r>
            <a:r>
              <a:rPr lang="en-GB" sz="1200" dirty="0">
                <a:solidFill>
                  <a:srgbClr val="FF0000"/>
                </a:solidFill>
                <a:latin typeface="Comic Sans MS" pitchFamily="66" charset="0"/>
                <a:sym typeface="Wingdings" pitchFamily="2" charset="2"/>
              </a:rPr>
              <a:t> any forces acting in the </a:t>
            </a:r>
            <a:r>
              <a:rPr lang="en-GB" sz="1200" b="1" u="sng" dirty="0">
                <a:solidFill>
                  <a:srgbClr val="FF0000"/>
                </a:solidFill>
                <a:latin typeface="Comic Sans MS" pitchFamily="66" charset="0"/>
                <a:sym typeface="Wingdings" pitchFamily="2" charset="2"/>
              </a:rPr>
              <a:t>opposite</a:t>
            </a:r>
            <a:r>
              <a:rPr lang="en-GB" sz="1200" dirty="0">
                <a:solidFill>
                  <a:srgbClr val="FF0000"/>
                </a:solidFill>
                <a:latin typeface="Comic Sans MS" pitchFamily="66" charset="0"/>
                <a:sym typeface="Wingdings" pitchFamily="2" charset="2"/>
              </a:rPr>
              <a:t> direction!</a:t>
            </a:r>
            <a:endParaRPr lang="en-GB" sz="1200" dirty="0">
              <a:solidFill>
                <a:srgbClr val="FF0000"/>
              </a:solidFill>
              <a:latin typeface="Comic Sans MS" pitchFamily="66" charset="0"/>
            </a:endParaRPr>
          </a:p>
        </p:txBody>
      </p:sp>
      <p:sp>
        <p:nvSpPr>
          <p:cNvPr id="92" name="Arc 91"/>
          <p:cNvSpPr/>
          <p:nvPr/>
        </p:nvSpPr>
        <p:spPr>
          <a:xfrm>
            <a:off x="5466043" y="3293498"/>
            <a:ext cx="53340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3" name="Arc 92"/>
          <p:cNvSpPr/>
          <p:nvPr/>
        </p:nvSpPr>
        <p:spPr>
          <a:xfrm>
            <a:off x="5466043" y="3674498"/>
            <a:ext cx="53340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4" name="TextBox 93"/>
          <p:cNvSpPr txBox="1"/>
          <p:nvPr/>
        </p:nvSpPr>
        <p:spPr>
          <a:xfrm>
            <a:off x="5923243" y="3369698"/>
            <a:ext cx="1066800" cy="276999"/>
          </a:xfrm>
          <a:prstGeom prst="rect">
            <a:avLst/>
          </a:prstGeom>
          <a:noFill/>
        </p:spPr>
        <p:txBody>
          <a:bodyPr wrap="square" rtlCol="0">
            <a:spAutoFit/>
          </a:bodyPr>
          <a:lstStyle/>
          <a:p>
            <a:pPr algn="ctr"/>
            <a:r>
              <a:rPr lang="en-GB" sz="1200" dirty="0">
                <a:solidFill>
                  <a:srgbClr val="FF0000"/>
                </a:solidFill>
                <a:latin typeface="Comic Sans MS" pitchFamily="66" charset="0"/>
                <a:sym typeface="Wingdings" pitchFamily="2" charset="2"/>
              </a:rPr>
              <a:t>Calculate</a:t>
            </a:r>
            <a:endParaRPr lang="en-GB" sz="1200" dirty="0">
              <a:solidFill>
                <a:srgbClr val="FF0000"/>
              </a:solidFill>
              <a:latin typeface="Comic Sans MS" pitchFamily="66" charset="0"/>
            </a:endParaRPr>
          </a:p>
        </p:txBody>
      </p:sp>
      <p:sp>
        <p:nvSpPr>
          <p:cNvPr id="95" name="TextBox 94"/>
          <p:cNvSpPr txBox="1"/>
          <p:nvPr/>
        </p:nvSpPr>
        <p:spPr>
          <a:xfrm>
            <a:off x="5847043" y="3674498"/>
            <a:ext cx="1295400" cy="461665"/>
          </a:xfrm>
          <a:prstGeom prst="rect">
            <a:avLst/>
          </a:prstGeom>
          <a:noFill/>
        </p:spPr>
        <p:txBody>
          <a:bodyPr wrap="square" rtlCol="0">
            <a:spAutoFit/>
          </a:bodyPr>
          <a:lstStyle/>
          <a:p>
            <a:pPr algn="ctr"/>
            <a:r>
              <a:rPr lang="en-GB" sz="1200" dirty="0">
                <a:solidFill>
                  <a:srgbClr val="FF0000"/>
                </a:solidFill>
                <a:latin typeface="Comic Sans MS" pitchFamily="66" charset="0"/>
                <a:sym typeface="Wingdings" pitchFamily="2" charset="2"/>
              </a:rPr>
              <a:t>Add X and Subtract 8</a:t>
            </a:r>
            <a:endParaRPr lang="en-GB" sz="1200" dirty="0">
              <a:solidFill>
                <a:srgbClr val="FF0000"/>
              </a:solidFill>
              <a:latin typeface="Comic Sans MS" pitchFamily="66" charset="0"/>
            </a:endParaRPr>
          </a:p>
        </p:txBody>
      </p:sp>
      <p:sp>
        <p:nvSpPr>
          <p:cNvPr id="96" name="Arc 95"/>
          <p:cNvSpPr/>
          <p:nvPr/>
        </p:nvSpPr>
        <p:spPr>
          <a:xfrm>
            <a:off x="5923243" y="5122298"/>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srgbClr val="0000FF"/>
              </a:solidFill>
            </a:endParaRPr>
          </a:p>
        </p:txBody>
      </p:sp>
      <p:sp>
        <p:nvSpPr>
          <p:cNvPr id="97" name="Arc 96"/>
          <p:cNvSpPr/>
          <p:nvPr/>
        </p:nvSpPr>
        <p:spPr>
          <a:xfrm>
            <a:off x="5923243" y="5503298"/>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srgbClr val="0000FF"/>
              </a:solidFill>
            </a:endParaRPr>
          </a:p>
        </p:txBody>
      </p:sp>
      <p:sp>
        <p:nvSpPr>
          <p:cNvPr id="98" name="Arc 97"/>
          <p:cNvSpPr/>
          <p:nvPr/>
        </p:nvSpPr>
        <p:spPr>
          <a:xfrm>
            <a:off x="5923243" y="5884298"/>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srgbClr val="0000FF"/>
              </a:solidFill>
            </a:endParaRPr>
          </a:p>
        </p:txBody>
      </p:sp>
      <p:sp>
        <p:nvSpPr>
          <p:cNvPr id="99" name="TextBox 98"/>
          <p:cNvSpPr txBox="1"/>
          <p:nvPr/>
        </p:nvSpPr>
        <p:spPr>
          <a:xfrm>
            <a:off x="6456643" y="4969898"/>
            <a:ext cx="2133600" cy="646331"/>
          </a:xfrm>
          <a:prstGeom prst="rect">
            <a:avLst/>
          </a:prstGeom>
          <a:noFill/>
        </p:spPr>
        <p:txBody>
          <a:bodyPr wrap="square" rtlCol="0">
            <a:spAutoFit/>
          </a:bodyPr>
          <a:lstStyle/>
          <a:p>
            <a:pPr algn="ctr"/>
            <a:r>
              <a:rPr lang="en-GB" sz="1200" dirty="0">
                <a:solidFill>
                  <a:srgbClr val="0000FF"/>
                </a:solidFill>
                <a:latin typeface="Comic Sans MS" pitchFamily="66" charset="0"/>
                <a:sym typeface="Wingdings" pitchFamily="2" charset="2"/>
              </a:rPr>
              <a:t>Sub in values. Acceleration is 0 as there is none in the vertical direction</a:t>
            </a:r>
            <a:endParaRPr lang="en-GB" sz="1200" dirty="0">
              <a:solidFill>
                <a:srgbClr val="0000FF"/>
              </a:solidFill>
              <a:latin typeface="Comic Sans MS" pitchFamily="66" charset="0"/>
            </a:endParaRPr>
          </a:p>
        </p:txBody>
      </p:sp>
      <p:sp>
        <p:nvSpPr>
          <p:cNvPr id="100" name="TextBox 99"/>
          <p:cNvSpPr txBox="1"/>
          <p:nvPr/>
        </p:nvSpPr>
        <p:spPr>
          <a:xfrm>
            <a:off x="6380443" y="5579498"/>
            <a:ext cx="1066800" cy="276999"/>
          </a:xfrm>
          <a:prstGeom prst="rect">
            <a:avLst/>
          </a:prstGeom>
          <a:noFill/>
        </p:spPr>
        <p:txBody>
          <a:bodyPr wrap="square" rtlCol="0">
            <a:spAutoFit/>
          </a:bodyPr>
          <a:lstStyle/>
          <a:p>
            <a:pPr algn="ctr"/>
            <a:r>
              <a:rPr lang="en-GB" sz="1200" dirty="0">
                <a:solidFill>
                  <a:srgbClr val="0000FF"/>
                </a:solidFill>
                <a:latin typeface="Comic Sans MS" pitchFamily="66" charset="0"/>
                <a:sym typeface="Wingdings" pitchFamily="2" charset="2"/>
              </a:rPr>
              <a:t>Calculate</a:t>
            </a:r>
            <a:endParaRPr lang="en-GB" sz="1200" dirty="0">
              <a:solidFill>
                <a:srgbClr val="0000FF"/>
              </a:solidFill>
              <a:latin typeface="Comic Sans MS" pitchFamily="66" charset="0"/>
            </a:endParaRPr>
          </a:p>
        </p:txBody>
      </p:sp>
      <p:sp>
        <p:nvSpPr>
          <p:cNvPr id="101" name="TextBox 100"/>
          <p:cNvSpPr txBox="1"/>
          <p:nvPr/>
        </p:nvSpPr>
        <p:spPr>
          <a:xfrm>
            <a:off x="6456643" y="5960498"/>
            <a:ext cx="1371600" cy="276999"/>
          </a:xfrm>
          <a:prstGeom prst="rect">
            <a:avLst/>
          </a:prstGeom>
          <a:noFill/>
        </p:spPr>
        <p:txBody>
          <a:bodyPr wrap="square" rtlCol="0">
            <a:spAutoFit/>
          </a:bodyPr>
          <a:lstStyle/>
          <a:p>
            <a:pPr algn="ctr"/>
            <a:r>
              <a:rPr lang="en-GB" sz="1200" dirty="0">
                <a:solidFill>
                  <a:srgbClr val="0000FF"/>
                </a:solidFill>
                <a:latin typeface="Comic Sans MS" pitchFamily="66" charset="0"/>
                <a:sym typeface="Wingdings" pitchFamily="2" charset="2"/>
              </a:rPr>
              <a:t>Add 20, add 4g</a:t>
            </a:r>
            <a:endParaRPr lang="en-GB" sz="1200" dirty="0">
              <a:solidFill>
                <a:srgbClr val="0000FF"/>
              </a:solidFill>
              <a:latin typeface="Comic Sans MS" pitchFamily="66" charset="0"/>
            </a:endParaRPr>
          </a:p>
        </p:txBody>
      </p:sp>
    </p:spTree>
    <p:extLst>
      <p:ext uri="{BB962C8B-B14F-4D97-AF65-F5344CB8AC3E}">
        <p14:creationId xmlns:p14="http://schemas.microsoft.com/office/powerpoint/2010/main" val="90373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500" fill="hold"/>
                                        <p:tgtEl>
                                          <p:spTgt spid="67"/>
                                        </p:tgtEl>
                                        <p:attrNameLst>
                                          <p:attrName>stroke.color</p:attrName>
                                        </p:attrNameLst>
                                      </p:cBhvr>
                                      <p:to>
                                        <a:srgbClr val="FF0000"/>
                                      </p:to>
                                    </p:animClr>
                                    <p:set>
                                      <p:cBhvr>
                                        <p:cTn id="7" dur="500" fill="hold"/>
                                        <p:tgtEl>
                                          <p:spTgt spid="67"/>
                                        </p:tgtEl>
                                        <p:attrNameLst>
                                          <p:attrName>stroke.on</p:attrName>
                                        </p:attrNameLst>
                                      </p:cBhvr>
                                      <p:to>
                                        <p:strVal val="true"/>
                                      </p:to>
                                    </p:set>
                                  </p:childTnLst>
                                </p:cTn>
                              </p:par>
                              <p:par>
                                <p:cTn id="8" presetID="7" presetClass="emph" presetSubtype="2" fill="hold" nodeType="withEffect">
                                  <p:stCondLst>
                                    <p:cond delay="0"/>
                                  </p:stCondLst>
                                  <p:childTnLst>
                                    <p:animClr clrSpc="rgb" dir="cw">
                                      <p:cBhvr>
                                        <p:cTn id="9" dur="500" fill="hold"/>
                                        <p:tgtEl>
                                          <p:spTgt spid="68"/>
                                        </p:tgtEl>
                                        <p:attrNameLst>
                                          <p:attrName>stroke.color</p:attrName>
                                        </p:attrNameLst>
                                      </p:cBhvr>
                                      <p:to>
                                        <a:srgbClr val="FF0000"/>
                                      </p:to>
                                    </p:animClr>
                                    <p:set>
                                      <p:cBhvr>
                                        <p:cTn id="10" dur="500" fill="hold"/>
                                        <p:tgtEl>
                                          <p:spTgt spid="68"/>
                                        </p:tgtEl>
                                        <p:attrNameLst>
                                          <p:attrName>stroke.on</p:attrName>
                                        </p:attrNameLst>
                                      </p:cBhvr>
                                      <p:to>
                                        <p:strVal val="true"/>
                                      </p:to>
                                    </p:set>
                                  </p:childTnLst>
                                </p:cTn>
                              </p:par>
                              <p:par>
                                <p:cTn id="11" presetID="7" presetClass="emph" presetSubtype="2" fill="hold" nodeType="withEffect">
                                  <p:stCondLst>
                                    <p:cond delay="0"/>
                                  </p:stCondLst>
                                  <p:childTnLst>
                                    <p:animClr clrSpc="rgb" dir="cw">
                                      <p:cBhvr>
                                        <p:cTn id="12" dur="500" fill="hold"/>
                                        <p:tgtEl>
                                          <p:spTgt spid="66"/>
                                        </p:tgtEl>
                                        <p:attrNameLst>
                                          <p:attrName>stroke.color</p:attrName>
                                        </p:attrNameLst>
                                      </p:cBhvr>
                                      <p:to>
                                        <a:srgbClr val="FF0000"/>
                                      </p:to>
                                    </p:animClr>
                                    <p:set>
                                      <p:cBhvr>
                                        <p:cTn id="13" dur="500" fill="hold"/>
                                        <p:tgtEl>
                                          <p:spTgt spid="66"/>
                                        </p:tgtEl>
                                        <p:attrNameLst>
                                          <p:attrName>stroke.on</p:attrName>
                                        </p:attrNameLst>
                                      </p:cBhvr>
                                      <p:to>
                                        <p:strVal val="true"/>
                                      </p:to>
                                    </p:set>
                                  </p:childTnLst>
                                </p:cTn>
                              </p:par>
                              <p:par>
                                <p:cTn id="14" presetID="7" presetClass="emph" presetSubtype="2" fill="hold" nodeType="withEffect">
                                  <p:stCondLst>
                                    <p:cond delay="0"/>
                                  </p:stCondLst>
                                  <p:childTnLst>
                                    <p:animClr clrSpc="rgb" dir="cw">
                                      <p:cBhvr>
                                        <p:cTn id="15" dur="500" fill="hold"/>
                                        <p:tgtEl>
                                          <p:spTgt spid="65"/>
                                        </p:tgtEl>
                                        <p:attrNameLst>
                                          <p:attrName>stroke.color</p:attrName>
                                        </p:attrNameLst>
                                      </p:cBhvr>
                                      <p:to>
                                        <a:srgbClr val="FF0000"/>
                                      </p:to>
                                    </p:animClr>
                                    <p:set>
                                      <p:cBhvr>
                                        <p:cTn id="16" dur="500" fill="hold"/>
                                        <p:tgtEl>
                                          <p:spTgt spid="65"/>
                                        </p:tgtEl>
                                        <p:attrNameLst>
                                          <p:attrName>stroke.on</p:attrName>
                                        </p:attrNameLst>
                                      </p:cBhvr>
                                      <p:to>
                                        <p:strVal val="true"/>
                                      </p:to>
                                    </p:set>
                                  </p:childTnLst>
                                </p:cTn>
                              </p:par>
                              <p:par>
                                <p:cTn id="17" presetID="3" presetClass="emph" presetSubtype="2" fill="hold" grpId="0" nodeType="withEffect">
                                  <p:stCondLst>
                                    <p:cond delay="0"/>
                                  </p:stCondLst>
                                  <p:childTnLst>
                                    <p:animClr clrSpc="rgb" dir="cw">
                                      <p:cBhvr override="childStyle">
                                        <p:cTn id="18" dur="500" fill="hold"/>
                                        <p:tgtEl>
                                          <p:spTgt spid="72"/>
                                        </p:tgtEl>
                                        <p:attrNameLst>
                                          <p:attrName>style.color</p:attrName>
                                        </p:attrNameLst>
                                      </p:cBhvr>
                                      <p:to>
                                        <a:srgbClr val="FF0000"/>
                                      </p:to>
                                    </p:animClr>
                                  </p:childTnLst>
                                </p:cTn>
                              </p:par>
                              <p:par>
                                <p:cTn id="19" presetID="3" presetClass="emph" presetSubtype="2" fill="hold" grpId="0" nodeType="withEffect">
                                  <p:stCondLst>
                                    <p:cond delay="0"/>
                                  </p:stCondLst>
                                  <p:childTnLst>
                                    <p:animClr clrSpc="rgb" dir="cw">
                                      <p:cBhvr override="childStyle">
                                        <p:cTn id="20" dur="500" fill="hold"/>
                                        <p:tgtEl>
                                          <p:spTgt spid="69"/>
                                        </p:tgtEl>
                                        <p:attrNameLst>
                                          <p:attrName>style.color</p:attrName>
                                        </p:attrNameLst>
                                      </p:cBhvr>
                                      <p:to>
                                        <a:srgbClr val="FF0000"/>
                                      </p:to>
                                    </p:animClr>
                                  </p:childTnLst>
                                </p:cTn>
                              </p:par>
                              <p:par>
                                <p:cTn id="21" presetID="3" presetClass="emph" presetSubtype="2" fill="hold" grpId="0" nodeType="withEffect">
                                  <p:stCondLst>
                                    <p:cond delay="0"/>
                                  </p:stCondLst>
                                  <p:childTnLst>
                                    <p:animClr clrSpc="rgb" dir="cw">
                                      <p:cBhvr override="childStyle">
                                        <p:cTn id="22" dur="500" fill="hold"/>
                                        <p:tgtEl>
                                          <p:spTgt spid="73"/>
                                        </p:tgtEl>
                                        <p:attrNameLst>
                                          <p:attrName>style.color</p:attrName>
                                        </p:attrNameLst>
                                      </p:cBhvr>
                                      <p:to>
                                        <a:srgbClr val="FF0000"/>
                                      </p:to>
                                    </p:animClr>
                                  </p:childTnLst>
                                </p:cTn>
                              </p:par>
                            </p:childTnLst>
                          </p:cTn>
                        </p:par>
                      </p:childTnLst>
                    </p:cTn>
                  </p:par>
                  <p:par>
                    <p:cTn id="23" fill="hold">
                      <p:stCondLst>
                        <p:cond delay="indefinite"/>
                      </p:stCondLst>
                      <p:childTnLst>
                        <p:par>
                          <p:cTn id="24" fill="hold">
                            <p:stCondLst>
                              <p:cond delay="0"/>
                            </p:stCondLst>
                            <p:childTnLst>
                              <p:par>
                                <p:cTn id="25" presetID="7" presetClass="emph" presetSubtype="2" fill="hold" nodeType="clickEffect">
                                  <p:stCondLst>
                                    <p:cond delay="0"/>
                                  </p:stCondLst>
                                  <p:childTnLst>
                                    <p:animClr clrSpc="rgb" dir="cw">
                                      <p:cBhvr>
                                        <p:cTn id="26" dur="500" fill="hold"/>
                                        <p:tgtEl>
                                          <p:spTgt spid="63"/>
                                        </p:tgtEl>
                                        <p:attrNameLst>
                                          <p:attrName>stroke.color</p:attrName>
                                        </p:attrNameLst>
                                      </p:cBhvr>
                                      <p:to>
                                        <a:schemeClr val="hlink"/>
                                      </p:to>
                                    </p:animClr>
                                    <p:set>
                                      <p:cBhvr>
                                        <p:cTn id="27" dur="500" fill="hold"/>
                                        <p:tgtEl>
                                          <p:spTgt spid="63"/>
                                        </p:tgtEl>
                                        <p:attrNameLst>
                                          <p:attrName>stroke.on</p:attrName>
                                        </p:attrNameLst>
                                      </p:cBhvr>
                                      <p:to>
                                        <p:strVal val="true"/>
                                      </p:to>
                                    </p:set>
                                  </p:childTnLst>
                                </p:cTn>
                              </p:par>
                              <p:par>
                                <p:cTn id="28" presetID="7" presetClass="emph" presetSubtype="2" fill="hold" nodeType="withEffect">
                                  <p:stCondLst>
                                    <p:cond delay="0"/>
                                  </p:stCondLst>
                                  <p:childTnLst>
                                    <p:animClr clrSpc="rgb" dir="cw">
                                      <p:cBhvr>
                                        <p:cTn id="29" dur="500" fill="hold"/>
                                        <p:tgtEl>
                                          <p:spTgt spid="75"/>
                                        </p:tgtEl>
                                        <p:attrNameLst>
                                          <p:attrName>stroke.color</p:attrName>
                                        </p:attrNameLst>
                                      </p:cBhvr>
                                      <p:to>
                                        <a:schemeClr val="hlink"/>
                                      </p:to>
                                    </p:animClr>
                                    <p:set>
                                      <p:cBhvr>
                                        <p:cTn id="30" dur="500" fill="hold"/>
                                        <p:tgtEl>
                                          <p:spTgt spid="75"/>
                                        </p:tgtEl>
                                        <p:attrNameLst>
                                          <p:attrName>stroke.on</p:attrName>
                                        </p:attrNameLst>
                                      </p:cBhvr>
                                      <p:to>
                                        <p:strVal val="true"/>
                                      </p:to>
                                    </p:set>
                                  </p:childTnLst>
                                </p:cTn>
                              </p:par>
                              <p:par>
                                <p:cTn id="31" presetID="7" presetClass="emph" presetSubtype="2" fill="hold" nodeType="withEffect">
                                  <p:stCondLst>
                                    <p:cond delay="0"/>
                                  </p:stCondLst>
                                  <p:childTnLst>
                                    <p:animClr clrSpc="rgb" dir="cw">
                                      <p:cBhvr>
                                        <p:cTn id="32" dur="500" fill="hold"/>
                                        <p:tgtEl>
                                          <p:spTgt spid="64"/>
                                        </p:tgtEl>
                                        <p:attrNameLst>
                                          <p:attrName>stroke.color</p:attrName>
                                        </p:attrNameLst>
                                      </p:cBhvr>
                                      <p:to>
                                        <a:schemeClr val="hlink"/>
                                      </p:to>
                                    </p:animClr>
                                    <p:set>
                                      <p:cBhvr>
                                        <p:cTn id="33" dur="500" fill="hold"/>
                                        <p:tgtEl>
                                          <p:spTgt spid="64"/>
                                        </p:tgtEl>
                                        <p:attrNameLst>
                                          <p:attrName>stroke.on</p:attrName>
                                        </p:attrNameLst>
                                      </p:cBhvr>
                                      <p:to>
                                        <p:strVal val="true"/>
                                      </p:to>
                                    </p:set>
                                  </p:childTnLst>
                                </p:cTn>
                              </p:par>
                              <p:par>
                                <p:cTn id="34" presetID="3" presetClass="emph" presetSubtype="2" fill="hold" grpId="0" nodeType="withEffect">
                                  <p:stCondLst>
                                    <p:cond delay="0"/>
                                  </p:stCondLst>
                                  <p:childTnLst>
                                    <p:animClr clrSpc="rgb" dir="cw">
                                      <p:cBhvr override="childStyle">
                                        <p:cTn id="35" dur="500" fill="hold"/>
                                        <p:tgtEl>
                                          <p:spTgt spid="71"/>
                                        </p:tgtEl>
                                        <p:attrNameLst>
                                          <p:attrName>style.color</p:attrName>
                                        </p:attrNameLst>
                                      </p:cBhvr>
                                      <p:to>
                                        <a:schemeClr val="hlink"/>
                                      </p:to>
                                    </p:animClr>
                                  </p:childTnLst>
                                </p:cTn>
                              </p:par>
                              <p:par>
                                <p:cTn id="36" presetID="3" presetClass="emph" presetSubtype="2" fill="hold" grpId="0" nodeType="withEffect">
                                  <p:stCondLst>
                                    <p:cond delay="0"/>
                                  </p:stCondLst>
                                  <p:childTnLst>
                                    <p:animClr clrSpc="rgb" dir="cw">
                                      <p:cBhvr override="childStyle">
                                        <p:cTn id="37" dur="500" fill="hold"/>
                                        <p:tgtEl>
                                          <p:spTgt spid="76"/>
                                        </p:tgtEl>
                                        <p:attrNameLst>
                                          <p:attrName>style.color</p:attrName>
                                        </p:attrNameLst>
                                      </p:cBhvr>
                                      <p:to>
                                        <a:schemeClr val="hlink"/>
                                      </p:to>
                                    </p:animClr>
                                  </p:childTnLst>
                                </p:cTn>
                              </p:par>
                              <p:par>
                                <p:cTn id="38" presetID="3" presetClass="emph" presetSubtype="2" fill="hold" grpId="0" nodeType="withEffect">
                                  <p:stCondLst>
                                    <p:cond delay="0"/>
                                  </p:stCondLst>
                                  <p:childTnLst>
                                    <p:animClr clrSpc="rgb" dir="cw">
                                      <p:cBhvr override="childStyle">
                                        <p:cTn id="39" dur="500" fill="hold"/>
                                        <p:tgtEl>
                                          <p:spTgt spid="70"/>
                                        </p:tgtEl>
                                        <p:attrNameLst>
                                          <p:attrName>style.color</p:attrName>
                                        </p:attrNameLst>
                                      </p:cBhvr>
                                      <p:to>
                                        <a:schemeClr val="hlink"/>
                                      </p:to>
                                    </p:animClr>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77"/>
                                        </p:tgtEl>
                                        <p:attrNameLst>
                                          <p:attrName>style.visibility</p:attrName>
                                        </p:attrNameLst>
                                      </p:cBhvr>
                                      <p:to>
                                        <p:strVal val="visible"/>
                                      </p:to>
                                    </p:set>
                                    <p:animEffect transition="in" filter="blinds(horizontal)">
                                      <p:cBhvr>
                                        <p:cTn id="44" dur="500"/>
                                        <p:tgtEl>
                                          <p:spTgt spid="77"/>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78"/>
                                        </p:tgtEl>
                                        <p:attrNameLst>
                                          <p:attrName>style.visibility</p:attrName>
                                        </p:attrNameLst>
                                      </p:cBhvr>
                                      <p:to>
                                        <p:strVal val="visible"/>
                                      </p:to>
                                    </p:set>
                                    <p:animEffect transition="in" filter="blinds(horizontal)">
                                      <p:cBhvr>
                                        <p:cTn id="49" dur="500"/>
                                        <p:tgtEl>
                                          <p:spTgt spid="78"/>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79"/>
                                        </p:tgtEl>
                                        <p:attrNameLst>
                                          <p:attrName>style.visibility</p:attrName>
                                        </p:attrNameLst>
                                      </p:cBhvr>
                                      <p:to>
                                        <p:strVal val="visible"/>
                                      </p:to>
                                    </p:set>
                                    <p:animEffect transition="in" filter="blinds(horizontal)">
                                      <p:cBhvr>
                                        <p:cTn id="54" dur="500"/>
                                        <p:tgtEl>
                                          <p:spTgt spid="79"/>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80"/>
                                        </p:tgtEl>
                                        <p:attrNameLst>
                                          <p:attrName>style.visibility</p:attrName>
                                        </p:attrNameLst>
                                      </p:cBhvr>
                                      <p:to>
                                        <p:strVal val="visible"/>
                                      </p:to>
                                    </p:set>
                                    <p:animEffect transition="in" filter="blinds(horizontal)">
                                      <p:cBhvr>
                                        <p:cTn id="59" dur="500"/>
                                        <p:tgtEl>
                                          <p:spTgt spid="80"/>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90"/>
                                        </p:tgtEl>
                                        <p:attrNameLst>
                                          <p:attrName>style.visibility</p:attrName>
                                        </p:attrNameLst>
                                      </p:cBhvr>
                                      <p:to>
                                        <p:strVal val="visible"/>
                                      </p:to>
                                    </p:set>
                                    <p:animEffect transition="in" filter="blinds(horizontal)">
                                      <p:cBhvr>
                                        <p:cTn id="64" dur="500"/>
                                        <p:tgtEl>
                                          <p:spTgt spid="90"/>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91"/>
                                        </p:tgtEl>
                                        <p:attrNameLst>
                                          <p:attrName>style.visibility</p:attrName>
                                        </p:attrNameLst>
                                      </p:cBhvr>
                                      <p:to>
                                        <p:strVal val="visible"/>
                                      </p:to>
                                    </p:set>
                                    <p:animEffect transition="in" filter="blinds(horizontal)">
                                      <p:cBhvr>
                                        <p:cTn id="69" dur="500"/>
                                        <p:tgtEl>
                                          <p:spTgt spid="91"/>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81"/>
                                        </p:tgtEl>
                                        <p:attrNameLst>
                                          <p:attrName>style.visibility</p:attrName>
                                        </p:attrNameLst>
                                      </p:cBhvr>
                                      <p:to>
                                        <p:strVal val="visible"/>
                                      </p:to>
                                    </p:set>
                                    <p:animEffect transition="in" filter="blinds(horizontal)">
                                      <p:cBhvr>
                                        <p:cTn id="74" dur="500"/>
                                        <p:tgtEl>
                                          <p:spTgt spid="81"/>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92"/>
                                        </p:tgtEl>
                                        <p:attrNameLst>
                                          <p:attrName>style.visibility</p:attrName>
                                        </p:attrNameLst>
                                      </p:cBhvr>
                                      <p:to>
                                        <p:strVal val="visible"/>
                                      </p:to>
                                    </p:set>
                                    <p:animEffect transition="in" filter="blinds(horizontal)">
                                      <p:cBhvr>
                                        <p:cTn id="79" dur="500"/>
                                        <p:tgtEl>
                                          <p:spTgt spid="92"/>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94"/>
                                        </p:tgtEl>
                                        <p:attrNameLst>
                                          <p:attrName>style.visibility</p:attrName>
                                        </p:attrNameLst>
                                      </p:cBhvr>
                                      <p:to>
                                        <p:strVal val="visible"/>
                                      </p:to>
                                    </p:set>
                                    <p:animEffect transition="in" filter="blinds(horizontal)">
                                      <p:cBhvr>
                                        <p:cTn id="84" dur="500"/>
                                        <p:tgtEl>
                                          <p:spTgt spid="94"/>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82"/>
                                        </p:tgtEl>
                                        <p:attrNameLst>
                                          <p:attrName>style.visibility</p:attrName>
                                        </p:attrNameLst>
                                      </p:cBhvr>
                                      <p:to>
                                        <p:strVal val="visible"/>
                                      </p:to>
                                    </p:set>
                                    <p:animEffect transition="in" filter="blinds(horizontal)">
                                      <p:cBhvr>
                                        <p:cTn id="89" dur="500"/>
                                        <p:tgtEl>
                                          <p:spTgt spid="82"/>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93"/>
                                        </p:tgtEl>
                                        <p:attrNameLst>
                                          <p:attrName>style.visibility</p:attrName>
                                        </p:attrNameLst>
                                      </p:cBhvr>
                                      <p:to>
                                        <p:strVal val="visible"/>
                                      </p:to>
                                    </p:set>
                                    <p:animEffect transition="in" filter="blinds(horizontal)">
                                      <p:cBhvr>
                                        <p:cTn id="94" dur="500"/>
                                        <p:tgtEl>
                                          <p:spTgt spid="93"/>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95"/>
                                        </p:tgtEl>
                                        <p:attrNameLst>
                                          <p:attrName>style.visibility</p:attrName>
                                        </p:attrNameLst>
                                      </p:cBhvr>
                                      <p:to>
                                        <p:strVal val="visible"/>
                                      </p:to>
                                    </p:set>
                                    <p:animEffect transition="in" filter="blinds(horizontal)">
                                      <p:cBhvr>
                                        <p:cTn id="99" dur="500"/>
                                        <p:tgtEl>
                                          <p:spTgt spid="95"/>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83"/>
                                        </p:tgtEl>
                                        <p:attrNameLst>
                                          <p:attrName>style.visibility</p:attrName>
                                        </p:attrNameLst>
                                      </p:cBhvr>
                                      <p:to>
                                        <p:strVal val="visible"/>
                                      </p:to>
                                    </p:set>
                                    <p:animEffect transition="in" filter="blinds(horizontal)">
                                      <p:cBhvr>
                                        <p:cTn id="104" dur="500"/>
                                        <p:tgtEl>
                                          <p:spTgt spid="83"/>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84"/>
                                        </p:tgtEl>
                                        <p:attrNameLst>
                                          <p:attrName>style.visibility</p:attrName>
                                        </p:attrNameLst>
                                      </p:cBhvr>
                                      <p:to>
                                        <p:strVal val="visible"/>
                                      </p:to>
                                    </p:set>
                                    <p:animEffect transition="in" filter="blinds(horizontal)">
                                      <p:cBhvr>
                                        <p:cTn id="109" dur="500"/>
                                        <p:tgtEl>
                                          <p:spTgt spid="84"/>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85"/>
                                        </p:tgtEl>
                                        <p:attrNameLst>
                                          <p:attrName>style.visibility</p:attrName>
                                        </p:attrNameLst>
                                      </p:cBhvr>
                                      <p:to>
                                        <p:strVal val="visible"/>
                                      </p:to>
                                    </p:set>
                                    <p:animEffect transition="in" filter="blinds(horizontal)">
                                      <p:cBhvr>
                                        <p:cTn id="114" dur="500"/>
                                        <p:tgtEl>
                                          <p:spTgt spid="85"/>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86"/>
                                        </p:tgtEl>
                                        <p:attrNameLst>
                                          <p:attrName>style.visibility</p:attrName>
                                        </p:attrNameLst>
                                      </p:cBhvr>
                                      <p:to>
                                        <p:strVal val="visible"/>
                                      </p:to>
                                    </p:set>
                                    <p:animEffect transition="in" filter="blinds(horizontal)">
                                      <p:cBhvr>
                                        <p:cTn id="119" dur="500"/>
                                        <p:tgtEl>
                                          <p:spTgt spid="86"/>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96"/>
                                        </p:tgtEl>
                                        <p:attrNameLst>
                                          <p:attrName>style.visibility</p:attrName>
                                        </p:attrNameLst>
                                      </p:cBhvr>
                                      <p:to>
                                        <p:strVal val="visible"/>
                                      </p:to>
                                    </p:set>
                                    <p:animEffect transition="in" filter="blinds(horizontal)">
                                      <p:cBhvr>
                                        <p:cTn id="124" dur="500"/>
                                        <p:tgtEl>
                                          <p:spTgt spid="96"/>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99"/>
                                        </p:tgtEl>
                                        <p:attrNameLst>
                                          <p:attrName>style.visibility</p:attrName>
                                        </p:attrNameLst>
                                      </p:cBhvr>
                                      <p:to>
                                        <p:strVal val="visible"/>
                                      </p:to>
                                    </p:set>
                                    <p:animEffect transition="in" filter="blinds(horizontal)">
                                      <p:cBhvr>
                                        <p:cTn id="129" dur="500"/>
                                        <p:tgtEl>
                                          <p:spTgt spid="99"/>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87"/>
                                        </p:tgtEl>
                                        <p:attrNameLst>
                                          <p:attrName>style.visibility</p:attrName>
                                        </p:attrNameLst>
                                      </p:cBhvr>
                                      <p:to>
                                        <p:strVal val="visible"/>
                                      </p:to>
                                    </p:set>
                                    <p:animEffect transition="in" filter="blinds(horizontal)">
                                      <p:cBhvr>
                                        <p:cTn id="134" dur="500"/>
                                        <p:tgtEl>
                                          <p:spTgt spid="87"/>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97"/>
                                        </p:tgtEl>
                                        <p:attrNameLst>
                                          <p:attrName>style.visibility</p:attrName>
                                        </p:attrNameLst>
                                      </p:cBhvr>
                                      <p:to>
                                        <p:strVal val="visible"/>
                                      </p:to>
                                    </p:set>
                                    <p:animEffect transition="in" filter="blinds(horizontal)">
                                      <p:cBhvr>
                                        <p:cTn id="139" dur="500"/>
                                        <p:tgtEl>
                                          <p:spTgt spid="97"/>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100"/>
                                        </p:tgtEl>
                                        <p:attrNameLst>
                                          <p:attrName>style.visibility</p:attrName>
                                        </p:attrNameLst>
                                      </p:cBhvr>
                                      <p:to>
                                        <p:strVal val="visible"/>
                                      </p:to>
                                    </p:set>
                                    <p:animEffect transition="in" filter="blinds(horizontal)">
                                      <p:cBhvr>
                                        <p:cTn id="144" dur="500"/>
                                        <p:tgtEl>
                                          <p:spTgt spid="100"/>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88"/>
                                        </p:tgtEl>
                                        <p:attrNameLst>
                                          <p:attrName>style.visibility</p:attrName>
                                        </p:attrNameLst>
                                      </p:cBhvr>
                                      <p:to>
                                        <p:strVal val="visible"/>
                                      </p:to>
                                    </p:set>
                                    <p:animEffect transition="in" filter="blinds(horizontal)">
                                      <p:cBhvr>
                                        <p:cTn id="149" dur="500"/>
                                        <p:tgtEl>
                                          <p:spTgt spid="88"/>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98"/>
                                        </p:tgtEl>
                                        <p:attrNameLst>
                                          <p:attrName>style.visibility</p:attrName>
                                        </p:attrNameLst>
                                      </p:cBhvr>
                                      <p:to>
                                        <p:strVal val="visible"/>
                                      </p:to>
                                    </p:set>
                                    <p:animEffect transition="in" filter="blinds(horizontal)">
                                      <p:cBhvr>
                                        <p:cTn id="154" dur="500"/>
                                        <p:tgtEl>
                                          <p:spTgt spid="98"/>
                                        </p:tgtEl>
                                      </p:cBhvr>
                                    </p:animEffect>
                                  </p:childTnLst>
                                </p:cTn>
                              </p:par>
                            </p:childTnLst>
                          </p:cTn>
                        </p:par>
                      </p:childTnLst>
                    </p:cTn>
                  </p:par>
                  <p:par>
                    <p:cTn id="155" fill="hold">
                      <p:stCondLst>
                        <p:cond delay="indefinite"/>
                      </p:stCondLst>
                      <p:childTnLst>
                        <p:par>
                          <p:cTn id="156" fill="hold">
                            <p:stCondLst>
                              <p:cond delay="0"/>
                            </p:stCondLst>
                            <p:childTnLst>
                              <p:par>
                                <p:cTn id="157" presetID="3" presetClass="entr" presetSubtype="10" fill="hold" grpId="0" nodeType="clickEffect">
                                  <p:stCondLst>
                                    <p:cond delay="0"/>
                                  </p:stCondLst>
                                  <p:childTnLst>
                                    <p:set>
                                      <p:cBhvr>
                                        <p:cTn id="158" dur="1" fill="hold">
                                          <p:stCondLst>
                                            <p:cond delay="0"/>
                                          </p:stCondLst>
                                        </p:cTn>
                                        <p:tgtEl>
                                          <p:spTgt spid="101"/>
                                        </p:tgtEl>
                                        <p:attrNameLst>
                                          <p:attrName>style.visibility</p:attrName>
                                        </p:attrNameLst>
                                      </p:cBhvr>
                                      <p:to>
                                        <p:strVal val="visible"/>
                                      </p:to>
                                    </p:set>
                                    <p:animEffect transition="in" filter="blinds(horizontal)">
                                      <p:cBhvr>
                                        <p:cTn id="159" dur="500"/>
                                        <p:tgtEl>
                                          <p:spTgt spid="101"/>
                                        </p:tgtEl>
                                      </p:cBhvr>
                                    </p:animEffect>
                                  </p:childTnLst>
                                </p:cTn>
                              </p:par>
                            </p:childTnLst>
                          </p:cTn>
                        </p:par>
                      </p:childTnLst>
                    </p:cTn>
                  </p:par>
                  <p:par>
                    <p:cTn id="160" fill="hold">
                      <p:stCondLst>
                        <p:cond delay="indefinite"/>
                      </p:stCondLst>
                      <p:childTnLst>
                        <p:par>
                          <p:cTn id="161" fill="hold">
                            <p:stCondLst>
                              <p:cond delay="0"/>
                            </p:stCondLst>
                            <p:childTnLst>
                              <p:par>
                                <p:cTn id="162" presetID="3" presetClass="entr" presetSubtype="10" fill="hold" grpId="0" nodeType="clickEffect">
                                  <p:stCondLst>
                                    <p:cond delay="0"/>
                                  </p:stCondLst>
                                  <p:childTnLst>
                                    <p:set>
                                      <p:cBhvr>
                                        <p:cTn id="163" dur="1" fill="hold">
                                          <p:stCondLst>
                                            <p:cond delay="0"/>
                                          </p:stCondLst>
                                        </p:cTn>
                                        <p:tgtEl>
                                          <p:spTgt spid="89"/>
                                        </p:tgtEl>
                                        <p:attrNameLst>
                                          <p:attrName>style.visibility</p:attrName>
                                        </p:attrNameLst>
                                      </p:cBhvr>
                                      <p:to>
                                        <p:strVal val="visible"/>
                                      </p:to>
                                    </p:set>
                                    <p:animEffect transition="in" filter="blinds(horizontal)">
                                      <p:cBhvr>
                                        <p:cTn id="164" dur="500"/>
                                        <p:tgtEl>
                                          <p:spTgt spid="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0" grpId="0"/>
      <p:bldP spid="71" grpId="0"/>
      <p:bldP spid="72" grpId="0"/>
      <p:bldP spid="73" grpId="0"/>
      <p:bldP spid="76" grpId="0"/>
      <p:bldP spid="77" grpId="0"/>
      <p:bldP spid="78" grpId="0"/>
      <p:bldP spid="79" grpId="0"/>
      <p:bldP spid="80" grpId="0"/>
      <p:bldP spid="81" grpId="0"/>
      <p:bldP spid="82" grpId="0"/>
      <p:bldP spid="83" grpId="0"/>
      <p:bldP spid="84" grpId="0"/>
      <p:bldP spid="85" grpId="0"/>
      <p:bldP spid="86" grpId="0"/>
      <p:bldP spid="87" grpId="0"/>
      <p:bldP spid="88" grpId="0"/>
      <p:bldP spid="89" grpId="0"/>
      <p:bldP spid="90" grpId="0" animBg="1"/>
      <p:bldP spid="91" grpId="0"/>
      <p:bldP spid="92" grpId="0" animBg="1"/>
      <p:bldP spid="93" grpId="0" animBg="1"/>
      <p:bldP spid="94" grpId="0"/>
      <p:bldP spid="95" grpId="0"/>
      <p:bldP spid="96" grpId="0" animBg="1"/>
      <p:bldP spid="97" grpId="0" animBg="1"/>
      <p:bldP spid="98" grpId="0" animBg="1"/>
      <p:bldP spid="99" grpId="0"/>
      <p:bldP spid="100"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0"/>
            <a:ext cx="7886700" cy="1325563"/>
          </a:xfrm>
        </p:spPr>
        <p:txBody>
          <a:bodyPr>
            <a:normAutofit/>
          </a:bodyPr>
          <a:lstStyle/>
          <a:p>
            <a:pPr algn="ctr"/>
            <a:r>
              <a:rPr lang="en-US" sz="4050" dirty="0">
                <a:latin typeface="Comic Sans MS" panose="030F0702030302020204" pitchFamily="66" charset="0"/>
              </a:rPr>
              <a:t>Prior Knowledge Check</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445770" y="1407613"/>
                <a:ext cx="3725636" cy="5010603"/>
              </a:xfrm>
            </p:spPr>
            <p:txBody>
              <a:bodyPr>
                <a:normAutofit/>
              </a:bodyPr>
              <a:lstStyle/>
              <a:p>
                <a:pPr marL="514350" indent="-514350">
                  <a:buAutoNum type="arabicParenR"/>
                </a:pPr>
                <a:r>
                  <a:rPr lang="en-US" sz="1800" dirty="0">
                    <a:latin typeface="Comic Sans MS" panose="030F0702030302020204" pitchFamily="66" charset="0"/>
                  </a:rPr>
                  <a:t>Calculate</a:t>
                </a:r>
              </a:p>
              <a:p>
                <a:pPr marL="0" indent="0">
                  <a:buNone/>
                </a:pPr>
                <a:r>
                  <a:rPr lang="en-US" sz="1800" dirty="0">
                    <a:latin typeface="Comic Sans MS" panose="030F0702030302020204" pitchFamily="66" charset="0"/>
                  </a:rPr>
                  <a:t>a) </a:t>
                </a:r>
                <a14:m>
                  <m:oMath xmlns:m="http://schemas.openxmlformats.org/officeDocument/2006/math">
                    <m:d>
                      <m:dPr>
                        <m:ctrlPr>
                          <a:rPr lang="en-US" sz="1800" i="1" smtClean="0">
                            <a:latin typeface="Cambria Math" panose="02040503050406030204" pitchFamily="18" charset="0"/>
                          </a:rPr>
                        </m:ctrlPr>
                      </m:dPr>
                      <m:e>
                        <m:r>
                          <a:rPr lang="en-US" sz="1800" b="0" i="1" smtClean="0">
                            <a:latin typeface="Cambria Math" panose="02040503050406030204" pitchFamily="18" charset="0"/>
                          </a:rPr>
                          <m:t>2</m:t>
                        </m:r>
                        <m:r>
                          <a:rPr lang="en-US" sz="1800" b="1" i="1" smtClean="0">
                            <a:latin typeface="Cambria Math" panose="02040503050406030204" pitchFamily="18" charset="0"/>
                          </a:rPr>
                          <m:t>𝒊</m:t>
                        </m:r>
                        <m:r>
                          <a:rPr lang="en-US" sz="1800" b="0" i="1" smtClean="0">
                            <a:latin typeface="Cambria Math" panose="02040503050406030204" pitchFamily="18" charset="0"/>
                          </a:rPr>
                          <m:t>+</m:t>
                        </m:r>
                        <m:r>
                          <a:rPr lang="en-US" sz="1800" b="1" i="1" smtClean="0">
                            <a:latin typeface="Cambria Math" panose="02040503050406030204" pitchFamily="18" charset="0"/>
                          </a:rPr>
                          <m:t>𝒋</m:t>
                        </m:r>
                      </m:e>
                    </m:d>
                    <m:r>
                      <a:rPr lang="en-US" sz="1800" b="0" i="1" smtClean="0">
                        <a:latin typeface="Cambria Math" panose="02040503050406030204" pitchFamily="18" charset="0"/>
                      </a:rPr>
                      <m:t>+</m:t>
                    </m:r>
                    <m:d>
                      <m:dPr>
                        <m:ctrlPr>
                          <a:rPr lang="en-US" sz="1800" b="0" i="1" smtClean="0">
                            <a:latin typeface="Cambria Math" panose="02040503050406030204" pitchFamily="18" charset="0"/>
                          </a:rPr>
                        </m:ctrlPr>
                      </m:dPr>
                      <m:e>
                        <m:r>
                          <a:rPr lang="en-US" sz="1800" b="0" i="1" smtClean="0">
                            <a:latin typeface="Cambria Math" panose="02040503050406030204" pitchFamily="18" charset="0"/>
                          </a:rPr>
                          <m:t>3</m:t>
                        </m:r>
                        <m:r>
                          <a:rPr lang="en-US" sz="1800" b="1" i="1" smtClean="0">
                            <a:latin typeface="Cambria Math" panose="02040503050406030204" pitchFamily="18" charset="0"/>
                          </a:rPr>
                          <m:t>𝒊</m:t>
                        </m:r>
                        <m:r>
                          <a:rPr lang="en-US" sz="1800" b="0" i="1" smtClean="0">
                            <a:latin typeface="Cambria Math" panose="02040503050406030204" pitchFamily="18" charset="0"/>
                          </a:rPr>
                          <m:t>−4</m:t>
                        </m:r>
                        <m:r>
                          <a:rPr lang="en-US" sz="1800" b="1" i="1" smtClean="0">
                            <a:latin typeface="Cambria Math" panose="02040503050406030204" pitchFamily="18" charset="0"/>
                          </a:rPr>
                          <m:t>𝒋</m:t>
                        </m:r>
                      </m:e>
                    </m:d>
                  </m:oMath>
                </a14:m>
                <a:endParaRPr lang="en-GB" sz="1800" dirty="0">
                  <a:latin typeface="Comic Sans MS" panose="030F0702030302020204" pitchFamily="66" charset="0"/>
                </a:endParaRPr>
              </a:p>
              <a:p>
                <a:pPr marL="0" indent="0">
                  <a:buNone/>
                </a:pPr>
                <a:r>
                  <a:rPr lang="en-US" sz="1800" dirty="0">
                    <a:latin typeface="Comic Sans MS" panose="030F0702030302020204" pitchFamily="66" charset="0"/>
                  </a:rPr>
                  <a:t>b) </a:t>
                </a:r>
                <a14:m>
                  <m:oMath xmlns:m="http://schemas.openxmlformats.org/officeDocument/2006/math">
                    <m:d>
                      <m:dPr>
                        <m:ctrlPr>
                          <a:rPr lang="en-US" sz="1800" i="1">
                            <a:latin typeface="Cambria Math" panose="02040503050406030204" pitchFamily="18" charset="0"/>
                          </a:rPr>
                        </m:ctrlPr>
                      </m:dPr>
                      <m:e>
                        <m:r>
                          <a:rPr lang="en-US" sz="1800" b="0" i="1" smtClean="0">
                            <a:latin typeface="Cambria Math" panose="02040503050406030204" pitchFamily="18" charset="0"/>
                          </a:rPr>
                          <m:t>−</m:t>
                        </m:r>
                        <m:r>
                          <a:rPr lang="en-US" sz="1800" b="1" i="1">
                            <a:latin typeface="Cambria Math" panose="02040503050406030204" pitchFamily="18" charset="0"/>
                          </a:rPr>
                          <m:t>𝒊</m:t>
                        </m:r>
                        <m:r>
                          <a:rPr lang="en-US" sz="1800" i="1">
                            <a:latin typeface="Cambria Math" panose="02040503050406030204" pitchFamily="18" charset="0"/>
                          </a:rPr>
                          <m:t>+</m:t>
                        </m:r>
                        <m:r>
                          <a:rPr lang="en-US" sz="1800" b="0" i="1" smtClean="0">
                            <a:latin typeface="Cambria Math" panose="02040503050406030204" pitchFamily="18" charset="0"/>
                          </a:rPr>
                          <m:t>3</m:t>
                        </m:r>
                        <m:r>
                          <a:rPr lang="en-US" sz="1800" b="1" i="1">
                            <a:latin typeface="Cambria Math" panose="02040503050406030204" pitchFamily="18" charset="0"/>
                          </a:rPr>
                          <m:t>𝒋</m:t>
                        </m:r>
                      </m:e>
                    </m:d>
                    <m:r>
                      <a:rPr lang="en-US" sz="1800" b="0" i="1" smtClean="0">
                        <a:latin typeface="Cambria Math" panose="02040503050406030204" pitchFamily="18" charset="0"/>
                      </a:rPr>
                      <m:t>−</m:t>
                    </m:r>
                    <m:d>
                      <m:dPr>
                        <m:ctrlPr>
                          <a:rPr lang="en-US" sz="1800" i="1">
                            <a:latin typeface="Cambria Math" panose="02040503050406030204" pitchFamily="18" charset="0"/>
                          </a:rPr>
                        </m:ctrlPr>
                      </m:dPr>
                      <m:e>
                        <m:r>
                          <a:rPr lang="en-US" sz="1800" i="1">
                            <a:latin typeface="Cambria Math" panose="02040503050406030204" pitchFamily="18" charset="0"/>
                          </a:rPr>
                          <m:t>3</m:t>
                        </m:r>
                        <m:r>
                          <a:rPr lang="en-US" sz="1800" b="1" i="1">
                            <a:latin typeface="Cambria Math" panose="02040503050406030204" pitchFamily="18" charset="0"/>
                          </a:rPr>
                          <m:t>𝒊</m:t>
                        </m:r>
                        <m:r>
                          <a:rPr lang="en-US" sz="1800" i="1">
                            <a:latin typeface="Cambria Math" panose="02040503050406030204" pitchFamily="18" charset="0"/>
                          </a:rPr>
                          <m:t>−</m:t>
                        </m:r>
                        <m:r>
                          <a:rPr lang="en-US" sz="1800" b="1" i="1">
                            <a:latin typeface="Cambria Math" panose="02040503050406030204" pitchFamily="18" charset="0"/>
                          </a:rPr>
                          <m:t>𝒋</m:t>
                        </m:r>
                      </m:e>
                    </m:d>
                  </m:oMath>
                </a14:m>
                <a:endParaRPr lang="en-GB" sz="1800" dirty="0">
                  <a:latin typeface="Comic Sans MS" panose="030F0702030302020204" pitchFamily="66" charset="0"/>
                </a:endParaRPr>
              </a:p>
              <a:p>
                <a:pPr marL="0" indent="0">
                  <a:buNone/>
                </a:pPr>
                <a:endParaRPr lang="en-US" sz="1800" dirty="0">
                  <a:latin typeface="Comic Sans MS" panose="030F0702030302020204" pitchFamily="66" charset="0"/>
                </a:endParaRPr>
              </a:p>
              <a:p>
                <a:pPr marL="0" indent="0">
                  <a:buNone/>
                </a:pPr>
                <a:r>
                  <a:rPr lang="en-US" sz="1800" dirty="0">
                    <a:latin typeface="Comic Sans MS" panose="030F0702030302020204" pitchFamily="66" charset="0"/>
                  </a:rPr>
                  <a:t>2) The diagram shows a right-angled triangle. Work out the length of the hypotenuse and the size of angle </a:t>
                </a:r>
                <a14:m>
                  <m:oMath xmlns:m="http://schemas.openxmlformats.org/officeDocument/2006/math">
                    <m:r>
                      <a:rPr lang="en-US" sz="1800" i="1" dirty="0" smtClean="0">
                        <a:latin typeface="Cambria Math" panose="02040503050406030204" pitchFamily="18" charset="0"/>
                      </a:rPr>
                      <m:t>𝑎</m:t>
                    </m:r>
                  </m:oMath>
                </a14:m>
                <a:r>
                  <a:rPr lang="en-US" sz="1800" dirty="0">
                    <a:latin typeface="Comic Sans MS" panose="030F0702030302020204" pitchFamily="66" charset="0"/>
                  </a:rPr>
                  <a:t>, correct to 1dp.</a:t>
                </a:r>
                <a:endParaRPr lang="en-GB" sz="18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445770" y="1407613"/>
                <a:ext cx="3725636" cy="5010603"/>
              </a:xfrm>
              <a:blipFill>
                <a:blip r:embed="rId2"/>
                <a:stretch>
                  <a:fillRect l="-1964" t="-2068"/>
                </a:stretch>
              </a:blipFill>
            </p:spPr>
            <p:txBody>
              <a:bodyPr/>
              <a:lstStyle/>
              <a:p>
                <a:r>
                  <a:rPr lang="en-GB">
                    <a:noFill/>
                  </a:rPr>
                  <a:t> </a:t>
                </a:r>
              </a:p>
            </p:txBody>
          </p:sp>
        </mc:Fallback>
      </mc:AlternateContent>
      <p:grpSp>
        <p:nvGrpSpPr>
          <p:cNvPr id="12" name="Group 11"/>
          <p:cNvGrpSpPr/>
          <p:nvPr/>
        </p:nvGrpSpPr>
        <p:grpSpPr>
          <a:xfrm>
            <a:off x="628650" y="4431981"/>
            <a:ext cx="3109971" cy="2068285"/>
            <a:chOff x="830656" y="4380411"/>
            <a:chExt cx="3109971" cy="2068285"/>
          </a:xfrm>
        </p:grpSpPr>
        <p:grpSp>
          <p:nvGrpSpPr>
            <p:cNvPr id="8" name="Group 7"/>
            <p:cNvGrpSpPr/>
            <p:nvPr/>
          </p:nvGrpSpPr>
          <p:grpSpPr>
            <a:xfrm>
              <a:off x="1367244" y="4380411"/>
              <a:ext cx="2573383" cy="2068285"/>
              <a:chOff x="1367244" y="4380411"/>
              <a:chExt cx="2573383" cy="2068285"/>
            </a:xfrm>
          </p:grpSpPr>
          <p:grpSp>
            <p:nvGrpSpPr>
              <p:cNvPr id="6" name="Group 5"/>
              <p:cNvGrpSpPr/>
              <p:nvPr/>
            </p:nvGrpSpPr>
            <p:grpSpPr>
              <a:xfrm>
                <a:off x="1367244" y="4380411"/>
                <a:ext cx="2116183" cy="1680754"/>
                <a:chOff x="1367244" y="4380411"/>
                <a:chExt cx="2116183" cy="1680754"/>
              </a:xfrm>
            </p:grpSpPr>
            <p:sp>
              <p:nvSpPr>
                <p:cNvPr id="4" name="Right Triangle 3"/>
                <p:cNvSpPr/>
                <p:nvPr/>
              </p:nvSpPr>
              <p:spPr>
                <a:xfrm>
                  <a:off x="1367244" y="4380411"/>
                  <a:ext cx="2116183" cy="1680754"/>
                </a:xfrm>
                <a:prstGeom prst="rtTriangl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367244" y="5921828"/>
                  <a:ext cx="139337" cy="1393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7" name="Arc 6"/>
              <p:cNvSpPr/>
              <p:nvPr/>
            </p:nvSpPr>
            <p:spPr>
              <a:xfrm>
                <a:off x="3026227" y="5534296"/>
                <a:ext cx="914400" cy="914400"/>
              </a:xfrm>
              <a:prstGeom prst="arc">
                <a:avLst>
                  <a:gd name="adj1" fmla="val 10202631"/>
                  <a:gd name="adj2" fmla="val 1264110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9" name="TextBox 8"/>
            <p:cNvSpPr txBox="1"/>
            <p:nvPr/>
          </p:nvSpPr>
          <p:spPr>
            <a:xfrm>
              <a:off x="830656" y="5066899"/>
              <a:ext cx="606256" cy="307777"/>
            </a:xfrm>
            <a:prstGeom prst="rect">
              <a:avLst/>
            </a:prstGeom>
            <a:noFill/>
          </p:spPr>
          <p:txBody>
            <a:bodyPr wrap="none" rtlCol="0">
              <a:spAutoFit/>
            </a:bodyPr>
            <a:lstStyle/>
            <a:p>
              <a:r>
                <a:rPr lang="en-US" sz="1400" dirty="0">
                  <a:latin typeface="Comic Sans MS" panose="030F0702030302020204" pitchFamily="66" charset="0"/>
                </a:rPr>
                <a:t>12cm</a:t>
              </a:r>
              <a:endParaRPr lang="en-GB" sz="1400" dirty="0">
                <a:latin typeface="Comic Sans MS" panose="030F0702030302020204" pitchFamily="66" charset="0"/>
              </a:endParaRPr>
            </a:p>
          </p:txBody>
        </p:sp>
        <p:sp>
          <p:nvSpPr>
            <p:cNvPr id="10" name="TextBox 9"/>
            <p:cNvSpPr txBox="1"/>
            <p:nvPr/>
          </p:nvSpPr>
          <p:spPr>
            <a:xfrm>
              <a:off x="2005460" y="6061165"/>
              <a:ext cx="606256" cy="307777"/>
            </a:xfrm>
            <a:prstGeom prst="rect">
              <a:avLst/>
            </a:prstGeom>
            <a:noFill/>
          </p:spPr>
          <p:txBody>
            <a:bodyPr wrap="none" rtlCol="0">
              <a:spAutoFit/>
            </a:bodyPr>
            <a:lstStyle/>
            <a:p>
              <a:r>
                <a:rPr lang="en-US" sz="1400" dirty="0">
                  <a:latin typeface="Comic Sans MS" panose="030F0702030302020204" pitchFamily="66" charset="0"/>
                </a:rPr>
                <a:t>15cm</a:t>
              </a:r>
              <a:endParaRPr lang="en-GB" sz="14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1" name="TextBox 10"/>
                <p:cNvSpPr txBox="1"/>
                <p:nvPr/>
              </p:nvSpPr>
              <p:spPr>
                <a:xfrm>
                  <a:off x="2716404" y="5683719"/>
                  <a:ext cx="34131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i="1" dirty="0" smtClean="0">
                            <a:latin typeface="Cambria Math" panose="02040503050406030204" pitchFamily="18" charset="0"/>
                          </a:rPr>
                          <m:t>𝑎</m:t>
                        </m:r>
                      </m:oMath>
                    </m:oMathPara>
                  </a14:m>
                  <a:endParaRPr lang="en-GB" sz="1400" dirty="0">
                    <a:latin typeface="Comic Sans MS" panose="030F0702030302020204" pitchFamily="66"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2716404" y="5683719"/>
                  <a:ext cx="341312" cy="307777"/>
                </a:xfrm>
                <a:prstGeom prst="rect">
                  <a:avLst/>
                </a:prstGeom>
                <a:blipFill>
                  <a:blip r:embed="rId3"/>
                  <a:stretch>
                    <a:fillRect/>
                  </a:stretch>
                </a:blipFill>
              </p:spPr>
              <p:txBody>
                <a:bodyPr/>
                <a:lstStyle/>
                <a:p>
                  <a:r>
                    <a:rPr lang="en-GB">
                      <a:noFill/>
                    </a:rPr>
                    <a:t> </a:t>
                  </a:r>
                </a:p>
              </p:txBody>
            </p:sp>
          </mc:Fallback>
        </mc:AlternateContent>
      </p:grpSp>
      <p:sp>
        <p:nvSpPr>
          <p:cNvPr id="13" name="コンテンツ プレースホルダー 2">
            <a:extLst>
              <a:ext uri="{FF2B5EF4-FFF2-40B4-BE49-F238E27FC236}">
                <a16:creationId xmlns:a16="http://schemas.microsoft.com/office/drawing/2014/main" id="{B40142FD-D65A-415C-B42C-D7288410BF42}"/>
              </a:ext>
            </a:extLst>
          </p:cNvPr>
          <p:cNvSpPr txBox="1">
            <a:spLocks/>
          </p:cNvSpPr>
          <p:nvPr/>
        </p:nvSpPr>
        <p:spPr>
          <a:xfrm>
            <a:off x="4890873" y="1407612"/>
            <a:ext cx="3904783" cy="50106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Comic Sans MS" panose="030F0702030302020204" pitchFamily="66" charset="0"/>
              </a:rPr>
              <a:t>3) A car starts from rest and accelerates constantly at 1.5ms</a:t>
            </a:r>
            <a:r>
              <a:rPr lang="en-US" sz="1800" baseline="30000" dirty="0">
                <a:latin typeface="Comic Sans MS" panose="030F0702030302020204" pitchFamily="66" charset="0"/>
              </a:rPr>
              <a:t>-2</a:t>
            </a:r>
            <a:r>
              <a:rPr lang="en-US" sz="1800" dirty="0">
                <a:latin typeface="Comic Sans MS" panose="030F0702030302020204" pitchFamily="66" charset="0"/>
              </a:rPr>
              <a:t>.</a:t>
            </a:r>
          </a:p>
          <a:p>
            <a:pPr marL="342900" indent="-342900">
              <a:buAutoNum type="alphaLcParenR"/>
            </a:pPr>
            <a:r>
              <a:rPr lang="en-US" sz="1800" dirty="0">
                <a:latin typeface="Comic Sans MS" panose="030F0702030302020204" pitchFamily="66" charset="0"/>
              </a:rPr>
              <a:t>Work out the velocity of the car after 12 seconds</a:t>
            </a:r>
          </a:p>
          <a:p>
            <a:pPr marL="342900" indent="-342900">
              <a:buAutoNum type="alphaLcParenR"/>
            </a:pPr>
            <a:endParaRPr lang="en-US" sz="1800" dirty="0">
              <a:latin typeface="Comic Sans MS" panose="030F0702030302020204" pitchFamily="66" charset="0"/>
            </a:endParaRPr>
          </a:p>
          <a:p>
            <a:pPr marL="342900" indent="-342900">
              <a:buAutoNum type="alphaLcParenR"/>
            </a:pPr>
            <a:endParaRPr lang="en-US" sz="1800" dirty="0">
              <a:latin typeface="Comic Sans MS" panose="030F0702030302020204" pitchFamily="66" charset="0"/>
            </a:endParaRPr>
          </a:p>
          <a:p>
            <a:pPr marL="342900" indent="-342900">
              <a:buAutoNum type="alphaLcParenR"/>
            </a:pPr>
            <a:endParaRPr lang="en-US" sz="1800" dirty="0">
              <a:latin typeface="Comic Sans MS" panose="030F0702030302020204" pitchFamily="66" charset="0"/>
            </a:endParaRPr>
          </a:p>
          <a:p>
            <a:pPr marL="0" indent="0">
              <a:buNone/>
            </a:pPr>
            <a:r>
              <a:rPr lang="en-US" sz="1800" dirty="0">
                <a:latin typeface="Comic Sans MS" panose="030F0702030302020204" pitchFamily="66" charset="0"/>
              </a:rPr>
              <a:t>After the 12 seconds, the driver brakes, causing the car to decelerate at a constant rate of 1ms</a:t>
            </a:r>
            <a:r>
              <a:rPr lang="en-US" sz="1800" baseline="30000" dirty="0">
                <a:latin typeface="Comic Sans MS" panose="030F0702030302020204" pitchFamily="66" charset="0"/>
              </a:rPr>
              <a:t>-2</a:t>
            </a:r>
          </a:p>
          <a:p>
            <a:pPr marL="0" indent="0">
              <a:buNone/>
            </a:pPr>
            <a:r>
              <a:rPr lang="en-US" sz="1800" dirty="0">
                <a:latin typeface="Comic Sans MS" panose="030F0702030302020204" pitchFamily="66" charset="0"/>
              </a:rPr>
              <a:t>b) Calculate the distance the car travels from the instant the driver brakes until the car comes to rest.</a:t>
            </a:r>
            <a:endParaRPr lang="en-GB" sz="18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4" name="TextBox 13"/>
              <p:cNvSpPr txBox="1"/>
              <p:nvPr/>
            </p:nvSpPr>
            <p:spPr>
              <a:xfrm>
                <a:off x="2799558" y="1710479"/>
                <a:ext cx="96372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5</m:t>
                      </m:r>
                      <m:r>
                        <a:rPr lang="en-US" b="1" i="1" smtClean="0">
                          <a:solidFill>
                            <a:srgbClr val="FF0000"/>
                          </a:solidFill>
                          <a:latin typeface="Cambria Math" panose="02040503050406030204" pitchFamily="18" charset="0"/>
                        </a:rPr>
                        <m:t>𝒊</m:t>
                      </m:r>
                      <m:r>
                        <a:rPr lang="en-US" b="0" i="1" smtClean="0">
                          <a:solidFill>
                            <a:srgbClr val="FF0000"/>
                          </a:solidFill>
                          <a:latin typeface="Cambria Math" panose="02040503050406030204" pitchFamily="18" charset="0"/>
                        </a:rPr>
                        <m:t>−3</m:t>
                      </m:r>
                      <m:r>
                        <a:rPr lang="en-US" b="1" i="1" smtClean="0">
                          <a:solidFill>
                            <a:srgbClr val="FF0000"/>
                          </a:solidFill>
                          <a:latin typeface="Cambria Math" panose="02040503050406030204" pitchFamily="18" charset="0"/>
                        </a:rPr>
                        <m:t>𝒋</m:t>
                      </m:r>
                    </m:oMath>
                  </m:oMathPara>
                </a14:m>
                <a:endParaRPr lang="en-GB" b="1" dirty="0">
                  <a:solidFill>
                    <a:srgbClr val="FF0000"/>
                  </a:solidFill>
                </a:endParaRPr>
              </a:p>
            </p:txBody>
          </p:sp>
        </mc:Choice>
        <mc:Fallback xmlns="">
          <p:sp>
            <p:nvSpPr>
              <p:cNvPr id="14" name="TextBox 13"/>
              <p:cNvSpPr txBox="1">
                <a:spLocks noRot="1" noChangeAspect="1" noMove="1" noResize="1" noEditPoints="1" noAdjustHandles="1" noChangeArrowheads="1" noChangeShapeType="1" noTextEdit="1"/>
              </p:cNvSpPr>
              <p:nvPr/>
            </p:nvSpPr>
            <p:spPr>
              <a:xfrm>
                <a:off x="2799558" y="1710479"/>
                <a:ext cx="963725" cy="369332"/>
              </a:xfrm>
              <a:prstGeom prst="rect">
                <a:avLst/>
              </a:prstGeom>
              <a:blipFill>
                <a:blip r:embed="rId4"/>
                <a:stretch>
                  <a:fillRect b="-1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2799558" y="2165046"/>
                <a:ext cx="111761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−4</m:t>
                      </m:r>
                      <m:r>
                        <a:rPr lang="en-US" b="1" i="1" smtClean="0">
                          <a:solidFill>
                            <a:srgbClr val="FF0000"/>
                          </a:solidFill>
                          <a:latin typeface="Cambria Math" panose="02040503050406030204" pitchFamily="18" charset="0"/>
                        </a:rPr>
                        <m:t>𝒊</m:t>
                      </m:r>
                      <m:r>
                        <a:rPr lang="en-US" b="0" i="1" smtClean="0">
                          <a:solidFill>
                            <a:srgbClr val="FF0000"/>
                          </a:solidFill>
                          <a:latin typeface="Cambria Math" panose="02040503050406030204" pitchFamily="18" charset="0"/>
                        </a:rPr>
                        <m:t>+4</m:t>
                      </m:r>
                      <m:r>
                        <a:rPr lang="en-US" b="1" i="1" smtClean="0">
                          <a:solidFill>
                            <a:srgbClr val="FF0000"/>
                          </a:solidFill>
                          <a:latin typeface="Cambria Math" panose="02040503050406030204" pitchFamily="18" charset="0"/>
                        </a:rPr>
                        <m:t>𝒋</m:t>
                      </m:r>
                    </m:oMath>
                  </m:oMathPara>
                </a14:m>
                <a:endParaRPr lang="en-GB" b="1" dirty="0">
                  <a:solidFill>
                    <a:srgbClr val="FF0000"/>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2799558" y="2165046"/>
                <a:ext cx="1117614" cy="369332"/>
              </a:xfrm>
              <a:prstGeom prst="rect">
                <a:avLst/>
              </a:prstGeom>
              <a:blipFill>
                <a:blip r:embed="rId5"/>
                <a:stretch>
                  <a:fillRect b="-1147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1954373" y="4773092"/>
                <a:ext cx="97411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19.2</m:t>
                      </m:r>
                      <m:r>
                        <a:rPr lang="en-US" b="0" i="1" smtClean="0">
                          <a:solidFill>
                            <a:srgbClr val="FF0000"/>
                          </a:solidFill>
                          <a:latin typeface="Cambria Math" panose="02040503050406030204" pitchFamily="18" charset="0"/>
                        </a:rPr>
                        <m:t>𝑐𝑚</m:t>
                      </m:r>
                    </m:oMath>
                  </m:oMathPara>
                </a14:m>
                <a:endParaRPr lang="en-GB" b="1" dirty="0">
                  <a:solidFill>
                    <a:srgbClr val="FF0000"/>
                  </a:solidFill>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1954373" y="4773092"/>
                <a:ext cx="974113" cy="369332"/>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2031833" y="5641809"/>
                <a:ext cx="67037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38.7</m:t>
                      </m:r>
                    </m:oMath>
                  </m:oMathPara>
                </a14:m>
                <a:endParaRPr lang="en-GB" b="1" dirty="0">
                  <a:solidFill>
                    <a:srgbClr val="FF0000"/>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2031833" y="5641809"/>
                <a:ext cx="670376" cy="369332"/>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6060558" y="2734656"/>
                <a:ext cx="1320105"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rgbClr val="FF0000"/>
                          </a:solidFill>
                          <a:latin typeface="Cambria Math" panose="02040503050406030204" pitchFamily="18" charset="0"/>
                        </a:rPr>
                        <m:t>18</m:t>
                      </m:r>
                      <m:r>
                        <a:rPr lang="en-US" sz="2400" b="0" i="1" smtClean="0">
                          <a:solidFill>
                            <a:srgbClr val="FF0000"/>
                          </a:solidFill>
                          <a:latin typeface="Cambria Math" panose="02040503050406030204" pitchFamily="18" charset="0"/>
                        </a:rPr>
                        <m:t>𝑚</m:t>
                      </m:r>
                      <m:sSup>
                        <m:sSupPr>
                          <m:ctrlPr>
                            <a:rPr lang="en-US" sz="2400" b="0" i="1" smtClean="0">
                              <a:solidFill>
                                <a:srgbClr val="FF0000"/>
                              </a:solidFill>
                              <a:latin typeface="Cambria Math" panose="02040503050406030204" pitchFamily="18" charset="0"/>
                            </a:rPr>
                          </m:ctrlPr>
                        </m:sSupPr>
                        <m:e>
                          <m:r>
                            <a:rPr lang="en-US" sz="2400" b="0" i="1" smtClean="0">
                              <a:solidFill>
                                <a:srgbClr val="FF0000"/>
                              </a:solidFill>
                              <a:latin typeface="Cambria Math" panose="02040503050406030204" pitchFamily="18" charset="0"/>
                            </a:rPr>
                            <m:t>𝑠</m:t>
                          </m:r>
                        </m:e>
                        <m:sup>
                          <m:r>
                            <a:rPr lang="en-US" sz="2400" b="0" i="1" smtClean="0">
                              <a:solidFill>
                                <a:srgbClr val="FF0000"/>
                              </a:solidFill>
                              <a:latin typeface="Cambria Math" panose="02040503050406030204" pitchFamily="18" charset="0"/>
                            </a:rPr>
                            <m:t>−1</m:t>
                          </m:r>
                        </m:sup>
                      </m:sSup>
                    </m:oMath>
                  </m:oMathPara>
                </a14:m>
                <a:endParaRPr lang="en-GB" sz="2400" b="1" dirty="0">
                  <a:solidFill>
                    <a:srgbClr val="FF0000"/>
                  </a:solidFill>
                </a:endParaRPr>
              </a:p>
            </p:txBody>
          </p:sp>
        </mc:Choice>
        <mc:Fallback xmlns="">
          <p:sp>
            <p:nvSpPr>
              <p:cNvPr id="18" name="TextBox 17"/>
              <p:cNvSpPr txBox="1">
                <a:spLocks noRot="1" noChangeAspect="1" noMove="1" noResize="1" noEditPoints="1" noAdjustHandles="1" noChangeArrowheads="1" noChangeShapeType="1" noTextEdit="1"/>
              </p:cNvSpPr>
              <p:nvPr/>
            </p:nvSpPr>
            <p:spPr>
              <a:xfrm>
                <a:off x="6060558" y="2734656"/>
                <a:ext cx="1320105" cy="461665"/>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6060557" y="5826475"/>
                <a:ext cx="102669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rgbClr val="FF0000"/>
                          </a:solidFill>
                          <a:latin typeface="Cambria Math" panose="02040503050406030204" pitchFamily="18" charset="0"/>
                        </a:rPr>
                        <m:t>162</m:t>
                      </m:r>
                      <m:r>
                        <a:rPr lang="en-US" sz="2400" b="0" i="1" smtClean="0">
                          <a:solidFill>
                            <a:srgbClr val="FF0000"/>
                          </a:solidFill>
                          <a:latin typeface="Cambria Math" panose="02040503050406030204" pitchFamily="18" charset="0"/>
                        </a:rPr>
                        <m:t>𝑚</m:t>
                      </m:r>
                    </m:oMath>
                  </m:oMathPara>
                </a14:m>
                <a:endParaRPr lang="en-GB" sz="2400" b="1" dirty="0">
                  <a:solidFill>
                    <a:srgbClr val="FF0000"/>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6060557" y="5826475"/>
                <a:ext cx="1026691" cy="461665"/>
              </a:xfrm>
              <a:prstGeom prst="rect">
                <a:avLst/>
              </a:prstGeom>
              <a:blipFill>
                <a:blip r:embed="rId9"/>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289593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linds(horizont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linds(horizontal)">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linds(horizontal)">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5088493"/>
          </a:xfrm>
        </p:spPr>
        <p:txBody>
          <a:bodyPr>
            <a:normAutofit/>
          </a:bodyPr>
          <a:lstStyle/>
          <a:p>
            <a:pPr marL="0" indent="0" algn="ctr">
              <a:buNone/>
            </a:pPr>
            <a:r>
              <a:rPr lang="en-US" sz="1600" b="1" dirty="0">
                <a:latin typeface="Comic Sans MS" panose="030F0702030302020204" pitchFamily="66" charset="0"/>
              </a:rPr>
              <a:t>A non-zero resultant set of forces acting on an object will cause it to accelerate in the resultant force’s direction</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A particle of mass 5kg is pulled along a rough horizontal table by a force of 20N, with a frictional force of 4N acting against it. Given that the particle is initially at rest, find:</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The acceleration of the particle</a:t>
            </a:r>
          </a:p>
          <a:p>
            <a:pPr algn="ctr">
              <a:buAutoNum type="alphaLcParenR"/>
            </a:pPr>
            <a:r>
              <a:rPr lang="en-GB" sz="1600" dirty="0">
                <a:latin typeface="Comic Sans MS" pitchFamily="66" charset="0"/>
              </a:rPr>
              <a:t>The distance travelled by the particle in the first 4 seconds</a:t>
            </a:r>
          </a:p>
          <a:p>
            <a:pPr algn="ctr">
              <a:buAutoNum type="alphaLcParenR"/>
            </a:pPr>
            <a:r>
              <a:rPr lang="en-GB" sz="1600" dirty="0">
                <a:latin typeface="Comic Sans MS" pitchFamily="66" charset="0"/>
              </a:rPr>
              <a:t>The magnitude of the normal reaction between the particle and the table</a:t>
            </a:r>
          </a:p>
          <a:p>
            <a:pPr marL="0" indent="0" algn="ctr">
              <a:buNone/>
            </a:pPr>
            <a:endParaRPr lang="en-GB" sz="1600" dirty="0">
              <a:latin typeface="Comic Sans MS"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10C</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1074" y="481756"/>
                <a:ext cx="129048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0" i="1" smtClean="0">
                          <a:latin typeface="Cambria Math"/>
                        </a:rPr>
                        <m:t>𝐹</m:t>
                      </m:r>
                      <m:r>
                        <a:rPr lang="en-GB" sz="2400" b="0" i="1" smtClean="0">
                          <a:latin typeface="Cambria Math"/>
                        </a:rPr>
                        <m:t>=</m:t>
                      </m:r>
                      <m:r>
                        <a:rPr lang="en-GB" sz="2400" b="0" i="1" smtClean="0">
                          <a:latin typeface="Cambria Math"/>
                        </a:rPr>
                        <m:t>𝑚𝑎</m:t>
                      </m:r>
                    </m:oMath>
                  </m:oMathPara>
                </a14:m>
                <a:endParaRPr lang="en-GB"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31074" y="481756"/>
                <a:ext cx="1290481" cy="461665"/>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7704464" y="465015"/>
                <a:ext cx="140846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𝑊</m:t>
                      </m:r>
                      <m:r>
                        <a:rPr lang="en-GB" sz="2400" b="0" i="1" smtClean="0">
                          <a:latin typeface="Cambria Math"/>
                        </a:rPr>
                        <m:t>=</m:t>
                      </m:r>
                      <m:r>
                        <a:rPr lang="en-GB" sz="2400" b="0" i="1" smtClean="0">
                          <a:latin typeface="Cambria Math"/>
                        </a:rPr>
                        <m:t>𝑚𝑔</m:t>
                      </m:r>
                    </m:oMath>
                  </m:oMathPara>
                </a14:m>
                <a:endParaRPr lang="en-GB" sz="2400" dirty="0"/>
              </a:p>
            </p:txBody>
          </p:sp>
        </mc:Choice>
        <mc:Fallback xmlns="">
          <p:sp>
            <p:nvSpPr>
              <p:cNvPr id="16" name="TextBox 15"/>
              <p:cNvSpPr txBox="1">
                <a:spLocks noRot="1" noChangeAspect="1" noMove="1" noResize="1" noEditPoints="1" noAdjustHandles="1" noChangeArrowheads="1" noChangeShapeType="1" noTextEdit="1"/>
              </p:cNvSpPr>
              <p:nvPr/>
            </p:nvSpPr>
            <p:spPr>
              <a:xfrm>
                <a:off x="7704464" y="465015"/>
                <a:ext cx="1408462" cy="461665"/>
              </a:xfrm>
              <a:prstGeom prst="rect">
                <a:avLst/>
              </a:prstGeom>
              <a:blipFill>
                <a:blip r:embed="rId3"/>
                <a:stretch>
                  <a:fillRect b="-10526"/>
                </a:stretch>
              </a:blipFill>
            </p:spPr>
            <p:txBody>
              <a:bodyPr/>
              <a:lstStyle/>
              <a:p>
                <a:r>
                  <a:rPr lang="en-GB">
                    <a:noFill/>
                  </a:rPr>
                  <a:t> </a:t>
                </a:r>
              </a:p>
            </p:txBody>
          </p:sp>
        </mc:Fallback>
      </mc:AlternateContent>
      <p:sp>
        <p:nvSpPr>
          <p:cNvPr id="47" name="Rectangle 46"/>
          <p:cNvSpPr/>
          <p:nvPr/>
        </p:nvSpPr>
        <p:spPr>
          <a:xfrm>
            <a:off x="5181600" y="2590800"/>
            <a:ext cx="762000" cy="457200"/>
          </a:xfrm>
          <a:prstGeom prst="rect">
            <a:avLst/>
          </a:prstGeom>
          <a:solidFill>
            <a:srgbClr val="0066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8" name="Straight Arrow Connector 47"/>
          <p:cNvCxnSpPr/>
          <p:nvPr/>
        </p:nvCxnSpPr>
        <p:spPr>
          <a:xfrm>
            <a:off x="5562600" y="3048000"/>
            <a:ext cx="0" cy="3048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5943600" y="2819400"/>
            <a:ext cx="3048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a:off x="4876800" y="2819400"/>
            <a:ext cx="3048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5257800" y="1828800"/>
            <a:ext cx="5334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5334000" y="1828800"/>
            <a:ext cx="3048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6248400" y="2667000"/>
            <a:ext cx="545342" cy="307777"/>
          </a:xfrm>
          <a:prstGeom prst="rect">
            <a:avLst/>
          </a:prstGeom>
          <a:noFill/>
        </p:spPr>
        <p:txBody>
          <a:bodyPr wrap="none" rtlCol="0">
            <a:spAutoFit/>
          </a:bodyPr>
          <a:lstStyle/>
          <a:p>
            <a:r>
              <a:rPr lang="en-GB" sz="1400" dirty="0">
                <a:latin typeface="Comic Sans MS" pitchFamily="66" charset="0"/>
              </a:rPr>
              <a:t>20N</a:t>
            </a:r>
          </a:p>
        </p:txBody>
      </p:sp>
      <p:sp>
        <p:nvSpPr>
          <p:cNvPr id="54" name="TextBox 53"/>
          <p:cNvSpPr txBox="1"/>
          <p:nvPr/>
        </p:nvSpPr>
        <p:spPr>
          <a:xfrm>
            <a:off x="5257800" y="3352800"/>
            <a:ext cx="583814" cy="307777"/>
          </a:xfrm>
          <a:prstGeom prst="rect">
            <a:avLst/>
          </a:prstGeom>
          <a:noFill/>
        </p:spPr>
        <p:txBody>
          <a:bodyPr wrap="none" rtlCol="0">
            <a:spAutoFit/>
          </a:bodyPr>
          <a:lstStyle/>
          <a:p>
            <a:r>
              <a:rPr lang="en-GB" sz="1400" dirty="0">
                <a:latin typeface="Comic Sans MS" pitchFamily="66" charset="0"/>
              </a:rPr>
              <a:t>5g N</a:t>
            </a:r>
          </a:p>
        </p:txBody>
      </p:sp>
      <p:sp>
        <p:nvSpPr>
          <p:cNvPr id="55" name="TextBox 54"/>
          <p:cNvSpPr txBox="1"/>
          <p:nvPr/>
        </p:nvSpPr>
        <p:spPr>
          <a:xfrm>
            <a:off x="5410200" y="1981200"/>
            <a:ext cx="296876" cy="307777"/>
          </a:xfrm>
          <a:prstGeom prst="rect">
            <a:avLst/>
          </a:prstGeom>
          <a:noFill/>
        </p:spPr>
        <p:txBody>
          <a:bodyPr wrap="none" rtlCol="0">
            <a:spAutoFit/>
          </a:bodyPr>
          <a:lstStyle/>
          <a:p>
            <a:r>
              <a:rPr lang="en-GB" sz="1400" dirty="0">
                <a:latin typeface="Comic Sans MS" pitchFamily="66" charset="0"/>
              </a:rPr>
              <a:t>R</a:t>
            </a:r>
          </a:p>
        </p:txBody>
      </p:sp>
      <p:sp>
        <p:nvSpPr>
          <p:cNvPr id="56" name="TextBox 55"/>
          <p:cNvSpPr txBox="1"/>
          <p:nvPr/>
        </p:nvSpPr>
        <p:spPr>
          <a:xfrm>
            <a:off x="5257800" y="1524000"/>
            <a:ext cx="679994" cy="307777"/>
          </a:xfrm>
          <a:prstGeom prst="rect">
            <a:avLst/>
          </a:prstGeom>
          <a:noFill/>
        </p:spPr>
        <p:txBody>
          <a:bodyPr wrap="none" rtlCol="0">
            <a:spAutoFit/>
          </a:bodyPr>
          <a:lstStyle/>
          <a:p>
            <a:r>
              <a:rPr lang="en-GB" sz="1400" dirty="0">
                <a:latin typeface="Comic Sans MS" pitchFamily="66" charset="0"/>
              </a:rPr>
              <a:t>a ms</a:t>
            </a:r>
            <a:r>
              <a:rPr lang="en-GB" sz="1400" baseline="30000" dirty="0">
                <a:latin typeface="Comic Sans MS" pitchFamily="66" charset="0"/>
              </a:rPr>
              <a:t>-2</a:t>
            </a:r>
          </a:p>
        </p:txBody>
      </p:sp>
      <p:sp>
        <p:nvSpPr>
          <p:cNvPr id="57" name="TextBox 56"/>
          <p:cNvSpPr txBox="1"/>
          <p:nvPr/>
        </p:nvSpPr>
        <p:spPr>
          <a:xfrm>
            <a:off x="5334000" y="2667000"/>
            <a:ext cx="484428" cy="307777"/>
          </a:xfrm>
          <a:prstGeom prst="rect">
            <a:avLst/>
          </a:prstGeom>
          <a:noFill/>
        </p:spPr>
        <p:txBody>
          <a:bodyPr wrap="none" rtlCol="0">
            <a:spAutoFit/>
          </a:bodyPr>
          <a:lstStyle/>
          <a:p>
            <a:r>
              <a:rPr lang="en-GB" sz="1400" dirty="0">
                <a:solidFill>
                  <a:srgbClr val="FFFF00"/>
                </a:solidFill>
                <a:latin typeface="Comic Sans MS" pitchFamily="66" charset="0"/>
              </a:rPr>
              <a:t>5kg</a:t>
            </a:r>
          </a:p>
        </p:txBody>
      </p:sp>
      <p:cxnSp>
        <p:nvCxnSpPr>
          <p:cNvPr id="58" name="Straight Arrow Connector 57"/>
          <p:cNvCxnSpPr/>
          <p:nvPr/>
        </p:nvCxnSpPr>
        <p:spPr>
          <a:xfrm flipV="1">
            <a:off x="5562600" y="2286000"/>
            <a:ext cx="0" cy="3048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4419600" y="2667000"/>
            <a:ext cx="436338" cy="307777"/>
          </a:xfrm>
          <a:prstGeom prst="rect">
            <a:avLst/>
          </a:prstGeom>
          <a:noFill/>
        </p:spPr>
        <p:txBody>
          <a:bodyPr wrap="none" rtlCol="0">
            <a:spAutoFit/>
          </a:bodyPr>
          <a:lstStyle/>
          <a:p>
            <a:r>
              <a:rPr lang="en-GB" sz="1400" dirty="0">
                <a:latin typeface="Comic Sans MS" pitchFamily="66" charset="0"/>
              </a:rPr>
              <a:t>4N</a:t>
            </a:r>
          </a:p>
        </p:txBody>
      </p:sp>
      <p:sp>
        <p:nvSpPr>
          <p:cNvPr id="60" name="TextBox 59"/>
          <p:cNvSpPr txBox="1"/>
          <p:nvPr/>
        </p:nvSpPr>
        <p:spPr>
          <a:xfrm>
            <a:off x="7010400" y="1676400"/>
            <a:ext cx="1676400" cy="523220"/>
          </a:xfrm>
          <a:prstGeom prst="rect">
            <a:avLst/>
          </a:prstGeom>
          <a:noFill/>
        </p:spPr>
        <p:txBody>
          <a:bodyPr wrap="square" rtlCol="0">
            <a:spAutoFit/>
          </a:bodyPr>
          <a:lstStyle/>
          <a:p>
            <a:pPr algn="ctr"/>
            <a:r>
              <a:rPr lang="en-GB" sz="1400" dirty="0">
                <a:latin typeface="Comic Sans MS" pitchFamily="66" charset="0"/>
              </a:rPr>
              <a:t>Start by drawing a diagram </a:t>
            </a:r>
          </a:p>
        </p:txBody>
      </p:sp>
      <mc:AlternateContent xmlns:mc="http://schemas.openxmlformats.org/markup-compatibility/2006" xmlns:a14="http://schemas.microsoft.com/office/drawing/2010/main">
        <mc:Choice Requires="a14">
          <p:sp>
            <p:nvSpPr>
              <p:cNvPr id="61" name="TextBox 60"/>
              <p:cNvSpPr txBox="1"/>
              <p:nvPr/>
            </p:nvSpPr>
            <p:spPr>
              <a:xfrm>
                <a:off x="4876800" y="3886200"/>
                <a:ext cx="92243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𝐹</m:t>
                      </m:r>
                      <m:r>
                        <a:rPr lang="en-GB" sz="1600" b="0" i="1" smtClean="0">
                          <a:latin typeface="Cambria Math"/>
                        </a:rPr>
                        <m:t>=</m:t>
                      </m:r>
                      <m:r>
                        <a:rPr lang="en-GB" sz="1600" b="0" i="1" smtClean="0">
                          <a:latin typeface="Cambria Math"/>
                        </a:rPr>
                        <m:t>𝑚𝑎</m:t>
                      </m:r>
                    </m:oMath>
                  </m:oMathPara>
                </a14:m>
                <a:endParaRPr lang="en-GB" sz="1600" dirty="0"/>
              </a:p>
            </p:txBody>
          </p:sp>
        </mc:Choice>
        <mc:Fallback xmlns="">
          <p:sp>
            <p:nvSpPr>
              <p:cNvPr id="61" name="TextBox 60"/>
              <p:cNvSpPr txBox="1">
                <a:spLocks noRot="1" noChangeAspect="1" noMove="1" noResize="1" noEditPoints="1" noAdjustHandles="1" noChangeArrowheads="1" noChangeShapeType="1" noTextEdit="1"/>
              </p:cNvSpPr>
              <p:nvPr/>
            </p:nvSpPr>
            <p:spPr>
              <a:xfrm>
                <a:off x="4876800" y="3886200"/>
                <a:ext cx="922432" cy="338554"/>
              </a:xfrm>
              <a:prstGeom prst="rect">
                <a:avLst/>
              </a:prstGeom>
              <a:blipFill>
                <a:blip r:embed="rId4"/>
                <a:stretch>
                  <a:fillRect/>
                </a:stretch>
              </a:blipFill>
            </p:spPr>
            <p:txBody>
              <a:bodyPr/>
              <a:lstStyle/>
              <a:p>
                <a:r>
                  <a:rPr lang="en-GB">
                    <a:noFill/>
                  </a:rPr>
                  <a:t> </a:t>
                </a:r>
              </a:p>
            </p:txBody>
          </p:sp>
        </mc:Fallback>
      </mc:AlternateContent>
      <p:sp>
        <p:nvSpPr>
          <p:cNvPr id="102" name="TextBox 101"/>
          <p:cNvSpPr txBox="1"/>
          <p:nvPr/>
        </p:nvSpPr>
        <p:spPr>
          <a:xfrm>
            <a:off x="4572000" y="3886200"/>
            <a:ext cx="381000" cy="307777"/>
          </a:xfrm>
          <a:prstGeom prst="rect">
            <a:avLst/>
          </a:prstGeom>
          <a:noFill/>
        </p:spPr>
        <p:txBody>
          <a:bodyPr wrap="square" rtlCol="0">
            <a:spAutoFit/>
          </a:bodyPr>
          <a:lstStyle/>
          <a:p>
            <a:pPr algn="ctr"/>
            <a:r>
              <a:rPr lang="en-GB" sz="1400" dirty="0">
                <a:latin typeface="Comic Sans MS" pitchFamily="66" charset="0"/>
              </a:rPr>
              <a:t>a)</a:t>
            </a:r>
          </a:p>
        </p:txBody>
      </p:sp>
      <mc:AlternateContent xmlns:mc="http://schemas.openxmlformats.org/markup-compatibility/2006" xmlns:a14="http://schemas.microsoft.com/office/drawing/2010/main">
        <mc:Choice Requires="a14">
          <p:sp>
            <p:nvSpPr>
              <p:cNvPr id="103" name="TextBox 102"/>
              <p:cNvSpPr txBox="1"/>
              <p:nvPr/>
            </p:nvSpPr>
            <p:spPr>
              <a:xfrm>
                <a:off x="4419600" y="4267200"/>
                <a:ext cx="172515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20−4=(5</m:t>
                      </m:r>
                      <m:r>
                        <a:rPr lang="en-GB" sz="1600" b="0" i="1" smtClean="0">
                          <a:latin typeface="Cambria Math"/>
                          <a:ea typeface="Cambria Math"/>
                        </a:rPr>
                        <m:t>×</m:t>
                      </m:r>
                      <m:r>
                        <a:rPr lang="en-GB" sz="1600" b="0" i="1" smtClean="0">
                          <a:latin typeface="Cambria Math"/>
                        </a:rPr>
                        <m:t>𝑎</m:t>
                      </m:r>
                      <m:r>
                        <a:rPr lang="en-GB" sz="1600" b="0" i="1" smtClean="0">
                          <a:latin typeface="Cambria Math"/>
                        </a:rPr>
                        <m:t>)</m:t>
                      </m:r>
                    </m:oMath>
                  </m:oMathPara>
                </a14:m>
                <a:endParaRPr lang="en-GB" sz="1600" dirty="0"/>
              </a:p>
            </p:txBody>
          </p:sp>
        </mc:Choice>
        <mc:Fallback xmlns="">
          <p:sp>
            <p:nvSpPr>
              <p:cNvPr id="103" name="TextBox 102"/>
              <p:cNvSpPr txBox="1">
                <a:spLocks noRot="1" noChangeAspect="1" noMove="1" noResize="1" noEditPoints="1" noAdjustHandles="1" noChangeArrowheads="1" noChangeShapeType="1" noTextEdit="1"/>
              </p:cNvSpPr>
              <p:nvPr/>
            </p:nvSpPr>
            <p:spPr>
              <a:xfrm>
                <a:off x="4419600" y="4267200"/>
                <a:ext cx="1725152" cy="338554"/>
              </a:xfrm>
              <a:prstGeom prst="rect">
                <a:avLst/>
              </a:prstGeom>
              <a:blipFill>
                <a:blip r:embed="rId5"/>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4" name="TextBox 103"/>
              <p:cNvSpPr txBox="1"/>
              <p:nvPr/>
            </p:nvSpPr>
            <p:spPr>
              <a:xfrm>
                <a:off x="4876800" y="4648200"/>
                <a:ext cx="137063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𝑎</m:t>
                      </m:r>
                      <m:r>
                        <a:rPr lang="en-GB" sz="1600" b="0" i="1" smtClean="0">
                          <a:latin typeface="Cambria Math"/>
                        </a:rPr>
                        <m:t>=3.2</m:t>
                      </m:r>
                      <m:r>
                        <a:rPr lang="en-GB" sz="1600" b="0" i="1" smtClean="0">
                          <a:latin typeface="Cambria Math"/>
                        </a:rPr>
                        <m:t>𝑚</m:t>
                      </m:r>
                      <m:sSup>
                        <m:sSupPr>
                          <m:ctrlPr>
                            <a:rPr lang="en-GB" sz="1600" b="0" i="1" smtClean="0">
                              <a:latin typeface="Cambria Math" panose="02040503050406030204" pitchFamily="18" charset="0"/>
                            </a:rPr>
                          </m:ctrlPr>
                        </m:sSupPr>
                        <m:e>
                          <m:r>
                            <a:rPr lang="en-GB" sz="1600" b="0" i="1" smtClean="0">
                              <a:latin typeface="Cambria Math"/>
                            </a:rPr>
                            <m:t>𝑠</m:t>
                          </m:r>
                        </m:e>
                        <m:sup>
                          <m:r>
                            <a:rPr lang="en-GB" sz="1600" b="0" i="1" smtClean="0">
                              <a:latin typeface="Cambria Math"/>
                            </a:rPr>
                            <m:t>−2</m:t>
                          </m:r>
                        </m:sup>
                      </m:sSup>
                    </m:oMath>
                  </m:oMathPara>
                </a14:m>
                <a:endParaRPr lang="en-GB" sz="1600" dirty="0"/>
              </a:p>
            </p:txBody>
          </p:sp>
        </mc:Choice>
        <mc:Fallback xmlns="">
          <p:sp>
            <p:nvSpPr>
              <p:cNvPr id="104" name="TextBox 103"/>
              <p:cNvSpPr txBox="1">
                <a:spLocks noRot="1" noChangeAspect="1" noMove="1" noResize="1" noEditPoints="1" noAdjustHandles="1" noChangeArrowheads="1" noChangeShapeType="1" noTextEdit="1"/>
              </p:cNvSpPr>
              <p:nvPr/>
            </p:nvSpPr>
            <p:spPr>
              <a:xfrm>
                <a:off x="4876800" y="4648200"/>
                <a:ext cx="1370632" cy="338554"/>
              </a:xfrm>
              <a:prstGeom prst="rect">
                <a:avLst/>
              </a:prstGeom>
              <a:blipFill>
                <a:blip r:embed="rId6"/>
                <a:stretch>
                  <a:fillRect/>
                </a:stretch>
              </a:blipFill>
            </p:spPr>
            <p:txBody>
              <a:bodyPr/>
              <a:lstStyle/>
              <a:p>
                <a:r>
                  <a:rPr lang="en-GB">
                    <a:noFill/>
                  </a:rPr>
                  <a:t> </a:t>
                </a:r>
              </a:p>
            </p:txBody>
          </p:sp>
        </mc:Fallback>
      </mc:AlternateContent>
      <p:sp>
        <p:nvSpPr>
          <p:cNvPr id="105" name="Arc 104"/>
          <p:cNvSpPr/>
          <p:nvPr/>
        </p:nvSpPr>
        <p:spPr>
          <a:xfrm>
            <a:off x="6019800" y="4114800"/>
            <a:ext cx="53340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6" name="TextBox 105"/>
          <p:cNvSpPr txBox="1"/>
          <p:nvPr/>
        </p:nvSpPr>
        <p:spPr>
          <a:xfrm>
            <a:off x="6477000" y="3962400"/>
            <a:ext cx="2438400" cy="646331"/>
          </a:xfrm>
          <a:prstGeom prst="rect">
            <a:avLst/>
          </a:prstGeom>
          <a:noFill/>
        </p:spPr>
        <p:txBody>
          <a:bodyPr wrap="square" rtlCol="0">
            <a:spAutoFit/>
          </a:bodyPr>
          <a:lstStyle/>
          <a:p>
            <a:pPr algn="ctr"/>
            <a:r>
              <a:rPr lang="en-GB" sz="1200" dirty="0">
                <a:solidFill>
                  <a:srgbClr val="FF0000"/>
                </a:solidFill>
                <a:latin typeface="Comic Sans MS" pitchFamily="66" charset="0"/>
                <a:sym typeface="Wingdings" pitchFamily="2" charset="2"/>
              </a:rPr>
              <a:t>Resolve horizontally and sub in values. Take the direction of acceleration as positive</a:t>
            </a:r>
            <a:endParaRPr lang="en-GB" sz="1200" dirty="0">
              <a:solidFill>
                <a:srgbClr val="FF0000"/>
              </a:solidFill>
              <a:latin typeface="Comic Sans MS" pitchFamily="66" charset="0"/>
            </a:endParaRPr>
          </a:p>
        </p:txBody>
      </p:sp>
      <p:sp>
        <p:nvSpPr>
          <p:cNvPr id="107" name="Arc 106"/>
          <p:cNvSpPr/>
          <p:nvPr/>
        </p:nvSpPr>
        <p:spPr>
          <a:xfrm>
            <a:off x="6019800" y="4495800"/>
            <a:ext cx="53340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8" name="TextBox 107"/>
          <p:cNvSpPr txBox="1"/>
          <p:nvPr/>
        </p:nvSpPr>
        <p:spPr>
          <a:xfrm>
            <a:off x="6477000" y="4572000"/>
            <a:ext cx="1219200" cy="276999"/>
          </a:xfrm>
          <a:prstGeom prst="rect">
            <a:avLst/>
          </a:prstGeom>
          <a:noFill/>
        </p:spPr>
        <p:txBody>
          <a:bodyPr wrap="square" rtlCol="0">
            <a:spAutoFit/>
          </a:bodyPr>
          <a:lstStyle/>
          <a:p>
            <a:pPr algn="ctr"/>
            <a:r>
              <a:rPr lang="en-GB" sz="1200" dirty="0">
                <a:solidFill>
                  <a:srgbClr val="FF0000"/>
                </a:solidFill>
                <a:latin typeface="Comic Sans MS" pitchFamily="66" charset="0"/>
                <a:sym typeface="Wingdings" pitchFamily="2" charset="2"/>
              </a:rPr>
              <a:t>Calculate  a</a:t>
            </a:r>
            <a:endParaRPr lang="en-GB" sz="1200" dirty="0">
              <a:solidFill>
                <a:srgbClr val="FF0000"/>
              </a:solidFill>
              <a:latin typeface="Comic Sans MS" pitchFamily="66" charset="0"/>
            </a:endParaRPr>
          </a:p>
        </p:txBody>
      </p:sp>
    </p:spTree>
    <p:extLst>
      <p:ext uri="{BB962C8B-B14F-4D97-AF65-F5344CB8AC3E}">
        <p14:creationId xmlns:p14="http://schemas.microsoft.com/office/powerpoint/2010/main" val="3408629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0"/>
                                        </p:tgtEl>
                                        <p:attrNameLst>
                                          <p:attrName>style.visibility</p:attrName>
                                        </p:attrNameLst>
                                      </p:cBhvr>
                                      <p:to>
                                        <p:strVal val="visible"/>
                                      </p:to>
                                    </p:set>
                                    <p:animEffect transition="in" filter="blinds(horizontal)">
                                      <p:cBhvr>
                                        <p:cTn id="22" dur="500"/>
                                        <p:tgtEl>
                                          <p:spTgt spid="6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blinds(horizontal)">
                                      <p:cBhvr>
                                        <p:cTn id="27" dur="500"/>
                                        <p:tgtEl>
                                          <p:spTgt spid="47"/>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57"/>
                                        </p:tgtEl>
                                        <p:attrNameLst>
                                          <p:attrName>style.visibility</p:attrName>
                                        </p:attrNameLst>
                                      </p:cBhvr>
                                      <p:to>
                                        <p:strVal val="visible"/>
                                      </p:to>
                                    </p:set>
                                    <p:animEffect transition="in" filter="blinds(horizontal)">
                                      <p:cBhvr>
                                        <p:cTn id="30" dur="500"/>
                                        <p:tgtEl>
                                          <p:spTgt spid="57"/>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blinds(horizontal)">
                                      <p:cBhvr>
                                        <p:cTn id="35" dur="500"/>
                                        <p:tgtEl>
                                          <p:spTgt spid="48"/>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54"/>
                                        </p:tgtEl>
                                        <p:attrNameLst>
                                          <p:attrName>style.visibility</p:attrName>
                                        </p:attrNameLst>
                                      </p:cBhvr>
                                      <p:to>
                                        <p:strVal val="visible"/>
                                      </p:to>
                                    </p:set>
                                    <p:animEffect transition="in" filter="blinds(horizontal)">
                                      <p:cBhvr>
                                        <p:cTn id="40" dur="500"/>
                                        <p:tgtEl>
                                          <p:spTgt spid="54"/>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blinds(horizontal)">
                                      <p:cBhvr>
                                        <p:cTn id="45" dur="500"/>
                                        <p:tgtEl>
                                          <p:spTgt spid="58"/>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55"/>
                                        </p:tgtEl>
                                        <p:attrNameLst>
                                          <p:attrName>style.visibility</p:attrName>
                                        </p:attrNameLst>
                                      </p:cBhvr>
                                      <p:to>
                                        <p:strVal val="visible"/>
                                      </p:to>
                                    </p:set>
                                    <p:animEffect transition="in" filter="blinds(horizontal)">
                                      <p:cBhvr>
                                        <p:cTn id="50" dur="500"/>
                                        <p:tgtEl>
                                          <p:spTgt spid="55"/>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49"/>
                                        </p:tgtEl>
                                        <p:attrNameLst>
                                          <p:attrName>style.visibility</p:attrName>
                                        </p:attrNameLst>
                                      </p:cBhvr>
                                      <p:to>
                                        <p:strVal val="visible"/>
                                      </p:to>
                                    </p:set>
                                    <p:animEffect transition="in" filter="blinds(horizontal)">
                                      <p:cBhvr>
                                        <p:cTn id="55" dur="500"/>
                                        <p:tgtEl>
                                          <p:spTgt spid="49"/>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53"/>
                                        </p:tgtEl>
                                        <p:attrNameLst>
                                          <p:attrName>style.visibility</p:attrName>
                                        </p:attrNameLst>
                                      </p:cBhvr>
                                      <p:to>
                                        <p:strVal val="visible"/>
                                      </p:to>
                                    </p:set>
                                    <p:animEffect transition="in" filter="blinds(horizontal)">
                                      <p:cBhvr>
                                        <p:cTn id="60" dur="500"/>
                                        <p:tgtEl>
                                          <p:spTgt spid="53"/>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50"/>
                                        </p:tgtEl>
                                        <p:attrNameLst>
                                          <p:attrName>style.visibility</p:attrName>
                                        </p:attrNameLst>
                                      </p:cBhvr>
                                      <p:to>
                                        <p:strVal val="visible"/>
                                      </p:to>
                                    </p:set>
                                    <p:animEffect transition="in" filter="blinds(horizontal)">
                                      <p:cBhvr>
                                        <p:cTn id="65" dur="500"/>
                                        <p:tgtEl>
                                          <p:spTgt spid="50"/>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59"/>
                                        </p:tgtEl>
                                        <p:attrNameLst>
                                          <p:attrName>style.visibility</p:attrName>
                                        </p:attrNameLst>
                                      </p:cBhvr>
                                      <p:to>
                                        <p:strVal val="visible"/>
                                      </p:to>
                                    </p:set>
                                    <p:animEffect transition="in" filter="blinds(horizontal)">
                                      <p:cBhvr>
                                        <p:cTn id="70" dur="500"/>
                                        <p:tgtEl>
                                          <p:spTgt spid="59"/>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nodeType="clickEffect">
                                  <p:stCondLst>
                                    <p:cond delay="0"/>
                                  </p:stCondLst>
                                  <p:childTnLst>
                                    <p:set>
                                      <p:cBhvr>
                                        <p:cTn id="74" dur="1" fill="hold">
                                          <p:stCondLst>
                                            <p:cond delay="0"/>
                                          </p:stCondLst>
                                        </p:cTn>
                                        <p:tgtEl>
                                          <p:spTgt spid="51"/>
                                        </p:tgtEl>
                                        <p:attrNameLst>
                                          <p:attrName>style.visibility</p:attrName>
                                        </p:attrNameLst>
                                      </p:cBhvr>
                                      <p:to>
                                        <p:strVal val="visible"/>
                                      </p:to>
                                    </p:set>
                                    <p:animEffect transition="in" filter="blinds(horizontal)">
                                      <p:cBhvr>
                                        <p:cTn id="75" dur="500"/>
                                        <p:tgtEl>
                                          <p:spTgt spid="51"/>
                                        </p:tgtEl>
                                      </p:cBhvr>
                                    </p:animEffect>
                                  </p:childTnLst>
                                </p:cTn>
                              </p:par>
                              <p:par>
                                <p:cTn id="76" presetID="3" presetClass="entr" presetSubtype="10" fill="hold" nodeType="withEffect">
                                  <p:stCondLst>
                                    <p:cond delay="0"/>
                                  </p:stCondLst>
                                  <p:childTnLst>
                                    <p:set>
                                      <p:cBhvr>
                                        <p:cTn id="77" dur="1" fill="hold">
                                          <p:stCondLst>
                                            <p:cond delay="0"/>
                                          </p:stCondLst>
                                        </p:cTn>
                                        <p:tgtEl>
                                          <p:spTgt spid="52"/>
                                        </p:tgtEl>
                                        <p:attrNameLst>
                                          <p:attrName>style.visibility</p:attrName>
                                        </p:attrNameLst>
                                      </p:cBhvr>
                                      <p:to>
                                        <p:strVal val="visible"/>
                                      </p:to>
                                    </p:set>
                                    <p:animEffect transition="in" filter="blinds(horizontal)">
                                      <p:cBhvr>
                                        <p:cTn id="78" dur="500"/>
                                        <p:tgtEl>
                                          <p:spTgt spid="52"/>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56"/>
                                        </p:tgtEl>
                                        <p:attrNameLst>
                                          <p:attrName>style.visibility</p:attrName>
                                        </p:attrNameLst>
                                      </p:cBhvr>
                                      <p:to>
                                        <p:strVal val="visible"/>
                                      </p:to>
                                    </p:set>
                                    <p:animEffect transition="in" filter="blinds(horizontal)">
                                      <p:cBhvr>
                                        <p:cTn id="81" dur="500"/>
                                        <p:tgtEl>
                                          <p:spTgt spid="56"/>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102"/>
                                        </p:tgtEl>
                                        <p:attrNameLst>
                                          <p:attrName>style.visibility</p:attrName>
                                        </p:attrNameLst>
                                      </p:cBhvr>
                                      <p:to>
                                        <p:strVal val="visible"/>
                                      </p:to>
                                    </p:set>
                                    <p:animEffect transition="in" filter="blinds(horizontal)">
                                      <p:cBhvr>
                                        <p:cTn id="86" dur="500"/>
                                        <p:tgtEl>
                                          <p:spTgt spid="102"/>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61"/>
                                        </p:tgtEl>
                                        <p:attrNameLst>
                                          <p:attrName>style.visibility</p:attrName>
                                        </p:attrNameLst>
                                      </p:cBhvr>
                                      <p:to>
                                        <p:strVal val="visible"/>
                                      </p:to>
                                    </p:set>
                                    <p:animEffect transition="in" filter="blinds(horizontal)">
                                      <p:cBhvr>
                                        <p:cTn id="91" dur="500"/>
                                        <p:tgtEl>
                                          <p:spTgt spid="61"/>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105"/>
                                        </p:tgtEl>
                                        <p:attrNameLst>
                                          <p:attrName>style.visibility</p:attrName>
                                        </p:attrNameLst>
                                      </p:cBhvr>
                                      <p:to>
                                        <p:strVal val="visible"/>
                                      </p:to>
                                    </p:set>
                                    <p:animEffect transition="in" filter="blinds(horizontal)">
                                      <p:cBhvr>
                                        <p:cTn id="96" dur="500"/>
                                        <p:tgtEl>
                                          <p:spTgt spid="105"/>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106"/>
                                        </p:tgtEl>
                                        <p:attrNameLst>
                                          <p:attrName>style.visibility</p:attrName>
                                        </p:attrNameLst>
                                      </p:cBhvr>
                                      <p:to>
                                        <p:strVal val="visible"/>
                                      </p:to>
                                    </p:set>
                                    <p:animEffect transition="in" filter="blinds(horizontal)">
                                      <p:cBhvr>
                                        <p:cTn id="101" dur="500"/>
                                        <p:tgtEl>
                                          <p:spTgt spid="106"/>
                                        </p:tgtEl>
                                      </p:cBhvr>
                                    </p:animEffect>
                                  </p:childTnLst>
                                </p:cTn>
                              </p:par>
                            </p:childTnLst>
                          </p:cTn>
                        </p:par>
                      </p:childTnLst>
                    </p:cTn>
                  </p:par>
                  <p:par>
                    <p:cTn id="102" fill="hold">
                      <p:stCondLst>
                        <p:cond delay="indefinite"/>
                      </p:stCondLst>
                      <p:childTnLst>
                        <p:par>
                          <p:cTn id="103" fill="hold">
                            <p:stCondLst>
                              <p:cond delay="0"/>
                            </p:stCondLst>
                            <p:childTnLst>
                              <p:par>
                                <p:cTn id="104" presetID="7" presetClass="emph" presetSubtype="2" fill="hold" nodeType="clickEffect">
                                  <p:stCondLst>
                                    <p:cond delay="0"/>
                                  </p:stCondLst>
                                  <p:childTnLst>
                                    <p:animClr clrSpc="rgb" dir="cw">
                                      <p:cBhvr>
                                        <p:cTn id="105" dur="500" fill="hold"/>
                                        <p:tgtEl>
                                          <p:spTgt spid="49"/>
                                        </p:tgtEl>
                                        <p:attrNameLst>
                                          <p:attrName>stroke.color</p:attrName>
                                        </p:attrNameLst>
                                      </p:cBhvr>
                                      <p:to>
                                        <a:srgbClr val="FF0000"/>
                                      </p:to>
                                    </p:animClr>
                                    <p:set>
                                      <p:cBhvr>
                                        <p:cTn id="106" dur="500" fill="hold"/>
                                        <p:tgtEl>
                                          <p:spTgt spid="49"/>
                                        </p:tgtEl>
                                        <p:attrNameLst>
                                          <p:attrName>stroke.on</p:attrName>
                                        </p:attrNameLst>
                                      </p:cBhvr>
                                      <p:to>
                                        <p:strVal val="true"/>
                                      </p:to>
                                    </p:set>
                                  </p:childTnLst>
                                </p:cTn>
                              </p:par>
                              <p:par>
                                <p:cTn id="107" presetID="7" presetClass="emph" presetSubtype="2" fill="hold" nodeType="withEffect">
                                  <p:stCondLst>
                                    <p:cond delay="0"/>
                                  </p:stCondLst>
                                  <p:childTnLst>
                                    <p:animClr clrSpc="rgb" dir="cw">
                                      <p:cBhvr>
                                        <p:cTn id="108" dur="500" fill="hold"/>
                                        <p:tgtEl>
                                          <p:spTgt spid="50"/>
                                        </p:tgtEl>
                                        <p:attrNameLst>
                                          <p:attrName>stroke.color</p:attrName>
                                        </p:attrNameLst>
                                      </p:cBhvr>
                                      <p:to>
                                        <a:srgbClr val="FF0000"/>
                                      </p:to>
                                    </p:animClr>
                                    <p:set>
                                      <p:cBhvr>
                                        <p:cTn id="109" dur="500" fill="hold"/>
                                        <p:tgtEl>
                                          <p:spTgt spid="50"/>
                                        </p:tgtEl>
                                        <p:attrNameLst>
                                          <p:attrName>stroke.on</p:attrName>
                                        </p:attrNameLst>
                                      </p:cBhvr>
                                      <p:to>
                                        <p:strVal val="true"/>
                                      </p:to>
                                    </p:set>
                                  </p:childTnLst>
                                </p:cTn>
                              </p:par>
                              <p:par>
                                <p:cTn id="110" presetID="7" presetClass="emph" presetSubtype="2" fill="hold" nodeType="withEffect">
                                  <p:stCondLst>
                                    <p:cond delay="0"/>
                                  </p:stCondLst>
                                  <p:childTnLst>
                                    <p:animClr clrSpc="rgb" dir="cw">
                                      <p:cBhvr>
                                        <p:cTn id="111" dur="500" fill="hold"/>
                                        <p:tgtEl>
                                          <p:spTgt spid="51"/>
                                        </p:tgtEl>
                                        <p:attrNameLst>
                                          <p:attrName>stroke.color</p:attrName>
                                        </p:attrNameLst>
                                      </p:cBhvr>
                                      <p:to>
                                        <a:srgbClr val="FF0000"/>
                                      </p:to>
                                    </p:animClr>
                                    <p:set>
                                      <p:cBhvr>
                                        <p:cTn id="112" dur="500" fill="hold"/>
                                        <p:tgtEl>
                                          <p:spTgt spid="51"/>
                                        </p:tgtEl>
                                        <p:attrNameLst>
                                          <p:attrName>stroke.on</p:attrName>
                                        </p:attrNameLst>
                                      </p:cBhvr>
                                      <p:to>
                                        <p:strVal val="true"/>
                                      </p:to>
                                    </p:set>
                                  </p:childTnLst>
                                </p:cTn>
                              </p:par>
                              <p:par>
                                <p:cTn id="113" presetID="7" presetClass="emph" presetSubtype="2" fill="hold" nodeType="withEffect">
                                  <p:stCondLst>
                                    <p:cond delay="0"/>
                                  </p:stCondLst>
                                  <p:childTnLst>
                                    <p:animClr clrSpc="rgb" dir="cw">
                                      <p:cBhvr>
                                        <p:cTn id="114" dur="500" fill="hold"/>
                                        <p:tgtEl>
                                          <p:spTgt spid="52"/>
                                        </p:tgtEl>
                                        <p:attrNameLst>
                                          <p:attrName>stroke.color</p:attrName>
                                        </p:attrNameLst>
                                      </p:cBhvr>
                                      <p:to>
                                        <a:srgbClr val="FF0000"/>
                                      </p:to>
                                    </p:animClr>
                                    <p:set>
                                      <p:cBhvr>
                                        <p:cTn id="115" dur="500" fill="hold"/>
                                        <p:tgtEl>
                                          <p:spTgt spid="52"/>
                                        </p:tgtEl>
                                        <p:attrNameLst>
                                          <p:attrName>stroke.on</p:attrName>
                                        </p:attrNameLst>
                                      </p:cBhvr>
                                      <p:to>
                                        <p:strVal val="true"/>
                                      </p:to>
                                    </p:set>
                                  </p:childTnLst>
                                </p:cTn>
                              </p:par>
                              <p:par>
                                <p:cTn id="116" presetID="3" presetClass="emph" presetSubtype="2" fill="hold" grpId="1" nodeType="withEffect">
                                  <p:stCondLst>
                                    <p:cond delay="0"/>
                                  </p:stCondLst>
                                  <p:childTnLst>
                                    <p:animClr clrSpc="rgb" dir="cw">
                                      <p:cBhvr override="childStyle">
                                        <p:cTn id="117" dur="500" fill="hold"/>
                                        <p:tgtEl>
                                          <p:spTgt spid="53"/>
                                        </p:tgtEl>
                                        <p:attrNameLst>
                                          <p:attrName>style.color</p:attrName>
                                        </p:attrNameLst>
                                      </p:cBhvr>
                                      <p:to>
                                        <a:srgbClr val="FF0000"/>
                                      </p:to>
                                    </p:animClr>
                                  </p:childTnLst>
                                </p:cTn>
                              </p:par>
                              <p:par>
                                <p:cTn id="118" presetID="3" presetClass="emph" presetSubtype="2" fill="hold" grpId="1" nodeType="withEffect">
                                  <p:stCondLst>
                                    <p:cond delay="0"/>
                                  </p:stCondLst>
                                  <p:childTnLst>
                                    <p:animClr clrSpc="rgb" dir="cw">
                                      <p:cBhvr override="childStyle">
                                        <p:cTn id="119" dur="500" fill="hold"/>
                                        <p:tgtEl>
                                          <p:spTgt spid="59"/>
                                        </p:tgtEl>
                                        <p:attrNameLst>
                                          <p:attrName>style.color</p:attrName>
                                        </p:attrNameLst>
                                      </p:cBhvr>
                                      <p:to>
                                        <a:srgbClr val="FF0000"/>
                                      </p:to>
                                    </p:animClr>
                                  </p:childTnLst>
                                </p:cTn>
                              </p:par>
                              <p:par>
                                <p:cTn id="120" presetID="3" presetClass="emph" presetSubtype="2" fill="hold" grpId="1" nodeType="withEffect">
                                  <p:stCondLst>
                                    <p:cond delay="0"/>
                                  </p:stCondLst>
                                  <p:childTnLst>
                                    <p:animClr clrSpc="rgb" dir="cw">
                                      <p:cBhvr override="childStyle">
                                        <p:cTn id="121" dur="500" fill="hold"/>
                                        <p:tgtEl>
                                          <p:spTgt spid="56"/>
                                        </p:tgtEl>
                                        <p:attrNameLst>
                                          <p:attrName>style.color</p:attrName>
                                        </p:attrNameLst>
                                      </p:cBhvr>
                                      <p:to>
                                        <a:srgbClr val="FF0000"/>
                                      </p:to>
                                    </p:animClr>
                                  </p:childTnLst>
                                </p:cTn>
                              </p:par>
                            </p:childTnLst>
                          </p:cTn>
                        </p:par>
                      </p:childTnLst>
                    </p:cTn>
                  </p:par>
                  <p:par>
                    <p:cTn id="122" fill="hold">
                      <p:stCondLst>
                        <p:cond delay="indefinite"/>
                      </p:stCondLst>
                      <p:childTnLst>
                        <p:par>
                          <p:cTn id="123" fill="hold">
                            <p:stCondLst>
                              <p:cond delay="0"/>
                            </p:stCondLst>
                            <p:childTnLst>
                              <p:par>
                                <p:cTn id="124" presetID="3" presetClass="entr" presetSubtype="10" fill="hold" grpId="0" nodeType="clickEffect">
                                  <p:stCondLst>
                                    <p:cond delay="0"/>
                                  </p:stCondLst>
                                  <p:childTnLst>
                                    <p:set>
                                      <p:cBhvr>
                                        <p:cTn id="125" dur="1" fill="hold">
                                          <p:stCondLst>
                                            <p:cond delay="0"/>
                                          </p:stCondLst>
                                        </p:cTn>
                                        <p:tgtEl>
                                          <p:spTgt spid="103"/>
                                        </p:tgtEl>
                                        <p:attrNameLst>
                                          <p:attrName>style.visibility</p:attrName>
                                        </p:attrNameLst>
                                      </p:cBhvr>
                                      <p:to>
                                        <p:strVal val="visible"/>
                                      </p:to>
                                    </p:set>
                                    <p:animEffect transition="in" filter="blinds(horizontal)">
                                      <p:cBhvr>
                                        <p:cTn id="126" dur="500"/>
                                        <p:tgtEl>
                                          <p:spTgt spid="103"/>
                                        </p:tgtEl>
                                      </p:cBhvr>
                                    </p:animEffect>
                                  </p:childTnLst>
                                </p:cTn>
                              </p:par>
                            </p:childTnLst>
                          </p:cTn>
                        </p:par>
                      </p:childTnLst>
                    </p:cTn>
                  </p:par>
                  <p:par>
                    <p:cTn id="127" fill="hold">
                      <p:stCondLst>
                        <p:cond delay="indefinite"/>
                      </p:stCondLst>
                      <p:childTnLst>
                        <p:par>
                          <p:cTn id="128" fill="hold">
                            <p:stCondLst>
                              <p:cond delay="0"/>
                            </p:stCondLst>
                            <p:childTnLst>
                              <p:par>
                                <p:cTn id="129" presetID="3" presetClass="entr" presetSubtype="10" fill="hold" grpId="0" nodeType="clickEffect">
                                  <p:stCondLst>
                                    <p:cond delay="0"/>
                                  </p:stCondLst>
                                  <p:childTnLst>
                                    <p:set>
                                      <p:cBhvr>
                                        <p:cTn id="130" dur="1" fill="hold">
                                          <p:stCondLst>
                                            <p:cond delay="0"/>
                                          </p:stCondLst>
                                        </p:cTn>
                                        <p:tgtEl>
                                          <p:spTgt spid="107"/>
                                        </p:tgtEl>
                                        <p:attrNameLst>
                                          <p:attrName>style.visibility</p:attrName>
                                        </p:attrNameLst>
                                      </p:cBhvr>
                                      <p:to>
                                        <p:strVal val="visible"/>
                                      </p:to>
                                    </p:set>
                                    <p:animEffect transition="in" filter="blinds(horizontal)">
                                      <p:cBhvr>
                                        <p:cTn id="131" dur="500"/>
                                        <p:tgtEl>
                                          <p:spTgt spid="107"/>
                                        </p:tgtEl>
                                      </p:cBhvr>
                                    </p:animEffect>
                                  </p:childTnLst>
                                </p:cTn>
                              </p:par>
                            </p:childTnLst>
                          </p:cTn>
                        </p:par>
                      </p:childTnLst>
                    </p:cTn>
                  </p:par>
                  <p:par>
                    <p:cTn id="132" fill="hold">
                      <p:stCondLst>
                        <p:cond delay="indefinite"/>
                      </p:stCondLst>
                      <p:childTnLst>
                        <p:par>
                          <p:cTn id="133" fill="hold">
                            <p:stCondLst>
                              <p:cond delay="0"/>
                            </p:stCondLst>
                            <p:childTnLst>
                              <p:par>
                                <p:cTn id="134" presetID="3" presetClass="entr" presetSubtype="10" fill="hold" grpId="0" nodeType="clickEffect">
                                  <p:stCondLst>
                                    <p:cond delay="0"/>
                                  </p:stCondLst>
                                  <p:childTnLst>
                                    <p:set>
                                      <p:cBhvr>
                                        <p:cTn id="135" dur="1" fill="hold">
                                          <p:stCondLst>
                                            <p:cond delay="0"/>
                                          </p:stCondLst>
                                        </p:cTn>
                                        <p:tgtEl>
                                          <p:spTgt spid="108"/>
                                        </p:tgtEl>
                                        <p:attrNameLst>
                                          <p:attrName>style.visibility</p:attrName>
                                        </p:attrNameLst>
                                      </p:cBhvr>
                                      <p:to>
                                        <p:strVal val="visible"/>
                                      </p:to>
                                    </p:set>
                                    <p:animEffect transition="in" filter="blinds(horizontal)">
                                      <p:cBhvr>
                                        <p:cTn id="136" dur="500"/>
                                        <p:tgtEl>
                                          <p:spTgt spid="108"/>
                                        </p:tgtEl>
                                      </p:cBhvr>
                                    </p:animEffect>
                                  </p:childTnLst>
                                </p:cTn>
                              </p:par>
                            </p:childTnLst>
                          </p:cTn>
                        </p:par>
                      </p:childTnLst>
                    </p:cTn>
                  </p:par>
                  <p:par>
                    <p:cTn id="137" fill="hold">
                      <p:stCondLst>
                        <p:cond delay="indefinite"/>
                      </p:stCondLst>
                      <p:childTnLst>
                        <p:par>
                          <p:cTn id="138" fill="hold">
                            <p:stCondLst>
                              <p:cond delay="0"/>
                            </p:stCondLst>
                            <p:childTnLst>
                              <p:par>
                                <p:cTn id="139" presetID="3" presetClass="entr" presetSubtype="10" fill="hold" grpId="0" nodeType="clickEffect">
                                  <p:stCondLst>
                                    <p:cond delay="0"/>
                                  </p:stCondLst>
                                  <p:childTnLst>
                                    <p:set>
                                      <p:cBhvr>
                                        <p:cTn id="140" dur="1" fill="hold">
                                          <p:stCondLst>
                                            <p:cond delay="0"/>
                                          </p:stCondLst>
                                        </p:cTn>
                                        <p:tgtEl>
                                          <p:spTgt spid="104"/>
                                        </p:tgtEl>
                                        <p:attrNameLst>
                                          <p:attrName>style.visibility</p:attrName>
                                        </p:attrNameLst>
                                      </p:cBhvr>
                                      <p:to>
                                        <p:strVal val="visible"/>
                                      </p:to>
                                    </p:set>
                                    <p:animEffect transition="in" filter="blinds(horizontal)">
                                      <p:cBhvr>
                                        <p:cTn id="141" dur="5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53" grpId="0"/>
      <p:bldP spid="53" grpId="1"/>
      <p:bldP spid="54" grpId="0"/>
      <p:bldP spid="55" grpId="0"/>
      <p:bldP spid="56" grpId="0"/>
      <p:bldP spid="56" grpId="1"/>
      <p:bldP spid="57" grpId="0"/>
      <p:bldP spid="59" grpId="0"/>
      <p:bldP spid="59" grpId="1"/>
      <p:bldP spid="60" grpId="0"/>
      <p:bldP spid="61" grpId="0"/>
      <p:bldP spid="102" grpId="0"/>
      <p:bldP spid="103" grpId="0"/>
      <p:bldP spid="104" grpId="0"/>
      <p:bldP spid="105" grpId="0" animBg="1"/>
      <p:bldP spid="106" grpId="0"/>
      <p:bldP spid="107" grpId="0" animBg="1"/>
      <p:bldP spid="10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5088493"/>
          </a:xfrm>
        </p:spPr>
        <p:txBody>
          <a:bodyPr>
            <a:normAutofit/>
          </a:bodyPr>
          <a:lstStyle/>
          <a:p>
            <a:pPr marL="0" indent="0" algn="ctr">
              <a:buNone/>
            </a:pPr>
            <a:r>
              <a:rPr lang="en-US" sz="1600" b="1" dirty="0">
                <a:latin typeface="Comic Sans MS" panose="030F0702030302020204" pitchFamily="66" charset="0"/>
              </a:rPr>
              <a:t>A non-zero resultant set of forces acting on an object will cause it to accelerate in the resultant force’s direction</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A particle of mass 5kg is pulled along a rough horizontal table by a force of 20N, with a frictional force of 4N acting against it. Given that the particle is initially at rest, find:</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The acceleration of the particle – </a:t>
            </a:r>
            <a:r>
              <a:rPr lang="en-GB" sz="1600" dirty="0">
                <a:solidFill>
                  <a:srgbClr val="FF0000"/>
                </a:solidFill>
                <a:latin typeface="Comic Sans MS" pitchFamily="66" charset="0"/>
              </a:rPr>
              <a:t>3.2ms</a:t>
            </a:r>
            <a:r>
              <a:rPr lang="en-GB" sz="1600" baseline="30000" dirty="0">
                <a:solidFill>
                  <a:srgbClr val="FF0000"/>
                </a:solidFill>
                <a:latin typeface="Comic Sans MS" pitchFamily="66" charset="0"/>
              </a:rPr>
              <a:t>-2</a:t>
            </a:r>
          </a:p>
          <a:p>
            <a:pPr algn="ctr">
              <a:buAutoNum type="alphaLcParenR"/>
            </a:pPr>
            <a:r>
              <a:rPr lang="en-GB" sz="1600" dirty="0">
                <a:latin typeface="Comic Sans MS" pitchFamily="66" charset="0"/>
              </a:rPr>
              <a:t>The distance travelled by the particle in the first 4 seconds</a:t>
            </a:r>
          </a:p>
          <a:p>
            <a:pPr algn="ctr">
              <a:buAutoNum type="alphaLcParenR"/>
            </a:pPr>
            <a:r>
              <a:rPr lang="en-GB" sz="1600" dirty="0">
                <a:latin typeface="Comic Sans MS" pitchFamily="66" charset="0"/>
              </a:rPr>
              <a:t>The magnitude of the normal reaction between the particle and the table</a:t>
            </a:r>
          </a:p>
          <a:p>
            <a:pPr marL="0" indent="0" algn="ctr">
              <a:buNone/>
            </a:pPr>
            <a:endParaRPr lang="en-GB" sz="1600" dirty="0">
              <a:latin typeface="Comic Sans MS"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10C</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1074" y="481756"/>
                <a:ext cx="129048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0" i="1" smtClean="0">
                          <a:latin typeface="Cambria Math"/>
                        </a:rPr>
                        <m:t>𝐹</m:t>
                      </m:r>
                      <m:r>
                        <a:rPr lang="en-GB" sz="2400" b="0" i="1" smtClean="0">
                          <a:latin typeface="Cambria Math"/>
                        </a:rPr>
                        <m:t>=</m:t>
                      </m:r>
                      <m:r>
                        <a:rPr lang="en-GB" sz="2400" b="0" i="1" smtClean="0">
                          <a:latin typeface="Cambria Math"/>
                        </a:rPr>
                        <m:t>𝑚𝑎</m:t>
                      </m:r>
                    </m:oMath>
                  </m:oMathPara>
                </a14:m>
                <a:endParaRPr lang="en-GB"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31074" y="481756"/>
                <a:ext cx="1290481" cy="461665"/>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7704464" y="465015"/>
                <a:ext cx="140846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𝑊</m:t>
                      </m:r>
                      <m:r>
                        <a:rPr lang="en-GB" sz="2400" b="0" i="1" smtClean="0">
                          <a:latin typeface="Cambria Math"/>
                        </a:rPr>
                        <m:t>=</m:t>
                      </m:r>
                      <m:r>
                        <a:rPr lang="en-GB" sz="2400" b="0" i="1" smtClean="0">
                          <a:latin typeface="Cambria Math"/>
                        </a:rPr>
                        <m:t>𝑚𝑔</m:t>
                      </m:r>
                    </m:oMath>
                  </m:oMathPara>
                </a14:m>
                <a:endParaRPr lang="en-GB" sz="2400" dirty="0"/>
              </a:p>
            </p:txBody>
          </p:sp>
        </mc:Choice>
        <mc:Fallback xmlns="">
          <p:sp>
            <p:nvSpPr>
              <p:cNvPr id="16" name="TextBox 15"/>
              <p:cNvSpPr txBox="1">
                <a:spLocks noRot="1" noChangeAspect="1" noMove="1" noResize="1" noEditPoints="1" noAdjustHandles="1" noChangeArrowheads="1" noChangeShapeType="1" noTextEdit="1"/>
              </p:cNvSpPr>
              <p:nvPr/>
            </p:nvSpPr>
            <p:spPr>
              <a:xfrm>
                <a:off x="7704464" y="465015"/>
                <a:ext cx="1408462" cy="461665"/>
              </a:xfrm>
              <a:prstGeom prst="rect">
                <a:avLst/>
              </a:prstGeom>
              <a:blipFill>
                <a:blip r:embed="rId3"/>
                <a:stretch>
                  <a:fillRect b="-10526"/>
                </a:stretch>
              </a:blipFill>
            </p:spPr>
            <p:txBody>
              <a:bodyPr/>
              <a:lstStyle/>
              <a:p>
                <a:r>
                  <a:rPr lang="en-GB">
                    <a:noFill/>
                  </a:rPr>
                  <a:t> </a:t>
                </a:r>
              </a:p>
            </p:txBody>
          </p:sp>
        </mc:Fallback>
      </mc:AlternateContent>
      <p:sp>
        <p:nvSpPr>
          <p:cNvPr id="36" name="Rectangle 35"/>
          <p:cNvSpPr/>
          <p:nvPr/>
        </p:nvSpPr>
        <p:spPr>
          <a:xfrm>
            <a:off x="5181600" y="2590800"/>
            <a:ext cx="762000" cy="457200"/>
          </a:xfrm>
          <a:prstGeom prst="rect">
            <a:avLst/>
          </a:prstGeom>
          <a:solidFill>
            <a:srgbClr val="0066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7" name="Straight Arrow Connector 36"/>
          <p:cNvCxnSpPr/>
          <p:nvPr/>
        </p:nvCxnSpPr>
        <p:spPr>
          <a:xfrm>
            <a:off x="5562600" y="3048000"/>
            <a:ext cx="0" cy="3048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5943600" y="2819400"/>
            <a:ext cx="304800" cy="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4876800" y="2819400"/>
            <a:ext cx="304800" cy="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5257800" y="1828800"/>
            <a:ext cx="533400" cy="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5334000" y="1828800"/>
            <a:ext cx="304800" cy="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6248400" y="2667000"/>
            <a:ext cx="545342" cy="307777"/>
          </a:xfrm>
          <a:prstGeom prst="rect">
            <a:avLst/>
          </a:prstGeom>
          <a:noFill/>
        </p:spPr>
        <p:txBody>
          <a:bodyPr wrap="none" rtlCol="0">
            <a:spAutoFit/>
          </a:bodyPr>
          <a:lstStyle/>
          <a:p>
            <a:r>
              <a:rPr lang="en-GB" sz="1400" dirty="0">
                <a:solidFill>
                  <a:srgbClr val="FF0000"/>
                </a:solidFill>
                <a:latin typeface="Comic Sans MS" pitchFamily="66" charset="0"/>
              </a:rPr>
              <a:t>20N</a:t>
            </a:r>
          </a:p>
        </p:txBody>
      </p:sp>
      <p:sp>
        <p:nvSpPr>
          <p:cNvPr id="43" name="TextBox 42"/>
          <p:cNvSpPr txBox="1"/>
          <p:nvPr/>
        </p:nvSpPr>
        <p:spPr>
          <a:xfrm>
            <a:off x="5257800" y="3352800"/>
            <a:ext cx="583814" cy="307777"/>
          </a:xfrm>
          <a:prstGeom prst="rect">
            <a:avLst/>
          </a:prstGeom>
          <a:noFill/>
        </p:spPr>
        <p:txBody>
          <a:bodyPr wrap="none" rtlCol="0">
            <a:spAutoFit/>
          </a:bodyPr>
          <a:lstStyle/>
          <a:p>
            <a:r>
              <a:rPr lang="en-GB" sz="1400" dirty="0">
                <a:latin typeface="Comic Sans MS" pitchFamily="66" charset="0"/>
              </a:rPr>
              <a:t>5g N</a:t>
            </a:r>
          </a:p>
        </p:txBody>
      </p:sp>
      <p:sp>
        <p:nvSpPr>
          <p:cNvPr id="44" name="TextBox 43"/>
          <p:cNvSpPr txBox="1"/>
          <p:nvPr/>
        </p:nvSpPr>
        <p:spPr>
          <a:xfrm>
            <a:off x="5410200" y="1981200"/>
            <a:ext cx="296876" cy="307777"/>
          </a:xfrm>
          <a:prstGeom prst="rect">
            <a:avLst/>
          </a:prstGeom>
          <a:noFill/>
        </p:spPr>
        <p:txBody>
          <a:bodyPr wrap="none" rtlCol="0">
            <a:spAutoFit/>
          </a:bodyPr>
          <a:lstStyle/>
          <a:p>
            <a:r>
              <a:rPr lang="en-GB" sz="1400" dirty="0">
                <a:latin typeface="Comic Sans MS" pitchFamily="66" charset="0"/>
              </a:rPr>
              <a:t>R</a:t>
            </a:r>
          </a:p>
        </p:txBody>
      </p:sp>
      <p:sp>
        <p:nvSpPr>
          <p:cNvPr id="45" name="TextBox 44"/>
          <p:cNvSpPr txBox="1"/>
          <p:nvPr/>
        </p:nvSpPr>
        <p:spPr>
          <a:xfrm>
            <a:off x="5257800" y="1524000"/>
            <a:ext cx="798617" cy="307777"/>
          </a:xfrm>
          <a:prstGeom prst="rect">
            <a:avLst/>
          </a:prstGeom>
          <a:noFill/>
        </p:spPr>
        <p:txBody>
          <a:bodyPr wrap="none" rtlCol="0">
            <a:spAutoFit/>
          </a:bodyPr>
          <a:lstStyle/>
          <a:p>
            <a:r>
              <a:rPr lang="en-GB" sz="1400" dirty="0">
                <a:solidFill>
                  <a:srgbClr val="FF0000"/>
                </a:solidFill>
                <a:latin typeface="Comic Sans MS" pitchFamily="66" charset="0"/>
              </a:rPr>
              <a:t>3.2ms</a:t>
            </a:r>
            <a:r>
              <a:rPr lang="en-GB" sz="1400" baseline="30000" dirty="0">
                <a:solidFill>
                  <a:srgbClr val="FF0000"/>
                </a:solidFill>
                <a:latin typeface="Comic Sans MS" pitchFamily="66" charset="0"/>
              </a:rPr>
              <a:t>-2</a:t>
            </a:r>
          </a:p>
        </p:txBody>
      </p:sp>
      <p:sp>
        <p:nvSpPr>
          <p:cNvPr id="46" name="TextBox 45"/>
          <p:cNvSpPr txBox="1"/>
          <p:nvPr/>
        </p:nvSpPr>
        <p:spPr>
          <a:xfrm>
            <a:off x="5334000" y="2667000"/>
            <a:ext cx="484428" cy="307777"/>
          </a:xfrm>
          <a:prstGeom prst="rect">
            <a:avLst/>
          </a:prstGeom>
          <a:noFill/>
        </p:spPr>
        <p:txBody>
          <a:bodyPr wrap="none" rtlCol="0">
            <a:spAutoFit/>
          </a:bodyPr>
          <a:lstStyle/>
          <a:p>
            <a:r>
              <a:rPr lang="en-GB" sz="1400" dirty="0">
                <a:solidFill>
                  <a:srgbClr val="FFFF00"/>
                </a:solidFill>
                <a:latin typeface="Comic Sans MS" pitchFamily="66" charset="0"/>
              </a:rPr>
              <a:t>5kg</a:t>
            </a:r>
          </a:p>
        </p:txBody>
      </p:sp>
      <p:cxnSp>
        <p:nvCxnSpPr>
          <p:cNvPr id="47" name="Straight Arrow Connector 46"/>
          <p:cNvCxnSpPr/>
          <p:nvPr/>
        </p:nvCxnSpPr>
        <p:spPr>
          <a:xfrm flipV="1">
            <a:off x="5562600" y="2286000"/>
            <a:ext cx="0" cy="3048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4419600" y="2667000"/>
            <a:ext cx="436338" cy="307777"/>
          </a:xfrm>
          <a:prstGeom prst="rect">
            <a:avLst/>
          </a:prstGeom>
          <a:noFill/>
        </p:spPr>
        <p:txBody>
          <a:bodyPr wrap="none" rtlCol="0">
            <a:spAutoFit/>
          </a:bodyPr>
          <a:lstStyle/>
          <a:p>
            <a:r>
              <a:rPr lang="en-GB" sz="1400" dirty="0">
                <a:solidFill>
                  <a:srgbClr val="FF0000"/>
                </a:solidFill>
                <a:latin typeface="Comic Sans MS" pitchFamily="66" charset="0"/>
              </a:rPr>
              <a:t>4N</a:t>
            </a:r>
          </a:p>
        </p:txBody>
      </p:sp>
      <p:sp>
        <p:nvSpPr>
          <p:cNvPr id="49" name="TextBox 48"/>
          <p:cNvSpPr txBox="1"/>
          <p:nvPr/>
        </p:nvSpPr>
        <p:spPr>
          <a:xfrm>
            <a:off x="7010400" y="1676400"/>
            <a:ext cx="1676400" cy="523220"/>
          </a:xfrm>
          <a:prstGeom prst="rect">
            <a:avLst/>
          </a:prstGeom>
          <a:noFill/>
        </p:spPr>
        <p:txBody>
          <a:bodyPr wrap="square" rtlCol="0">
            <a:spAutoFit/>
          </a:bodyPr>
          <a:lstStyle/>
          <a:p>
            <a:pPr algn="ctr"/>
            <a:r>
              <a:rPr lang="en-GB" sz="1400" dirty="0">
                <a:latin typeface="Comic Sans MS" pitchFamily="66" charset="0"/>
              </a:rPr>
              <a:t>Start by drawing a diagram </a:t>
            </a:r>
          </a:p>
        </p:txBody>
      </p:sp>
      <mc:AlternateContent xmlns:mc="http://schemas.openxmlformats.org/markup-compatibility/2006" xmlns:a14="http://schemas.microsoft.com/office/drawing/2010/main">
        <mc:Choice Requires="a14">
          <p:sp>
            <p:nvSpPr>
              <p:cNvPr id="50" name="TextBox 49"/>
              <p:cNvSpPr txBox="1"/>
              <p:nvPr/>
            </p:nvSpPr>
            <p:spPr>
              <a:xfrm>
                <a:off x="4648200" y="3733800"/>
                <a:ext cx="61170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𝑠</m:t>
                      </m:r>
                      <m:r>
                        <a:rPr lang="en-GB" sz="1400" b="0" i="1" smtClean="0">
                          <a:latin typeface="Cambria Math"/>
                        </a:rPr>
                        <m:t>= ?</m:t>
                      </m:r>
                    </m:oMath>
                  </m:oMathPara>
                </a14:m>
                <a:endParaRPr lang="en-GB" sz="1400" dirty="0"/>
              </a:p>
            </p:txBody>
          </p:sp>
        </mc:Choice>
        <mc:Fallback xmlns="">
          <p:sp>
            <p:nvSpPr>
              <p:cNvPr id="50" name="TextBox 49"/>
              <p:cNvSpPr txBox="1">
                <a:spLocks noRot="1" noChangeAspect="1" noMove="1" noResize="1" noEditPoints="1" noAdjustHandles="1" noChangeArrowheads="1" noChangeShapeType="1" noTextEdit="1"/>
              </p:cNvSpPr>
              <p:nvPr/>
            </p:nvSpPr>
            <p:spPr>
              <a:xfrm>
                <a:off x="4648200" y="3733800"/>
                <a:ext cx="611706" cy="30777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5257800" y="3733800"/>
                <a:ext cx="66569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𝑢</m:t>
                      </m:r>
                      <m:r>
                        <a:rPr lang="en-GB" sz="1400" b="0" i="1" smtClean="0">
                          <a:latin typeface="Cambria Math"/>
                        </a:rPr>
                        <m:t>=0</m:t>
                      </m:r>
                    </m:oMath>
                  </m:oMathPara>
                </a14:m>
                <a:endParaRPr lang="en-GB" sz="1400" dirty="0"/>
              </a:p>
            </p:txBody>
          </p:sp>
        </mc:Choice>
        <mc:Fallback xmlns="">
          <p:sp>
            <p:nvSpPr>
              <p:cNvPr id="51" name="TextBox 50"/>
              <p:cNvSpPr txBox="1">
                <a:spLocks noRot="1" noChangeAspect="1" noMove="1" noResize="1" noEditPoints="1" noAdjustHandles="1" noChangeArrowheads="1" noChangeShapeType="1" noTextEdit="1"/>
              </p:cNvSpPr>
              <p:nvPr/>
            </p:nvSpPr>
            <p:spPr>
              <a:xfrm>
                <a:off x="5257800" y="3733800"/>
                <a:ext cx="665695" cy="307777"/>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5943600" y="3733800"/>
                <a:ext cx="63184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𝑣</m:t>
                      </m:r>
                      <m:r>
                        <a:rPr lang="en-GB" sz="1400" b="0" i="1" smtClean="0">
                          <a:latin typeface="Cambria Math"/>
                        </a:rPr>
                        <m:t>= ?</m:t>
                      </m:r>
                    </m:oMath>
                  </m:oMathPara>
                </a14:m>
                <a:endParaRPr lang="en-GB" sz="1400" dirty="0"/>
              </a:p>
            </p:txBody>
          </p:sp>
        </mc:Choice>
        <mc:Fallback xmlns="">
          <p:sp>
            <p:nvSpPr>
              <p:cNvPr id="52" name="TextBox 51"/>
              <p:cNvSpPr txBox="1">
                <a:spLocks noRot="1" noChangeAspect="1" noMove="1" noResize="1" noEditPoints="1" noAdjustHandles="1" noChangeArrowheads="1" noChangeShapeType="1" noTextEdit="1"/>
              </p:cNvSpPr>
              <p:nvPr/>
            </p:nvSpPr>
            <p:spPr>
              <a:xfrm>
                <a:off x="5943600" y="3733800"/>
                <a:ext cx="631840" cy="307777"/>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6553200" y="3733800"/>
                <a:ext cx="79855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𝑎</m:t>
                      </m:r>
                      <m:r>
                        <a:rPr lang="en-GB" sz="1400" b="0" i="1" smtClean="0">
                          <a:latin typeface="Cambria Math"/>
                        </a:rPr>
                        <m:t>=3.2</m:t>
                      </m:r>
                    </m:oMath>
                  </m:oMathPara>
                </a14:m>
                <a:endParaRPr lang="en-GB" sz="1400" dirty="0"/>
              </a:p>
            </p:txBody>
          </p:sp>
        </mc:Choice>
        <mc:Fallback xmlns="">
          <p:sp>
            <p:nvSpPr>
              <p:cNvPr id="53" name="TextBox 52"/>
              <p:cNvSpPr txBox="1">
                <a:spLocks noRot="1" noChangeAspect="1" noMove="1" noResize="1" noEditPoints="1" noAdjustHandles="1" noChangeArrowheads="1" noChangeShapeType="1" noTextEdit="1"/>
              </p:cNvSpPr>
              <p:nvPr/>
            </p:nvSpPr>
            <p:spPr>
              <a:xfrm>
                <a:off x="6553200" y="3733800"/>
                <a:ext cx="798552" cy="307777"/>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7315200" y="3733800"/>
                <a:ext cx="63344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𝑡</m:t>
                      </m:r>
                      <m:r>
                        <a:rPr lang="en-GB" sz="1400" b="0" i="1" smtClean="0">
                          <a:latin typeface="Cambria Math"/>
                        </a:rPr>
                        <m:t>=4</m:t>
                      </m:r>
                    </m:oMath>
                  </m:oMathPara>
                </a14:m>
                <a:endParaRPr lang="en-GB" sz="1400" dirty="0"/>
              </a:p>
            </p:txBody>
          </p:sp>
        </mc:Choice>
        <mc:Fallback xmlns="">
          <p:sp>
            <p:nvSpPr>
              <p:cNvPr id="54" name="TextBox 53"/>
              <p:cNvSpPr txBox="1">
                <a:spLocks noRot="1" noChangeAspect="1" noMove="1" noResize="1" noEditPoints="1" noAdjustHandles="1" noChangeArrowheads="1" noChangeShapeType="1" noTextEdit="1"/>
              </p:cNvSpPr>
              <p:nvPr/>
            </p:nvSpPr>
            <p:spPr>
              <a:xfrm>
                <a:off x="7315200" y="3733800"/>
                <a:ext cx="633443" cy="307777"/>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4648200" y="4267200"/>
                <a:ext cx="1334531"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𝑠</m:t>
                      </m:r>
                      <m:r>
                        <a:rPr lang="en-GB" sz="1400" b="0" i="1" smtClean="0">
                          <a:latin typeface="Cambria Math"/>
                        </a:rPr>
                        <m:t>=</m:t>
                      </m:r>
                      <m:r>
                        <a:rPr lang="en-GB" sz="1400" b="0" i="1" smtClean="0">
                          <a:latin typeface="Cambria Math"/>
                        </a:rPr>
                        <m:t>𝑢𝑡</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𝑎</m:t>
                      </m:r>
                      <m:sSup>
                        <m:sSupPr>
                          <m:ctrlPr>
                            <a:rPr lang="en-GB" sz="1400" b="0" i="1" smtClean="0">
                              <a:latin typeface="Cambria Math" panose="02040503050406030204" pitchFamily="18" charset="0"/>
                            </a:rPr>
                          </m:ctrlPr>
                        </m:sSupPr>
                        <m:e>
                          <m:r>
                            <a:rPr lang="en-GB" sz="1400" b="0" i="1" smtClean="0">
                              <a:latin typeface="Cambria Math"/>
                            </a:rPr>
                            <m:t>𝑡</m:t>
                          </m:r>
                        </m:e>
                        <m:sup>
                          <m:r>
                            <a:rPr lang="en-GB" sz="1400" b="0" i="1" smtClean="0">
                              <a:latin typeface="Cambria Math"/>
                            </a:rPr>
                            <m:t>2</m:t>
                          </m:r>
                        </m:sup>
                      </m:sSup>
                    </m:oMath>
                  </m:oMathPara>
                </a14:m>
                <a:endParaRPr lang="en-GB" sz="1400" dirty="0"/>
              </a:p>
            </p:txBody>
          </p:sp>
        </mc:Choice>
        <mc:Fallback xmlns="">
          <p:sp>
            <p:nvSpPr>
              <p:cNvPr id="55" name="TextBox 54"/>
              <p:cNvSpPr txBox="1">
                <a:spLocks noRot="1" noChangeAspect="1" noMove="1" noResize="1" noEditPoints="1" noAdjustHandles="1" noChangeArrowheads="1" noChangeShapeType="1" noTextEdit="1"/>
              </p:cNvSpPr>
              <p:nvPr/>
            </p:nvSpPr>
            <p:spPr>
              <a:xfrm>
                <a:off x="4648200" y="4267200"/>
                <a:ext cx="1334531" cy="495649"/>
              </a:xfrm>
              <a:prstGeom prst="rect">
                <a:avLst/>
              </a:prstGeom>
              <a:blipFill>
                <a:blip r:embed="rId9"/>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p:cNvSpPr txBox="1"/>
              <p:nvPr/>
            </p:nvSpPr>
            <p:spPr>
              <a:xfrm>
                <a:off x="4648200" y="4876800"/>
                <a:ext cx="2148922"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𝑠</m:t>
                      </m:r>
                      <m:r>
                        <a:rPr lang="en-GB" sz="1400" b="0" i="1" smtClean="0">
                          <a:latin typeface="Cambria Math"/>
                        </a:rPr>
                        <m:t>=(0×4)+</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(3.2)(</m:t>
                      </m:r>
                      <m:sSup>
                        <m:sSupPr>
                          <m:ctrlPr>
                            <a:rPr lang="en-GB" sz="1400" b="0" i="1" smtClean="0">
                              <a:latin typeface="Cambria Math" panose="02040503050406030204" pitchFamily="18" charset="0"/>
                            </a:rPr>
                          </m:ctrlPr>
                        </m:sSupPr>
                        <m:e>
                          <m:r>
                            <a:rPr lang="en-GB" sz="1400" b="0" i="1" smtClean="0">
                              <a:latin typeface="Cambria Math"/>
                            </a:rPr>
                            <m:t>4</m:t>
                          </m:r>
                        </m:e>
                        <m:sup>
                          <m:r>
                            <a:rPr lang="en-GB" sz="1400" b="0" i="1" smtClean="0">
                              <a:latin typeface="Cambria Math"/>
                            </a:rPr>
                            <m:t>2</m:t>
                          </m:r>
                        </m:sup>
                      </m:sSup>
                      <m:r>
                        <a:rPr lang="en-GB" sz="1400" b="0" i="1" smtClean="0">
                          <a:latin typeface="Cambria Math"/>
                        </a:rPr>
                        <m:t>)</m:t>
                      </m:r>
                    </m:oMath>
                  </m:oMathPara>
                </a14:m>
                <a:endParaRPr lang="en-GB" sz="1400" dirty="0"/>
              </a:p>
            </p:txBody>
          </p:sp>
        </mc:Choice>
        <mc:Fallback xmlns="">
          <p:sp>
            <p:nvSpPr>
              <p:cNvPr id="56" name="TextBox 55"/>
              <p:cNvSpPr txBox="1">
                <a:spLocks noRot="1" noChangeAspect="1" noMove="1" noResize="1" noEditPoints="1" noAdjustHandles="1" noChangeArrowheads="1" noChangeShapeType="1" noTextEdit="1"/>
              </p:cNvSpPr>
              <p:nvPr/>
            </p:nvSpPr>
            <p:spPr>
              <a:xfrm>
                <a:off x="4648200" y="4876800"/>
                <a:ext cx="2148922" cy="495649"/>
              </a:xfrm>
              <a:prstGeom prst="rect">
                <a:avLst/>
              </a:prstGeom>
              <a:blipFill>
                <a:blip r:embed="rId10"/>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4648200" y="5562600"/>
                <a:ext cx="103496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𝑠</m:t>
                      </m:r>
                      <m:r>
                        <a:rPr lang="en-GB" sz="1400" b="0" i="1" smtClean="0">
                          <a:latin typeface="Cambria Math"/>
                        </a:rPr>
                        <m:t>=25.6</m:t>
                      </m:r>
                      <m:r>
                        <a:rPr lang="en-GB" sz="1400" b="0" i="1" smtClean="0">
                          <a:latin typeface="Cambria Math"/>
                        </a:rPr>
                        <m:t>𝑚</m:t>
                      </m:r>
                    </m:oMath>
                  </m:oMathPara>
                </a14:m>
                <a:endParaRPr lang="en-GB" sz="1400" dirty="0"/>
              </a:p>
            </p:txBody>
          </p:sp>
        </mc:Choice>
        <mc:Fallback xmlns="">
          <p:sp>
            <p:nvSpPr>
              <p:cNvPr id="57" name="TextBox 56"/>
              <p:cNvSpPr txBox="1">
                <a:spLocks noRot="1" noChangeAspect="1" noMove="1" noResize="1" noEditPoints="1" noAdjustHandles="1" noChangeArrowheads="1" noChangeShapeType="1" noTextEdit="1"/>
              </p:cNvSpPr>
              <p:nvPr/>
            </p:nvSpPr>
            <p:spPr>
              <a:xfrm>
                <a:off x="4648200" y="5562600"/>
                <a:ext cx="1034963" cy="307777"/>
              </a:xfrm>
              <a:prstGeom prst="rect">
                <a:avLst/>
              </a:prstGeom>
              <a:blipFill>
                <a:blip r:embed="rId11"/>
                <a:stretch>
                  <a:fillRect/>
                </a:stretch>
              </a:blipFill>
            </p:spPr>
            <p:txBody>
              <a:bodyPr/>
              <a:lstStyle/>
              <a:p>
                <a:r>
                  <a:rPr lang="en-GB">
                    <a:noFill/>
                  </a:rPr>
                  <a:t> </a:t>
                </a:r>
              </a:p>
            </p:txBody>
          </p:sp>
        </mc:Fallback>
      </mc:AlternateContent>
      <p:sp>
        <p:nvSpPr>
          <p:cNvPr id="58" name="TextBox 57"/>
          <p:cNvSpPr txBox="1"/>
          <p:nvPr/>
        </p:nvSpPr>
        <p:spPr>
          <a:xfrm>
            <a:off x="7086600" y="3276600"/>
            <a:ext cx="1524000" cy="307777"/>
          </a:xfrm>
          <a:prstGeom prst="rect">
            <a:avLst/>
          </a:prstGeom>
          <a:noFill/>
        </p:spPr>
        <p:txBody>
          <a:bodyPr wrap="square" rtlCol="0">
            <a:spAutoFit/>
          </a:bodyPr>
          <a:lstStyle/>
          <a:p>
            <a:pPr algn="ctr"/>
            <a:r>
              <a:rPr lang="en-GB" sz="1400" dirty="0">
                <a:solidFill>
                  <a:srgbClr val="FF0000"/>
                </a:solidFill>
                <a:latin typeface="Comic Sans MS" pitchFamily="66" charset="0"/>
              </a:rPr>
              <a:t>Use SUVAT</a:t>
            </a:r>
          </a:p>
        </p:txBody>
      </p:sp>
      <p:sp>
        <p:nvSpPr>
          <p:cNvPr id="59" name="Arc 58"/>
          <p:cNvSpPr/>
          <p:nvPr/>
        </p:nvSpPr>
        <p:spPr>
          <a:xfrm>
            <a:off x="6477000" y="4572000"/>
            <a:ext cx="533400" cy="5334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0" name="TextBox 59"/>
          <p:cNvSpPr txBox="1"/>
          <p:nvPr/>
        </p:nvSpPr>
        <p:spPr>
          <a:xfrm>
            <a:off x="6934200" y="4724400"/>
            <a:ext cx="1219200" cy="276999"/>
          </a:xfrm>
          <a:prstGeom prst="rect">
            <a:avLst/>
          </a:prstGeom>
          <a:noFill/>
        </p:spPr>
        <p:txBody>
          <a:bodyPr wrap="square" rtlCol="0">
            <a:spAutoFit/>
          </a:bodyPr>
          <a:lstStyle/>
          <a:p>
            <a:pPr algn="ctr"/>
            <a:r>
              <a:rPr lang="en-GB" sz="1200" dirty="0">
                <a:solidFill>
                  <a:srgbClr val="FF0000"/>
                </a:solidFill>
                <a:latin typeface="Comic Sans MS" pitchFamily="66" charset="0"/>
                <a:sym typeface="Wingdings" pitchFamily="2" charset="2"/>
              </a:rPr>
              <a:t>Sub in values</a:t>
            </a:r>
            <a:endParaRPr lang="en-GB" sz="1200" dirty="0">
              <a:solidFill>
                <a:srgbClr val="FF0000"/>
              </a:solidFill>
              <a:latin typeface="Comic Sans MS" pitchFamily="66" charset="0"/>
            </a:endParaRPr>
          </a:p>
        </p:txBody>
      </p:sp>
      <p:sp>
        <p:nvSpPr>
          <p:cNvPr id="61" name="Arc 60"/>
          <p:cNvSpPr/>
          <p:nvPr/>
        </p:nvSpPr>
        <p:spPr>
          <a:xfrm>
            <a:off x="6477000" y="5181600"/>
            <a:ext cx="533400" cy="5334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2" name="TextBox 61"/>
          <p:cNvSpPr txBox="1"/>
          <p:nvPr/>
        </p:nvSpPr>
        <p:spPr>
          <a:xfrm>
            <a:off x="6934200" y="5334000"/>
            <a:ext cx="990600" cy="276999"/>
          </a:xfrm>
          <a:prstGeom prst="rect">
            <a:avLst/>
          </a:prstGeom>
          <a:noFill/>
        </p:spPr>
        <p:txBody>
          <a:bodyPr wrap="square" rtlCol="0">
            <a:spAutoFit/>
          </a:bodyPr>
          <a:lstStyle/>
          <a:p>
            <a:pPr algn="ctr"/>
            <a:r>
              <a:rPr lang="en-GB" sz="1200" dirty="0">
                <a:solidFill>
                  <a:srgbClr val="FF0000"/>
                </a:solidFill>
                <a:latin typeface="Comic Sans MS" pitchFamily="66" charset="0"/>
                <a:sym typeface="Wingdings" pitchFamily="2" charset="2"/>
              </a:rPr>
              <a:t>Calculate</a:t>
            </a:r>
            <a:endParaRPr lang="en-GB" sz="1200" dirty="0">
              <a:solidFill>
                <a:srgbClr val="FF0000"/>
              </a:solidFill>
              <a:latin typeface="Comic Sans MS" pitchFamily="66" charset="0"/>
            </a:endParaRPr>
          </a:p>
        </p:txBody>
      </p:sp>
      <p:sp>
        <p:nvSpPr>
          <p:cNvPr id="63" name="TextBox 62"/>
          <p:cNvSpPr txBox="1"/>
          <p:nvPr/>
        </p:nvSpPr>
        <p:spPr>
          <a:xfrm>
            <a:off x="4419600" y="3733800"/>
            <a:ext cx="381000" cy="307777"/>
          </a:xfrm>
          <a:prstGeom prst="rect">
            <a:avLst/>
          </a:prstGeom>
          <a:noFill/>
        </p:spPr>
        <p:txBody>
          <a:bodyPr wrap="square" rtlCol="0">
            <a:spAutoFit/>
          </a:bodyPr>
          <a:lstStyle/>
          <a:p>
            <a:pPr algn="ctr"/>
            <a:r>
              <a:rPr lang="en-GB" sz="1400" dirty="0">
                <a:latin typeface="Comic Sans MS" pitchFamily="66" charset="0"/>
              </a:rPr>
              <a:t>b)</a:t>
            </a:r>
          </a:p>
        </p:txBody>
      </p:sp>
    </p:spTree>
    <p:extLst>
      <p:ext uri="{BB962C8B-B14F-4D97-AF65-F5344CB8AC3E}">
        <p14:creationId xmlns:p14="http://schemas.microsoft.com/office/powerpoint/2010/main" val="3260524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linds(horizontal)">
                                      <p:cBhvr>
                                        <p:cTn id="7" dur="500"/>
                                        <p:tgtEl>
                                          <p:spTgt spid="5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blinds(horizontal)">
                                      <p:cBhvr>
                                        <p:cTn id="12" dur="500"/>
                                        <p:tgtEl>
                                          <p:spTgt spid="6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blinds(horizontal)">
                                      <p:cBhvr>
                                        <p:cTn id="17" dur="500"/>
                                        <p:tgtEl>
                                          <p:spTgt spid="5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1"/>
                                        </p:tgtEl>
                                        <p:attrNameLst>
                                          <p:attrName>style.visibility</p:attrName>
                                        </p:attrNameLst>
                                      </p:cBhvr>
                                      <p:to>
                                        <p:strVal val="visible"/>
                                      </p:to>
                                    </p:set>
                                    <p:animEffect transition="in" filter="blinds(horizontal)">
                                      <p:cBhvr>
                                        <p:cTn id="22" dur="500"/>
                                        <p:tgtEl>
                                          <p:spTgt spid="5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2"/>
                                        </p:tgtEl>
                                        <p:attrNameLst>
                                          <p:attrName>style.visibility</p:attrName>
                                        </p:attrNameLst>
                                      </p:cBhvr>
                                      <p:to>
                                        <p:strVal val="visible"/>
                                      </p:to>
                                    </p:set>
                                    <p:animEffect transition="in" filter="blinds(horizontal)">
                                      <p:cBhvr>
                                        <p:cTn id="27" dur="500"/>
                                        <p:tgtEl>
                                          <p:spTgt spid="5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3"/>
                                        </p:tgtEl>
                                        <p:attrNameLst>
                                          <p:attrName>style.visibility</p:attrName>
                                        </p:attrNameLst>
                                      </p:cBhvr>
                                      <p:to>
                                        <p:strVal val="visible"/>
                                      </p:to>
                                    </p:set>
                                    <p:animEffect transition="in" filter="blinds(horizontal)">
                                      <p:cBhvr>
                                        <p:cTn id="32" dur="500"/>
                                        <p:tgtEl>
                                          <p:spTgt spid="5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blinds(horizontal)">
                                      <p:cBhvr>
                                        <p:cTn id="37" dur="500"/>
                                        <p:tgtEl>
                                          <p:spTgt spid="5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5"/>
                                        </p:tgtEl>
                                        <p:attrNameLst>
                                          <p:attrName>style.visibility</p:attrName>
                                        </p:attrNameLst>
                                      </p:cBhvr>
                                      <p:to>
                                        <p:strVal val="visible"/>
                                      </p:to>
                                    </p:set>
                                    <p:animEffect transition="in" filter="blinds(horizontal)">
                                      <p:cBhvr>
                                        <p:cTn id="42" dur="500"/>
                                        <p:tgtEl>
                                          <p:spTgt spid="5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59"/>
                                        </p:tgtEl>
                                        <p:attrNameLst>
                                          <p:attrName>style.visibility</p:attrName>
                                        </p:attrNameLst>
                                      </p:cBhvr>
                                      <p:to>
                                        <p:strVal val="visible"/>
                                      </p:to>
                                    </p:set>
                                    <p:animEffect transition="in" filter="blinds(horizontal)">
                                      <p:cBhvr>
                                        <p:cTn id="47" dur="500"/>
                                        <p:tgtEl>
                                          <p:spTgt spid="5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0"/>
                                        </p:tgtEl>
                                        <p:attrNameLst>
                                          <p:attrName>style.visibility</p:attrName>
                                        </p:attrNameLst>
                                      </p:cBhvr>
                                      <p:to>
                                        <p:strVal val="visible"/>
                                      </p:to>
                                    </p:set>
                                    <p:animEffect transition="in" filter="blinds(horizontal)">
                                      <p:cBhvr>
                                        <p:cTn id="52" dur="500"/>
                                        <p:tgtEl>
                                          <p:spTgt spid="6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56"/>
                                        </p:tgtEl>
                                        <p:attrNameLst>
                                          <p:attrName>style.visibility</p:attrName>
                                        </p:attrNameLst>
                                      </p:cBhvr>
                                      <p:to>
                                        <p:strVal val="visible"/>
                                      </p:to>
                                    </p:set>
                                    <p:animEffect transition="in" filter="blinds(horizontal)">
                                      <p:cBhvr>
                                        <p:cTn id="57" dur="500"/>
                                        <p:tgtEl>
                                          <p:spTgt spid="5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61"/>
                                        </p:tgtEl>
                                        <p:attrNameLst>
                                          <p:attrName>style.visibility</p:attrName>
                                        </p:attrNameLst>
                                      </p:cBhvr>
                                      <p:to>
                                        <p:strVal val="visible"/>
                                      </p:to>
                                    </p:set>
                                    <p:animEffect transition="in" filter="blinds(horizontal)">
                                      <p:cBhvr>
                                        <p:cTn id="62" dur="500"/>
                                        <p:tgtEl>
                                          <p:spTgt spid="61"/>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62"/>
                                        </p:tgtEl>
                                        <p:attrNameLst>
                                          <p:attrName>style.visibility</p:attrName>
                                        </p:attrNameLst>
                                      </p:cBhvr>
                                      <p:to>
                                        <p:strVal val="visible"/>
                                      </p:to>
                                    </p:set>
                                    <p:animEffect transition="in" filter="blinds(horizontal)">
                                      <p:cBhvr>
                                        <p:cTn id="67" dur="500"/>
                                        <p:tgtEl>
                                          <p:spTgt spid="62"/>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57"/>
                                        </p:tgtEl>
                                        <p:attrNameLst>
                                          <p:attrName>style.visibility</p:attrName>
                                        </p:attrNameLst>
                                      </p:cBhvr>
                                      <p:to>
                                        <p:strVal val="visible"/>
                                      </p:to>
                                    </p:set>
                                    <p:animEffect transition="in" filter="blinds(horizontal)">
                                      <p:cBhvr>
                                        <p:cTn id="72"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1" grpId="0"/>
      <p:bldP spid="52" grpId="0"/>
      <p:bldP spid="53" grpId="0"/>
      <p:bldP spid="54" grpId="0"/>
      <p:bldP spid="55" grpId="0"/>
      <p:bldP spid="56" grpId="0"/>
      <p:bldP spid="57" grpId="0"/>
      <p:bldP spid="58" grpId="0"/>
      <p:bldP spid="59" grpId="0" animBg="1"/>
      <p:bldP spid="60" grpId="0"/>
      <p:bldP spid="61" grpId="0" animBg="1"/>
      <p:bldP spid="62" grpId="0"/>
      <p:bldP spid="6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5341193"/>
          </a:xfrm>
        </p:spPr>
        <p:txBody>
          <a:bodyPr>
            <a:normAutofit/>
          </a:bodyPr>
          <a:lstStyle/>
          <a:p>
            <a:pPr marL="0" indent="0" algn="ctr">
              <a:buNone/>
            </a:pPr>
            <a:r>
              <a:rPr lang="en-US" sz="1600" b="1" dirty="0">
                <a:latin typeface="Comic Sans MS" panose="030F0702030302020204" pitchFamily="66" charset="0"/>
              </a:rPr>
              <a:t>A non-zero resultant set of forces acting on an object will cause it to accelerate in the resultant force’s direction</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A particle of mass 5kg is pulled along a rough horizontal table by a force of 20N, with a frictional force of 4N acting against it. Given that the particle is initially at rest, find:</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The acceleration of the particle – </a:t>
            </a:r>
            <a:r>
              <a:rPr lang="en-GB" sz="1600" dirty="0">
                <a:solidFill>
                  <a:srgbClr val="FF0000"/>
                </a:solidFill>
                <a:latin typeface="Comic Sans MS" pitchFamily="66" charset="0"/>
              </a:rPr>
              <a:t>3.2ms</a:t>
            </a:r>
            <a:r>
              <a:rPr lang="en-GB" sz="1600" baseline="30000" dirty="0">
                <a:solidFill>
                  <a:srgbClr val="FF0000"/>
                </a:solidFill>
                <a:latin typeface="Comic Sans MS" pitchFamily="66" charset="0"/>
              </a:rPr>
              <a:t>-2</a:t>
            </a:r>
          </a:p>
          <a:p>
            <a:pPr algn="ctr">
              <a:buAutoNum type="alphaLcParenR"/>
            </a:pPr>
            <a:r>
              <a:rPr lang="en-GB" sz="1600" dirty="0">
                <a:latin typeface="Comic Sans MS" pitchFamily="66" charset="0"/>
              </a:rPr>
              <a:t>The distance travelled by the particle in the first 4 seconds – </a:t>
            </a:r>
            <a:r>
              <a:rPr lang="en-GB" sz="1600" dirty="0">
                <a:solidFill>
                  <a:srgbClr val="FF0000"/>
                </a:solidFill>
                <a:latin typeface="Comic Sans MS" pitchFamily="66" charset="0"/>
              </a:rPr>
              <a:t>25.6m</a:t>
            </a:r>
          </a:p>
          <a:p>
            <a:pPr algn="ctr">
              <a:buAutoNum type="alphaLcParenR"/>
            </a:pPr>
            <a:r>
              <a:rPr lang="en-GB" sz="1600" dirty="0">
                <a:latin typeface="Comic Sans MS" pitchFamily="66" charset="0"/>
              </a:rPr>
              <a:t>The magnitude of the normal reaction between the particle and the table</a:t>
            </a: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10C</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1074" y="481756"/>
                <a:ext cx="129048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0" i="1" smtClean="0">
                          <a:latin typeface="Cambria Math"/>
                        </a:rPr>
                        <m:t>𝐹</m:t>
                      </m:r>
                      <m:r>
                        <a:rPr lang="en-GB" sz="2400" b="0" i="1" smtClean="0">
                          <a:latin typeface="Cambria Math"/>
                        </a:rPr>
                        <m:t>=</m:t>
                      </m:r>
                      <m:r>
                        <a:rPr lang="en-GB" sz="2400" b="0" i="1" smtClean="0">
                          <a:latin typeface="Cambria Math"/>
                        </a:rPr>
                        <m:t>𝑚𝑎</m:t>
                      </m:r>
                    </m:oMath>
                  </m:oMathPara>
                </a14:m>
                <a:endParaRPr lang="en-GB"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31074" y="481756"/>
                <a:ext cx="1290481" cy="461665"/>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7704464" y="465015"/>
                <a:ext cx="140846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𝑊</m:t>
                      </m:r>
                      <m:r>
                        <a:rPr lang="en-GB" sz="2400" b="0" i="1" smtClean="0">
                          <a:latin typeface="Cambria Math"/>
                        </a:rPr>
                        <m:t>=</m:t>
                      </m:r>
                      <m:r>
                        <a:rPr lang="en-GB" sz="2400" b="0" i="1" smtClean="0">
                          <a:latin typeface="Cambria Math"/>
                        </a:rPr>
                        <m:t>𝑚𝑔</m:t>
                      </m:r>
                    </m:oMath>
                  </m:oMathPara>
                </a14:m>
                <a:endParaRPr lang="en-GB" sz="2400" dirty="0"/>
              </a:p>
            </p:txBody>
          </p:sp>
        </mc:Choice>
        <mc:Fallback xmlns="">
          <p:sp>
            <p:nvSpPr>
              <p:cNvPr id="16" name="TextBox 15"/>
              <p:cNvSpPr txBox="1">
                <a:spLocks noRot="1" noChangeAspect="1" noMove="1" noResize="1" noEditPoints="1" noAdjustHandles="1" noChangeArrowheads="1" noChangeShapeType="1" noTextEdit="1"/>
              </p:cNvSpPr>
              <p:nvPr/>
            </p:nvSpPr>
            <p:spPr>
              <a:xfrm>
                <a:off x="7704464" y="465015"/>
                <a:ext cx="1408462" cy="461665"/>
              </a:xfrm>
              <a:prstGeom prst="rect">
                <a:avLst/>
              </a:prstGeom>
              <a:blipFill>
                <a:blip r:embed="rId3"/>
                <a:stretch>
                  <a:fillRect b="-10526"/>
                </a:stretch>
              </a:blipFill>
            </p:spPr>
            <p:txBody>
              <a:bodyPr/>
              <a:lstStyle/>
              <a:p>
                <a:r>
                  <a:rPr lang="en-GB">
                    <a:noFill/>
                  </a:rPr>
                  <a:t> </a:t>
                </a:r>
              </a:p>
            </p:txBody>
          </p:sp>
        </mc:Fallback>
      </mc:AlternateContent>
      <p:sp>
        <p:nvSpPr>
          <p:cNvPr id="7" name="Rectangle 6"/>
          <p:cNvSpPr/>
          <p:nvPr/>
        </p:nvSpPr>
        <p:spPr>
          <a:xfrm>
            <a:off x="5181600" y="2590800"/>
            <a:ext cx="762000" cy="457200"/>
          </a:xfrm>
          <a:prstGeom prst="rect">
            <a:avLst/>
          </a:prstGeom>
          <a:solidFill>
            <a:srgbClr val="00660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Arrow Connector 7"/>
          <p:cNvCxnSpPr/>
          <p:nvPr/>
        </p:nvCxnSpPr>
        <p:spPr>
          <a:xfrm>
            <a:off x="5562600" y="3048000"/>
            <a:ext cx="0" cy="3048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943600" y="2819400"/>
            <a:ext cx="304800" cy="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4876800" y="2819400"/>
            <a:ext cx="304800" cy="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257800" y="1828800"/>
            <a:ext cx="533400" cy="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334000" y="1828800"/>
            <a:ext cx="304800" cy="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248400" y="2667000"/>
            <a:ext cx="545342" cy="307777"/>
          </a:xfrm>
          <a:prstGeom prst="rect">
            <a:avLst/>
          </a:prstGeom>
          <a:noFill/>
        </p:spPr>
        <p:txBody>
          <a:bodyPr wrap="none" rtlCol="0">
            <a:spAutoFit/>
          </a:bodyPr>
          <a:lstStyle/>
          <a:p>
            <a:r>
              <a:rPr lang="en-GB" sz="1400" dirty="0">
                <a:solidFill>
                  <a:srgbClr val="FF0000"/>
                </a:solidFill>
                <a:latin typeface="Comic Sans MS" pitchFamily="66" charset="0"/>
              </a:rPr>
              <a:t>20N</a:t>
            </a:r>
          </a:p>
        </p:txBody>
      </p:sp>
      <p:sp>
        <p:nvSpPr>
          <p:cNvPr id="14" name="TextBox 13"/>
          <p:cNvSpPr txBox="1"/>
          <p:nvPr/>
        </p:nvSpPr>
        <p:spPr>
          <a:xfrm>
            <a:off x="5257800" y="3352800"/>
            <a:ext cx="583814" cy="307777"/>
          </a:xfrm>
          <a:prstGeom prst="rect">
            <a:avLst/>
          </a:prstGeom>
          <a:noFill/>
        </p:spPr>
        <p:txBody>
          <a:bodyPr wrap="none" rtlCol="0">
            <a:spAutoFit/>
          </a:bodyPr>
          <a:lstStyle/>
          <a:p>
            <a:r>
              <a:rPr lang="en-GB" sz="1400" dirty="0">
                <a:latin typeface="Comic Sans MS" pitchFamily="66" charset="0"/>
              </a:rPr>
              <a:t>5g N</a:t>
            </a:r>
          </a:p>
        </p:txBody>
      </p:sp>
      <p:sp>
        <p:nvSpPr>
          <p:cNvPr id="15" name="TextBox 14"/>
          <p:cNvSpPr txBox="1"/>
          <p:nvPr/>
        </p:nvSpPr>
        <p:spPr>
          <a:xfrm>
            <a:off x="5410200" y="1981200"/>
            <a:ext cx="296876" cy="307777"/>
          </a:xfrm>
          <a:prstGeom prst="rect">
            <a:avLst/>
          </a:prstGeom>
          <a:noFill/>
        </p:spPr>
        <p:txBody>
          <a:bodyPr wrap="none" rtlCol="0">
            <a:spAutoFit/>
          </a:bodyPr>
          <a:lstStyle/>
          <a:p>
            <a:r>
              <a:rPr lang="en-GB" sz="1400" dirty="0">
                <a:latin typeface="Comic Sans MS" pitchFamily="66" charset="0"/>
              </a:rPr>
              <a:t>R</a:t>
            </a:r>
          </a:p>
        </p:txBody>
      </p:sp>
      <p:sp>
        <p:nvSpPr>
          <p:cNvPr id="17" name="TextBox 16"/>
          <p:cNvSpPr txBox="1"/>
          <p:nvPr/>
        </p:nvSpPr>
        <p:spPr>
          <a:xfrm>
            <a:off x="5257800" y="1524000"/>
            <a:ext cx="798617" cy="307777"/>
          </a:xfrm>
          <a:prstGeom prst="rect">
            <a:avLst/>
          </a:prstGeom>
          <a:noFill/>
        </p:spPr>
        <p:txBody>
          <a:bodyPr wrap="none" rtlCol="0">
            <a:spAutoFit/>
          </a:bodyPr>
          <a:lstStyle/>
          <a:p>
            <a:r>
              <a:rPr lang="en-GB" sz="1400" dirty="0">
                <a:solidFill>
                  <a:srgbClr val="FF0000"/>
                </a:solidFill>
                <a:latin typeface="Comic Sans MS" pitchFamily="66" charset="0"/>
              </a:rPr>
              <a:t>3.2ms</a:t>
            </a:r>
            <a:r>
              <a:rPr lang="en-GB" sz="1400" baseline="30000" dirty="0">
                <a:solidFill>
                  <a:srgbClr val="FF0000"/>
                </a:solidFill>
                <a:latin typeface="Comic Sans MS" pitchFamily="66" charset="0"/>
              </a:rPr>
              <a:t>-2</a:t>
            </a:r>
          </a:p>
        </p:txBody>
      </p:sp>
      <p:sp>
        <p:nvSpPr>
          <p:cNvPr id="18" name="TextBox 17"/>
          <p:cNvSpPr txBox="1"/>
          <p:nvPr/>
        </p:nvSpPr>
        <p:spPr>
          <a:xfrm>
            <a:off x="5334000" y="2667000"/>
            <a:ext cx="484428" cy="307777"/>
          </a:xfrm>
          <a:prstGeom prst="rect">
            <a:avLst/>
          </a:prstGeom>
          <a:noFill/>
        </p:spPr>
        <p:txBody>
          <a:bodyPr wrap="none" rtlCol="0">
            <a:spAutoFit/>
          </a:bodyPr>
          <a:lstStyle/>
          <a:p>
            <a:r>
              <a:rPr lang="en-GB" sz="1400" dirty="0">
                <a:solidFill>
                  <a:srgbClr val="FFFF00"/>
                </a:solidFill>
                <a:latin typeface="Comic Sans MS" pitchFamily="66" charset="0"/>
              </a:rPr>
              <a:t>5kg</a:t>
            </a:r>
          </a:p>
        </p:txBody>
      </p:sp>
      <p:cxnSp>
        <p:nvCxnSpPr>
          <p:cNvPr id="19" name="Straight Arrow Connector 18"/>
          <p:cNvCxnSpPr/>
          <p:nvPr/>
        </p:nvCxnSpPr>
        <p:spPr>
          <a:xfrm flipV="1">
            <a:off x="5562600" y="2286000"/>
            <a:ext cx="0" cy="3048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419600" y="2667000"/>
            <a:ext cx="436338" cy="307777"/>
          </a:xfrm>
          <a:prstGeom prst="rect">
            <a:avLst/>
          </a:prstGeom>
          <a:noFill/>
        </p:spPr>
        <p:txBody>
          <a:bodyPr wrap="none" rtlCol="0">
            <a:spAutoFit/>
          </a:bodyPr>
          <a:lstStyle/>
          <a:p>
            <a:r>
              <a:rPr lang="en-GB" sz="1400" dirty="0">
                <a:solidFill>
                  <a:srgbClr val="FF0000"/>
                </a:solidFill>
                <a:latin typeface="Comic Sans MS" pitchFamily="66" charset="0"/>
              </a:rPr>
              <a:t>4N</a:t>
            </a:r>
          </a:p>
        </p:txBody>
      </p:sp>
      <p:sp>
        <p:nvSpPr>
          <p:cNvPr id="21" name="TextBox 20"/>
          <p:cNvSpPr txBox="1"/>
          <p:nvPr/>
        </p:nvSpPr>
        <p:spPr>
          <a:xfrm>
            <a:off x="7010400" y="1676400"/>
            <a:ext cx="1676400" cy="523220"/>
          </a:xfrm>
          <a:prstGeom prst="rect">
            <a:avLst/>
          </a:prstGeom>
          <a:noFill/>
        </p:spPr>
        <p:txBody>
          <a:bodyPr wrap="square" rtlCol="0">
            <a:spAutoFit/>
          </a:bodyPr>
          <a:lstStyle/>
          <a:p>
            <a:pPr algn="ctr"/>
            <a:r>
              <a:rPr lang="en-GB" sz="1400" dirty="0">
                <a:latin typeface="Comic Sans MS" pitchFamily="66" charset="0"/>
              </a:rPr>
              <a:t>Start by drawing a diagram </a:t>
            </a:r>
          </a:p>
        </p:txBody>
      </p:sp>
      <p:sp>
        <p:nvSpPr>
          <p:cNvPr id="22" name="TextBox 21"/>
          <p:cNvSpPr txBox="1"/>
          <p:nvPr/>
        </p:nvSpPr>
        <p:spPr>
          <a:xfrm>
            <a:off x="4495800" y="3886200"/>
            <a:ext cx="381000" cy="307777"/>
          </a:xfrm>
          <a:prstGeom prst="rect">
            <a:avLst/>
          </a:prstGeom>
          <a:noFill/>
        </p:spPr>
        <p:txBody>
          <a:bodyPr wrap="square" rtlCol="0">
            <a:spAutoFit/>
          </a:bodyPr>
          <a:lstStyle/>
          <a:p>
            <a:pPr algn="ctr"/>
            <a:r>
              <a:rPr lang="en-GB" sz="1400" dirty="0">
                <a:latin typeface="Comic Sans MS" pitchFamily="66" charset="0"/>
              </a:rPr>
              <a:t>c)</a:t>
            </a:r>
          </a:p>
        </p:txBody>
      </p:sp>
      <mc:AlternateContent xmlns:mc="http://schemas.openxmlformats.org/markup-compatibility/2006" xmlns:a14="http://schemas.microsoft.com/office/drawing/2010/main">
        <mc:Choice Requires="a14">
          <p:sp>
            <p:nvSpPr>
              <p:cNvPr id="23" name="TextBox 22"/>
              <p:cNvSpPr txBox="1"/>
              <p:nvPr/>
            </p:nvSpPr>
            <p:spPr>
              <a:xfrm>
                <a:off x="5029200" y="3886200"/>
                <a:ext cx="92243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𝐹</m:t>
                      </m:r>
                      <m:r>
                        <a:rPr lang="en-GB" sz="1600" b="0" i="1" smtClean="0">
                          <a:latin typeface="Cambria Math"/>
                        </a:rPr>
                        <m:t>=</m:t>
                      </m:r>
                      <m:r>
                        <a:rPr lang="en-GB" sz="1600" b="0" i="1" smtClean="0">
                          <a:latin typeface="Cambria Math"/>
                        </a:rPr>
                        <m:t>𝑚𝑎</m:t>
                      </m:r>
                    </m:oMath>
                  </m:oMathPara>
                </a14:m>
                <a:endParaRPr lang="en-GB" sz="1600" dirty="0"/>
              </a:p>
            </p:txBody>
          </p:sp>
        </mc:Choice>
        <mc:Fallback xmlns="">
          <p:sp>
            <p:nvSpPr>
              <p:cNvPr id="23" name="TextBox 22"/>
              <p:cNvSpPr txBox="1">
                <a:spLocks noRot="1" noChangeAspect="1" noMove="1" noResize="1" noEditPoints="1" noAdjustHandles="1" noChangeArrowheads="1" noChangeShapeType="1" noTextEdit="1"/>
              </p:cNvSpPr>
              <p:nvPr/>
            </p:nvSpPr>
            <p:spPr>
              <a:xfrm>
                <a:off x="5029200" y="3886200"/>
                <a:ext cx="922432" cy="33855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4572000" y="4343400"/>
                <a:ext cx="175855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𝑅</m:t>
                      </m:r>
                      <m:r>
                        <a:rPr lang="en-GB" sz="1600" b="0" i="1" smtClean="0">
                          <a:latin typeface="Cambria Math"/>
                        </a:rPr>
                        <m:t>−5</m:t>
                      </m:r>
                      <m:r>
                        <a:rPr lang="en-GB" sz="1600" b="0" i="1" smtClean="0">
                          <a:latin typeface="Cambria Math"/>
                        </a:rPr>
                        <m:t>𝑔</m:t>
                      </m:r>
                      <m:r>
                        <a:rPr lang="en-GB" sz="1600" b="0" i="1" smtClean="0">
                          <a:latin typeface="Cambria Math"/>
                        </a:rPr>
                        <m:t>=(5×0)</m:t>
                      </m:r>
                    </m:oMath>
                  </m:oMathPara>
                </a14:m>
                <a:endParaRPr lang="en-GB" sz="1600" dirty="0"/>
              </a:p>
            </p:txBody>
          </p:sp>
        </mc:Choice>
        <mc:Fallback xmlns="">
          <p:sp>
            <p:nvSpPr>
              <p:cNvPr id="24" name="TextBox 23"/>
              <p:cNvSpPr txBox="1">
                <a:spLocks noRot="1" noChangeAspect="1" noMove="1" noResize="1" noEditPoints="1" noAdjustHandles="1" noChangeArrowheads="1" noChangeShapeType="1" noTextEdit="1"/>
              </p:cNvSpPr>
              <p:nvPr/>
            </p:nvSpPr>
            <p:spPr>
              <a:xfrm>
                <a:off x="4572000" y="4343400"/>
                <a:ext cx="1758558" cy="338554"/>
              </a:xfrm>
              <a:prstGeom prst="rect">
                <a:avLst/>
              </a:prstGeom>
              <a:blipFill>
                <a:blip r:embed="rId5"/>
                <a:stretch>
                  <a:fillRect b="-909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5105400" y="4800600"/>
                <a:ext cx="147700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𝑅</m:t>
                      </m:r>
                      <m:r>
                        <a:rPr lang="en-GB" sz="1600" b="0" i="1" smtClean="0">
                          <a:latin typeface="Cambria Math"/>
                        </a:rPr>
                        <m:t>=5</m:t>
                      </m:r>
                      <m:r>
                        <a:rPr lang="en-GB" sz="1600" b="0" i="1" smtClean="0">
                          <a:latin typeface="Cambria Math"/>
                        </a:rPr>
                        <m:t>𝑔</m:t>
                      </m:r>
                      <m:r>
                        <a:rPr lang="en-GB" sz="1600" b="0" i="1" smtClean="0">
                          <a:latin typeface="Cambria Math"/>
                        </a:rPr>
                        <m:t> (49</m:t>
                      </m:r>
                      <m:r>
                        <a:rPr lang="en-GB" sz="1600" b="0" i="1" smtClean="0">
                          <a:latin typeface="Cambria Math"/>
                        </a:rPr>
                        <m:t>𝑁</m:t>
                      </m:r>
                      <m:r>
                        <a:rPr lang="en-GB" sz="1600" b="0" i="1" smtClean="0">
                          <a:latin typeface="Cambria Math"/>
                        </a:rPr>
                        <m:t>)</m:t>
                      </m:r>
                    </m:oMath>
                  </m:oMathPara>
                </a14:m>
                <a:endParaRPr lang="en-GB" sz="1600" dirty="0"/>
              </a:p>
            </p:txBody>
          </p:sp>
        </mc:Choice>
        <mc:Fallback xmlns="">
          <p:sp>
            <p:nvSpPr>
              <p:cNvPr id="25" name="TextBox 24"/>
              <p:cNvSpPr txBox="1">
                <a:spLocks noRot="1" noChangeAspect="1" noMove="1" noResize="1" noEditPoints="1" noAdjustHandles="1" noChangeArrowheads="1" noChangeShapeType="1" noTextEdit="1"/>
              </p:cNvSpPr>
              <p:nvPr/>
            </p:nvSpPr>
            <p:spPr>
              <a:xfrm>
                <a:off x="5105400" y="4800600"/>
                <a:ext cx="1477007" cy="338554"/>
              </a:xfrm>
              <a:prstGeom prst="rect">
                <a:avLst/>
              </a:prstGeom>
              <a:blipFill>
                <a:blip r:embed="rId6"/>
                <a:stretch>
                  <a:fillRect b="-9091"/>
                </a:stretch>
              </a:blipFill>
            </p:spPr>
            <p:txBody>
              <a:bodyPr/>
              <a:lstStyle/>
              <a:p>
                <a:r>
                  <a:rPr lang="en-GB">
                    <a:noFill/>
                  </a:rPr>
                  <a:t> </a:t>
                </a:r>
              </a:p>
            </p:txBody>
          </p:sp>
        </mc:Fallback>
      </mc:AlternateContent>
      <p:sp>
        <p:nvSpPr>
          <p:cNvPr id="26" name="Arc 25"/>
          <p:cNvSpPr/>
          <p:nvPr/>
        </p:nvSpPr>
        <p:spPr>
          <a:xfrm>
            <a:off x="6096000" y="4038600"/>
            <a:ext cx="533400" cy="4572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7" name="TextBox 26"/>
          <p:cNvSpPr txBox="1"/>
          <p:nvPr/>
        </p:nvSpPr>
        <p:spPr>
          <a:xfrm>
            <a:off x="6781800" y="4648200"/>
            <a:ext cx="990600" cy="276999"/>
          </a:xfrm>
          <a:prstGeom prst="rect">
            <a:avLst/>
          </a:prstGeom>
          <a:noFill/>
        </p:spPr>
        <p:txBody>
          <a:bodyPr wrap="square" rtlCol="0">
            <a:spAutoFit/>
          </a:bodyPr>
          <a:lstStyle/>
          <a:p>
            <a:pPr algn="ctr"/>
            <a:r>
              <a:rPr lang="en-GB" sz="1200" dirty="0">
                <a:solidFill>
                  <a:srgbClr val="0000FF"/>
                </a:solidFill>
                <a:latin typeface="Comic Sans MS" pitchFamily="66" charset="0"/>
                <a:sym typeface="Wingdings" pitchFamily="2" charset="2"/>
              </a:rPr>
              <a:t>Calculate</a:t>
            </a:r>
            <a:endParaRPr lang="en-GB" sz="1200" dirty="0">
              <a:solidFill>
                <a:srgbClr val="0000FF"/>
              </a:solidFill>
              <a:latin typeface="Comic Sans MS" pitchFamily="66" charset="0"/>
            </a:endParaRPr>
          </a:p>
        </p:txBody>
      </p:sp>
      <p:sp>
        <p:nvSpPr>
          <p:cNvPr id="28" name="Arc 27"/>
          <p:cNvSpPr/>
          <p:nvPr/>
        </p:nvSpPr>
        <p:spPr>
          <a:xfrm>
            <a:off x="6324600" y="4572000"/>
            <a:ext cx="533400" cy="4572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9" name="TextBox 28"/>
          <p:cNvSpPr txBox="1"/>
          <p:nvPr/>
        </p:nvSpPr>
        <p:spPr>
          <a:xfrm>
            <a:off x="6553200" y="4038600"/>
            <a:ext cx="2286000" cy="461665"/>
          </a:xfrm>
          <a:prstGeom prst="rect">
            <a:avLst/>
          </a:prstGeom>
          <a:noFill/>
        </p:spPr>
        <p:txBody>
          <a:bodyPr wrap="square" rtlCol="0">
            <a:spAutoFit/>
          </a:bodyPr>
          <a:lstStyle/>
          <a:p>
            <a:pPr algn="ctr"/>
            <a:r>
              <a:rPr lang="en-GB" sz="1200" dirty="0">
                <a:solidFill>
                  <a:srgbClr val="0000FF"/>
                </a:solidFill>
                <a:latin typeface="Comic Sans MS" pitchFamily="66" charset="0"/>
                <a:sym typeface="Wingdings" pitchFamily="2" charset="2"/>
              </a:rPr>
              <a:t>Resolve vertically, taking R as the positive direction</a:t>
            </a:r>
            <a:endParaRPr lang="en-GB" sz="1200" dirty="0">
              <a:solidFill>
                <a:srgbClr val="0000FF"/>
              </a:solidFill>
              <a:latin typeface="Comic Sans MS" pitchFamily="66" charset="0"/>
            </a:endParaRPr>
          </a:p>
        </p:txBody>
      </p:sp>
    </p:spTree>
    <p:extLst>
      <p:ext uri="{BB962C8B-B14F-4D97-AF65-F5344CB8AC3E}">
        <p14:creationId xmlns:p14="http://schemas.microsoft.com/office/powerpoint/2010/main" val="3202659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linds(horizontal)">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blinds(horizontal)">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blinds(horizontal)">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7" presetClass="emph" presetSubtype="2" fill="hold" nodeType="clickEffect">
                                  <p:stCondLst>
                                    <p:cond delay="0"/>
                                  </p:stCondLst>
                                  <p:childTnLst>
                                    <p:animClr clrSpc="rgb" dir="cw">
                                      <p:cBhvr>
                                        <p:cTn id="26" dur="500" fill="hold"/>
                                        <p:tgtEl>
                                          <p:spTgt spid="8"/>
                                        </p:tgtEl>
                                        <p:attrNameLst>
                                          <p:attrName>stroke.color</p:attrName>
                                        </p:attrNameLst>
                                      </p:cBhvr>
                                      <p:to>
                                        <a:schemeClr val="hlink"/>
                                      </p:to>
                                    </p:animClr>
                                    <p:set>
                                      <p:cBhvr>
                                        <p:cTn id="27" dur="500" fill="hold"/>
                                        <p:tgtEl>
                                          <p:spTgt spid="8"/>
                                        </p:tgtEl>
                                        <p:attrNameLst>
                                          <p:attrName>stroke.on</p:attrName>
                                        </p:attrNameLst>
                                      </p:cBhvr>
                                      <p:to>
                                        <p:strVal val="true"/>
                                      </p:to>
                                    </p:set>
                                  </p:childTnLst>
                                </p:cTn>
                              </p:par>
                              <p:par>
                                <p:cTn id="28" presetID="7" presetClass="emph" presetSubtype="2" fill="hold" nodeType="withEffect">
                                  <p:stCondLst>
                                    <p:cond delay="0"/>
                                  </p:stCondLst>
                                  <p:childTnLst>
                                    <p:animClr clrSpc="rgb" dir="cw">
                                      <p:cBhvr>
                                        <p:cTn id="29" dur="500" fill="hold"/>
                                        <p:tgtEl>
                                          <p:spTgt spid="19"/>
                                        </p:tgtEl>
                                        <p:attrNameLst>
                                          <p:attrName>stroke.color</p:attrName>
                                        </p:attrNameLst>
                                      </p:cBhvr>
                                      <p:to>
                                        <a:schemeClr val="hlink"/>
                                      </p:to>
                                    </p:animClr>
                                    <p:set>
                                      <p:cBhvr>
                                        <p:cTn id="30" dur="500" fill="hold"/>
                                        <p:tgtEl>
                                          <p:spTgt spid="19"/>
                                        </p:tgtEl>
                                        <p:attrNameLst>
                                          <p:attrName>stroke.on</p:attrName>
                                        </p:attrNameLst>
                                      </p:cBhvr>
                                      <p:to>
                                        <p:strVal val="true"/>
                                      </p:to>
                                    </p:set>
                                  </p:childTnLst>
                                </p:cTn>
                              </p:par>
                              <p:par>
                                <p:cTn id="31" presetID="3" presetClass="emph" presetSubtype="2" fill="hold" grpId="0" nodeType="withEffect">
                                  <p:stCondLst>
                                    <p:cond delay="0"/>
                                  </p:stCondLst>
                                  <p:childTnLst>
                                    <p:animClr clrSpc="rgb" dir="cw">
                                      <p:cBhvr override="childStyle">
                                        <p:cTn id="32" dur="500" fill="hold"/>
                                        <p:tgtEl>
                                          <p:spTgt spid="14"/>
                                        </p:tgtEl>
                                        <p:attrNameLst>
                                          <p:attrName>style.color</p:attrName>
                                        </p:attrNameLst>
                                      </p:cBhvr>
                                      <p:to>
                                        <a:schemeClr val="hlink"/>
                                      </p:to>
                                    </p:animClr>
                                  </p:childTnLst>
                                </p:cTn>
                              </p:par>
                              <p:par>
                                <p:cTn id="33" presetID="3" presetClass="emph" presetSubtype="2" fill="hold" grpId="0" nodeType="withEffect">
                                  <p:stCondLst>
                                    <p:cond delay="0"/>
                                  </p:stCondLst>
                                  <p:childTnLst>
                                    <p:animClr clrSpc="rgb" dir="cw">
                                      <p:cBhvr override="childStyle">
                                        <p:cTn id="34" dur="500" fill="hold"/>
                                        <p:tgtEl>
                                          <p:spTgt spid="15"/>
                                        </p:tgtEl>
                                        <p:attrNameLst>
                                          <p:attrName>style.color</p:attrName>
                                        </p:attrNameLst>
                                      </p:cBhvr>
                                      <p:to>
                                        <a:schemeClr val="hlink"/>
                                      </p:to>
                                    </p:animClr>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blinds(horizontal)">
                                      <p:cBhvr>
                                        <p:cTn id="39" dur="500"/>
                                        <p:tgtEl>
                                          <p:spTgt spid="24"/>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28"/>
                                        </p:tgtEl>
                                        <p:attrNameLst>
                                          <p:attrName>style.visibility</p:attrName>
                                        </p:attrNameLst>
                                      </p:cBhvr>
                                      <p:to>
                                        <p:strVal val="visible"/>
                                      </p:to>
                                    </p:set>
                                    <p:animEffect transition="in" filter="blinds(horizontal)">
                                      <p:cBhvr>
                                        <p:cTn id="44" dur="500"/>
                                        <p:tgtEl>
                                          <p:spTgt spid="28"/>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blinds(horizontal)">
                                      <p:cBhvr>
                                        <p:cTn id="49" dur="500"/>
                                        <p:tgtEl>
                                          <p:spTgt spid="27"/>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25"/>
                                        </p:tgtEl>
                                        <p:attrNameLst>
                                          <p:attrName>style.visibility</p:attrName>
                                        </p:attrNameLst>
                                      </p:cBhvr>
                                      <p:to>
                                        <p:strVal val="visible"/>
                                      </p:to>
                                    </p:set>
                                    <p:animEffect transition="in" filter="blinds(horizontal)">
                                      <p:cBhvr>
                                        <p:cTn id="5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22" grpId="0"/>
      <p:bldP spid="23" grpId="0"/>
      <p:bldP spid="24" grpId="0"/>
      <p:bldP spid="25" grpId="0"/>
      <p:bldP spid="26" grpId="0" animBg="1"/>
      <p:bldP spid="27" grpId="0"/>
      <p:bldP spid="28" grpId="0" animBg="1"/>
      <p:bldP spid="2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CEF88D2-8A79-4C94-BEEB-C9EE97687043}"/>
              </a:ext>
            </a:extLst>
          </p:cNvPr>
          <p:cNvSpPr/>
          <p:nvPr/>
        </p:nvSpPr>
        <p:spPr>
          <a:xfrm>
            <a:off x="1370834" y="2416926"/>
            <a:ext cx="6491201" cy="1915909"/>
          </a:xfrm>
          <a:prstGeom prst="rect">
            <a:avLst/>
          </a:prstGeom>
          <a:noFill/>
        </p:spPr>
        <p:txBody>
          <a:bodyPr wrap="none" lIns="68580" tIns="34290" rIns="68580" bIns="34290">
            <a:spAutoFit/>
          </a:bodyPr>
          <a:lstStyle/>
          <a:p>
            <a:pPr algn="ctr"/>
            <a:r>
              <a:rPr lang="en-US" altLang="ja-JP"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Teachings For </a:t>
            </a:r>
          </a:p>
          <a:p>
            <a:pPr algn="ctr"/>
            <a:r>
              <a:rPr lang="en-US" altLang="ja-JP"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Exercise 10D</a:t>
            </a:r>
            <a:endParaRPr lang="ja-JP" altLang="en-US"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endParaRPr>
          </a:p>
        </p:txBody>
      </p:sp>
    </p:spTree>
    <p:extLst>
      <p:ext uri="{BB962C8B-B14F-4D97-AF65-F5344CB8AC3E}">
        <p14:creationId xmlns:p14="http://schemas.microsoft.com/office/powerpoint/2010/main" val="104825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7037" cy="4776787"/>
              </a:xfrm>
            </p:spPr>
            <p:txBody>
              <a:bodyPr>
                <a:normAutofit/>
              </a:bodyPr>
              <a:lstStyle/>
              <a:p>
                <a:pPr marL="0" indent="0" algn="ctr">
                  <a:buNone/>
                </a:pPr>
                <a:r>
                  <a:rPr lang="en-US" sz="1600" b="1" dirty="0">
                    <a:latin typeface="Comic Sans MS" panose="030F0702030302020204" pitchFamily="66" charset="0"/>
                  </a:rPr>
                  <a:t>You can also use the </a:t>
                </a:r>
                <a14:m>
                  <m:oMath xmlns:m="http://schemas.openxmlformats.org/officeDocument/2006/math">
                    <m:r>
                      <a:rPr lang="en-US" sz="1600" b="1" i="1" dirty="0" smtClean="0">
                        <a:latin typeface="Cambria Math" panose="02040503050406030204" pitchFamily="18" charset="0"/>
                      </a:rPr>
                      <m:t>𝑭</m:t>
                    </m:r>
                    <m:r>
                      <a:rPr lang="en-US" sz="1600" b="1" i="1" dirty="0" smtClean="0">
                        <a:latin typeface="Cambria Math" panose="02040503050406030204" pitchFamily="18" charset="0"/>
                      </a:rPr>
                      <m:t>=</m:t>
                    </m:r>
                    <m:r>
                      <a:rPr lang="en-US" sz="1600" b="1" i="1" dirty="0" smtClean="0">
                        <a:latin typeface="Cambria Math" panose="02040503050406030204" pitchFamily="18" charset="0"/>
                      </a:rPr>
                      <m:t>𝒎𝒂</m:t>
                    </m:r>
                    <m:r>
                      <a:rPr lang="en-US" sz="1600" b="1" i="1" dirty="0" smtClean="0">
                        <a:latin typeface="Cambria Math" panose="02040503050406030204" pitchFamily="18" charset="0"/>
                      </a:rPr>
                      <m:t> </m:t>
                    </m:r>
                  </m:oMath>
                </a14:m>
                <a:r>
                  <a:rPr lang="en-US" sz="1600" b="1" dirty="0">
                    <a:latin typeface="Comic Sans MS" panose="030F0702030302020204" pitchFamily="66" charset="0"/>
                  </a:rPr>
                  <a:t> relationship for situations involving vectors</a:t>
                </a: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A force of </a:t>
                </a:r>
                <a14:m>
                  <m:oMath xmlns:m="http://schemas.openxmlformats.org/officeDocument/2006/math">
                    <m:d>
                      <m:dPr>
                        <m:ctrlPr>
                          <a:rPr lang="en-US" sz="1600" b="0" i="1" smtClean="0">
                            <a:latin typeface="Cambria Math" panose="02040503050406030204" pitchFamily="18" charset="0"/>
                          </a:rPr>
                        </m:ctrlPr>
                      </m:dPr>
                      <m:e>
                        <m:r>
                          <a:rPr lang="en-US" sz="1600" b="0" i="1" smtClean="0">
                            <a:latin typeface="Cambria Math" panose="02040503050406030204" pitchFamily="18" charset="0"/>
                          </a:rPr>
                          <m:t>3</m:t>
                        </m:r>
                        <m:r>
                          <a:rPr lang="en-US" sz="1600" b="1" i="1" smtClean="0">
                            <a:latin typeface="Cambria Math" panose="02040503050406030204" pitchFamily="18" charset="0"/>
                          </a:rPr>
                          <m:t>𝒊</m:t>
                        </m:r>
                        <m:r>
                          <a:rPr lang="en-US" sz="1600" b="0" i="1" smtClean="0">
                            <a:latin typeface="Cambria Math" panose="02040503050406030204" pitchFamily="18" charset="0"/>
                          </a:rPr>
                          <m:t>+8</m:t>
                        </m:r>
                        <m:r>
                          <a:rPr lang="en-US" sz="1600" b="1" i="1" smtClean="0">
                            <a:latin typeface="Cambria Math" panose="02040503050406030204" pitchFamily="18" charset="0"/>
                          </a:rPr>
                          <m:t>𝒋</m:t>
                        </m:r>
                      </m:e>
                    </m:d>
                    <m:r>
                      <a:rPr lang="en-US" sz="1600" b="0" i="1" smtClean="0">
                        <a:latin typeface="Cambria Math" panose="02040503050406030204" pitchFamily="18" charset="0"/>
                      </a:rPr>
                      <m:t> </m:t>
                    </m:r>
                    <m:r>
                      <a:rPr lang="en-US" sz="1600" b="0" i="1" smtClean="0">
                        <a:latin typeface="Cambria Math" panose="02040503050406030204" pitchFamily="18" charset="0"/>
                      </a:rPr>
                      <m:t>𝑁</m:t>
                    </m:r>
                  </m:oMath>
                </a14:m>
                <a:r>
                  <a:rPr lang="en-GB" sz="1600" dirty="0">
                    <a:latin typeface="Comic Sans MS" panose="030F0702030302020204" pitchFamily="66" charset="0"/>
                  </a:rPr>
                  <a:t> acts upon a particle of mass 0.5kg.</a:t>
                </a: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a) Find the acceleration of the particle in the form </a:t>
                </a:r>
                <a14:m>
                  <m:oMath xmlns:m="http://schemas.openxmlformats.org/officeDocument/2006/math">
                    <m:d>
                      <m:dPr>
                        <m:ctrlPr>
                          <a:rPr lang="en-US" sz="1600" b="0" i="1" smtClean="0">
                            <a:latin typeface="Cambria Math" panose="02040503050406030204" pitchFamily="18" charset="0"/>
                          </a:rPr>
                        </m:ctrlPr>
                      </m:dPr>
                      <m:e>
                        <m:r>
                          <a:rPr lang="en-US" sz="1600" b="0" i="1" smtClean="0">
                            <a:latin typeface="Cambria Math" panose="02040503050406030204" pitchFamily="18" charset="0"/>
                          </a:rPr>
                          <m:t>𝑝</m:t>
                        </m:r>
                        <m:r>
                          <a:rPr lang="en-US" sz="1600" b="1" i="1" smtClean="0">
                            <a:latin typeface="Cambria Math" panose="02040503050406030204" pitchFamily="18" charset="0"/>
                          </a:rPr>
                          <m:t>𝒊</m:t>
                        </m:r>
                        <m:r>
                          <a:rPr lang="en-US" sz="1600" b="0" i="1" smtClean="0">
                            <a:latin typeface="Cambria Math" panose="02040503050406030204" pitchFamily="18" charset="0"/>
                          </a:rPr>
                          <m:t>+</m:t>
                        </m:r>
                        <m:r>
                          <a:rPr lang="en-US" sz="1600" b="0" i="1" smtClean="0">
                            <a:latin typeface="Cambria Math" panose="02040503050406030204" pitchFamily="18" charset="0"/>
                          </a:rPr>
                          <m:t>𝑞</m:t>
                        </m:r>
                        <m:r>
                          <a:rPr lang="en-US" sz="1600" b="1" i="1" smtClean="0">
                            <a:latin typeface="Cambria Math" panose="02040503050406030204" pitchFamily="18" charset="0"/>
                          </a:rPr>
                          <m:t>𝒋</m:t>
                        </m:r>
                      </m:e>
                    </m:d>
                    <m:r>
                      <a:rPr lang="en-US" sz="1600" b="0" i="1" smtClean="0">
                        <a:latin typeface="Cambria Math" panose="02040503050406030204" pitchFamily="18" charset="0"/>
                      </a:rPr>
                      <m:t> </m:t>
                    </m:r>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𝑚𝑠</m:t>
                        </m:r>
                      </m:e>
                      <m:sup>
                        <m:r>
                          <a:rPr lang="en-US" sz="1600" b="0" i="1" smtClean="0">
                            <a:latin typeface="Cambria Math" panose="02040503050406030204" pitchFamily="18" charset="0"/>
                          </a:rPr>
                          <m:t>−2</m:t>
                        </m:r>
                      </m:sup>
                    </m:sSup>
                  </m:oMath>
                </a14:m>
                <a:r>
                  <a:rPr lang="en-GB" sz="1600" dirty="0">
                    <a:latin typeface="Comic Sans MS" panose="030F0702030302020204" pitchFamily="66" charset="0"/>
                  </a:rPr>
                  <a:t>.</a:t>
                </a: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b) Find the magnitude and bearing of the acceleration of the particle</a:t>
                </a:r>
                <a:endParaRPr lang="en-GB" sz="16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7037" cy="4776787"/>
              </a:xfrm>
              <a:blipFill>
                <a:blip r:embed="rId2"/>
                <a:stretch>
                  <a:fillRect l="-335" t="-766" r="-3183"/>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10D</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1074" y="481756"/>
                <a:ext cx="129048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0" i="1" smtClean="0">
                          <a:latin typeface="Cambria Math"/>
                        </a:rPr>
                        <m:t>𝐹</m:t>
                      </m:r>
                      <m:r>
                        <a:rPr lang="en-GB" sz="2400" b="0" i="1" smtClean="0">
                          <a:latin typeface="Cambria Math"/>
                        </a:rPr>
                        <m:t>=</m:t>
                      </m:r>
                      <m:r>
                        <a:rPr lang="en-GB" sz="2400" b="0" i="1" smtClean="0">
                          <a:latin typeface="Cambria Math"/>
                        </a:rPr>
                        <m:t>𝑚𝑎</m:t>
                      </m:r>
                    </m:oMath>
                  </m:oMathPara>
                </a14:m>
                <a:endParaRPr lang="en-GB"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31074" y="481756"/>
                <a:ext cx="1290481" cy="461665"/>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5386770" y="1264544"/>
                <a:ext cx="104387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𝐹</m:t>
                      </m:r>
                      <m:r>
                        <a:rPr lang="en-GB" b="0" i="1" smtClean="0">
                          <a:latin typeface="Cambria Math"/>
                        </a:rPr>
                        <m:t>=</m:t>
                      </m:r>
                      <m:r>
                        <a:rPr lang="en-GB" b="0" i="1" smtClean="0">
                          <a:latin typeface="Cambria Math"/>
                        </a:rPr>
                        <m:t>𝑚𝑎</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5386770" y="1264544"/>
                <a:ext cx="1043876" cy="36933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666690" y="1758808"/>
                <a:ext cx="187589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US" i="1" smtClean="0">
                              <a:latin typeface="Cambria Math" panose="02040503050406030204" pitchFamily="18" charset="0"/>
                            </a:rPr>
                          </m:ctrlPr>
                        </m:dPr>
                        <m:e>
                          <m:r>
                            <a:rPr lang="en-US" i="1">
                              <a:latin typeface="Cambria Math" panose="02040503050406030204" pitchFamily="18" charset="0"/>
                            </a:rPr>
                            <m:t>3</m:t>
                          </m:r>
                          <m:r>
                            <a:rPr lang="en-US" b="1" i="1">
                              <a:latin typeface="Cambria Math" panose="02040503050406030204" pitchFamily="18" charset="0"/>
                            </a:rPr>
                            <m:t>𝒊</m:t>
                          </m:r>
                          <m:r>
                            <a:rPr lang="en-US" i="1">
                              <a:latin typeface="Cambria Math" panose="02040503050406030204" pitchFamily="18" charset="0"/>
                            </a:rPr>
                            <m:t>+8</m:t>
                          </m:r>
                          <m:r>
                            <a:rPr lang="en-US" b="1" i="1">
                              <a:latin typeface="Cambria Math" panose="02040503050406030204" pitchFamily="18" charset="0"/>
                            </a:rPr>
                            <m:t>𝒋</m:t>
                          </m:r>
                        </m:e>
                      </m:d>
                      <m:r>
                        <a:rPr lang="en-GB" b="0" i="1" smtClean="0">
                          <a:latin typeface="Cambria Math"/>
                        </a:rPr>
                        <m:t>=</m:t>
                      </m:r>
                      <m:r>
                        <a:rPr lang="en-US" b="0" i="1" smtClean="0">
                          <a:latin typeface="Cambria Math" panose="02040503050406030204" pitchFamily="18" charset="0"/>
                        </a:rPr>
                        <m:t>0.5</m:t>
                      </m:r>
                      <m:r>
                        <a:rPr lang="en-GB" b="0" i="1" smtClean="0">
                          <a:latin typeface="Cambria Math"/>
                        </a:rPr>
                        <m:t>𝑎</m:t>
                      </m:r>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4666690" y="1758808"/>
                <a:ext cx="1875898" cy="369332"/>
              </a:xfrm>
              <a:prstGeom prst="rect">
                <a:avLst/>
              </a:prstGeom>
              <a:blipFill>
                <a:blip r:embed="rId5"/>
                <a:stretch>
                  <a:fillRect b="-1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4536986" y="2253072"/>
                <a:ext cx="169956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US" i="1" smtClean="0">
                              <a:latin typeface="Cambria Math" panose="02040503050406030204" pitchFamily="18" charset="0"/>
                            </a:rPr>
                          </m:ctrlPr>
                        </m:dPr>
                        <m:e>
                          <m:r>
                            <a:rPr lang="en-US" b="0" i="1" smtClean="0">
                              <a:latin typeface="Cambria Math" panose="02040503050406030204" pitchFamily="18" charset="0"/>
                            </a:rPr>
                            <m:t>6</m:t>
                          </m:r>
                          <m:r>
                            <a:rPr lang="en-US" b="1" i="1">
                              <a:latin typeface="Cambria Math" panose="02040503050406030204" pitchFamily="18" charset="0"/>
                            </a:rPr>
                            <m:t>𝒊</m:t>
                          </m:r>
                          <m:r>
                            <a:rPr lang="en-US" i="1">
                              <a:latin typeface="Cambria Math" panose="02040503050406030204" pitchFamily="18" charset="0"/>
                            </a:rPr>
                            <m:t>+</m:t>
                          </m:r>
                          <m:r>
                            <a:rPr lang="en-US" b="0" i="1" smtClean="0">
                              <a:latin typeface="Cambria Math" panose="02040503050406030204" pitchFamily="18" charset="0"/>
                            </a:rPr>
                            <m:t>16</m:t>
                          </m:r>
                          <m:r>
                            <a:rPr lang="en-US" b="1" i="1">
                              <a:latin typeface="Cambria Math" panose="02040503050406030204" pitchFamily="18" charset="0"/>
                            </a:rPr>
                            <m:t>𝒋</m:t>
                          </m:r>
                        </m:e>
                      </m:d>
                      <m:r>
                        <a:rPr lang="en-GB" b="0" i="1" smtClean="0">
                          <a:latin typeface="Cambria Math"/>
                        </a:rPr>
                        <m:t>=</m:t>
                      </m:r>
                      <m:r>
                        <a:rPr lang="en-GB" b="0" i="1" smtClean="0">
                          <a:latin typeface="Cambria Math"/>
                        </a:rPr>
                        <m:t>𝑎</m:t>
                      </m:r>
                    </m:oMath>
                  </m:oMathPara>
                </a14:m>
                <a:endParaRPr lang="en-GB" dirty="0"/>
              </a:p>
            </p:txBody>
          </p:sp>
        </mc:Choice>
        <mc:Fallback xmlns="">
          <p:sp>
            <p:nvSpPr>
              <p:cNvPr id="8" name="TextBox 7"/>
              <p:cNvSpPr txBox="1">
                <a:spLocks noRot="1" noChangeAspect="1" noMove="1" noResize="1" noEditPoints="1" noAdjustHandles="1" noChangeArrowheads="1" noChangeShapeType="1" noTextEdit="1"/>
              </p:cNvSpPr>
              <p:nvPr/>
            </p:nvSpPr>
            <p:spPr>
              <a:xfrm>
                <a:off x="4536986" y="2253072"/>
                <a:ext cx="1699568" cy="369332"/>
              </a:xfrm>
              <a:prstGeom prst="rect">
                <a:avLst/>
              </a:prstGeom>
              <a:blipFill>
                <a:blip r:embed="rId6"/>
                <a:stretch>
                  <a:fillRect b="-13333"/>
                </a:stretch>
              </a:blipFill>
            </p:spPr>
            <p:txBody>
              <a:bodyPr/>
              <a:lstStyle/>
              <a:p>
                <a:r>
                  <a:rPr lang="en-GB">
                    <a:noFill/>
                  </a:rPr>
                  <a:t> </a:t>
                </a:r>
              </a:p>
            </p:txBody>
          </p:sp>
        </mc:Fallback>
      </mc:AlternateContent>
      <p:sp>
        <p:nvSpPr>
          <p:cNvPr id="9" name="Arc 8"/>
          <p:cNvSpPr/>
          <p:nvPr/>
        </p:nvSpPr>
        <p:spPr>
          <a:xfrm>
            <a:off x="6236554" y="1539736"/>
            <a:ext cx="533400" cy="4572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TextBox 9"/>
          <p:cNvSpPr txBox="1"/>
          <p:nvPr/>
        </p:nvSpPr>
        <p:spPr>
          <a:xfrm>
            <a:off x="6699441" y="1615936"/>
            <a:ext cx="762000" cy="461665"/>
          </a:xfrm>
          <a:prstGeom prst="rect">
            <a:avLst/>
          </a:prstGeom>
          <a:noFill/>
        </p:spPr>
        <p:txBody>
          <a:bodyPr wrap="square" rtlCol="0">
            <a:spAutoFit/>
          </a:bodyPr>
          <a:lstStyle/>
          <a:p>
            <a:pPr algn="ctr"/>
            <a:r>
              <a:rPr lang="en-GB" sz="1200" dirty="0">
                <a:solidFill>
                  <a:srgbClr val="FF0000"/>
                </a:solidFill>
                <a:latin typeface="Comic Sans MS" pitchFamily="66" charset="0"/>
              </a:rPr>
              <a:t>Sub in values</a:t>
            </a:r>
            <a:endParaRPr lang="en-GB" sz="1200" b="1" dirty="0">
              <a:solidFill>
                <a:srgbClr val="FF0000"/>
              </a:solidFill>
              <a:latin typeface="Comic Sans MS" pitchFamily="66" charset="0"/>
            </a:endParaRPr>
          </a:p>
        </p:txBody>
      </p:sp>
      <p:sp>
        <p:nvSpPr>
          <p:cNvPr id="11" name="Arc 10"/>
          <p:cNvSpPr/>
          <p:nvPr/>
        </p:nvSpPr>
        <p:spPr>
          <a:xfrm>
            <a:off x="6236554" y="1996936"/>
            <a:ext cx="533400" cy="4572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TextBox 11"/>
          <p:cNvSpPr txBox="1"/>
          <p:nvPr/>
        </p:nvSpPr>
        <p:spPr>
          <a:xfrm>
            <a:off x="6739474" y="2023062"/>
            <a:ext cx="762000" cy="461665"/>
          </a:xfrm>
          <a:prstGeom prst="rect">
            <a:avLst/>
          </a:prstGeom>
          <a:noFill/>
        </p:spPr>
        <p:txBody>
          <a:bodyPr wrap="square" rtlCol="0">
            <a:spAutoFit/>
          </a:bodyPr>
          <a:lstStyle/>
          <a:p>
            <a:pPr algn="ctr"/>
            <a:r>
              <a:rPr lang="en-GB" sz="1200" dirty="0">
                <a:solidFill>
                  <a:srgbClr val="FF0000"/>
                </a:solidFill>
                <a:latin typeface="Comic Sans MS" pitchFamily="66" charset="0"/>
              </a:rPr>
              <a:t>Multiply by 2</a:t>
            </a:r>
            <a:endParaRPr lang="en-GB" sz="1200" b="1"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13" name="TextBox 12"/>
              <p:cNvSpPr txBox="1"/>
              <p:nvPr/>
            </p:nvSpPr>
            <p:spPr>
              <a:xfrm>
                <a:off x="1140954" y="3930740"/>
                <a:ext cx="185711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US"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6</m:t>
                          </m:r>
                          <m:r>
                            <a:rPr lang="en-US" b="1" i="1">
                              <a:solidFill>
                                <a:srgbClr val="FF0000"/>
                              </a:solidFill>
                              <a:latin typeface="Cambria Math" panose="02040503050406030204" pitchFamily="18" charset="0"/>
                            </a:rPr>
                            <m:t>𝒊</m:t>
                          </m:r>
                          <m:r>
                            <a:rPr lang="en-US" i="1">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16</m:t>
                          </m:r>
                          <m:r>
                            <a:rPr lang="en-US" b="1" i="1">
                              <a:solidFill>
                                <a:srgbClr val="FF0000"/>
                              </a:solidFill>
                              <a:latin typeface="Cambria Math" panose="02040503050406030204" pitchFamily="18" charset="0"/>
                            </a:rPr>
                            <m:t>𝒋</m:t>
                          </m:r>
                        </m:e>
                      </m:d>
                      <m:r>
                        <a:rPr lang="en-US" b="0" i="1" smtClean="0">
                          <a:solidFill>
                            <a:srgbClr val="FF0000"/>
                          </a:solidFill>
                          <a:latin typeface="Cambria Math" panose="02040503050406030204" pitchFamily="18" charset="0"/>
                        </a:rPr>
                        <m:t> </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𝑚𝑠</m:t>
                          </m:r>
                        </m:e>
                        <m:sup>
                          <m:r>
                            <a:rPr lang="en-US" b="0" i="1" smtClean="0">
                              <a:solidFill>
                                <a:srgbClr val="FF0000"/>
                              </a:solidFill>
                              <a:latin typeface="Cambria Math" panose="02040503050406030204" pitchFamily="18" charset="0"/>
                            </a:rPr>
                            <m:t>−2</m:t>
                          </m:r>
                        </m:sup>
                      </m:sSup>
                    </m:oMath>
                  </m:oMathPara>
                </a14:m>
                <a:endParaRPr lang="en-GB" dirty="0">
                  <a:solidFill>
                    <a:srgbClr val="FF0000"/>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1140954" y="3930740"/>
                <a:ext cx="1857111" cy="369332"/>
              </a:xfrm>
              <a:prstGeom prst="rect">
                <a:avLst/>
              </a:prstGeom>
              <a:blipFill>
                <a:blip r:embed="rId7"/>
                <a:stretch>
                  <a:fillRect b="-13333"/>
                </a:stretch>
              </a:blipFill>
            </p:spPr>
            <p:txBody>
              <a:bodyPr/>
              <a:lstStyle/>
              <a:p>
                <a:r>
                  <a:rPr lang="en-GB">
                    <a:noFill/>
                  </a:rPr>
                  <a:t> </a:t>
                </a:r>
              </a:p>
            </p:txBody>
          </p:sp>
        </mc:Fallback>
      </mc:AlternateContent>
      <p:cxnSp>
        <p:nvCxnSpPr>
          <p:cNvPr id="14" name="Straight Arrow Connector 13"/>
          <p:cNvCxnSpPr/>
          <p:nvPr/>
        </p:nvCxnSpPr>
        <p:spPr>
          <a:xfrm>
            <a:off x="4516634" y="5726679"/>
            <a:ext cx="173484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6251476" y="3601212"/>
            <a:ext cx="0" cy="212546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536986" y="3603993"/>
            <a:ext cx="1714490" cy="212268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TextBox 16"/>
              <p:cNvSpPr txBox="1"/>
              <p:nvPr/>
            </p:nvSpPr>
            <p:spPr>
              <a:xfrm>
                <a:off x="5220072" y="5739216"/>
                <a:ext cx="305585"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chemeClr val="tx1"/>
                          </a:solidFill>
                          <a:latin typeface="Cambria Math" panose="02040503050406030204" pitchFamily="18" charset="0"/>
                        </a:rPr>
                        <m:t>6</m:t>
                      </m:r>
                      <m:r>
                        <a:rPr lang="en-US" sz="1600" b="1" i="1" smtClean="0">
                          <a:solidFill>
                            <a:schemeClr val="tx1"/>
                          </a:solidFill>
                          <a:latin typeface="Cambria Math" panose="02040503050406030204" pitchFamily="18" charset="0"/>
                        </a:rPr>
                        <m:t>𝒊</m:t>
                      </m:r>
                    </m:oMath>
                  </m:oMathPara>
                </a14:m>
                <a:endParaRPr lang="en-GB" sz="1600" b="1" dirty="0">
                  <a:solidFill>
                    <a:schemeClr val="tx1"/>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5220072" y="5739216"/>
                <a:ext cx="305585" cy="246221"/>
              </a:xfrm>
              <a:prstGeom prst="rect">
                <a:avLst/>
              </a:prstGeom>
              <a:blipFill>
                <a:blip r:embed="rId8"/>
                <a:stretch>
                  <a:fillRect l="-2000" r="-4000" b="-487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6299830" y="4540835"/>
                <a:ext cx="305585"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chemeClr val="tx1"/>
                          </a:solidFill>
                          <a:latin typeface="Cambria Math" panose="02040503050406030204" pitchFamily="18" charset="0"/>
                        </a:rPr>
                        <m:t>16</m:t>
                      </m:r>
                      <m:r>
                        <a:rPr lang="en-US" sz="1600" b="1" i="1" smtClean="0">
                          <a:solidFill>
                            <a:schemeClr val="tx1"/>
                          </a:solidFill>
                          <a:latin typeface="Cambria Math" panose="02040503050406030204" pitchFamily="18" charset="0"/>
                        </a:rPr>
                        <m:t>𝒋</m:t>
                      </m:r>
                    </m:oMath>
                  </m:oMathPara>
                </a14:m>
                <a:endParaRPr lang="en-GB" sz="1600" b="1" dirty="0">
                  <a:solidFill>
                    <a:schemeClr val="tx1"/>
                  </a:solidFill>
                </a:endParaRPr>
              </a:p>
            </p:txBody>
          </p:sp>
        </mc:Choice>
        <mc:Fallback xmlns="">
          <p:sp>
            <p:nvSpPr>
              <p:cNvPr id="18" name="TextBox 17"/>
              <p:cNvSpPr txBox="1">
                <a:spLocks noRot="1" noChangeAspect="1" noMove="1" noResize="1" noEditPoints="1" noAdjustHandles="1" noChangeArrowheads="1" noChangeShapeType="1" noTextEdit="1"/>
              </p:cNvSpPr>
              <p:nvPr/>
            </p:nvSpPr>
            <p:spPr>
              <a:xfrm>
                <a:off x="6299830" y="4540835"/>
                <a:ext cx="305585" cy="246221"/>
              </a:xfrm>
              <a:prstGeom prst="rect">
                <a:avLst/>
              </a:prstGeom>
              <a:blipFill>
                <a:blip r:embed="rId9"/>
                <a:stretch>
                  <a:fillRect l="-21569" r="-25490"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5188818" y="4353012"/>
                <a:ext cx="305585"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chemeClr val="tx1"/>
                          </a:solidFill>
                          <a:latin typeface="Cambria Math" panose="02040503050406030204" pitchFamily="18" charset="0"/>
                        </a:rPr>
                        <m:t>𝒂</m:t>
                      </m:r>
                    </m:oMath>
                  </m:oMathPara>
                </a14:m>
                <a:endParaRPr lang="en-GB" sz="1600" b="1" dirty="0">
                  <a:solidFill>
                    <a:schemeClr val="tx1"/>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5188818" y="4353012"/>
                <a:ext cx="305585" cy="246221"/>
              </a:xfrm>
              <a:prstGeom prst="rect">
                <a:avLst/>
              </a:prstGeom>
              <a:blipFill>
                <a:blip r:embed="rId10"/>
                <a:stretch>
                  <a:fillRect/>
                </a:stretch>
              </a:blipFill>
            </p:spPr>
            <p:txBody>
              <a:bodyPr/>
              <a:lstStyle/>
              <a:p>
                <a:r>
                  <a:rPr lang="en-GB">
                    <a:noFill/>
                  </a:rPr>
                  <a:t> </a:t>
                </a:r>
              </a:p>
            </p:txBody>
          </p:sp>
        </mc:Fallback>
      </mc:AlternateContent>
      <p:sp>
        <p:nvSpPr>
          <p:cNvPr id="20" name="Arc 19"/>
          <p:cNvSpPr/>
          <p:nvPr/>
        </p:nvSpPr>
        <p:spPr>
          <a:xfrm>
            <a:off x="3998629" y="5203794"/>
            <a:ext cx="914400" cy="914400"/>
          </a:xfrm>
          <a:prstGeom prst="arc">
            <a:avLst>
              <a:gd name="adj1" fmla="val 19386186"/>
              <a:gd name="adj2" fmla="val 59638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1" name="TextBox 20"/>
              <p:cNvSpPr txBox="1"/>
              <p:nvPr/>
            </p:nvSpPr>
            <p:spPr>
              <a:xfrm>
                <a:off x="4856452" y="5394620"/>
                <a:ext cx="305585"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chemeClr val="tx1"/>
                          </a:solidFill>
                          <a:latin typeface="Cambria Math" panose="02040503050406030204" pitchFamily="18" charset="0"/>
                          <a:ea typeface="Cambria Math" panose="02040503050406030204" pitchFamily="18" charset="0"/>
                        </a:rPr>
                        <m:t>𝜃</m:t>
                      </m:r>
                    </m:oMath>
                  </m:oMathPara>
                </a14:m>
                <a:endParaRPr lang="en-GB" sz="1600" b="1" dirty="0">
                  <a:solidFill>
                    <a:schemeClr val="tx1"/>
                  </a:solidFill>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4856452" y="5394620"/>
                <a:ext cx="305585" cy="246221"/>
              </a:xfrm>
              <a:prstGeom prst="rect">
                <a:avLst/>
              </a:prstGeom>
              <a:blipFill>
                <a:blip r:embed="rId11"/>
                <a:stretch>
                  <a:fillRect b="-7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4913016" y="5369709"/>
                <a:ext cx="542841" cy="251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69.</m:t>
                      </m:r>
                      <m:sSup>
                        <m:sSupPr>
                          <m:ctrlPr>
                            <a:rPr lang="en-US" sz="1600" b="0" i="1" smtClean="0">
                              <a:solidFill>
                                <a:srgbClr val="FF0000"/>
                              </a:solidFill>
                              <a:latin typeface="Cambria Math" panose="02040503050406030204" pitchFamily="18" charset="0"/>
                              <a:ea typeface="Cambria Math" panose="02040503050406030204" pitchFamily="18" charset="0"/>
                            </a:rPr>
                          </m:ctrlPr>
                        </m:sSupPr>
                        <m:e>
                          <m:r>
                            <a:rPr lang="en-US" sz="1600" b="0" i="1" smtClean="0">
                              <a:solidFill>
                                <a:srgbClr val="FF0000"/>
                              </a:solidFill>
                              <a:latin typeface="Cambria Math" panose="02040503050406030204" pitchFamily="18" charset="0"/>
                              <a:ea typeface="Cambria Math" panose="02040503050406030204" pitchFamily="18" charset="0"/>
                            </a:rPr>
                            <m:t>4</m:t>
                          </m:r>
                        </m:e>
                        <m:sup>
                          <m:r>
                            <a:rPr lang="en-US" sz="1600" b="0" i="1" smtClean="0">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latin typeface="Comic Sans MS" panose="030F0702030302020204" pitchFamily="66" charset="0"/>
                </a:endParaRPr>
              </a:p>
            </p:txBody>
          </p:sp>
        </mc:Choice>
        <mc:Fallback xmlns="">
          <p:sp>
            <p:nvSpPr>
              <p:cNvPr id="22" name="TextBox 21"/>
              <p:cNvSpPr txBox="1">
                <a:spLocks noRot="1" noChangeAspect="1" noMove="1" noResize="1" noEditPoints="1" noAdjustHandles="1" noChangeArrowheads="1" noChangeShapeType="1" noTextEdit="1"/>
              </p:cNvSpPr>
              <p:nvPr/>
            </p:nvSpPr>
            <p:spPr>
              <a:xfrm>
                <a:off x="4913016" y="5369709"/>
                <a:ext cx="542841" cy="251800"/>
              </a:xfrm>
              <a:prstGeom prst="rect">
                <a:avLst/>
              </a:prstGeom>
              <a:blipFill>
                <a:blip r:embed="rId12"/>
                <a:stretch>
                  <a:fillRect l="-7865" r="-1124" b="-7317"/>
                </a:stretch>
              </a:blipFill>
            </p:spPr>
            <p:txBody>
              <a:bodyPr/>
              <a:lstStyle/>
              <a:p>
                <a:r>
                  <a:rPr lang="en-GB">
                    <a:noFill/>
                  </a:rPr>
                  <a:t> </a:t>
                </a:r>
              </a:p>
            </p:txBody>
          </p:sp>
        </mc:Fallback>
      </mc:AlternateContent>
      <p:sp>
        <p:nvSpPr>
          <p:cNvPr id="23" name="TextBox 22"/>
          <p:cNvSpPr txBox="1"/>
          <p:nvPr/>
        </p:nvSpPr>
        <p:spPr>
          <a:xfrm>
            <a:off x="5331162" y="2871049"/>
            <a:ext cx="2043077" cy="369332"/>
          </a:xfrm>
          <a:prstGeom prst="rect">
            <a:avLst/>
          </a:prstGeom>
          <a:noFill/>
        </p:spPr>
        <p:txBody>
          <a:bodyPr wrap="square" rtlCol="0">
            <a:spAutoFit/>
          </a:bodyPr>
          <a:lstStyle/>
          <a:p>
            <a:pPr algn="ctr"/>
            <a:r>
              <a:rPr lang="en-US" dirty="0">
                <a:solidFill>
                  <a:srgbClr val="FF0000"/>
                </a:solidFill>
                <a:latin typeface="Comic Sans MS" panose="030F0702030302020204" pitchFamily="66" charset="0"/>
              </a:rPr>
              <a:t>Draw a diagram</a:t>
            </a:r>
            <a:endParaRPr lang="en-GB"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4" name="Rectangle 23"/>
              <p:cNvSpPr/>
              <p:nvPr/>
            </p:nvSpPr>
            <p:spPr>
              <a:xfrm>
                <a:off x="6945301" y="3405966"/>
                <a:ext cx="2041328" cy="39049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n-GB" sz="1600" i="1" smtClean="0">
                              <a:solidFill>
                                <a:schemeClr val="tx1"/>
                              </a:solidFill>
                              <a:latin typeface="Cambria Math" panose="02040503050406030204" pitchFamily="18" charset="0"/>
                            </a:rPr>
                          </m:ctrlPr>
                        </m:dPr>
                        <m:e>
                          <m:r>
                            <a:rPr lang="en-US" sz="1600" b="1" i="1" smtClean="0">
                              <a:solidFill>
                                <a:schemeClr val="tx1"/>
                              </a:solidFill>
                              <a:latin typeface="Cambria Math" panose="02040503050406030204" pitchFamily="18" charset="0"/>
                            </a:rPr>
                            <m:t>𝒂</m:t>
                          </m:r>
                        </m:e>
                      </m:d>
                      <m:r>
                        <a:rPr lang="en-US" sz="1600" b="0" i="1" smtClean="0">
                          <a:solidFill>
                            <a:schemeClr val="tx1"/>
                          </a:solidFill>
                          <a:latin typeface="Cambria Math" panose="02040503050406030204" pitchFamily="18" charset="0"/>
                        </a:rPr>
                        <m:t>=</m:t>
                      </m:r>
                      <m:rad>
                        <m:radPr>
                          <m:degHide m:val="on"/>
                          <m:ctrlPr>
                            <a:rPr lang="en-US" sz="1600" b="0" i="1" smtClean="0">
                              <a:solidFill>
                                <a:schemeClr val="tx1"/>
                              </a:solidFill>
                              <a:latin typeface="Cambria Math" panose="02040503050406030204" pitchFamily="18" charset="0"/>
                            </a:rPr>
                          </m:ctrlPr>
                        </m:radPr>
                        <m:deg/>
                        <m:e>
                          <m:sSup>
                            <m:sSupPr>
                              <m:ctrlPr>
                                <a:rPr lang="en-US" sz="1600" b="0" i="1" smtClean="0">
                                  <a:solidFill>
                                    <a:schemeClr val="tx1"/>
                                  </a:solidFill>
                                  <a:latin typeface="Cambria Math" panose="02040503050406030204" pitchFamily="18" charset="0"/>
                                </a:rPr>
                              </m:ctrlPr>
                            </m:sSupPr>
                            <m:e>
                              <m:d>
                                <m:dPr>
                                  <m:ctrlPr>
                                    <a:rPr lang="en-US" sz="1600" b="0" i="1" smtClean="0">
                                      <a:solidFill>
                                        <a:schemeClr val="tx1"/>
                                      </a:solidFill>
                                      <a:latin typeface="Cambria Math" panose="02040503050406030204" pitchFamily="18" charset="0"/>
                                    </a:rPr>
                                  </m:ctrlPr>
                                </m:dPr>
                                <m:e>
                                  <m:r>
                                    <a:rPr lang="en-US" sz="1600" b="0" i="1" smtClean="0">
                                      <a:solidFill>
                                        <a:schemeClr val="tx1"/>
                                      </a:solidFill>
                                      <a:latin typeface="Cambria Math" panose="02040503050406030204" pitchFamily="18" charset="0"/>
                                    </a:rPr>
                                    <m:t>6</m:t>
                                  </m:r>
                                </m:e>
                              </m:d>
                            </m:e>
                            <m:sup>
                              <m:r>
                                <a:rPr lang="en-US" sz="1600" b="0" i="1" smtClean="0">
                                  <a:solidFill>
                                    <a:schemeClr val="tx1"/>
                                  </a:solidFill>
                                  <a:latin typeface="Cambria Math" panose="02040503050406030204" pitchFamily="18" charset="0"/>
                                </a:rPr>
                                <m:t>2</m:t>
                              </m:r>
                            </m:sup>
                          </m:sSup>
                          <m:r>
                            <a:rPr lang="en-US" sz="1600" b="0" i="1" smtClean="0">
                              <a:solidFill>
                                <a:schemeClr val="tx1"/>
                              </a:solidFill>
                              <a:latin typeface="Cambria Math" panose="02040503050406030204" pitchFamily="18" charset="0"/>
                            </a:rPr>
                            <m:t>+</m:t>
                          </m:r>
                          <m:sSup>
                            <m:sSupPr>
                              <m:ctrlPr>
                                <a:rPr lang="en-US" sz="1600" b="0" i="1" smtClean="0">
                                  <a:solidFill>
                                    <a:schemeClr val="tx1"/>
                                  </a:solidFill>
                                  <a:latin typeface="Cambria Math" panose="02040503050406030204" pitchFamily="18" charset="0"/>
                                </a:rPr>
                              </m:ctrlPr>
                            </m:sSupPr>
                            <m:e>
                              <m:d>
                                <m:dPr>
                                  <m:ctrlPr>
                                    <a:rPr lang="en-US" sz="1600" b="0" i="1" smtClean="0">
                                      <a:solidFill>
                                        <a:schemeClr val="tx1"/>
                                      </a:solidFill>
                                      <a:latin typeface="Cambria Math" panose="02040503050406030204" pitchFamily="18" charset="0"/>
                                    </a:rPr>
                                  </m:ctrlPr>
                                </m:dPr>
                                <m:e>
                                  <m:r>
                                    <a:rPr lang="en-US" sz="1600" b="0" i="1" smtClean="0">
                                      <a:solidFill>
                                        <a:schemeClr val="tx1"/>
                                      </a:solidFill>
                                      <a:latin typeface="Cambria Math" panose="02040503050406030204" pitchFamily="18" charset="0"/>
                                    </a:rPr>
                                    <m:t>16</m:t>
                                  </m:r>
                                </m:e>
                              </m:d>
                            </m:e>
                            <m:sup>
                              <m:r>
                                <a:rPr lang="en-US" sz="1600" b="0" i="1" smtClean="0">
                                  <a:solidFill>
                                    <a:schemeClr val="tx1"/>
                                  </a:solidFill>
                                  <a:latin typeface="Cambria Math" panose="02040503050406030204" pitchFamily="18" charset="0"/>
                                </a:rPr>
                                <m:t>2</m:t>
                              </m:r>
                            </m:sup>
                          </m:sSup>
                        </m:e>
                      </m:rad>
                    </m:oMath>
                  </m:oMathPara>
                </a14:m>
                <a:endParaRPr lang="en-GB" sz="1600" dirty="0">
                  <a:solidFill>
                    <a:schemeClr val="tx1"/>
                  </a:solidFill>
                </a:endParaRPr>
              </a:p>
            </p:txBody>
          </p:sp>
        </mc:Choice>
        <mc:Fallback xmlns="">
          <p:sp>
            <p:nvSpPr>
              <p:cNvPr id="24" name="Rectangle 23"/>
              <p:cNvSpPr>
                <a:spLocks noRot="1" noChangeAspect="1" noMove="1" noResize="1" noEditPoints="1" noAdjustHandles="1" noChangeArrowheads="1" noChangeShapeType="1" noTextEdit="1"/>
              </p:cNvSpPr>
              <p:nvPr/>
            </p:nvSpPr>
            <p:spPr>
              <a:xfrm>
                <a:off x="6945301" y="3405966"/>
                <a:ext cx="2041328" cy="390492"/>
              </a:xfrm>
              <a:prstGeom prst="rect">
                <a:avLst/>
              </a:prstGeom>
              <a:blipFill>
                <a:blip r:embed="rId13"/>
                <a:stretch>
                  <a:fillRect/>
                </a:stretch>
              </a:blipFill>
            </p:spPr>
            <p:txBody>
              <a:bodyPr/>
              <a:lstStyle/>
              <a:p>
                <a:r>
                  <a:rPr lang="en-GB">
                    <a:noFill/>
                  </a:rPr>
                  <a:t> </a:t>
                </a:r>
              </a:p>
            </p:txBody>
          </p:sp>
        </mc:Fallback>
      </mc:AlternateContent>
      <p:cxnSp>
        <p:nvCxnSpPr>
          <p:cNvPr id="25" name="Straight Arrow Connector 24"/>
          <p:cNvCxnSpPr/>
          <p:nvPr/>
        </p:nvCxnSpPr>
        <p:spPr>
          <a:xfrm flipV="1">
            <a:off x="4536986" y="3601212"/>
            <a:ext cx="0" cy="2125468"/>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TextBox 25"/>
              <p:cNvSpPr txBox="1"/>
              <p:nvPr/>
            </p:nvSpPr>
            <p:spPr>
              <a:xfrm>
                <a:off x="4384192" y="3356381"/>
                <a:ext cx="305585"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1" i="1" smtClean="0">
                          <a:solidFill>
                            <a:schemeClr val="tx1"/>
                          </a:solidFill>
                          <a:latin typeface="Cambria Math" panose="02040503050406030204" pitchFamily="18" charset="0"/>
                        </a:rPr>
                        <m:t>𝑵</m:t>
                      </m:r>
                    </m:oMath>
                  </m:oMathPara>
                </a14:m>
                <a:endParaRPr lang="en-GB" sz="1600" b="1" dirty="0">
                  <a:solidFill>
                    <a:schemeClr val="tx1"/>
                  </a:solidFill>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4384192" y="3356381"/>
                <a:ext cx="305585" cy="246221"/>
              </a:xfrm>
              <a:prstGeom prst="rect">
                <a:avLst/>
              </a:prstGeom>
              <a:blipFill>
                <a:blip r:embed="rId14"/>
                <a:stretch>
                  <a:fillRect b="-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Rectangle 30"/>
              <p:cNvSpPr/>
              <p:nvPr/>
            </p:nvSpPr>
            <p:spPr>
              <a:xfrm>
                <a:off x="6945301" y="3852030"/>
                <a:ext cx="1683089"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n-GB" sz="1600" i="1" smtClean="0">
                              <a:solidFill>
                                <a:schemeClr val="tx1"/>
                              </a:solidFill>
                              <a:latin typeface="Cambria Math" panose="02040503050406030204" pitchFamily="18" charset="0"/>
                            </a:rPr>
                          </m:ctrlPr>
                        </m:dPr>
                        <m:e>
                          <m:r>
                            <a:rPr lang="en-US" sz="1600" b="1" i="1" smtClean="0">
                              <a:solidFill>
                                <a:schemeClr val="tx1"/>
                              </a:solidFill>
                              <a:latin typeface="Cambria Math" panose="02040503050406030204" pitchFamily="18" charset="0"/>
                            </a:rPr>
                            <m:t>𝒂</m:t>
                          </m:r>
                        </m:e>
                      </m:d>
                      <m:r>
                        <a:rPr lang="en-US" sz="1600" b="0" i="1" smtClean="0">
                          <a:solidFill>
                            <a:schemeClr val="tx1"/>
                          </a:solidFill>
                          <a:latin typeface="Cambria Math" panose="02040503050406030204" pitchFamily="18" charset="0"/>
                        </a:rPr>
                        <m:t>=17.1 </m:t>
                      </m:r>
                      <m:r>
                        <a:rPr lang="en-US" sz="1600" b="0" i="1" smtClean="0">
                          <a:solidFill>
                            <a:schemeClr val="tx1"/>
                          </a:solidFill>
                          <a:latin typeface="Cambria Math" panose="02040503050406030204" pitchFamily="18" charset="0"/>
                        </a:rPr>
                        <m:t>𝑚</m:t>
                      </m:r>
                      <m:sSup>
                        <m:sSupPr>
                          <m:ctrlPr>
                            <a:rPr lang="en-US" sz="1600" b="0" i="1" smtClean="0">
                              <a:solidFill>
                                <a:schemeClr val="tx1"/>
                              </a:solidFill>
                              <a:latin typeface="Cambria Math" panose="02040503050406030204" pitchFamily="18" charset="0"/>
                            </a:rPr>
                          </m:ctrlPr>
                        </m:sSupPr>
                        <m:e>
                          <m:r>
                            <a:rPr lang="en-US" sz="1600" b="0" i="1" smtClean="0">
                              <a:solidFill>
                                <a:schemeClr val="tx1"/>
                              </a:solidFill>
                              <a:latin typeface="Cambria Math" panose="02040503050406030204" pitchFamily="18" charset="0"/>
                            </a:rPr>
                            <m:t>𝑠</m:t>
                          </m:r>
                        </m:e>
                        <m:sup>
                          <m:r>
                            <a:rPr lang="en-US" sz="1600" b="0" i="1" smtClean="0">
                              <a:solidFill>
                                <a:schemeClr val="tx1"/>
                              </a:solidFill>
                              <a:latin typeface="Cambria Math" panose="02040503050406030204" pitchFamily="18" charset="0"/>
                            </a:rPr>
                            <m:t>−2</m:t>
                          </m:r>
                        </m:sup>
                      </m:sSup>
                    </m:oMath>
                  </m:oMathPara>
                </a14:m>
                <a:endParaRPr lang="en-GB" sz="1600" dirty="0">
                  <a:solidFill>
                    <a:schemeClr val="tx1"/>
                  </a:solidFill>
                </a:endParaRPr>
              </a:p>
            </p:txBody>
          </p:sp>
        </mc:Choice>
        <mc:Fallback xmlns="">
          <p:sp>
            <p:nvSpPr>
              <p:cNvPr id="31" name="Rectangle 30"/>
              <p:cNvSpPr>
                <a:spLocks noRot="1" noChangeAspect="1" noMove="1" noResize="1" noEditPoints="1" noAdjustHandles="1" noChangeArrowheads="1" noChangeShapeType="1" noTextEdit="1"/>
              </p:cNvSpPr>
              <p:nvPr/>
            </p:nvSpPr>
            <p:spPr>
              <a:xfrm>
                <a:off x="6945301" y="3852030"/>
                <a:ext cx="1683089"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Rectangle 31"/>
              <p:cNvSpPr/>
              <p:nvPr/>
            </p:nvSpPr>
            <p:spPr>
              <a:xfrm>
                <a:off x="6985753" y="4540835"/>
                <a:ext cx="1200777" cy="55335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600" i="1" smtClean="0">
                          <a:solidFill>
                            <a:schemeClr val="tx1"/>
                          </a:solidFill>
                          <a:latin typeface="Cambria Math" panose="02040503050406030204" pitchFamily="18" charset="0"/>
                        </a:rPr>
                        <m:t>𝑇</m:t>
                      </m:r>
                      <m:r>
                        <a:rPr lang="en-US" sz="1600" b="0" i="1" smtClean="0">
                          <a:solidFill>
                            <a:schemeClr val="tx1"/>
                          </a:solidFill>
                          <a:latin typeface="Cambria Math" panose="02040503050406030204" pitchFamily="18" charset="0"/>
                        </a:rPr>
                        <m:t>𝑎𝑛</m:t>
                      </m:r>
                      <m:r>
                        <a:rPr lang="en-US" sz="1600" b="0" i="1" smtClean="0">
                          <a:solidFill>
                            <a:schemeClr val="tx1"/>
                          </a:solidFill>
                          <a:latin typeface="Cambria Math" panose="02040503050406030204" pitchFamily="18" charset="0"/>
                          <a:ea typeface="Cambria Math" panose="02040503050406030204" pitchFamily="18" charset="0"/>
                        </a:rPr>
                        <m:t>𝜃</m:t>
                      </m:r>
                      <m:r>
                        <a:rPr lang="en-US" sz="1600" b="0" i="1" smtClean="0">
                          <a:solidFill>
                            <a:schemeClr val="tx1"/>
                          </a:solidFill>
                          <a:latin typeface="Cambria Math" panose="02040503050406030204" pitchFamily="18" charset="0"/>
                          <a:ea typeface="Cambria Math" panose="02040503050406030204" pitchFamily="18" charset="0"/>
                        </a:rPr>
                        <m:t>=</m:t>
                      </m:r>
                      <m:f>
                        <m:fPr>
                          <m:ctrlPr>
                            <a:rPr lang="en-US" sz="1600" b="0" i="1" smtClean="0">
                              <a:solidFill>
                                <a:schemeClr val="tx1"/>
                              </a:solidFill>
                              <a:latin typeface="Cambria Math" panose="02040503050406030204" pitchFamily="18" charset="0"/>
                              <a:ea typeface="Cambria Math" panose="02040503050406030204" pitchFamily="18" charset="0"/>
                            </a:rPr>
                          </m:ctrlPr>
                        </m:fPr>
                        <m:num>
                          <m:r>
                            <a:rPr lang="en-US" sz="1600" b="0" i="1" smtClean="0">
                              <a:solidFill>
                                <a:schemeClr val="tx1"/>
                              </a:solidFill>
                              <a:latin typeface="Cambria Math" panose="02040503050406030204" pitchFamily="18" charset="0"/>
                              <a:ea typeface="Cambria Math" panose="02040503050406030204" pitchFamily="18" charset="0"/>
                            </a:rPr>
                            <m:t>16</m:t>
                          </m:r>
                        </m:num>
                        <m:den>
                          <m:r>
                            <a:rPr lang="en-US" sz="1600" b="0" i="1" smtClean="0">
                              <a:solidFill>
                                <a:schemeClr val="tx1"/>
                              </a:solidFill>
                              <a:latin typeface="Cambria Math" panose="02040503050406030204" pitchFamily="18" charset="0"/>
                              <a:ea typeface="Cambria Math" panose="02040503050406030204" pitchFamily="18" charset="0"/>
                            </a:rPr>
                            <m:t>6</m:t>
                          </m:r>
                        </m:den>
                      </m:f>
                    </m:oMath>
                  </m:oMathPara>
                </a14:m>
                <a:endParaRPr lang="en-GB" sz="1600" dirty="0">
                  <a:solidFill>
                    <a:schemeClr val="tx1"/>
                  </a:solidFill>
                </a:endParaRPr>
              </a:p>
            </p:txBody>
          </p:sp>
        </mc:Choice>
        <mc:Fallback xmlns="">
          <p:sp>
            <p:nvSpPr>
              <p:cNvPr id="32" name="Rectangle 31"/>
              <p:cNvSpPr>
                <a:spLocks noRot="1" noChangeAspect="1" noMove="1" noResize="1" noEditPoints="1" noAdjustHandles="1" noChangeArrowheads="1" noChangeShapeType="1" noTextEdit="1"/>
              </p:cNvSpPr>
              <p:nvPr/>
            </p:nvSpPr>
            <p:spPr>
              <a:xfrm>
                <a:off x="6985753" y="4540835"/>
                <a:ext cx="1200777" cy="553357"/>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Rectangle 32"/>
              <p:cNvSpPr/>
              <p:nvPr/>
            </p:nvSpPr>
            <p:spPr>
              <a:xfrm>
                <a:off x="7337134" y="5149061"/>
                <a:ext cx="1102417" cy="3441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600" b="0" i="1" smtClean="0">
                          <a:solidFill>
                            <a:schemeClr val="tx1"/>
                          </a:solidFill>
                          <a:latin typeface="Cambria Math" panose="02040503050406030204" pitchFamily="18" charset="0"/>
                          <a:ea typeface="Cambria Math" panose="02040503050406030204" pitchFamily="18" charset="0"/>
                        </a:rPr>
                        <m:t>𝜃</m:t>
                      </m:r>
                      <m:r>
                        <a:rPr lang="en-US" sz="1600" b="0" i="1" smtClean="0">
                          <a:solidFill>
                            <a:schemeClr val="tx1"/>
                          </a:solidFill>
                          <a:latin typeface="Cambria Math" panose="02040503050406030204" pitchFamily="18" charset="0"/>
                          <a:ea typeface="Cambria Math" panose="02040503050406030204" pitchFamily="18" charset="0"/>
                        </a:rPr>
                        <m:t>=69.</m:t>
                      </m:r>
                      <m:sSup>
                        <m:sSupPr>
                          <m:ctrlPr>
                            <a:rPr lang="en-US" sz="1600" b="0" i="1" smtClean="0">
                              <a:solidFill>
                                <a:schemeClr val="tx1"/>
                              </a:solidFill>
                              <a:latin typeface="Cambria Math" panose="02040503050406030204" pitchFamily="18" charset="0"/>
                              <a:ea typeface="Cambria Math" panose="02040503050406030204" pitchFamily="18" charset="0"/>
                            </a:rPr>
                          </m:ctrlPr>
                        </m:sSupPr>
                        <m:e>
                          <m:r>
                            <a:rPr lang="en-US" sz="1600" b="0" i="1" smtClean="0">
                              <a:solidFill>
                                <a:schemeClr val="tx1"/>
                              </a:solidFill>
                              <a:latin typeface="Cambria Math" panose="02040503050406030204" pitchFamily="18" charset="0"/>
                              <a:ea typeface="Cambria Math" panose="02040503050406030204" pitchFamily="18" charset="0"/>
                            </a:rPr>
                            <m:t>4</m:t>
                          </m:r>
                        </m:e>
                        <m:sup>
                          <m:r>
                            <a:rPr lang="en-US" sz="1600" b="0" i="1" smtClean="0">
                              <a:solidFill>
                                <a:schemeClr val="tx1"/>
                              </a:solidFill>
                              <a:latin typeface="Cambria Math" panose="02040503050406030204" pitchFamily="18" charset="0"/>
                              <a:ea typeface="Cambria Math" panose="02040503050406030204" pitchFamily="18" charset="0"/>
                            </a:rPr>
                            <m:t>°</m:t>
                          </m:r>
                        </m:sup>
                      </m:sSup>
                    </m:oMath>
                  </m:oMathPara>
                </a14:m>
                <a:endParaRPr lang="en-GB" sz="1600" dirty="0">
                  <a:solidFill>
                    <a:schemeClr val="tx1"/>
                  </a:solidFill>
                </a:endParaRPr>
              </a:p>
            </p:txBody>
          </p:sp>
        </mc:Choice>
        <mc:Fallback xmlns="">
          <p:sp>
            <p:nvSpPr>
              <p:cNvPr id="33" name="Rectangle 32"/>
              <p:cNvSpPr>
                <a:spLocks noRot="1" noChangeAspect="1" noMove="1" noResize="1" noEditPoints="1" noAdjustHandles="1" noChangeArrowheads="1" noChangeShapeType="1" noTextEdit="1"/>
              </p:cNvSpPr>
              <p:nvPr/>
            </p:nvSpPr>
            <p:spPr>
              <a:xfrm>
                <a:off x="7337134" y="5149061"/>
                <a:ext cx="1102417" cy="344133"/>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Rectangle 33"/>
              <p:cNvSpPr/>
              <p:nvPr/>
            </p:nvSpPr>
            <p:spPr>
              <a:xfrm>
                <a:off x="6723735" y="5621509"/>
                <a:ext cx="2262893" cy="344133"/>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1600" b="0" i="1" smtClean="0">
                          <a:solidFill>
                            <a:schemeClr val="tx1"/>
                          </a:solidFill>
                          <a:latin typeface="Cambria Math" panose="02040503050406030204" pitchFamily="18" charset="0"/>
                          <a:ea typeface="Cambria Math" panose="02040503050406030204" pitchFamily="18" charset="0"/>
                        </a:rPr>
                        <m:t>𝐵𝑒𝑎𝑟𝑖𝑛𝑔</m:t>
                      </m:r>
                      <m:r>
                        <a:rPr lang="en-US" sz="1600" b="0" i="1" smtClean="0">
                          <a:solidFill>
                            <a:schemeClr val="tx1"/>
                          </a:solidFill>
                          <a:latin typeface="Cambria Math" panose="02040503050406030204" pitchFamily="18" charset="0"/>
                          <a:ea typeface="Cambria Math" panose="02040503050406030204" pitchFamily="18" charset="0"/>
                        </a:rPr>
                        <m:t>=9</m:t>
                      </m:r>
                      <m:sSup>
                        <m:sSupPr>
                          <m:ctrlPr>
                            <a:rPr lang="en-US" sz="1600" b="0" i="1" smtClean="0">
                              <a:solidFill>
                                <a:schemeClr val="tx1"/>
                              </a:solidFill>
                              <a:latin typeface="Cambria Math" panose="02040503050406030204" pitchFamily="18" charset="0"/>
                              <a:ea typeface="Cambria Math" panose="02040503050406030204" pitchFamily="18" charset="0"/>
                            </a:rPr>
                          </m:ctrlPr>
                        </m:sSupPr>
                        <m:e>
                          <m:r>
                            <a:rPr lang="en-US" sz="1600" b="0" i="1" smtClean="0">
                              <a:solidFill>
                                <a:schemeClr val="tx1"/>
                              </a:solidFill>
                              <a:latin typeface="Cambria Math" panose="02040503050406030204" pitchFamily="18" charset="0"/>
                              <a:ea typeface="Cambria Math" panose="02040503050406030204" pitchFamily="18" charset="0"/>
                            </a:rPr>
                            <m:t>0</m:t>
                          </m:r>
                        </m:e>
                        <m:sup>
                          <m:r>
                            <a:rPr lang="en-US" sz="1600" b="0" i="1" smtClean="0">
                              <a:solidFill>
                                <a:schemeClr val="tx1"/>
                              </a:solidFill>
                              <a:latin typeface="Cambria Math" panose="02040503050406030204" pitchFamily="18" charset="0"/>
                              <a:ea typeface="Cambria Math" panose="02040503050406030204" pitchFamily="18" charset="0"/>
                            </a:rPr>
                            <m:t>°</m:t>
                          </m:r>
                        </m:sup>
                      </m:sSup>
                      <m:r>
                        <a:rPr lang="en-US" sz="1600" b="0" i="1" smtClean="0">
                          <a:solidFill>
                            <a:schemeClr val="tx1"/>
                          </a:solidFill>
                          <a:latin typeface="Cambria Math" panose="02040503050406030204" pitchFamily="18" charset="0"/>
                          <a:ea typeface="Cambria Math" panose="02040503050406030204" pitchFamily="18" charset="0"/>
                        </a:rPr>
                        <m:t>−69.</m:t>
                      </m:r>
                      <m:sSup>
                        <m:sSupPr>
                          <m:ctrlPr>
                            <a:rPr lang="en-US" sz="1600" b="0" i="1" smtClean="0">
                              <a:solidFill>
                                <a:schemeClr val="tx1"/>
                              </a:solidFill>
                              <a:latin typeface="Cambria Math" panose="02040503050406030204" pitchFamily="18" charset="0"/>
                              <a:ea typeface="Cambria Math" panose="02040503050406030204" pitchFamily="18" charset="0"/>
                            </a:rPr>
                          </m:ctrlPr>
                        </m:sSupPr>
                        <m:e>
                          <m:r>
                            <a:rPr lang="en-US" sz="1600" b="0" i="1" smtClean="0">
                              <a:solidFill>
                                <a:schemeClr val="tx1"/>
                              </a:solidFill>
                              <a:latin typeface="Cambria Math" panose="02040503050406030204" pitchFamily="18" charset="0"/>
                              <a:ea typeface="Cambria Math" panose="02040503050406030204" pitchFamily="18" charset="0"/>
                            </a:rPr>
                            <m:t>4</m:t>
                          </m:r>
                        </m:e>
                        <m:sup>
                          <m:r>
                            <a:rPr lang="en-US" sz="1600" b="0" i="1" smtClean="0">
                              <a:solidFill>
                                <a:schemeClr val="tx1"/>
                              </a:solidFill>
                              <a:latin typeface="Cambria Math" panose="02040503050406030204" pitchFamily="18" charset="0"/>
                              <a:ea typeface="Cambria Math" panose="02040503050406030204" pitchFamily="18" charset="0"/>
                            </a:rPr>
                            <m:t>°</m:t>
                          </m:r>
                        </m:sup>
                      </m:sSup>
                    </m:oMath>
                  </m:oMathPara>
                </a14:m>
                <a:endParaRPr lang="en-GB" sz="1600" dirty="0">
                  <a:solidFill>
                    <a:schemeClr val="tx1"/>
                  </a:solidFill>
                </a:endParaRPr>
              </a:p>
            </p:txBody>
          </p:sp>
        </mc:Choice>
        <mc:Fallback xmlns="">
          <p:sp>
            <p:nvSpPr>
              <p:cNvPr id="34" name="Rectangle 33"/>
              <p:cNvSpPr>
                <a:spLocks noRot="1" noChangeAspect="1" noMove="1" noResize="1" noEditPoints="1" noAdjustHandles="1" noChangeArrowheads="1" noChangeShapeType="1" noTextEdit="1"/>
              </p:cNvSpPr>
              <p:nvPr/>
            </p:nvSpPr>
            <p:spPr>
              <a:xfrm>
                <a:off x="6723735" y="5621509"/>
                <a:ext cx="2262893" cy="344133"/>
              </a:xfrm>
              <a:prstGeom prst="rect">
                <a:avLst/>
              </a:prstGeom>
              <a:blipFill>
                <a:blip r:embed="rId18"/>
                <a:stretch>
                  <a:fillRect b="-877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Rectangle 34"/>
              <p:cNvSpPr/>
              <p:nvPr/>
            </p:nvSpPr>
            <p:spPr>
              <a:xfrm>
                <a:off x="6914711" y="6012376"/>
                <a:ext cx="2262893" cy="344133"/>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1600" b="0" i="1" smtClean="0">
                          <a:solidFill>
                            <a:schemeClr val="tx1"/>
                          </a:solidFill>
                          <a:latin typeface="Cambria Math" panose="02040503050406030204" pitchFamily="18" charset="0"/>
                          <a:ea typeface="Cambria Math" panose="02040503050406030204" pitchFamily="18" charset="0"/>
                        </a:rPr>
                        <m:t>=020.</m:t>
                      </m:r>
                      <m:sSup>
                        <m:sSupPr>
                          <m:ctrlPr>
                            <a:rPr lang="en-US" sz="1600" b="0" i="1" smtClean="0">
                              <a:solidFill>
                                <a:schemeClr val="tx1"/>
                              </a:solidFill>
                              <a:latin typeface="Cambria Math" panose="02040503050406030204" pitchFamily="18" charset="0"/>
                              <a:ea typeface="Cambria Math" panose="02040503050406030204" pitchFamily="18" charset="0"/>
                            </a:rPr>
                          </m:ctrlPr>
                        </m:sSupPr>
                        <m:e>
                          <m:r>
                            <a:rPr lang="en-US" sz="1600" b="0" i="1" smtClean="0">
                              <a:solidFill>
                                <a:schemeClr val="tx1"/>
                              </a:solidFill>
                              <a:latin typeface="Cambria Math" panose="02040503050406030204" pitchFamily="18" charset="0"/>
                              <a:ea typeface="Cambria Math" panose="02040503050406030204" pitchFamily="18" charset="0"/>
                            </a:rPr>
                            <m:t>6</m:t>
                          </m:r>
                        </m:e>
                        <m:sup>
                          <m:r>
                            <a:rPr lang="en-US" sz="1600" b="0" i="1" smtClean="0">
                              <a:solidFill>
                                <a:schemeClr val="tx1"/>
                              </a:solidFill>
                              <a:latin typeface="Cambria Math" panose="02040503050406030204" pitchFamily="18" charset="0"/>
                              <a:ea typeface="Cambria Math" panose="02040503050406030204" pitchFamily="18" charset="0"/>
                            </a:rPr>
                            <m:t>°</m:t>
                          </m:r>
                        </m:sup>
                      </m:sSup>
                    </m:oMath>
                  </m:oMathPara>
                </a14:m>
                <a:endParaRPr lang="en-GB" sz="1600" dirty="0">
                  <a:solidFill>
                    <a:schemeClr val="tx1"/>
                  </a:solidFill>
                </a:endParaRPr>
              </a:p>
            </p:txBody>
          </p:sp>
        </mc:Choice>
        <mc:Fallback xmlns="">
          <p:sp>
            <p:nvSpPr>
              <p:cNvPr id="35" name="Rectangle 34"/>
              <p:cNvSpPr>
                <a:spLocks noRot="1" noChangeAspect="1" noMove="1" noResize="1" noEditPoints="1" noAdjustHandles="1" noChangeArrowheads="1" noChangeShapeType="1" noTextEdit="1"/>
              </p:cNvSpPr>
              <p:nvPr/>
            </p:nvSpPr>
            <p:spPr>
              <a:xfrm>
                <a:off x="6914711" y="6012376"/>
                <a:ext cx="2262893" cy="344133"/>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Rectangle 35"/>
              <p:cNvSpPr/>
              <p:nvPr/>
            </p:nvSpPr>
            <p:spPr>
              <a:xfrm>
                <a:off x="1146872" y="4899963"/>
                <a:ext cx="1683089"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n-GB" sz="1600" i="1" smtClean="0">
                              <a:solidFill>
                                <a:srgbClr val="FF0000"/>
                              </a:solidFill>
                              <a:latin typeface="Cambria Math" panose="02040503050406030204" pitchFamily="18" charset="0"/>
                            </a:rPr>
                          </m:ctrlPr>
                        </m:dPr>
                        <m:e>
                          <m:r>
                            <a:rPr lang="en-US" sz="1600" b="1" i="1" smtClean="0">
                              <a:solidFill>
                                <a:srgbClr val="FF0000"/>
                              </a:solidFill>
                              <a:latin typeface="Cambria Math" panose="02040503050406030204" pitchFamily="18" charset="0"/>
                            </a:rPr>
                            <m:t>𝒂</m:t>
                          </m:r>
                        </m:e>
                      </m:d>
                      <m:r>
                        <a:rPr lang="en-US" sz="1600" b="0" i="1" smtClean="0">
                          <a:solidFill>
                            <a:srgbClr val="FF0000"/>
                          </a:solidFill>
                          <a:latin typeface="Cambria Math" panose="02040503050406030204" pitchFamily="18" charset="0"/>
                        </a:rPr>
                        <m:t>=17.1 </m:t>
                      </m:r>
                      <m:r>
                        <a:rPr lang="en-US" sz="1600" b="0" i="1" smtClean="0">
                          <a:solidFill>
                            <a:srgbClr val="FF0000"/>
                          </a:solidFill>
                          <a:latin typeface="Cambria Math" panose="02040503050406030204" pitchFamily="18" charset="0"/>
                        </a:rPr>
                        <m:t>𝑚</m:t>
                      </m:r>
                      <m:sSup>
                        <m:sSupPr>
                          <m:ctrlPr>
                            <a:rPr lang="en-US" sz="1600" b="0" i="1" smtClean="0">
                              <a:solidFill>
                                <a:srgbClr val="FF0000"/>
                              </a:solidFill>
                              <a:latin typeface="Cambria Math" panose="02040503050406030204" pitchFamily="18" charset="0"/>
                            </a:rPr>
                          </m:ctrlPr>
                        </m:sSupPr>
                        <m:e>
                          <m:r>
                            <a:rPr lang="en-US" sz="1600" b="0" i="1" smtClean="0">
                              <a:solidFill>
                                <a:srgbClr val="FF0000"/>
                              </a:solidFill>
                              <a:latin typeface="Cambria Math" panose="02040503050406030204" pitchFamily="18" charset="0"/>
                            </a:rPr>
                            <m:t>𝑠</m:t>
                          </m:r>
                        </m:e>
                        <m:sup>
                          <m:r>
                            <a:rPr lang="en-US" sz="1600" b="0" i="1" smtClean="0">
                              <a:solidFill>
                                <a:srgbClr val="FF0000"/>
                              </a:solidFill>
                              <a:latin typeface="Cambria Math" panose="02040503050406030204" pitchFamily="18" charset="0"/>
                            </a:rPr>
                            <m:t>−2</m:t>
                          </m:r>
                        </m:sup>
                      </m:sSup>
                    </m:oMath>
                  </m:oMathPara>
                </a14:m>
                <a:endParaRPr lang="en-GB" sz="1600" dirty="0">
                  <a:solidFill>
                    <a:srgbClr val="FF0000"/>
                  </a:solidFill>
                </a:endParaRPr>
              </a:p>
            </p:txBody>
          </p:sp>
        </mc:Choice>
        <mc:Fallback xmlns="">
          <p:sp>
            <p:nvSpPr>
              <p:cNvPr id="36" name="Rectangle 35"/>
              <p:cNvSpPr>
                <a:spLocks noRot="1" noChangeAspect="1" noMove="1" noResize="1" noEditPoints="1" noAdjustHandles="1" noChangeArrowheads="1" noChangeShapeType="1" noTextEdit="1"/>
              </p:cNvSpPr>
              <p:nvPr/>
            </p:nvSpPr>
            <p:spPr>
              <a:xfrm>
                <a:off x="1146872" y="4899963"/>
                <a:ext cx="1683089" cy="338554"/>
              </a:xfrm>
              <a:prstGeom prst="rect">
                <a:avLst/>
              </a:prstGeom>
              <a:blipFill>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Rectangle 36"/>
              <p:cNvSpPr/>
              <p:nvPr/>
            </p:nvSpPr>
            <p:spPr>
              <a:xfrm>
                <a:off x="856969" y="5222553"/>
                <a:ext cx="2262893" cy="344133"/>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ea typeface="Cambria Math" panose="02040503050406030204" pitchFamily="18" charset="0"/>
                        </a:rPr>
                        <m:t>𝐵𝑒𝑎𝑟𝑖𝑛𝑔</m:t>
                      </m:r>
                      <m:r>
                        <a:rPr lang="en-US" sz="1600" b="0" i="1" smtClean="0">
                          <a:solidFill>
                            <a:srgbClr val="FF0000"/>
                          </a:solidFill>
                          <a:latin typeface="Cambria Math" panose="02040503050406030204" pitchFamily="18" charset="0"/>
                          <a:ea typeface="Cambria Math" panose="02040503050406030204" pitchFamily="18" charset="0"/>
                        </a:rPr>
                        <m:t>=020.</m:t>
                      </m:r>
                      <m:sSup>
                        <m:sSupPr>
                          <m:ctrlPr>
                            <a:rPr lang="en-US" sz="1600" b="0" i="1" smtClean="0">
                              <a:solidFill>
                                <a:srgbClr val="FF0000"/>
                              </a:solidFill>
                              <a:latin typeface="Cambria Math" panose="02040503050406030204" pitchFamily="18" charset="0"/>
                              <a:ea typeface="Cambria Math" panose="02040503050406030204" pitchFamily="18" charset="0"/>
                            </a:rPr>
                          </m:ctrlPr>
                        </m:sSupPr>
                        <m:e>
                          <m:r>
                            <a:rPr lang="en-US" sz="1600" b="0" i="1" smtClean="0">
                              <a:solidFill>
                                <a:srgbClr val="FF0000"/>
                              </a:solidFill>
                              <a:latin typeface="Cambria Math" panose="02040503050406030204" pitchFamily="18" charset="0"/>
                              <a:ea typeface="Cambria Math" panose="02040503050406030204" pitchFamily="18" charset="0"/>
                            </a:rPr>
                            <m:t>6</m:t>
                          </m:r>
                        </m:e>
                        <m:sup>
                          <m:r>
                            <a:rPr lang="en-US" sz="1600" b="0" i="1" smtClean="0">
                              <a:solidFill>
                                <a:srgbClr val="FF0000"/>
                              </a:solidFill>
                              <a:latin typeface="Cambria Math" panose="02040503050406030204" pitchFamily="18" charset="0"/>
                              <a:ea typeface="Cambria Math" panose="02040503050406030204" pitchFamily="18" charset="0"/>
                            </a:rPr>
                            <m:t>°</m:t>
                          </m:r>
                        </m:sup>
                      </m:sSup>
                    </m:oMath>
                  </m:oMathPara>
                </a14:m>
                <a:endParaRPr lang="en-GB" sz="1600" dirty="0">
                  <a:solidFill>
                    <a:srgbClr val="FF0000"/>
                  </a:solidFill>
                </a:endParaRPr>
              </a:p>
            </p:txBody>
          </p:sp>
        </mc:Choice>
        <mc:Fallback xmlns="">
          <p:sp>
            <p:nvSpPr>
              <p:cNvPr id="37" name="Rectangle 36"/>
              <p:cNvSpPr>
                <a:spLocks noRot="1" noChangeAspect="1" noMove="1" noResize="1" noEditPoints="1" noAdjustHandles="1" noChangeArrowheads="1" noChangeShapeType="1" noTextEdit="1"/>
              </p:cNvSpPr>
              <p:nvPr/>
            </p:nvSpPr>
            <p:spPr>
              <a:xfrm>
                <a:off x="856969" y="5222553"/>
                <a:ext cx="2262893" cy="344133"/>
              </a:xfrm>
              <a:prstGeom prst="rect">
                <a:avLst/>
              </a:prstGeom>
              <a:blipFill>
                <a:blip r:embed="rId21"/>
                <a:stretch>
                  <a:fillRect b="-8929"/>
                </a:stretch>
              </a:blipFill>
            </p:spPr>
            <p:txBody>
              <a:bodyPr/>
              <a:lstStyle/>
              <a:p>
                <a:r>
                  <a:rPr lang="en-GB">
                    <a:noFill/>
                  </a:rPr>
                  <a:t> </a:t>
                </a:r>
              </a:p>
            </p:txBody>
          </p:sp>
        </mc:Fallback>
      </mc:AlternateContent>
    </p:spTree>
    <p:extLst>
      <p:ext uri="{BB962C8B-B14F-4D97-AF65-F5344CB8AC3E}">
        <p14:creationId xmlns:p14="http://schemas.microsoft.com/office/powerpoint/2010/main" val="216602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blinds(horizontal)">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linds(horizontal)">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blinds(horizontal)">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5" fill="hold"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blinds(vertical)">
                                      <p:cBhvr>
                                        <p:cTn id="62" dur="500"/>
                                        <p:tgtEl>
                                          <p:spTgt spid="14"/>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blinds(horizontal)">
                                      <p:cBhvr>
                                        <p:cTn id="65" dur="500"/>
                                        <p:tgtEl>
                                          <p:spTgt spid="17"/>
                                        </p:tgtEl>
                                      </p:cBhvr>
                                    </p:animEffect>
                                  </p:childTnLst>
                                </p:cTn>
                              </p:par>
                              <p:par>
                                <p:cTn id="66" presetID="3" presetClass="entr" presetSubtype="10" fill="hold" nodeType="with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blinds(horizontal)">
                                      <p:cBhvr>
                                        <p:cTn id="68" dur="500"/>
                                        <p:tgtEl>
                                          <p:spTgt spid="15"/>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18"/>
                                        </p:tgtEl>
                                        <p:attrNameLst>
                                          <p:attrName>style.visibility</p:attrName>
                                        </p:attrNameLst>
                                      </p:cBhvr>
                                      <p:to>
                                        <p:strVal val="visible"/>
                                      </p:to>
                                    </p:set>
                                    <p:animEffect transition="in" filter="blinds(horizontal)">
                                      <p:cBhvr>
                                        <p:cTn id="71" dur="500"/>
                                        <p:tgtEl>
                                          <p:spTgt spid="18"/>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16"/>
                                        </p:tgtEl>
                                        <p:attrNameLst>
                                          <p:attrName>style.visibility</p:attrName>
                                        </p:attrNameLst>
                                      </p:cBhvr>
                                      <p:to>
                                        <p:strVal val="visible"/>
                                      </p:to>
                                    </p:set>
                                    <p:animEffect transition="in" filter="blinds(horizontal)">
                                      <p:cBhvr>
                                        <p:cTn id="76" dur="500"/>
                                        <p:tgtEl>
                                          <p:spTgt spid="16"/>
                                        </p:tgtEl>
                                      </p:cBhvr>
                                    </p:animEffect>
                                  </p:childTnLst>
                                </p:cTn>
                              </p:par>
                              <p:par>
                                <p:cTn id="77" presetID="3" presetClass="entr" presetSubtype="10" fill="hold" grpId="0" nodeType="withEffect">
                                  <p:stCondLst>
                                    <p:cond delay="0"/>
                                  </p:stCondLst>
                                  <p:childTnLst>
                                    <p:set>
                                      <p:cBhvr>
                                        <p:cTn id="78" dur="1" fill="hold">
                                          <p:stCondLst>
                                            <p:cond delay="0"/>
                                          </p:stCondLst>
                                        </p:cTn>
                                        <p:tgtEl>
                                          <p:spTgt spid="19"/>
                                        </p:tgtEl>
                                        <p:attrNameLst>
                                          <p:attrName>style.visibility</p:attrName>
                                        </p:attrNameLst>
                                      </p:cBhvr>
                                      <p:to>
                                        <p:strVal val="visible"/>
                                      </p:to>
                                    </p:set>
                                    <p:animEffect transition="in" filter="blinds(horizontal)">
                                      <p:cBhvr>
                                        <p:cTn id="79" dur="500"/>
                                        <p:tgtEl>
                                          <p:spTgt spid="19"/>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blinds(horizontal)">
                                      <p:cBhvr>
                                        <p:cTn id="82" dur="500"/>
                                        <p:tgtEl>
                                          <p:spTgt spid="20"/>
                                        </p:tgtEl>
                                      </p:cBhvr>
                                    </p:animEffect>
                                  </p:childTnLst>
                                </p:cTn>
                              </p:par>
                              <p:par>
                                <p:cTn id="83" presetID="3" presetClass="entr" presetSubtype="10" fill="hold" grpId="0" nodeType="withEffect">
                                  <p:stCondLst>
                                    <p:cond delay="0"/>
                                  </p:stCondLst>
                                  <p:childTnLst>
                                    <p:set>
                                      <p:cBhvr>
                                        <p:cTn id="84" dur="1" fill="hold">
                                          <p:stCondLst>
                                            <p:cond delay="0"/>
                                          </p:stCondLst>
                                        </p:cTn>
                                        <p:tgtEl>
                                          <p:spTgt spid="21"/>
                                        </p:tgtEl>
                                        <p:attrNameLst>
                                          <p:attrName>style.visibility</p:attrName>
                                        </p:attrNameLst>
                                      </p:cBhvr>
                                      <p:to>
                                        <p:strVal val="visible"/>
                                      </p:to>
                                    </p:set>
                                    <p:animEffect transition="in" filter="blinds(horizontal)">
                                      <p:cBhvr>
                                        <p:cTn id="85" dur="500"/>
                                        <p:tgtEl>
                                          <p:spTgt spid="21"/>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24"/>
                                        </p:tgtEl>
                                        <p:attrNameLst>
                                          <p:attrName>style.visibility</p:attrName>
                                        </p:attrNameLst>
                                      </p:cBhvr>
                                      <p:to>
                                        <p:strVal val="visible"/>
                                      </p:to>
                                    </p:set>
                                    <p:animEffect transition="in" filter="blinds(horizontal)">
                                      <p:cBhvr>
                                        <p:cTn id="90" dur="500"/>
                                        <p:tgtEl>
                                          <p:spTgt spid="24"/>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grpId="0" nodeType="click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blinds(horizontal)">
                                      <p:cBhvr>
                                        <p:cTn id="95" dur="500"/>
                                        <p:tgtEl>
                                          <p:spTgt spid="31"/>
                                        </p:tgtEl>
                                      </p:cBhvr>
                                    </p:animEffect>
                                  </p:childTnLst>
                                </p:cTn>
                              </p:par>
                            </p:childTnLst>
                          </p:cTn>
                        </p:par>
                      </p:childTnLst>
                    </p:cTn>
                  </p:par>
                  <p:par>
                    <p:cTn id="96" fill="hold">
                      <p:stCondLst>
                        <p:cond delay="indefinite"/>
                      </p:stCondLst>
                      <p:childTnLst>
                        <p:par>
                          <p:cTn id="97" fill="hold">
                            <p:stCondLst>
                              <p:cond delay="0"/>
                            </p:stCondLst>
                            <p:childTnLst>
                              <p:par>
                                <p:cTn id="98" presetID="3" presetClass="entr" presetSubtype="10" fill="hold" grpId="0" nodeType="clickEffect">
                                  <p:stCondLst>
                                    <p:cond delay="0"/>
                                  </p:stCondLst>
                                  <p:childTnLst>
                                    <p:set>
                                      <p:cBhvr>
                                        <p:cTn id="99" dur="1" fill="hold">
                                          <p:stCondLst>
                                            <p:cond delay="0"/>
                                          </p:stCondLst>
                                        </p:cTn>
                                        <p:tgtEl>
                                          <p:spTgt spid="36"/>
                                        </p:tgtEl>
                                        <p:attrNameLst>
                                          <p:attrName>style.visibility</p:attrName>
                                        </p:attrNameLst>
                                      </p:cBhvr>
                                      <p:to>
                                        <p:strVal val="visible"/>
                                      </p:to>
                                    </p:set>
                                    <p:animEffect transition="in" filter="blinds(horizontal)">
                                      <p:cBhvr>
                                        <p:cTn id="100" dur="500"/>
                                        <p:tgtEl>
                                          <p:spTgt spid="36"/>
                                        </p:tgtEl>
                                      </p:cBhvr>
                                    </p:animEffect>
                                  </p:childTnLst>
                                </p:cTn>
                              </p:par>
                            </p:childTnLst>
                          </p:cTn>
                        </p:par>
                      </p:childTnLst>
                    </p:cTn>
                  </p:par>
                  <p:par>
                    <p:cTn id="101" fill="hold">
                      <p:stCondLst>
                        <p:cond delay="indefinite"/>
                      </p:stCondLst>
                      <p:childTnLst>
                        <p:par>
                          <p:cTn id="102" fill="hold">
                            <p:stCondLst>
                              <p:cond delay="0"/>
                            </p:stCondLst>
                            <p:childTnLst>
                              <p:par>
                                <p:cTn id="103" presetID="3" presetClass="entr" presetSubtype="10" fill="hold" grpId="0" nodeType="click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blinds(horizontal)">
                                      <p:cBhvr>
                                        <p:cTn id="105" dur="500"/>
                                        <p:tgtEl>
                                          <p:spTgt spid="32"/>
                                        </p:tgtEl>
                                      </p:cBhvr>
                                    </p:animEffect>
                                  </p:childTnLst>
                                </p:cTn>
                              </p:par>
                            </p:childTnLst>
                          </p:cTn>
                        </p:par>
                      </p:childTnLst>
                    </p:cTn>
                  </p:par>
                  <p:par>
                    <p:cTn id="106" fill="hold">
                      <p:stCondLst>
                        <p:cond delay="indefinite"/>
                      </p:stCondLst>
                      <p:childTnLst>
                        <p:par>
                          <p:cTn id="107" fill="hold">
                            <p:stCondLst>
                              <p:cond delay="0"/>
                            </p:stCondLst>
                            <p:childTnLst>
                              <p:par>
                                <p:cTn id="108" presetID="3" presetClass="entr" presetSubtype="10" fill="hold" grpId="0" nodeType="clickEffect">
                                  <p:stCondLst>
                                    <p:cond delay="0"/>
                                  </p:stCondLst>
                                  <p:childTnLst>
                                    <p:set>
                                      <p:cBhvr>
                                        <p:cTn id="109" dur="1" fill="hold">
                                          <p:stCondLst>
                                            <p:cond delay="0"/>
                                          </p:stCondLst>
                                        </p:cTn>
                                        <p:tgtEl>
                                          <p:spTgt spid="33"/>
                                        </p:tgtEl>
                                        <p:attrNameLst>
                                          <p:attrName>style.visibility</p:attrName>
                                        </p:attrNameLst>
                                      </p:cBhvr>
                                      <p:to>
                                        <p:strVal val="visible"/>
                                      </p:to>
                                    </p:set>
                                    <p:animEffect transition="in" filter="blinds(horizontal)">
                                      <p:cBhvr>
                                        <p:cTn id="110" dur="500"/>
                                        <p:tgtEl>
                                          <p:spTgt spid="33"/>
                                        </p:tgtEl>
                                      </p:cBhvr>
                                    </p:animEffect>
                                  </p:childTnLst>
                                </p:cTn>
                              </p:par>
                            </p:childTnLst>
                          </p:cTn>
                        </p:par>
                      </p:childTnLst>
                    </p:cTn>
                  </p:par>
                  <p:par>
                    <p:cTn id="111" fill="hold">
                      <p:stCondLst>
                        <p:cond delay="indefinite"/>
                      </p:stCondLst>
                      <p:childTnLst>
                        <p:par>
                          <p:cTn id="112" fill="hold">
                            <p:stCondLst>
                              <p:cond delay="0"/>
                            </p:stCondLst>
                            <p:childTnLst>
                              <p:par>
                                <p:cTn id="113" presetID="3" presetClass="exit" presetSubtype="10" fill="hold" grpId="1" nodeType="clickEffect">
                                  <p:stCondLst>
                                    <p:cond delay="0"/>
                                  </p:stCondLst>
                                  <p:childTnLst>
                                    <p:animEffect transition="out" filter="blinds(horizontal)">
                                      <p:cBhvr>
                                        <p:cTn id="114" dur="500"/>
                                        <p:tgtEl>
                                          <p:spTgt spid="21"/>
                                        </p:tgtEl>
                                      </p:cBhvr>
                                    </p:animEffect>
                                    <p:set>
                                      <p:cBhvr>
                                        <p:cTn id="115" dur="1" fill="hold">
                                          <p:stCondLst>
                                            <p:cond delay="499"/>
                                          </p:stCondLst>
                                        </p:cTn>
                                        <p:tgtEl>
                                          <p:spTgt spid="21"/>
                                        </p:tgtEl>
                                        <p:attrNameLst>
                                          <p:attrName>style.visibility</p:attrName>
                                        </p:attrNameLst>
                                      </p:cBhvr>
                                      <p:to>
                                        <p:strVal val="hidden"/>
                                      </p:to>
                                    </p:set>
                                  </p:childTnLst>
                                </p:cTn>
                              </p:par>
                            </p:childTnLst>
                          </p:cTn>
                        </p:par>
                      </p:childTnLst>
                    </p:cTn>
                  </p:par>
                  <p:par>
                    <p:cTn id="116" fill="hold">
                      <p:stCondLst>
                        <p:cond delay="indefinite"/>
                      </p:stCondLst>
                      <p:childTnLst>
                        <p:par>
                          <p:cTn id="117" fill="hold">
                            <p:stCondLst>
                              <p:cond delay="0"/>
                            </p:stCondLst>
                            <p:childTnLst>
                              <p:par>
                                <p:cTn id="118" presetID="3" presetClass="entr" presetSubtype="10" fill="hold" grpId="0" nodeType="clickEffect">
                                  <p:stCondLst>
                                    <p:cond delay="0"/>
                                  </p:stCondLst>
                                  <p:childTnLst>
                                    <p:set>
                                      <p:cBhvr>
                                        <p:cTn id="119" dur="1" fill="hold">
                                          <p:stCondLst>
                                            <p:cond delay="0"/>
                                          </p:stCondLst>
                                        </p:cTn>
                                        <p:tgtEl>
                                          <p:spTgt spid="22"/>
                                        </p:tgtEl>
                                        <p:attrNameLst>
                                          <p:attrName>style.visibility</p:attrName>
                                        </p:attrNameLst>
                                      </p:cBhvr>
                                      <p:to>
                                        <p:strVal val="visible"/>
                                      </p:to>
                                    </p:set>
                                    <p:animEffect transition="in" filter="blinds(horizontal)">
                                      <p:cBhvr>
                                        <p:cTn id="120" dur="500"/>
                                        <p:tgtEl>
                                          <p:spTgt spid="22"/>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ntr" presetSubtype="10" fill="hold" nodeType="clickEffect">
                                  <p:stCondLst>
                                    <p:cond delay="0"/>
                                  </p:stCondLst>
                                  <p:childTnLst>
                                    <p:set>
                                      <p:cBhvr>
                                        <p:cTn id="124" dur="1" fill="hold">
                                          <p:stCondLst>
                                            <p:cond delay="0"/>
                                          </p:stCondLst>
                                        </p:cTn>
                                        <p:tgtEl>
                                          <p:spTgt spid="25"/>
                                        </p:tgtEl>
                                        <p:attrNameLst>
                                          <p:attrName>style.visibility</p:attrName>
                                        </p:attrNameLst>
                                      </p:cBhvr>
                                      <p:to>
                                        <p:strVal val="visible"/>
                                      </p:to>
                                    </p:set>
                                    <p:animEffect transition="in" filter="blinds(horizontal)">
                                      <p:cBhvr>
                                        <p:cTn id="125" dur="500"/>
                                        <p:tgtEl>
                                          <p:spTgt spid="25"/>
                                        </p:tgtEl>
                                      </p:cBhvr>
                                    </p:animEffect>
                                  </p:childTnLst>
                                </p:cTn>
                              </p:par>
                              <p:par>
                                <p:cTn id="126" presetID="3" presetClass="entr" presetSubtype="10" fill="hold" grpId="0" nodeType="withEffect">
                                  <p:stCondLst>
                                    <p:cond delay="0"/>
                                  </p:stCondLst>
                                  <p:childTnLst>
                                    <p:set>
                                      <p:cBhvr>
                                        <p:cTn id="127" dur="1" fill="hold">
                                          <p:stCondLst>
                                            <p:cond delay="0"/>
                                          </p:stCondLst>
                                        </p:cTn>
                                        <p:tgtEl>
                                          <p:spTgt spid="26"/>
                                        </p:tgtEl>
                                        <p:attrNameLst>
                                          <p:attrName>style.visibility</p:attrName>
                                        </p:attrNameLst>
                                      </p:cBhvr>
                                      <p:to>
                                        <p:strVal val="visible"/>
                                      </p:to>
                                    </p:set>
                                    <p:animEffect transition="in" filter="blinds(horizontal)">
                                      <p:cBhvr>
                                        <p:cTn id="128" dur="500"/>
                                        <p:tgtEl>
                                          <p:spTgt spid="26"/>
                                        </p:tgtEl>
                                      </p:cBhvr>
                                    </p:animEffect>
                                  </p:childTnLst>
                                </p:cTn>
                              </p:par>
                            </p:childTnLst>
                          </p:cTn>
                        </p:par>
                      </p:childTnLst>
                    </p:cTn>
                  </p:par>
                  <p:par>
                    <p:cTn id="129" fill="hold">
                      <p:stCondLst>
                        <p:cond delay="indefinite"/>
                      </p:stCondLst>
                      <p:childTnLst>
                        <p:par>
                          <p:cTn id="130" fill="hold">
                            <p:stCondLst>
                              <p:cond delay="0"/>
                            </p:stCondLst>
                            <p:childTnLst>
                              <p:par>
                                <p:cTn id="131" presetID="3" presetClass="entr" presetSubtype="10" fill="hold" grpId="0" nodeType="clickEffect">
                                  <p:stCondLst>
                                    <p:cond delay="0"/>
                                  </p:stCondLst>
                                  <p:childTnLst>
                                    <p:set>
                                      <p:cBhvr>
                                        <p:cTn id="132" dur="1" fill="hold">
                                          <p:stCondLst>
                                            <p:cond delay="0"/>
                                          </p:stCondLst>
                                        </p:cTn>
                                        <p:tgtEl>
                                          <p:spTgt spid="34"/>
                                        </p:tgtEl>
                                        <p:attrNameLst>
                                          <p:attrName>style.visibility</p:attrName>
                                        </p:attrNameLst>
                                      </p:cBhvr>
                                      <p:to>
                                        <p:strVal val="visible"/>
                                      </p:to>
                                    </p:set>
                                    <p:animEffect transition="in" filter="blinds(horizontal)">
                                      <p:cBhvr>
                                        <p:cTn id="133" dur="500"/>
                                        <p:tgtEl>
                                          <p:spTgt spid="34"/>
                                        </p:tgtEl>
                                      </p:cBhvr>
                                    </p:animEffect>
                                  </p:childTnLst>
                                </p:cTn>
                              </p:par>
                            </p:childTnLst>
                          </p:cTn>
                        </p:par>
                      </p:childTnLst>
                    </p:cTn>
                  </p:par>
                  <p:par>
                    <p:cTn id="134" fill="hold">
                      <p:stCondLst>
                        <p:cond delay="indefinite"/>
                      </p:stCondLst>
                      <p:childTnLst>
                        <p:par>
                          <p:cTn id="135" fill="hold">
                            <p:stCondLst>
                              <p:cond delay="0"/>
                            </p:stCondLst>
                            <p:childTnLst>
                              <p:par>
                                <p:cTn id="136" presetID="3" presetClass="entr" presetSubtype="10" fill="hold" grpId="0" nodeType="clickEffect">
                                  <p:stCondLst>
                                    <p:cond delay="0"/>
                                  </p:stCondLst>
                                  <p:childTnLst>
                                    <p:set>
                                      <p:cBhvr>
                                        <p:cTn id="137" dur="1" fill="hold">
                                          <p:stCondLst>
                                            <p:cond delay="0"/>
                                          </p:stCondLst>
                                        </p:cTn>
                                        <p:tgtEl>
                                          <p:spTgt spid="35"/>
                                        </p:tgtEl>
                                        <p:attrNameLst>
                                          <p:attrName>style.visibility</p:attrName>
                                        </p:attrNameLst>
                                      </p:cBhvr>
                                      <p:to>
                                        <p:strVal val="visible"/>
                                      </p:to>
                                    </p:set>
                                    <p:animEffect transition="in" filter="blinds(horizontal)">
                                      <p:cBhvr>
                                        <p:cTn id="138" dur="500"/>
                                        <p:tgtEl>
                                          <p:spTgt spid="35"/>
                                        </p:tgtEl>
                                      </p:cBhvr>
                                    </p:animEffect>
                                  </p:childTnLst>
                                </p:cTn>
                              </p:par>
                            </p:childTnLst>
                          </p:cTn>
                        </p:par>
                      </p:childTnLst>
                    </p:cTn>
                  </p:par>
                  <p:par>
                    <p:cTn id="139" fill="hold">
                      <p:stCondLst>
                        <p:cond delay="indefinite"/>
                      </p:stCondLst>
                      <p:childTnLst>
                        <p:par>
                          <p:cTn id="140" fill="hold">
                            <p:stCondLst>
                              <p:cond delay="0"/>
                            </p:stCondLst>
                            <p:childTnLst>
                              <p:par>
                                <p:cTn id="141" presetID="3" presetClass="entr" presetSubtype="10" fill="hold" grpId="0" nodeType="clickEffect">
                                  <p:stCondLst>
                                    <p:cond delay="0"/>
                                  </p:stCondLst>
                                  <p:childTnLst>
                                    <p:set>
                                      <p:cBhvr>
                                        <p:cTn id="142" dur="1" fill="hold">
                                          <p:stCondLst>
                                            <p:cond delay="0"/>
                                          </p:stCondLst>
                                        </p:cTn>
                                        <p:tgtEl>
                                          <p:spTgt spid="37"/>
                                        </p:tgtEl>
                                        <p:attrNameLst>
                                          <p:attrName>style.visibility</p:attrName>
                                        </p:attrNameLst>
                                      </p:cBhvr>
                                      <p:to>
                                        <p:strVal val="visible"/>
                                      </p:to>
                                    </p:set>
                                    <p:animEffect transition="in" filter="blinds(horizontal)">
                                      <p:cBhvr>
                                        <p:cTn id="143"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animBg="1"/>
      <p:bldP spid="10" grpId="0"/>
      <p:bldP spid="11" grpId="0" animBg="1"/>
      <p:bldP spid="12" grpId="0"/>
      <p:bldP spid="13" grpId="0"/>
      <p:bldP spid="17" grpId="0"/>
      <p:bldP spid="18" grpId="0"/>
      <p:bldP spid="19" grpId="0"/>
      <p:bldP spid="20" grpId="0" animBg="1"/>
      <p:bldP spid="21" grpId="0"/>
      <p:bldP spid="21" grpId="1"/>
      <p:bldP spid="22" grpId="0"/>
      <p:bldP spid="23" grpId="0"/>
      <p:bldP spid="24" grpId="0"/>
      <p:bldP spid="26" grpId="0"/>
      <p:bldP spid="31" grpId="0"/>
      <p:bldP spid="32" grpId="0"/>
      <p:bldP spid="33" grpId="0"/>
      <p:bldP spid="34" grpId="0"/>
      <p:bldP spid="35" grpId="0"/>
      <p:bldP spid="36" grpId="0"/>
      <p:bldP spid="3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7037" cy="4909145"/>
              </a:xfrm>
            </p:spPr>
            <p:txBody>
              <a:bodyPr>
                <a:normAutofit/>
              </a:bodyPr>
              <a:lstStyle/>
              <a:p>
                <a:pPr marL="0" indent="0" algn="ctr">
                  <a:buNone/>
                </a:pPr>
                <a:r>
                  <a:rPr lang="en-US" sz="1600" b="1" dirty="0">
                    <a:latin typeface="Comic Sans MS" panose="030F0702030302020204" pitchFamily="66" charset="0"/>
                  </a:rPr>
                  <a:t>You can also use the </a:t>
                </a:r>
                <a14:m>
                  <m:oMath xmlns:m="http://schemas.openxmlformats.org/officeDocument/2006/math">
                    <m:r>
                      <a:rPr lang="en-US" sz="1600" b="1" i="1" dirty="0" smtClean="0">
                        <a:latin typeface="Cambria Math" panose="02040503050406030204" pitchFamily="18" charset="0"/>
                      </a:rPr>
                      <m:t>𝑭</m:t>
                    </m:r>
                    <m:r>
                      <a:rPr lang="en-US" sz="1600" b="1" i="1" dirty="0" smtClean="0">
                        <a:latin typeface="Cambria Math" panose="02040503050406030204" pitchFamily="18" charset="0"/>
                      </a:rPr>
                      <m:t>=</m:t>
                    </m:r>
                    <m:r>
                      <a:rPr lang="en-US" sz="1600" b="1" i="1" dirty="0" smtClean="0">
                        <a:latin typeface="Cambria Math" panose="02040503050406030204" pitchFamily="18" charset="0"/>
                      </a:rPr>
                      <m:t>𝒎𝒂</m:t>
                    </m:r>
                    <m:r>
                      <a:rPr lang="en-US" sz="1600" b="1" i="1" dirty="0" smtClean="0">
                        <a:latin typeface="Cambria Math" panose="02040503050406030204" pitchFamily="18" charset="0"/>
                      </a:rPr>
                      <m:t> </m:t>
                    </m:r>
                  </m:oMath>
                </a14:m>
                <a:r>
                  <a:rPr lang="en-US" sz="1600" b="1" dirty="0">
                    <a:latin typeface="Comic Sans MS" panose="030F0702030302020204" pitchFamily="66" charset="0"/>
                  </a:rPr>
                  <a:t> relationship for situations involving vectors</a:t>
                </a:r>
              </a:p>
              <a:p>
                <a:pPr marL="0" indent="0" algn="ctr">
                  <a:buNone/>
                </a:pPr>
                <a:endParaRPr lang="en-US" sz="1600" b="1" dirty="0">
                  <a:latin typeface="Comic Sans MS" panose="030F0702030302020204" pitchFamily="66" charset="0"/>
                </a:endParaRPr>
              </a:p>
              <a:p>
                <a:pPr marL="0" indent="0" algn="ctr">
                  <a:buNone/>
                </a:pPr>
                <a:r>
                  <a:rPr lang="en-GB" sz="1600" dirty="0">
                    <a:latin typeface="Comic Sans MS" pitchFamily="66" charset="0"/>
                  </a:rPr>
                  <a:t>The following forces:</a:t>
                </a:r>
              </a:p>
              <a:p>
                <a:pPr marL="0" indent="0" algn="ctr">
                  <a:buNone/>
                </a:pPr>
                <a:endParaRPr lang="en-GB" sz="1600" dirty="0">
                  <a:latin typeface="Comic Sans MS" pitchFamily="66" charset="0"/>
                </a:endParaRPr>
              </a:p>
              <a:p>
                <a:pPr marL="0" indent="0" algn="ctr">
                  <a:buNone/>
                </a:pPr>
                <a:r>
                  <a:rPr lang="en-GB" sz="1600" b="1" dirty="0">
                    <a:latin typeface="Comic Sans MS" pitchFamily="66" charset="0"/>
                  </a:rPr>
                  <a:t>F</a:t>
                </a:r>
                <a:r>
                  <a:rPr lang="en-GB" sz="1600" baseline="-25000" dirty="0">
                    <a:latin typeface="Comic Sans MS" pitchFamily="66" charset="0"/>
                  </a:rPr>
                  <a:t>1</a:t>
                </a:r>
                <a:r>
                  <a:rPr lang="en-GB" sz="1600" dirty="0">
                    <a:latin typeface="Comic Sans MS" pitchFamily="66" charset="0"/>
                  </a:rPr>
                  <a:t> = (2</a:t>
                </a:r>
                <a:r>
                  <a:rPr lang="en-GB" sz="1600" b="1" dirty="0">
                    <a:latin typeface="Comic Sans MS" pitchFamily="66" charset="0"/>
                  </a:rPr>
                  <a:t>i</a:t>
                </a:r>
                <a:r>
                  <a:rPr lang="en-GB" sz="1600" dirty="0">
                    <a:latin typeface="Comic Sans MS" pitchFamily="66" charset="0"/>
                  </a:rPr>
                  <a:t> + 4</a:t>
                </a:r>
                <a:r>
                  <a:rPr lang="en-GB" sz="1600" b="1" dirty="0">
                    <a:latin typeface="Comic Sans MS" pitchFamily="66" charset="0"/>
                  </a:rPr>
                  <a:t>j</a:t>
                </a:r>
                <a:r>
                  <a:rPr lang="en-GB" sz="1600" dirty="0">
                    <a:latin typeface="Comic Sans MS" pitchFamily="66" charset="0"/>
                  </a:rPr>
                  <a:t>) N</a:t>
                </a:r>
              </a:p>
              <a:p>
                <a:pPr marL="0" indent="0" algn="ctr">
                  <a:buNone/>
                </a:pPr>
                <a:r>
                  <a:rPr lang="en-GB" sz="1600" b="1" dirty="0">
                    <a:latin typeface="Comic Sans MS" pitchFamily="66" charset="0"/>
                  </a:rPr>
                  <a:t>F</a:t>
                </a:r>
                <a:r>
                  <a:rPr lang="en-GB" sz="1600" baseline="-25000" dirty="0">
                    <a:latin typeface="Comic Sans MS" pitchFamily="66" charset="0"/>
                  </a:rPr>
                  <a:t>2</a:t>
                </a:r>
                <a:r>
                  <a:rPr lang="en-GB" sz="1600" dirty="0">
                    <a:latin typeface="Comic Sans MS" pitchFamily="66" charset="0"/>
                  </a:rPr>
                  <a:t> = (-5</a:t>
                </a:r>
                <a:r>
                  <a:rPr lang="en-GB" sz="1600" b="1" dirty="0">
                    <a:latin typeface="Comic Sans MS" pitchFamily="66" charset="0"/>
                  </a:rPr>
                  <a:t>i</a:t>
                </a:r>
                <a:r>
                  <a:rPr lang="en-GB" sz="1600" dirty="0">
                    <a:latin typeface="Comic Sans MS" pitchFamily="66" charset="0"/>
                  </a:rPr>
                  <a:t> + 4</a:t>
                </a:r>
                <a:r>
                  <a:rPr lang="en-GB" sz="1600" b="1" dirty="0">
                    <a:latin typeface="Comic Sans MS" pitchFamily="66" charset="0"/>
                  </a:rPr>
                  <a:t>j</a:t>
                </a:r>
                <a:r>
                  <a:rPr lang="en-GB" sz="1600" dirty="0">
                    <a:latin typeface="Comic Sans MS" pitchFamily="66" charset="0"/>
                  </a:rPr>
                  <a:t>) N</a:t>
                </a:r>
              </a:p>
              <a:p>
                <a:pPr marL="0" indent="0" algn="ctr">
                  <a:buNone/>
                </a:pPr>
                <a:r>
                  <a:rPr lang="en-GB" sz="1600" b="1" dirty="0">
                    <a:latin typeface="Comic Sans MS" pitchFamily="66" charset="0"/>
                  </a:rPr>
                  <a:t>F</a:t>
                </a:r>
                <a:r>
                  <a:rPr lang="en-GB" sz="1600" baseline="-25000" dirty="0">
                    <a:latin typeface="Comic Sans MS" pitchFamily="66" charset="0"/>
                  </a:rPr>
                  <a:t>3</a:t>
                </a:r>
                <a:r>
                  <a:rPr lang="en-GB" sz="1600" dirty="0">
                    <a:latin typeface="Comic Sans MS" pitchFamily="66" charset="0"/>
                  </a:rPr>
                  <a:t> = (6</a:t>
                </a:r>
                <a:r>
                  <a:rPr lang="en-GB" sz="1600" b="1" dirty="0">
                    <a:latin typeface="Comic Sans MS" pitchFamily="66" charset="0"/>
                  </a:rPr>
                  <a:t>i</a:t>
                </a:r>
                <a:r>
                  <a:rPr lang="en-GB" sz="1600" dirty="0">
                    <a:latin typeface="Comic Sans MS" pitchFamily="66" charset="0"/>
                  </a:rPr>
                  <a:t> – 5</a:t>
                </a:r>
                <a:r>
                  <a:rPr lang="en-GB" sz="1600" b="1" dirty="0">
                    <a:latin typeface="Comic Sans MS" pitchFamily="66" charset="0"/>
                  </a:rPr>
                  <a:t>j</a:t>
                </a:r>
                <a:r>
                  <a:rPr lang="en-GB" sz="1600" dirty="0">
                    <a:latin typeface="Comic Sans MS" pitchFamily="66" charset="0"/>
                  </a:rPr>
                  <a:t>) N</a:t>
                </a:r>
              </a:p>
              <a:p>
                <a:pPr marL="0" indent="0" algn="ctr">
                  <a:buNone/>
                </a:pPr>
                <a:endParaRPr lang="en-GB" sz="1600" dirty="0">
                  <a:latin typeface="Comic Sans MS" pitchFamily="66" charset="0"/>
                </a:endParaRPr>
              </a:p>
              <a:p>
                <a:pPr marL="0" indent="0" algn="ctr">
                  <a:buNone/>
                </a:pPr>
                <a:r>
                  <a:rPr lang="en-GB" sz="1600" dirty="0">
                    <a:latin typeface="Comic Sans MS" pitchFamily="66" charset="0"/>
                  </a:rPr>
                  <a:t>all act on a particle of mass 3kg. Find the acceleration of the particle.</a:t>
                </a:r>
              </a:p>
              <a:p>
                <a:pPr marL="0" indent="0" algn="ctr">
                  <a:buNone/>
                </a:pPr>
                <a:endParaRPr lang="en-GB" sz="1600" dirty="0">
                  <a:latin typeface="Comic Sans MS" pitchFamily="66" charset="0"/>
                </a:endParaRPr>
              </a:p>
              <a:p>
                <a:pPr marL="0" indent="0" algn="ctr">
                  <a:buNone/>
                </a:pPr>
                <a:r>
                  <a:rPr lang="en-GB" sz="1600" dirty="0">
                    <a:latin typeface="Comic Sans MS" pitchFamily="66" charset="0"/>
                  </a:rPr>
                  <a:t>Start by finding the overall resultant force…</a:t>
                </a: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7037" cy="4909145"/>
              </a:xfrm>
              <a:blipFill>
                <a:blip r:embed="rId2"/>
                <a:stretch>
                  <a:fillRect l="-335" t="-745" r="-3183" b="-994"/>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10D</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1074" y="481756"/>
                <a:ext cx="129048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0" i="1" smtClean="0">
                          <a:latin typeface="Cambria Math"/>
                        </a:rPr>
                        <m:t>𝐹</m:t>
                      </m:r>
                      <m:r>
                        <a:rPr lang="en-GB" sz="2400" b="0" i="1" smtClean="0">
                          <a:latin typeface="Cambria Math"/>
                        </a:rPr>
                        <m:t>=</m:t>
                      </m:r>
                      <m:r>
                        <a:rPr lang="en-GB" sz="2400" b="0" i="1" smtClean="0">
                          <a:latin typeface="Cambria Math"/>
                        </a:rPr>
                        <m:t>𝑚𝑎</m:t>
                      </m:r>
                    </m:oMath>
                  </m:oMathPara>
                </a14:m>
                <a:endParaRPr lang="en-GB"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31074" y="481756"/>
                <a:ext cx="1290481" cy="461665"/>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4876800" y="1626364"/>
                <a:ext cx="160704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m:t>
                      </m:r>
                      <m:sSub>
                        <m:sSubPr>
                          <m:ctrlPr>
                            <a:rPr lang="en-GB" sz="1600" b="0" i="1" smtClean="0">
                              <a:latin typeface="Cambria Math" panose="02040503050406030204" pitchFamily="18" charset="0"/>
                            </a:rPr>
                          </m:ctrlPr>
                        </m:sSubPr>
                        <m:e>
                          <m:r>
                            <a:rPr lang="en-GB" sz="1600" b="1" i="1" smtClean="0">
                              <a:latin typeface="Cambria Math"/>
                            </a:rPr>
                            <m:t>𝑭</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1" i="1" smtClean="0">
                              <a:latin typeface="Cambria Math"/>
                            </a:rPr>
                            <m:t>𝑭</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1" i="1" smtClean="0">
                              <a:latin typeface="Cambria Math"/>
                            </a:rPr>
                            <m:t>𝑭</m:t>
                          </m:r>
                        </m:e>
                        <m:sub>
                          <m:r>
                            <a:rPr lang="en-GB" sz="1600" b="0" i="1" smtClean="0">
                              <a:latin typeface="Cambria Math"/>
                            </a:rPr>
                            <m:t>3</m:t>
                          </m:r>
                        </m:sub>
                      </m:sSub>
                    </m:oMath>
                  </m:oMathPara>
                </a14:m>
                <a:endParaRPr lang="en-GB" sz="1600" dirty="0"/>
              </a:p>
            </p:txBody>
          </p:sp>
        </mc:Choice>
        <mc:Fallback xmlns="">
          <p:sp>
            <p:nvSpPr>
              <p:cNvPr id="6" name="TextBox 5"/>
              <p:cNvSpPr txBox="1">
                <a:spLocks noRot="1" noChangeAspect="1" noMove="1" noResize="1" noEditPoints="1" noAdjustHandles="1" noChangeArrowheads="1" noChangeShapeType="1" noTextEdit="1"/>
              </p:cNvSpPr>
              <p:nvPr/>
            </p:nvSpPr>
            <p:spPr>
              <a:xfrm>
                <a:off x="4876800" y="1626364"/>
                <a:ext cx="1607042" cy="33855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876800" y="2057400"/>
                <a:ext cx="3463256"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m:t>
                      </m:r>
                      <m:d>
                        <m:dPr>
                          <m:ctrlPr>
                            <a:rPr lang="en-GB" sz="1600" b="0" i="1" smtClean="0">
                              <a:latin typeface="Cambria Math" panose="02040503050406030204" pitchFamily="18" charset="0"/>
                            </a:rPr>
                          </m:ctrlPr>
                        </m:dPr>
                        <m:e>
                          <m:r>
                            <a:rPr lang="en-GB" sz="1600" b="0" i="1" smtClean="0">
                              <a:latin typeface="Cambria Math"/>
                            </a:rPr>
                            <m:t>2</m:t>
                          </m:r>
                          <m:r>
                            <a:rPr lang="en-GB" sz="1600" b="1" i="1" smtClean="0">
                              <a:latin typeface="Cambria Math"/>
                            </a:rPr>
                            <m:t>𝒊</m:t>
                          </m:r>
                          <m:r>
                            <a:rPr lang="en-GB" sz="1600" b="0" i="1" smtClean="0">
                              <a:latin typeface="Cambria Math"/>
                            </a:rPr>
                            <m:t>+4</m:t>
                          </m:r>
                          <m:r>
                            <a:rPr lang="en-GB" sz="1600" b="1" i="1" smtClean="0">
                              <a:latin typeface="Cambria Math"/>
                            </a:rPr>
                            <m:t>𝒋</m:t>
                          </m:r>
                        </m:e>
                      </m:d>
                      <m:r>
                        <a:rPr lang="en-GB" sz="1600" b="0" i="1" smtClean="0">
                          <a:latin typeface="Cambria Math"/>
                        </a:rPr>
                        <m:t>+</m:t>
                      </m:r>
                      <m:d>
                        <m:dPr>
                          <m:ctrlPr>
                            <a:rPr lang="en-GB" sz="1600" b="0" i="1" smtClean="0">
                              <a:latin typeface="Cambria Math" panose="02040503050406030204" pitchFamily="18" charset="0"/>
                            </a:rPr>
                          </m:ctrlPr>
                        </m:dPr>
                        <m:e>
                          <m:r>
                            <a:rPr lang="en-GB" sz="1600" b="0" i="1" smtClean="0">
                              <a:latin typeface="Cambria Math"/>
                            </a:rPr>
                            <m:t>−5</m:t>
                          </m:r>
                          <m:r>
                            <a:rPr lang="en-GB" sz="1600" b="1" i="1" smtClean="0">
                              <a:latin typeface="Cambria Math"/>
                            </a:rPr>
                            <m:t>𝒊</m:t>
                          </m:r>
                          <m:r>
                            <a:rPr lang="en-GB" sz="1600" b="0" i="1" smtClean="0">
                              <a:latin typeface="Cambria Math"/>
                            </a:rPr>
                            <m:t>+4</m:t>
                          </m:r>
                          <m:r>
                            <a:rPr lang="en-GB" sz="1600" b="1" i="1" smtClean="0">
                              <a:latin typeface="Cambria Math"/>
                            </a:rPr>
                            <m:t>𝒋</m:t>
                          </m:r>
                        </m:e>
                      </m:d>
                      <m:r>
                        <a:rPr lang="en-GB" sz="1600" b="0" i="1" smtClean="0">
                          <a:latin typeface="Cambria Math"/>
                        </a:rPr>
                        <m:t>+(6</m:t>
                      </m:r>
                      <m:r>
                        <a:rPr lang="en-GB" sz="1600" b="1" i="1" smtClean="0">
                          <a:latin typeface="Cambria Math"/>
                        </a:rPr>
                        <m:t>𝒊</m:t>
                      </m:r>
                      <m:r>
                        <a:rPr lang="en-GB" sz="1600" b="0" i="1" smtClean="0">
                          <a:latin typeface="Cambria Math"/>
                        </a:rPr>
                        <m:t>−5</m:t>
                      </m:r>
                      <m:r>
                        <a:rPr lang="en-GB" sz="1600" b="1" i="1" smtClean="0">
                          <a:latin typeface="Cambria Math"/>
                        </a:rPr>
                        <m:t>𝒋</m:t>
                      </m:r>
                      <m:r>
                        <a:rPr lang="en-GB" sz="1600" b="0" i="1" smtClean="0">
                          <a:latin typeface="Cambria Math"/>
                        </a:rPr>
                        <m:t>)</m:t>
                      </m:r>
                    </m:oMath>
                  </m:oMathPara>
                </a14:m>
                <a:endParaRPr lang="en-GB" sz="1600" dirty="0"/>
              </a:p>
            </p:txBody>
          </p:sp>
        </mc:Choice>
        <mc:Fallback xmlns="">
          <p:sp>
            <p:nvSpPr>
              <p:cNvPr id="7" name="TextBox 6"/>
              <p:cNvSpPr txBox="1">
                <a:spLocks noRot="1" noChangeAspect="1" noMove="1" noResize="1" noEditPoints="1" noAdjustHandles="1" noChangeArrowheads="1" noChangeShapeType="1" noTextEdit="1"/>
              </p:cNvSpPr>
              <p:nvPr/>
            </p:nvSpPr>
            <p:spPr>
              <a:xfrm>
                <a:off x="4876800" y="2057400"/>
                <a:ext cx="3463256" cy="338554"/>
              </a:xfrm>
              <a:prstGeom prst="rect">
                <a:avLst/>
              </a:prstGeom>
              <a:blipFill>
                <a:blip r:embed="rId5"/>
                <a:stretch>
                  <a:fillRect b="-909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4876800" y="2514600"/>
                <a:ext cx="1242135"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m:t>
                      </m:r>
                      <m:d>
                        <m:dPr>
                          <m:ctrlPr>
                            <a:rPr lang="en-GB" sz="1600" b="0" i="1" smtClean="0">
                              <a:latin typeface="Cambria Math" panose="02040503050406030204" pitchFamily="18" charset="0"/>
                            </a:rPr>
                          </m:ctrlPr>
                        </m:dPr>
                        <m:e>
                          <m:r>
                            <a:rPr lang="en-GB" sz="1600" b="0" i="1" smtClean="0">
                              <a:latin typeface="Cambria Math"/>
                            </a:rPr>
                            <m:t>3</m:t>
                          </m:r>
                          <m:r>
                            <a:rPr lang="en-GB" sz="1600" b="1" i="1" smtClean="0">
                              <a:latin typeface="Cambria Math"/>
                            </a:rPr>
                            <m:t>𝒊</m:t>
                          </m:r>
                          <m:r>
                            <a:rPr lang="en-GB" sz="1600" b="0" i="1" smtClean="0">
                              <a:latin typeface="Cambria Math"/>
                            </a:rPr>
                            <m:t>+3</m:t>
                          </m:r>
                          <m:r>
                            <a:rPr lang="en-GB" sz="1600" b="1" i="1" smtClean="0">
                              <a:latin typeface="Cambria Math"/>
                            </a:rPr>
                            <m:t>𝒋</m:t>
                          </m:r>
                        </m:e>
                      </m:d>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4876800" y="2514600"/>
                <a:ext cx="1242135" cy="338554"/>
              </a:xfrm>
              <a:prstGeom prst="rect">
                <a:avLst/>
              </a:prstGeom>
              <a:blipFill>
                <a:blip r:embed="rId6"/>
                <a:stretch>
                  <a:fillRect b="-909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4648200" y="3124200"/>
                <a:ext cx="92243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1" i="1" smtClean="0">
                          <a:latin typeface="Cambria Math"/>
                        </a:rPr>
                        <m:t>𝑭</m:t>
                      </m:r>
                      <m:r>
                        <a:rPr lang="en-GB" sz="1600" b="0" i="1" smtClean="0">
                          <a:latin typeface="Cambria Math"/>
                        </a:rPr>
                        <m:t>=</m:t>
                      </m:r>
                      <m:r>
                        <a:rPr lang="en-GB" sz="1600" b="0" i="1" smtClean="0">
                          <a:latin typeface="Cambria Math"/>
                        </a:rPr>
                        <m:t>𝑚</m:t>
                      </m:r>
                      <m:r>
                        <a:rPr lang="en-GB" sz="1600" b="1" i="1" smtClean="0">
                          <a:latin typeface="Cambria Math"/>
                        </a:rPr>
                        <m:t>𝒂</m:t>
                      </m:r>
                    </m:oMath>
                  </m:oMathPara>
                </a14:m>
                <a:endParaRPr lang="en-GB" sz="1600" b="1" dirty="0"/>
              </a:p>
            </p:txBody>
          </p:sp>
        </mc:Choice>
        <mc:Fallback xmlns="">
          <p:sp>
            <p:nvSpPr>
              <p:cNvPr id="9" name="TextBox 8"/>
              <p:cNvSpPr txBox="1">
                <a:spLocks noRot="1" noChangeAspect="1" noMove="1" noResize="1" noEditPoints="1" noAdjustHandles="1" noChangeArrowheads="1" noChangeShapeType="1" noTextEdit="1"/>
              </p:cNvSpPr>
              <p:nvPr/>
            </p:nvSpPr>
            <p:spPr>
              <a:xfrm>
                <a:off x="4648200" y="3124200"/>
                <a:ext cx="922432" cy="338554"/>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3962400" y="3657600"/>
                <a:ext cx="1569660"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(3</m:t>
                      </m:r>
                      <m:r>
                        <a:rPr lang="en-GB" sz="1600" b="1" i="1" smtClean="0">
                          <a:latin typeface="Cambria Math"/>
                        </a:rPr>
                        <m:t>𝒊</m:t>
                      </m:r>
                      <m:r>
                        <a:rPr lang="en-GB" sz="1600" b="0" i="1" smtClean="0">
                          <a:latin typeface="Cambria Math"/>
                        </a:rPr>
                        <m:t>+3</m:t>
                      </m:r>
                      <m:r>
                        <a:rPr lang="en-GB" sz="1600" b="1" i="1" smtClean="0">
                          <a:latin typeface="Cambria Math"/>
                        </a:rPr>
                        <m:t>𝒋</m:t>
                      </m:r>
                      <m:r>
                        <a:rPr lang="en-GB" sz="1600" b="0" i="1" smtClean="0">
                          <a:latin typeface="Cambria Math"/>
                        </a:rPr>
                        <m:t>)=3</m:t>
                      </m:r>
                      <m:r>
                        <a:rPr lang="en-GB" sz="1600" b="1" i="1" smtClean="0">
                          <a:latin typeface="Cambria Math"/>
                        </a:rPr>
                        <m:t>𝒂</m:t>
                      </m:r>
                    </m:oMath>
                  </m:oMathPara>
                </a14:m>
                <a:endParaRPr lang="en-GB" sz="1600" b="1" dirty="0"/>
              </a:p>
            </p:txBody>
          </p:sp>
        </mc:Choice>
        <mc:Fallback xmlns="">
          <p:sp>
            <p:nvSpPr>
              <p:cNvPr id="10" name="TextBox 9"/>
              <p:cNvSpPr txBox="1">
                <a:spLocks noRot="1" noChangeAspect="1" noMove="1" noResize="1" noEditPoints="1" noAdjustHandles="1" noChangeArrowheads="1" noChangeShapeType="1" noTextEdit="1"/>
              </p:cNvSpPr>
              <p:nvPr/>
            </p:nvSpPr>
            <p:spPr>
              <a:xfrm>
                <a:off x="3962400" y="3657600"/>
                <a:ext cx="1569660" cy="338554"/>
              </a:xfrm>
              <a:prstGeom prst="rect">
                <a:avLst/>
              </a:prstGeom>
              <a:blipFill>
                <a:blip r:embed="rId8"/>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343400" y="4114800"/>
                <a:ext cx="1029449"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1" i="1" smtClean="0">
                          <a:latin typeface="Cambria Math"/>
                        </a:rPr>
                        <m:t>𝒊</m:t>
                      </m:r>
                      <m:r>
                        <a:rPr lang="en-GB" sz="1600" b="0" i="1" smtClean="0">
                          <a:latin typeface="Cambria Math"/>
                        </a:rPr>
                        <m:t>+</m:t>
                      </m:r>
                      <m:r>
                        <a:rPr lang="en-GB" sz="1600" b="1" i="1" smtClean="0">
                          <a:latin typeface="Cambria Math"/>
                        </a:rPr>
                        <m:t>𝒋</m:t>
                      </m:r>
                      <m:r>
                        <a:rPr lang="en-GB" sz="1600" b="0" i="1" smtClean="0">
                          <a:latin typeface="Cambria Math"/>
                        </a:rPr>
                        <m:t>=</m:t>
                      </m:r>
                      <m:r>
                        <a:rPr lang="en-GB" sz="1600" b="1" i="1" smtClean="0">
                          <a:latin typeface="Cambria Math"/>
                        </a:rPr>
                        <m:t>𝒂</m:t>
                      </m:r>
                    </m:oMath>
                  </m:oMathPara>
                </a14:m>
                <a:endParaRPr lang="en-GB" sz="1600" b="1" dirty="0"/>
              </a:p>
            </p:txBody>
          </p:sp>
        </mc:Choice>
        <mc:Fallback xmlns="">
          <p:sp>
            <p:nvSpPr>
              <p:cNvPr id="11" name="TextBox 10"/>
              <p:cNvSpPr txBox="1">
                <a:spLocks noRot="1" noChangeAspect="1" noMove="1" noResize="1" noEditPoints="1" noAdjustHandles="1" noChangeArrowheads="1" noChangeShapeType="1" noTextEdit="1"/>
              </p:cNvSpPr>
              <p:nvPr/>
            </p:nvSpPr>
            <p:spPr>
              <a:xfrm>
                <a:off x="4343400" y="4114800"/>
                <a:ext cx="1029449" cy="338554"/>
              </a:xfrm>
              <a:prstGeom prst="rect">
                <a:avLst/>
              </a:prstGeom>
              <a:blipFill>
                <a:blip r:embed="rId9"/>
                <a:stretch>
                  <a:fillRect b="-7143"/>
                </a:stretch>
              </a:blipFill>
            </p:spPr>
            <p:txBody>
              <a:bodyPr/>
              <a:lstStyle/>
              <a:p>
                <a:r>
                  <a:rPr lang="en-GB">
                    <a:noFill/>
                  </a:rPr>
                  <a:t> </a:t>
                </a:r>
              </a:p>
            </p:txBody>
          </p:sp>
        </mc:Fallback>
      </mc:AlternateContent>
      <p:sp>
        <p:nvSpPr>
          <p:cNvPr id="12" name="TextBox 11"/>
          <p:cNvSpPr txBox="1"/>
          <p:nvPr/>
        </p:nvSpPr>
        <p:spPr>
          <a:xfrm>
            <a:off x="4495800" y="4800600"/>
            <a:ext cx="3108543" cy="338554"/>
          </a:xfrm>
          <a:prstGeom prst="rect">
            <a:avLst/>
          </a:prstGeom>
          <a:noFill/>
          <a:ln w="25400">
            <a:solidFill>
              <a:schemeClr val="tx1"/>
            </a:solidFill>
          </a:ln>
        </p:spPr>
        <p:txBody>
          <a:bodyPr wrap="none" rtlCol="0">
            <a:spAutoFit/>
          </a:bodyPr>
          <a:lstStyle/>
          <a:p>
            <a:r>
              <a:rPr lang="en-GB" sz="1600" dirty="0">
                <a:solidFill>
                  <a:srgbClr val="FF0000"/>
                </a:solidFill>
                <a:latin typeface="Comic Sans MS" pitchFamily="66" charset="0"/>
              </a:rPr>
              <a:t>The acceleration is (</a:t>
            </a:r>
            <a:r>
              <a:rPr lang="en-GB" sz="1600" b="1" dirty="0" err="1">
                <a:solidFill>
                  <a:srgbClr val="FF0000"/>
                </a:solidFill>
                <a:latin typeface="Comic Sans MS" pitchFamily="66" charset="0"/>
              </a:rPr>
              <a:t>i</a:t>
            </a:r>
            <a:r>
              <a:rPr lang="en-GB" sz="1600" dirty="0">
                <a:solidFill>
                  <a:srgbClr val="FF0000"/>
                </a:solidFill>
                <a:latin typeface="Comic Sans MS" pitchFamily="66" charset="0"/>
              </a:rPr>
              <a:t> + </a:t>
            </a:r>
            <a:r>
              <a:rPr lang="en-GB" sz="1600" b="1" dirty="0">
                <a:solidFill>
                  <a:srgbClr val="FF0000"/>
                </a:solidFill>
                <a:latin typeface="Comic Sans MS" pitchFamily="66" charset="0"/>
              </a:rPr>
              <a:t>j</a:t>
            </a:r>
            <a:r>
              <a:rPr lang="en-GB" sz="1600" dirty="0">
                <a:solidFill>
                  <a:srgbClr val="FF0000"/>
                </a:solidFill>
                <a:latin typeface="Comic Sans MS" pitchFamily="66" charset="0"/>
              </a:rPr>
              <a:t>) ms</a:t>
            </a:r>
            <a:r>
              <a:rPr lang="en-GB" sz="1600" baseline="30000" dirty="0">
                <a:solidFill>
                  <a:srgbClr val="FF0000"/>
                </a:solidFill>
                <a:latin typeface="Comic Sans MS" pitchFamily="66" charset="0"/>
              </a:rPr>
              <a:t>-2</a:t>
            </a:r>
          </a:p>
        </p:txBody>
      </p:sp>
      <p:sp>
        <p:nvSpPr>
          <p:cNvPr id="13" name="Arc 12"/>
          <p:cNvSpPr/>
          <p:nvPr/>
        </p:nvSpPr>
        <p:spPr>
          <a:xfrm>
            <a:off x="8001000" y="1752600"/>
            <a:ext cx="533400" cy="4572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p:cNvSpPr txBox="1"/>
          <p:nvPr/>
        </p:nvSpPr>
        <p:spPr>
          <a:xfrm>
            <a:off x="8463887" y="1828800"/>
            <a:ext cx="762000" cy="461665"/>
          </a:xfrm>
          <a:prstGeom prst="rect">
            <a:avLst/>
          </a:prstGeom>
          <a:noFill/>
        </p:spPr>
        <p:txBody>
          <a:bodyPr wrap="square" rtlCol="0">
            <a:spAutoFit/>
          </a:bodyPr>
          <a:lstStyle/>
          <a:p>
            <a:pPr algn="ctr"/>
            <a:r>
              <a:rPr lang="en-GB" sz="1200" dirty="0">
                <a:solidFill>
                  <a:srgbClr val="FF0000"/>
                </a:solidFill>
                <a:latin typeface="Comic Sans MS" pitchFamily="66" charset="0"/>
              </a:rPr>
              <a:t>Sub in values</a:t>
            </a:r>
            <a:endParaRPr lang="en-GB" sz="1200" b="1" dirty="0">
              <a:solidFill>
                <a:srgbClr val="FF0000"/>
              </a:solidFill>
              <a:latin typeface="Comic Sans MS" pitchFamily="66" charset="0"/>
            </a:endParaRPr>
          </a:p>
        </p:txBody>
      </p:sp>
      <p:sp>
        <p:nvSpPr>
          <p:cNvPr id="15" name="Arc 14"/>
          <p:cNvSpPr/>
          <p:nvPr/>
        </p:nvSpPr>
        <p:spPr>
          <a:xfrm>
            <a:off x="8001000" y="2209800"/>
            <a:ext cx="533400" cy="4572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TextBox 15"/>
          <p:cNvSpPr txBox="1"/>
          <p:nvPr/>
        </p:nvSpPr>
        <p:spPr>
          <a:xfrm>
            <a:off x="8382000" y="2209800"/>
            <a:ext cx="762000" cy="461665"/>
          </a:xfrm>
          <a:prstGeom prst="rect">
            <a:avLst/>
          </a:prstGeom>
          <a:noFill/>
        </p:spPr>
        <p:txBody>
          <a:bodyPr wrap="square" rtlCol="0">
            <a:spAutoFit/>
          </a:bodyPr>
          <a:lstStyle/>
          <a:p>
            <a:pPr algn="ctr"/>
            <a:r>
              <a:rPr lang="en-GB" sz="1200" dirty="0">
                <a:solidFill>
                  <a:srgbClr val="FF0000"/>
                </a:solidFill>
                <a:latin typeface="Comic Sans MS" pitchFamily="66" charset="0"/>
              </a:rPr>
              <a:t>Group up</a:t>
            </a:r>
            <a:endParaRPr lang="en-GB" sz="1200" b="1" dirty="0">
              <a:solidFill>
                <a:srgbClr val="FF0000"/>
              </a:solidFill>
              <a:latin typeface="Comic Sans MS" pitchFamily="66" charset="0"/>
            </a:endParaRPr>
          </a:p>
        </p:txBody>
      </p:sp>
      <p:sp>
        <p:nvSpPr>
          <p:cNvPr id="17" name="Arc 16"/>
          <p:cNvSpPr/>
          <p:nvPr/>
        </p:nvSpPr>
        <p:spPr>
          <a:xfrm>
            <a:off x="5334000" y="3352800"/>
            <a:ext cx="533400" cy="4572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TextBox 17"/>
          <p:cNvSpPr txBox="1"/>
          <p:nvPr/>
        </p:nvSpPr>
        <p:spPr>
          <a:xfrm>
            <a:off x="5715000" y="3352800"/>
            <a:ext cx="1905000" cy="461665"/>
          </a:xfrm>
          <a:prstGeom prst="rect">
            <a:avLst/>
          </a:prstGeom>
          <a:noFill/>
        </p:spPr>
        <p:txBody>
          <a:bodyPr wrap="square" rtlCol="0">
            <a:spAutoFit/>
          </a:bodyPr>
          <a:lstStyle/>
          <a:p>
            <a:pPr algn="ctr"/>
            <a:r>
              <a:rPr lang="en-GB" sz="1200" dirty="0">
                <a:solidFill>
                  <a:srgbClr val="FF0000"/>
                </a:solidFill>
                <a:latin typeface="Comic Sans MS" pitchFamily="66" charset="0"/>
              </a:rPr>
              <a:t>Sub in the resultant force, and the mass</a:t>
            </a:r>
            <a:endParaRPr lang="en-GB" sz="1200" b="1" dirty="0">
              <a:solidFill>
                <a:srgbClr val="FF0000"/>
              </a:solidFill>
              <a:latin typeface="Comic Sans MS" pitchFamily="66" charset="0"/>
            </a:endParaRPr>
          </a:p>
        </p:txBody>
      </p:sp>
      <p:sp>
        <p:nvSpPr>
          <p:cNvPr id="19" name="Arc 18"/>
          <p:cNvSpPr/>
          <p:nvPr/>
        </p:nvSpPr>
        <p:spPr>
          <a:xfrm>
            <a:off x="5334000" y="3810000"/>
            <a:ext cx="533400" cy="4572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TextBox 19"/>
          <p:cNvSpPr txBox="1"/>
          <p:nvPr/>
        </p:nvSpPr>
        <p:spPr>
          <a:xfrm>
            <a:off x="5867400" y="3886200"/>
            <a:ext cx="990600" cy="276999"/>
          </a:xfrm>
          <a:prstGeom prst="rect">
            <a:avLst/>
          </a:prstGeom>
          <a:noFill/>
        </p:spPr>
        <p:txBody>
          <a:bodyPr wrap="square" rtlCol="0">
            <a:spAutoFit/>
          </a:bodyPr>
          <a:lstStyle/>
          <a:p>
            <a:pPr algn="ctr"/>
            <a:r>
              <a:rPr lang="en-GB" sz="1200" dirty="0">
                <a:solidFill>
                  <a:srgbClr val="FF0000"/>
                </a:solidFill>
                <a:latin typeface="Comic Sans MS" pitchFamily="66" charset="0"/>
              </a:rPr>
              <a:t>Divide by 3</a:t>
            </a:r>
            <a:endParaRPr lang="en-GB" sz="1200" b="1"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21" name="TextBox 20"/>
              <p:cNvSpPr txBox="1"/>
              <p:nvPr/>
            </p:nvSpPr>
            <p:spPr>
              <a:xfrm>
                <a:off x="4858124" y="1190782"/>
                <a:ext cx="171861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𝑅𝑒𝑠𝑢𝑙𝑡𝑎𝑛𝑡</m:t>
                      </m:r>
                      <m:r>
                        <a:rPr lang="en-GB" sz="1600" b="0" i="1" smtClean="0">
                          <a:latin typeface="Cambria Math"/>
                        </a:rPr>
                        <m:t> </m:t>
                      </m:r>
                      <m:r>
                        <a:rPr lang="en-GB" sz="1600" b="0" i="1" smtClean="0">
                          <a:latin typeface="Cambria Math"/>
                        </a:rPr>
                        <m:t>𝐹𝑜𝑟𝑐𝑒</m:t>
                      </m:r>
                    </m:oMath>
                  </m:oMathPara>
                </a14:m>
                <a:endParaRPr lang="en-GB" sz="1600" dirty="0"/>
              </a:p>
            </p:txBody>
          </p:sp>
        </mc:Choice>
        <mc:Fallback xmlns="">
          <p:sp>
            <p:nvSpPr>
              <p:cNvPr id="21" name="TextBox 20"/>
              <p:cNvSpPr txBox="1">
                <a:spLocks noRot="1" noChangeAspect="1" noMove="1" noResize="1" noEditPoints="1" noAdjustHandles="1" noChangeArrowheads="1" noChangeShapeType="1" noTextEdit="1"/>
              </p:cNvSpPr>
              <p:nvPr/>
            </p:nvSpPr>
            <p:spPr>
              <a:xfrm>
                <a:off x="4858124" y="1190782"/>
                <a:ext cx="1718611" cy="338554"/>
              </a:xfrm>
              <a:prstGeom prst="rect">
                <a:avLst/>
              </a:prstGeom>
              <a:blipFill>
                <a:blip r:embed="rId10"/>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6842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Effect transition="in" filter="blinds(horizontal)">
                                      <p:cBhvr>
                                        <p:cTn id="7" dur="500"/>
                                        <p:tgtEl>
                                          <p:spTgt spid="3">
                                            <p:txEl>
                                              <p:pRg st="10" end="1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linds(horizontal)">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linds(horizontal)">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linds(horizontal)">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blinds(horizontal)">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blinds(horizontal)">
                                      <p:cBhvr>
                                        <p:cTn id="52" dur="500"/>
                                        <p:tgtEl>
                                          <p:spTgt spid="9"/>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blinds(horizontal)">
                                      <p:cBhvr>
                                        <p:cTn id="57" dur="5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blinds(horizontal)">
                                      <p:cBhvr>
                                        <p:cTn id="62" dur="500"/>
                                        <p:tgtEl>
                                          <p:spTgt spid="18"/>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blinds(horizontal)">
                                      <p:cBhvr>
                                        <p:cTn id="67" dur="500"/>
                                        <p:tgtEl>
                                          <p:spTgt spid="10"/>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blinds(horizontal)">
                                      <p:cBhvr>
                                        <p:cTn id="72" dur="500"/>
                                        <p:tgtEl>
                                          <p:spTgt spid="19"/>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blinds(horizontal)">
                                      <p:cBhvr>
                                        <p:cTn id="77" dur="500"/>
                                        <p:tgtEl>
                                          <p:spTgt spid="20"/>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blinds(horizontal)">
                                      <p:cBhvr>
                                        <p:cTn id="82" dur="500"/>
                                        <p:tgtEl>
                                          <p:spTgt spid="11"/>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12"/>
                                        </p:tgtEl>
                                        <p:attrNameLst>
                                          <p:attrName>style.visibility</p:attrName>
                                        </p:attrNameLst>
                                      </p:cBhvr>
                                      <p:to>
                                        <p:strVal val="visible"/>
                                      </p:to>
                                    </p:set>
                                    <p:animEffect transition="in" filter="blinds(horizontal)">
                                      <p:cBhvr>
                                        <p:cTn id="8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animBg="1"/>
      <p:bldP spid="13" grpId="0" animBg="1"/>
      <p:bldP spid="14" grpId="0"/>
      <p:bldP spid="15" grpId="0" animBg="1"/>
      <p:bldP spid="16" grpId="0"/>
      <p:bldP spid="17" grpId="0" animBg="1"/>
      <p:bldP spid="18" grpId="0"/>
      <p:bldP spid="19" grpId="0" animBg="1"/>
      <p:bldP spid="20" grpId="0"/>
      <p:bldP spid="2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7037" cy="5088493"/>
              </a:xfrm>
            </p:spPr>
            <p:txBody>
              <a:bodyPr>
                <a:normAutofit/>
              </a:bodyPr>
              <a:lstStyle/>
              <a:p>
                <a:pPr marL="0" indent="0" algn="ctr">
                  <a:buNone/>
                </a:pPr>
                <a:r>
                  <a:rPr lang="en-US" sz="1600" b="1" dirty="0">
                    <a:latin typeface="Comic Sans MS" panose="030F0702030302020204" pitchFamily="66" charset="0"/>
                  </a:rPr>
                  <a:t>You can also use the </a:t>
                </a:r>
                <a14:m>
                  <m:oMath xmlns:m="http://schemas.openxmlformats.org/officeDocument/2006/math">
                    <m:r>
                      <a:rPr lang="en-US" sz="1600" b="1" i="1" dirty="0" smtClean="0">
                        <a:latin typeface="Cambria Math" panose="02040503050406030204" pitchFamily="18" charset="0"/>
                      </a:rPr>
                      <m:t>𝑭</m:t>
                    </m:r>
                    <m:r>
                      <a:rPr lang="en-US" sz="1600" b="1" i="1" dirty="0" smtClean="0">
                        <a:latin typeface="Cambria Math" panose="02040503050406030204" pitchFamily="18" charset="0"/>
                      </a:rPr>
                      <m:t>=</m:t>
                    </m:r>
                    <m:r>
                      <a:rPr lang="en-US" sz="1600" b="1" i="1" dirty="0" smtClean="0">
                        <a:latin typeface="Cambria Math" panose="02040503050406030204" pitchFamily="18" charset="0"/>
                      </a:rPr>
                      <m:t>𝒎𝒂</m:t>
                    </m:r>
                    <m:r>
                      <a:rPr lang="en-US" sz="1600" b="1" i="1" dirty="0" smtClean="0">
                        <a:latin typeface="Cambria Math" panose="02040503050406030204" pitchFamily="18" charset="0"/>
                      </a:rPr>
                      <m:t> </m:t>
                    </m:r>
                  </m:oMath>
                </a14:m>
                <a:r>
                  <a:rPr lang="en-US" sz="1600" b="1" dirty="0">
                    <a:latin typeface="Comic Sans MS" panose="030F0702030302020204" pitchFamily="66" charset="0"/>
                  </a:rPr>
                  <a:t> relationship for situations involving vectors</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A boat is modelled as a particle of mass 60kg being acted on by 3 forces:</a:t>
                </a:r>
              </a:p>
              <a:p>
                <a:pPr marL="0" indent="0" algn="ctr">
                  <a:buNone/>
                </a:pP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Given that the boat is accelerating at a rate of </a:t>
                </a:r>
                <a14:m>
                  <m:oMath xmlns:m="http://schemas.openxmlformats.org/officeDocument/2006/math">
                    <m:d>
                      <m:dPr>
                        <m:ctrlPr>
                          <a:rPr lang="en-US" sz="1600" i="1" smtClean="0">
                            <a:latin typeface="Cambria Math" panose="02040503050406030204" pitchFamily="18" charset="0"/>
                          </a:rPr>
                        </m:ctrlPr>
                      </m:dPr>
                      <m:e>
                        <m:m>
                          <m:mPr>
                            <m:mcs>
                              <m:mc>
                                <m:mcPr>
                                  <m:count m:val="1"/>
                                  <m:mcJc m:val="center"/>
                                </m:mcPr>
                              </m:mc>
                            </m:mcs>
                            <m:ctrlPr>
                              <a:rPr lang="en-US" sz="1600" i="1" smtClean="0">
                                <a:latin typeface="Cambria Math" panose="02040503050406030204" pitchFamily="18" charset="0"/>
                              </a:rPr>
                            </m:ctrlPr>
                          </m:mPr>
                          <m:mr>
                            <m:e>
                              <m:r>
                                <m:rPr>
                                  <m:brk m:alnAt="7"/>
                                </m:rPr>
                                <a:rPr lang="en-US" sz="1600" b="0" i="1" smtClean="0">
                                  <a:latin typeface="Cambria Math" panose="02040503050406030204" pitchFamily="18" charset="0"/>
                                </a:rPr>
                                <m:t>0</m:t>
                              </m:r>
                              <m:r>
                                <a:rPr lang="en-US" sz="1600" b="0" i="1" smtClean="0">
                                  <a:latin typeface="Cambria Math" panose="02040503050406030204" pitchFamily="18" charset="0"/>
                                </a:rPr>
                                <m:t>.8</m:t>
                              </m:r>
                            </m:e>
                          </m:mr>
                          <m:mr>
                            <m:e>
                              <m:r>
                                <a:rPr lang="en-US" sz="1600" b="0" i="1" smtClean="0">
                                  <a:latin typeface="Cambria Math" panose="02040503050406030204" pitchFamily="18" charset="0"/>
                                </a:rPr>
                                <m:t>−1.5</m:t>
                              </m:r>
                            </m:e>
                          </m:mr>
                        </m:m>
                      </m:e>
                    </m:d>
                    <m:r>
                      <a:rPr lang="en-US" sz="1600" b="0" i="1" smtClean="0">
                        <a:latin typeface="Cambria Math" panose="02040503050406030204" pitchFamily="18" charset="0"/>
                      </a:rPr>
                      <m:t> </m:t>
                    </m:r>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𝑚𝑠</m:t>
                        </m:r>
                      </m:e>
                      <m:sup>
                        <m:r>
                          <a:rPr lang="en-US" sz="1600" b="0" i="1" smtClean="0">
                            <a:latin typeface="Cambria Math" panose="02040503050406030204" pitchFamily="18" charset="0"/>
                          </a:rPr>
                          <m:t>−2</m:t>
                        </m:r>
                      </m:sup>
                    </m:sSup>
                  </m:oMath>
                </a14:m>
                <a:r>
                  <a:rPr lang="en-GB" sz="1600" dirty="0">
                    <a:latin typeface="Comic Sans MS" panose="030F0702030302020204" pitchFamily="66" charset="0"/>
                  </a:rPr>
                  <a:t>, find the values of </a:t>
                </a:r>
                <a14:m>
                  <m:oMath xmlns:m="http://schemas.openxmlformats.org/officeDocument/2006/math">
                    <m:r>
                      <a:rPr lang="en-GB" sz="1600" i="1" dirty="0" smtClean="0">
                        <a:latin typeface="Cambria Math" panose="02040503050406030204" pitchFamily="18" charset="0"/>
                      </a:rPr>
                      <m:t>𝑝</m:t>
                    </m:r>
                  </m:oMath>
                </a14:m>
                <a:r>
                  <a:rPr lang="en-GB" sz="1600" dirty="0">
                    <a:latin typeface="Comic Sans MS" panose="030F0702030302020204" pitchFamily="66" charset="0"/>
                  </a:rPr>
                  <a:t> and </a:t>
                </a:r>
                <a14:m>
                  <m:oMath xmlns:m="http://schemas.openxmlformats.org/officeDocument/2006/math">
                    <m:r>
                      <a:rPr lang="en-GB" sz="1600" i="1" dirty="0" smtClean="0">
                        <a:latin typeface="Cambria Math" panose="02040503050406030204" pitchFamily="18" charset="0"/>
                      </a:rPr>
                      <m:t>𝑞</m:t>
                    </m:r>
                  </m:oMath>
                </a14:m>
                <a:endParaRPr lang="en-GB"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7037" cy="5088493"/>
              </a:xfrm>
              <a:blipFill>
                <a:blip r:embed="rId2"/>
                <a:stretch>
                  <a:fillRect l="-335" t="-719" r="-3183"/>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10D</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1074" y="481756"/>
                <a:ext cx="129048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0" i="1" smtClean="0">
                          <a:latin typeface="Cambria Math"/>
                        </a:rPr>
                        <m:t>𝐹</m:t>
                      </m:r>
                      <m:r>
                        <a:rPr lang="en-GB" sz="2400" b="0" i="1" smtClean="0">
                          <a:latin typeface="Cambria Math"/>
                        </a:rPr>
                        <m:t>=</m:t>
                      </m:r>
                      <m:r>
                        <a:rPr lang="en-GB" sz="2400" b="0" i="1" smtClean="0">
                          <a:latin typeface="Cambria Math"/>
                        </a:rPr>
                        <m:t>𝑚𝑎</m:t>
                      </m:r>
                    </m:oMath>
                  </m:oMathPara>
                </a14:m>
                <a:endParaRPr lang="en-GB"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31074" y="481756"/>
                <a:ext cx="1290481" cy="461665"/>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492694" y="3377943"/>
                <a:ext cx="1126014" cy="41062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US" sz="1600" b="0" i="1" smtClean="0">
                              <a:latin typeface="Cambria Math" panose="02040503050406030204" pitchFamily="18" charset="0"/>
                            </a:rPr>
                            <m:t>𝐹</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8</m:t>
                                </m:r>
                                <m:r>
                                  <a:rPr lang="en-US" sz="1600" b="0" i="1" smtClean="0">
                                    <a:latin typeface="Cambria Math" panose="02040503050406030204" pitchFamily="18" charset="0"/>
                                  </a:rPr>
                                  <m:t>0</m:t>
                                </m:r>
                              </m:e>
                            </m:mr>
                            <m:mr>
                              <m:e>
                                <m:r>
                                  <a:rPr lang="en-US" sz="1600" b="0" i="1" smtClean="0">
                                    <a:latin typeface="Cambria Math" panose="02040503050406030204" pitchFamily="18" charset="0"/>
                                  </a:rPr>
                                  <m:t>50</m:t>
                                </m:r>
                              </m:e>
                            </m:mr>
                          </m:m>
                        </m:e>
                      </m:d>
                      <m:r>
                        <a:rPr lang="en-US" sz="1600" b="0" i="1" smtClean="0">
                          <a:latin typeface="Cambria Math" panose="02040503050406030204" pitchFamily="18" charset="0"/>
                        </a:rPr>
                        <m:t>𝑁</m:t>
                      </m:r>
                    </m:oMath>
                  </m:oMathPara>
                </a14:m>
                <a:endParaRPr lang="en-GB" sz="1600" dirty="0"/>
              </a:p>
            </p:txBody>
          </p:sp>
        </mc:Choice>
        <mc:Fallback xmlns="">
          <p:sp>
            <p:nvSpPr>
              <p:cNvPr id="6" name="TextBox 5"/>
              <p:cNvSpPr txBox="1">
                <a:spLocks noRot="1" noChangeAspect="1" noMove="1" noResize="1" noEditPoints="1" noAdjustHandles="1" noChangeArrowheads="1" noChangeShapeType="1" noTextEdit="1"/>
              </p:cNvSpPr>
              <p:nvPr/>
            </p:nvSpPr>
            <p:spPr>
              <a:xfrm>
                <a:off x="492694" y="3377943"/>
                <a:ext cx="1126014" cy="410625"/>
              </a:xfrm>
              <a:prstGeom prst="rect">
                <a:avLst/>
              </a:prstGeom>
              <a:blipFill>
                <a:blip r:embed="rId4"/>
                <a:stretch>
                  <a:fillRect l="-3784" t="-1493" r="-2703" b="-164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2040709" y="3373482"/>
                <a:ext cx="1244380" cy="45845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US" sz="1600" b="0" i="1" smtClean="0">
                              <a:latin typeface="Cambria Math" panose="02040503050406030204" pitchFamily="18" charset="0"/>
                            </a:rPr>
                            <m:t>𝐹</m:t>
                          </m:r>
                        </m:e>
                        <m:sub>
                          <m:r>
                            <a:rPr lang="en-US" sz="1600" b="0" i="1" smtClean="0">
                              <a:latin typeface="Cambria Math" panose="02040503050406030204" pitchFamily="18" charset="0"/>
                            </a:rPr>
                            <m:t>2</m:t>
                          </m:r>
                        </m:sub>
                      </m:sSub>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a:rPr lang="en-US" sz="1600" b="0" i="1" smtClean="0">
                                    <a:latin typeface="Cambria Math" panose="02040503050406030204" pitchFamily="18" charset="0"/>
                                  </a:rPr>
                                  <m:t>10</m:t>
                                </m:r>
                                <m:r>
                                  <a:rPr lang="en-US" sz="1600" b="0" i="1" smtClean="0">
                                    <a:latin typeface="Cambria Math" panose="02040503050406030204" pitchFamily="18" charset="0"/>
                                  </a:rPr>
                                  <m:t>𝑝</m:t>
                                </m:r>
                              </m:e>
                            </m:mr>
                            <m:mr>
                              <m:e>
                                <m:r>
                                  <a:rPr lang="en-US" sz="1600" b="0" i="1" smtClean="0">
                                    <a:latin typeface="Cambria Math" panose="02040503050406030204" pitchFamily="18" charset="0"/>
                                  </a:rPr>
                                  <m:t>20</m:t>
                                </m:r>
                                <m:r>
                                  <a:rPr lang="en-US" sz="1600" b="0" i="1" smtClean="0">
                                    <a:latin typeface="Cambria Math" panose="02040503050406030204" pitchFamily="18" charset="0"/>
                                  </a:rPr>
                                  <m:t>𝑞</m:t>
                                </m:r>
                              </m:e>
                            </m:mr>
                          </m:m>
                        </m:e>
                      </m:d>
                      <m:r>
                        <a:rPr lang="en-US" sz="1600" b="0" i="1" smtClean="0">
                          <a:latin typeface="Cambria Math" panose="02040503050406030204" pitchFamily="18" charset="0"/>
                        </a:rPr>
                        <m:t>𝑁</m:t>
                      </m:r>
                    </m:oMath>
                  </m:oMathPara>
                </a14:m>
                <a:endParaRPr lang="en-GB" sz="1600" dirty="0"/>
              </a:p>
            </p:txBody>
          </p:sp>
        </mc:Choice>
        <mc:Fallback xmlns="">
          <p:sp>
            <p:nvSpPr>
              <p:cNvPr id="7" name="TextBox 6"/>
              <p:cNvSpPr txBox="1">
                <a:spLocks noRot="1" noChangeAspect="1" noMove="1" noResize="1" noEditPoints="1" noAdjustHandles="1" noChangeArrowheads="1" noChangeShapeType="1" noTextEdit="1"/>
              </p:cNvSpPr>
              <p:nvPr/>
            </p:nvSpPr>
            <p:spPr>
              <a:xfrm>
                <a:off x="2040709" y="3373482"/>
                <a:ext cx="1244380" cy="458459"/>
              </a:xfrm>
              <a:prstGeom prst="rect">
                <a:avLst/>
              </a:prstGeom>
              <a:blipFill>
                <a:blip r:embed="rId5"/>
                <a:stretch>
                  <a:fillRect l="-3922" t="-2632" r="-2451" b="-1710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1180672" y="3979068"/>
                <a:ext cx="1284647" cy="4156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US" sz="1600" b="0" i="1" smtClean="0">
                              <a:latin typeface="Cambria Math" panose="02040503050406030204" pitchFamily="18" charset="0"/>
                            </a:rPr>
                            <m:t>𝐹</m:t>
                          </m:r>
                        </m:e>
                        <m:sub>
                          <m:r>
                            <a:rPr lang="en-US" sz="1600" b="0" i="1" smtClean="0">
                              <a:latin typeface="Cambria Math" panose="02040503050406030204" pitchFamily="18" charset="0"/>
                            </a:rPr>
                            <m:t>3</m:t>
                          </m:r>
                        </m:sub>
                      </m:sSub>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a:rPr lang="en-US" sz="1600" b="0" i="1" smtClean="0">
                                    <a:latin typeface="Cambria Math" panose="02040503050406030204" pitchFamily="18" charset="0"/>
                                  </a:rPr>
                                  <m:t>−75</m:t>
                                </m:r>
                              </m:e>
                            </m:mr>
                            <m:mr>
                              <m:e>
                                <m:r>
                                  <a:rPr lang="en-US" sz="1600" b="0" i="1" smtClean="0">
                                    <a:latin typeface="Cambria Math" panose="02040503050406030204" pitchFamily="18" charset="0"/>
                                  </a:rPr>
                                  <m:t>100</m:t>
                                </m:r>
                              </m:e>
                            </m:mr>
                          </m:m>
                        </m:e>
                      </m:d>
                      <m:r>
                        <a:rPr lang="en-US" sz="1600" b="0" i="1" smtClean="0">
                          <a:latin typeface="Cambria Math" panose="02040503050406030204" pitchFamily="18" charset="0"/>
                        </a:rPr>
                        <m:t>𝑁</m:t>
                      </m:r>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1180672" y="3979068"/>
                <a:ext cx="1284647" cy="415627"/>
              </a:xfrm>
              <a:prstGeom prst="rect">
                <a:avLst/>
              </a:prstGeom>
              <a:blipFill>
                <a:blip r:embed="rId6"/>
                <a:stretch>
                  <a:fillRect l="-3333" t="-2941" r="-2857" b="-1617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5004002" y="2606957"/>
                <a:ext cx="1969322" cy="7184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GB" sz="2800" i="1" smtClean="0">
                              <a:latin typeface="Cambria Math" panose="02040503050406030204" pitchFamily="18" charset="0"/>
                            </a:rPr>
                          </m:ctrlPr>
                        </m:sSubPr>
                        <m:e>
                          <m:r>
                            <a:rPr lang="en-US" sz="2800" b="0" i="1" smtClean="0">
                              <a:latin typeface="Cambria Math" panose="02040503050406030204" pitchFamily="18" charset="0"/>
                            </a:rPr>
                            <m:t>𝐹</m:t>
                          </m:r>
                        </m:e>
                        <m:sub>
                          <m:r>
                            <a:rPr lang="en-US" sz="2800" b="0" i="1" smtClean="0">
                              <a:latin typeface="Cambria Math" panose="02040503050406030204" pitchFamily="18" charset="0"/>
                            </a:rPr>
                            <m:t>1</m:t>
                          </m:r>
                        </m:sub>
                      </m:sSub>
                      <m:r>
                        <a:rPr lang="en-US" sz="2800" b="0" i="1" smtClean="0">
                          <a:latin typeface="Cambria Math" panose="02040503050406030204" pitchFamily="18" charset="0"/>
                        </a:rPr>
                        <m:t>=</m:t>
                      </m:r>
                      <m:d>
                        <m:dPr>
                          <m:ctrlPr>
                            <a:rPr lang="en-US" sz="2800" b="0" i="1" smtClean="0">
                              <a:latin typeface="Cambria Math" panose="02040503050406030204" pitchFamily="18" charset="0"/>
                            </a:rPr>
                          </m:ctrlPr>
                        </m:dPr>
                        <m:e>
                          <m:m>
                            <m:mPr>
                              <m:mcs>
                                <m:mc>
                                  <m:mcPr>
                                    <m:count m:val="1"/>
                                    <m:mcJc m:val="center"/>
                                  </m:mcPr>
                                </m:mc>
                              </m:mcs>
                              <m:ctrlPr>
                                <a:rPr lang="en-US" sz="2800" b="0" i="1" smtClean="0">
                                  <a:latin typeface="Cambria Math" panose="02040503050406030204" pitchFamily="18" charset="0"/>
                                </a:rPr>
                              </m:ctrlPr>
                            </m:mPr>
                            <m:mr>
                              <m:e>
                                <m:r>
                                  <m:rPr>
                                    <m:brk m:alnAt="7"/>
                                  </m:rPr>
                                  <a:rPr lang="en-US" sz="2800" b="0" i="1" smtClean="0">
                                    <a:latin typeface="Cambria Math" panose="02040503050406030204" pitchFamily="18" charset="0"/>
                                  </a:rPr>
                                  <m:t>8</m:t>
                                </m:r>
                                <m:r>
                                  <a:rPr lang="en-US" sz="2800" b="0" i="1" smtClean="0">
                                    <a:latin typeface="Cambria Math" panose="02040503050406030204" pitchFamily="18" charset="0"/>
                                  </a:rPr>
                                  <m:t>0</m:t>
                                </m:r>
                              </m:e>
                            </m:mr>
                            <m:mr>
                              <m:e>
                                <m:r>
                                  <a:rPr lang="en-US" sz="2800" b="0" i="1" smtClean="0">
                                    <a:latin typeface="Cambria Math" panose="02040503050406030204" pitchFamily="18" charset="0"/>
                                  </a:rPr>
                                  <m:t>50</m:t>
                                </m:r>
                              </m:e>
                            </m:mr>
                          </m:m>
                        </m:e>
                      </m:d>
                      <m:r>
                        <a:rPr lang="en-US" sz="2800" b="0" i="1" smtClean="0">
                          <a:latin typeface="Cambria Math" panose="02040503050406030204" pitchFamily="18" charset="0"/>
                        </a:rPr>
                        <m:t>𝑁</m:t>
                      </m:r>
                    </m:oMath>
                  </m:oMathPara>
                </a14:m>
                <a:endParaRPr lang="en-GB" sz="2800" dirty="0"/>
              </a:p>
            </p:txBody>
          </p:sp>
        </mc:Choice>
        <mc:Fallback xmlns="">
          <p:sp>
            <p:nvSpPr>
              <p:cNvPr id="17" name="TextBox 16"/>
              <p:cNvSpPr txBox="1">
                <a:spLocks noRot="1" noChangeAspect="1" noMove="1" noResize="1" noEditPoints="1" noAdjustHandles="1" noChangeArrowheads="1" noChangeShapeType="1" noTextEdit="1"/>
              </p:cNvSpPr>
              <p:nvPr/>
            </p:nvSpPr>
            <p:spPr>
              <a:xfrm>
                <a:off x="5004002" y="2606957"/>
                <a:ext cx="1969322" cy="718466"/>
              </a:xfrm>
              <a:prstGeom prst="rect">
                <a:avLst/>
              </a:prstGeom>
              <a:blipFill>
                <a:blip r:embed="rId7"/>
                <a:stretch>
                  <a:fillRect/>
                </a:stretch>
              </a:blipFill>
            </p:spPr>
            <p:txBody>
              <a:bodyPr/>
              <a:lstStyle/>
              <a:p>
                <a:r>
                  <a:rPr lang="en-GB">
                    <a:noFill/>
                  </a:rPr>
                  <a:t> </a:t>
                </a:r>
              </a:p>
            </p:txBody>
          </p:sp>
        </mc:Fallback>
      </mc:AlternateContent>
      <p:cxnSp>
        <p:nvCxnSpPr>
          <p:cNvPr id="18" name="Straight Arrow Connector 17"/>
          <p:cNvCxnSpPr/>
          <p:nvPr/>
        </p:nvCxnSpPr>
        <p:spPr>
          <a:xfrm flipH="1">
            <a:off x="6363546" y="2038957"/>
            <a:ext cx="609778" cy="56800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252692" y="1300293"/>
            <a:ext cx="3441111" cy="73866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 vector form, the top number represents movement/forces in the </a:t>
            </a:r>
            <a:r>
              <a:rPr lang="en-US" sz="1400" b="1" dirty="0" err="1">
                <a:solidFill>
                  <a:srgbClr val="FF0000"/>
                </a:solidFill>
                <a:latin typeface="Comic Sans MS" panose="030F0702030302020204" pitchFamily="66" charset="0"/>
              </a:rPr>
              <a:t>i</a:t>
            </a:r>
            <a:r>
              <a:rPr lang="en-US" sz="1400" dirty="0">
                <a:solidFill>
                  <a:srgbClr val="FF0000"/>
                </a:solidFill>
                <a:latin typeface="Comic Sans MS" panose="030F0702030302020204" pitchFamily="66" charset="0"/>
              </a:rPr>
              <a:t> direction</a:t>
            </a:r>
            <a:endParaRPr lang="en-GB" sz="1400" dirty="0">
              <a:solidFill>
                <a:srgbClr val="FF0000"/>
              </a:solidFill>
              <a:latin typeface="Comic Sans MS" panose="030F0702030302020204" pitchFamily="66" charset="0"/>
            </a:endParaRPr>
          </a:p>
        </p:txBody>
      </p:sp>
      <p:cxnSp>
        <p:nvCxnSpPr>
          <p:cNvPr id="22" name="Straight Arrow Connector 21"/>
          <p:cNvCxnSpPr/>
          <p:nvPr/>
        </p:nvCxnSpPr>
        <p:spPr>
          <a:xfrm flipH="1" flipV="1">
            <a:off x="6387430" y="3422871"/>
            <a:ext cx="609778" cy="56800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276652" y="4025363"/>
            <a:ext cx="3441111" cy="73866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 vector form, the bottom number represents movement/forces in the </a:t>
            </a:r>
            <a:r>
              <a:rPr lang="en-US" sz="1400" b="1" dirty="0">
                <a:solidFill>
                  <a:srgbClr val="FF0000"/>
                </a:solidFill>
                <a:latin typeface="Comic Sans MS" panose="030F0702030302020204" pitchFamily="66" charset="0"/>
              </a:rPr>
              <a:t>j</a:t>
            </a:r>
            <a:r>
              <a:rPr lang="en-US" sz="1400" dirty="0">
                <a:solidFill>
                  <a:srgbClr val="FF0000"/>
                </a:solidFill>
                <a:latin typeface="Comic Sans MS" panose="030F0702030302020204" pitchFamily="66" charset="0"/>
              </a:rPr>
              <a:t> direction</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02358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linds(horizontal)">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linds(horizontal)">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linds(horizont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blinds(horizontal)">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blinds(horizontal)">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blinds(horizontal)">
                                      <p:cBhvr>
                                        <p:cTn id="4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7" grpId="0"/>
      <p:bldP spid="19" grpId="0"/>
      <p:bldP spid="2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7037" cy="5088493"/>
              </a:xfrm>
            </p:spPr>
            <p:txBody>
              <a:bodyPr>
                <a:normAutofit/>
              </a:bodyPr>
              <a:lstStyle/>
              <a:p>
                <a:pPr marL="0" indent="0" algn="ctr">
                  <a:buNone/>
                </a:pPr>
                <a:r>
                  <a:rPr lang="en-US" sz="1600" b="1" dirty="0">
                    <a:latin typeface="Comic Sans MS" panose="030F0702030302020204" pitchFamily="66" charset="0"/>
                  </a:rPr>
                  <a:t>You can also use the </a:t>
                </a:r>
                <a14:m>
                  <m:oMath xmlns:m="http://schemas.openxmlformats.org/officeDocument/2006/math">
                    <m:r>
                      <a:rPr lang="en-US" sz="1600" b="1" i="1" dirty="0" smtClean="0">
                        <a:latin typeface="Cambria Math" panose="02040503050406030204" pitchFamily="18" charset="0"/>
                      </a:rPr>
                      <m:t>𝑭</m:t>
                    </m:r>
                    <m:r>
                      <a:rPr lang="en-US" sz="1600" b="1" i="1" dirty="0" smtClean="0">
                        <a:latin typeface="Cambria Math" panose="02040503050406030204" pitchFamily="18" charset="0"/>
                      </a:rPr>
                      <m:t>=</m:t>
                    </m:r>
                    <m:r>
                      <a:rPr lang="en-US" sz="1600" b="1" i="1" dirty="0" smtClean="0">
                        <a:latin typeface="Cambria Math" panose="02040503050406030204" pitchFamily="18" charset="0"/>
                      </a:rPr>
                      <m:t>𝒎𝒂</m:t>
                    </m:r>
                    <m:r>
                      <a:rPr lang="en-US" sz="1600" b="1" i="1" dirty="0" smtClean="0">
                        <a:latin typeface="Cambria Math" panose="02040503050406030204" pitchFamily="18" charset="0"/>
                      </a:rPr>
                      <m:t> </m:t>
                    </m:r>
                  </m:oMath>
                </a14:m>
                <a:r>
                  <a:rPr lang="en-US" sz="1600" b="1" dirty="0">
                    <a:latin typeface="Comic Sans MS" panose="030F0702030302020204" pitchFamily="66" charset="0"/>
                  </a:rPr>
                  <a:t> relationship for situations involving vectors</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A boat is modelled as a particle of mass 60kg being acted on by 3 forces:</a:t>
                </a:r>
              </a:p>
              <a:p>
                <a:pPr marL="0" indent="0" algn="ctr">
                  <a:buNone/>
                </a:pP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Given that the boat is accelerating at a rate of </a:t>
                </a:r>
                <a14:m>
                  <m:oMath xmlns:m="http://schemas.openxmlformats.org/officeDocument/2006/math">
                    <m:d>
                      <m:dPr>
                        <m:ctrlPr>
                          <a:rPr lang="en-US" sz="1600" i="1" smtClean="0">
                            <a:latin typeface="Cambria Math" panose="02040503050406030204" pitchFamily="18" charset="0"/>
                          </a:rPr>
                        </m:ctrlPr>
                      </m:dPr>
                      <m:e>
                        <m:m>
                          <m:mPr>
                            <m:mcs>
                              <m:mc>
                                <m:mcPr>
                                  <m:count m:val="1"/>
                                  <m:mcJc m:val="center"/>
                                </m:mcPr>
                              </m:mc>
                            </m:mcs>
                            <m:ctrlPr>
                              <a:rPr lang="en-US" sz="1600" i="1" smtClean="0">
                                <a:latin typeface="Cambria Math" panose="02040503050406030204" pitchFamily="18" charset="0"/>
                              </a:rPr>
                            </m:ctrlPr>
                          </m:mPr>
                          <m:mr>
                            <m:e>
                              <m:r>
                                <m:rPr>
                                  <m:brk m:alnAt="7"/>
                                </m:rPr>
                                <a:rPr lang="en-US" sz="1600" b="0" i="1" smtClean="0">
                                  <a:latin typeface="Cambria Math" panose="02040503050406030204" pitchFamily="18" charset="0"/>
                                </a:rPr>
                                <m:t>0</m:t>
                              </m:r>
                              <m:r>
                                <a:rPr lang="en-US" sz="1600" b="0" i="1" smtClean="0">
                                  <a:latin typeface="Cambria Math" panose="02040503050406030204" pitchFamily="18" charset="0"/>
                                </a:rPr>
                                <m:t>.8</m:t>
                              </m:r>
                            </m:e>
                          </m:mr>
                          <m:mr>
                            <m:e>
                              <m:r>
                                <a:rPr lang="en-US" sz="1600" b="0" i="1" smtClean="0">
                                  <a:latin typeface="Cambria Math" panose="02040503050406030204" pitchFamily="18" charset="0"/>
                                </a:rPr>
                                <m:t>−1.5</m:t>
                              </m:r>
                            </m:e>
                          </m:mr>
                        </m:m>
                      </m:e>
                    </m:d>
                    <m:r>
                      <a:rPr lang="en-US" sz="1600" b="0" i="1" smtClean="0">
                        <a:latin typeface="Cambria Math" panose="02040503050406030204" pitchFamily="18" charset="0"/>
                      </a:rPr>
                      <m:t> </m:t>
                    </m:r>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𝑚𝑠</m:t>
                        </m:r>
                      </m:e>
                      <m:sup>
                        <m:r>
                          <a:rPr lang="en-US" sz="1600" b="0" i="1" smtClean="0">
                            <a:latin typeface="Cambria Math" panose="02040503050406030204" pitchFamily="18" charset="0"/>
                          </a:rPr>
                          <m:t>−2</m:t>
                        </m:r>
                      </m:sup>
                    </m:sSup>
                  </m:oMath>
                </a14:m>
                <a:r>
                  <a:rPr lang="en-GB" sz="1600" dirty="0">
                    <a:latin typeface="Comic Sans MS" panose="030F0702030302020204" pitchFamily="66" charset="0"/>
                  </a:rPr>
                  <a:t>, find the values of </a:t>
                </a:r>
                <a14:m>
                  <m:oMath xmlns:m="http://schemas.openxmlformats.org/officeDocument/2006/math">
                    <m:r>
                      <a:rPr lang="en-GB" sz="1600" i="1" dirty="0" smtClean="0">
                        <a:latin typeface="Cambria Math" panose="02040503050406030204" pitchFamily="18" charset="0"/>
                      </a:rPr>
                      <m:t>𝑝</m:t>
                    </m:r>
                  </m:oMath>
                </a14:m>
                <a:r>
                  <a:rPr lang="en-GB" sz="1600" dirty="0">
                    <a:latin typeface="Comic Sans MS" panose="030F0702030302020204" pitchFamily="66" charset="0"/>
                  </a:rPr>
                  <a:t> and </a:t>
                </a:r>
                <a14:m>
                  <m:oMath xmlns:m="http://schemas.openxmlformats.org/officeDocument/2006/math">
                    <m:r>
                      <a:rPr lang="en-GB" sz="1600" i="1" dirty="0" smtClean="0">
                        <a:latin typeface="Cambria Math" panose="02040503050406030204" pitchFamily="18" charset="0"/>
                      </a:rPr>
                      <m:t>𝑞</m:t>
                    </m:r>
                  </m:oMath>
                </a14:m>
                <a:endParaRPr lang="en-GB"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sym typeface="Wingdings" panose="05000000000000000000" pitchFamily="2" charset="2"/>
                  </a:rPr>
                  <a:t> Find the resultant force first…</a:t>
                </a:r>
                <a:endParaRPr lang="en-GB" sz="16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7037" cy="5088493"/>
              </a:xfrm>
              <a:blipFill>
                <a:blip r:embed="rId2"/>
                <a:stretch>
                  <a:fillRect l="-335" t="-719" r="-3183"/>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10D</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1074" y="481756"/>
                <a:ext cx="129048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0" i="1" smtClean="0">
                          <a:latin typeface="Cambria Math"/>
                        </a:rPr>
                        <m:t>𝐹</m:t>
                      </m:r>
                      <m:r>
                        <a:rPr lang="en-GB" sz="2400" b="0" i="1" smtClean="0">
                          <a:latin typeface="Cambria Math"/>
                        </a:rPr>
                        <m:t>=</m:t>
                      </m:r>
                      <m:r>
                        <a:rPr lang="en-GB" sz="2400" b="0" i="1" smtClean="0">
                          <a:latin typeface="Cambria Math"/>
                        </a:rPr>
                        <m:t>𝑚𝑎</m:t>
                      </m:r>
                    </m:oMath>
                  </m:oMathPara>
                </a14:m>
                <a:endParaRPr lang="en-GB"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31074" y="481756"/>
                <a:ext cx="1290481" cy="461665"/>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492694" y="3377943"/>
                <a:ext cx="1126014" cy="41062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US" sz="1600" b="0" i="1" smtClean="0">
                              <a:latin typeface="Cambria Math" panose="02040503050406030204" pitchFamily="18" charset="0"/>
                            </a:rPr>
                            <m:t>𝐹</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8</m:t>
                                </m:r>
                                <m:r>
                                  <a:rPr lang="en-US" sz="1600" b="0" i="1" smtClean="0">
                                    <a:latin typeface="Cambria Math" panose="02040503050406030204" pitchFamily="18" charset="0"/>
                                  </a:rPr>
                                  <m:t>0</m:t>
                                </m:r>
                              </m:e>
                            </m:mr>
                            <m:mr>
                              <m:e>
                                <m:r>
                                  <a:rPr lang="en-US" sz="1600" b="0" i="1" smtClean="0">
                                    <a:latin typeface="Cambria Math" panose="02040503050406030204" pitchFamily="18" charset="0"/>
                                  </a:rPr>
                                  <m:t>50</m:t>
                                </m:r>
                              </m:e>
                            </m:mr>
                          </m:m>
                        </m:e>
                      </m:d>
                      <m:r>
                        <a:rPr lang="en-US" sz="1600" b="0" i="1" smtClean="0">
                          <a:latin typeface="Cambria Math" panose="02040503050406030204" pitchFamily="18" charset="0"/>
                        </a:rPr>
                        <m:t>𝑁</m:t>
                      </m:r>
                    </m:oMath>
                  </m:oMathPara>
                </a14:m>
                <a:endParaRPr lang="en-GB" sz="1600" dirty="0"/>
              </a:p>
            </p:txBody>
          </p:sp>
        </mc:Choice>
        <mc:Fallback xmlns="">
          <p:sp>
            <p:nvSpPr>
              <p:cNvPr id="6" name="TextBox 5"/>
              <p:cNvSpPr txBox="1">
                <a:spLocks noRot="1" noChangeAspect="1" noMove="1" noResize="1" noEditPoints="1" noAdjustHandles="1" noChangeArrowheads="1" noChangeShapeType="1" noTextEdit="1"/>
              </p:cNvSpPr>
              <p:nvPr/>
            </p:nvSpPr>
            <p:spPr>
              <a:xfrm>
                <a:off x="492694" y="3377943"/>
                <a:ext cx="1126014" cy="410625"/>
              </a:xfrm>
              <a:prstGeom prst="rect">
                <a:avLst/>
              </a:prstGeom>
              <a:blipFill>
                <a:blip r:embed="rId4"/>
                <a:stretch>
                  <a:fillRect l="-3784" t="-1493" r="-2703" b="-164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2040709" y="3373482"/>
                <a:ext cx="1244380" cy="45845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US" sz="1600" b="0" i="1" smtClean="0">
                              <a:latin typeface="Cambria Math" panose="02040503050406030204" pitchFamily="18" charset="0"/>
                            </a:rPr>
                            <m:t>𝐹</m:t>
                          </m:r>
                        </m:e>
                        <m:sub>
                          <m:r>
                            <a:rPr lang="en-US" sz="1600" b="0" i="1" smtClean="0">
                              <a:latin typeface="Cambria Math" panose="02040503050406030204" pitchFamily="18" charset="0"/>
                            </a:rPr>
                            <m:t>2</m:t>
                          </m:r>
                        </m:sub>
                      </m:sSub>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a:rPr lang="en-US" sz="1600" b="0" i="1" smtClean="0">
                                    <a:latin typeface="Cambria Math" panose="02040503050406030204" pitchFamily="18" charset="0"/>
                                  </a:rPr>
                                  <m:t>10</m:t>
                                </m:r>
                                <m:r>
                                  <a:rPr lang="en-US" sz="1600" b="0" i="1" smtClean="0">
                                    <a:latin typeface="Cambria Math" panose="02040503050406030204" pitchFamily="18" charset="0"/>
                                  </a:rPr>
                                  <m:t>𝑝</m:t>
                                </m:r>
                              </m:e>
                            </m:mr>
                            <m:mr>
                              <m:e>
                                <m:r>
                                  <a:rPr lang="en-US" sz="1600" b="0" i="1" smtClean="0">
                                    <a:latin typeface="Cambria Math" panose="02040503050406030204" pitchFamily="18" charset="0"/>
                                  </a:rPr>
                                  <m:t>20</m:t>
                                </m:r>
                                <m:r>
                                  <a:rPr lang="en-US" sz="1600" b="0" i="1" smtClean="0">
                                    <a:latin typeface="Cambria Math" panose="02040503050406030204" pitchFamily="18" charset="0"/>
                                  </a:rPr>
                                  <m:t>𝑞</m:t>
                                </m:r>
                              </m:e>
                            </m:mr>
                          </m:m>
                        </m:e>
                      </m:d>
                      <m:r>
                        <a:rPr lang="en-US" sz="1600" b="0" i="1" smtClean="0">
                          <a:latin typeface="Cambria Math" panose="02040503050406030204" pitchFamily="18" charset="0"/>
                        </a:rPr>
                        <m:t>𝑁</m:t>
                      </m:r>
                    </m:oMath>
                  </m:oMathPara>
                </a14:m>
                <a:endParaRPr lang="en-GB" sz="1600" dirty="0"/>
              </a:p>
            </p:txBody>
          </p:sp>
        </mc:Choice>
        <mc:Fallback xmlns="">
          <p:sp>
            <p:nvSpPr>
              <p:cNvPr id="7" name="TextBox 6"/>
              <p:cNvSpPr txBox="1">
                <a:spLocks noRot="1" noChangeAspect="1" noMove="1" noResize="1" noEditPoints="1" noAdjustHandles="1" noChangeArrowheads="1" noChangeShapeType="1" noTextEdit="1"/>
              </p:cNvSpPr>
              <p:nvPr/>
            </p:nvSpPr>
            <p:spPr>
              <a:xfrm>
                <a:off x="2040709" y="3373482"/>
                <a:ext cx="1244380" cy="458459"/>
              </a:xfrm>
              <a:prstGeom prst="rect">
                <a:avLst/>
              </a:prstGeom>
              <a:blipFill>
                <a:blip r:embed="rId5"/>
                <a:stretch>
                  <a:fillRect l="-3922" t="-2632" r="-2451" b="-1710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1180672" y="3979068"/>
                <a:ext cx="1284647" cy="4156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US" sz="1600" b="0" i="1" smtClean="0">
                              <a:latin typeface="Cambria Math" panose="02040503050406030204" pitchFamily="18" charset="0"/>
                            </a:rPr>
                            <m:t>𝐹</m:t>
                          </m:r>
                        </m:e>
                        <m:sub>
                          <m:r>
                            <a:rPr lang="en-US" sz="1600" b="0" i="1" smtClean="0">
                              <a:latin typeface="Cambria Math" panose="02040503050406030204" pitchFamily="18" charset="0"/>
                            </a:rPr>
                            <m:t>3</m:t>
                          </m:r>
                        </m:sub>
                      </m:sSub>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a:rPr lang="en-US" sz="1600" b="0" i="1" smtClean="0">
                                    <a:latin typeface="Cambria Math" panose="02040503050406030204" pitchFamily="18" charset="0"/>
                                  </a:rPr>
                                  <m:t>−75</m:t>
                                </m:r>
                              </m:e>
                            </m:mr>
                            <m:mr>
                              <m:e>
                                <m:r>
                                  <a:rPr lang="en-US" sz="1600" b="0" i="1" smtClean="0">
                                    <a:latin typeface="Cambria Math" panose="02040503050406030204" pitchFamily="18" charset="0"/>
                                  </a:rPr>
                                  <m:t>100</m:t>
                                </m:r>
                              </m:e>
                            </m:mr>
                          </m:m>
                        </m:e>
                      </m:d>
                      <m:r>
                        <a:rPr lang="en-US" sz="1600" b="0" i="1" smtClean="0">
                          <a:latin typeface="Cambria Math" panose="02040503050406030204" pitchFamily="18" charset="0"/>
                        </a:rPr>
                        <m:t>𝑁</m:t>
                      </m:r>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1180672" y="3979068"/>
                <a:ext cx="1284647" cy="415627"/>
              </a:xfrm>
              <a:prstGeom prst="rect">
                <a:avLst/>
              </a:prstGeom>
              <a:blipFill>
                <a:blip r:embed="rId6"/>
                <a:stretch>
                  <a:fillRect l="-3333" t="-2941" r="-2857" b="-1617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4283758" y="1722257"/>
                <a:ext cx="160704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m:t>
                      </m:r>
                      <m:sSub>
                        <m:sSubPr>
                          <m:ctrlPr>
                            <a:rPr lang="en-GB" sz="1600" b="0" i="1" smtClean="0">
                              <a:latin typeface="Cambria Math" panose="02040503050406030204" pitchFamily="18" charset="0"/>
                            </a:rPr>
                          </m:ctrlPr>
                        </m:sSubPr>
                        <m:e>
                          <m:r>
                            <a:rPr lang="en-GB" sz="1600" b="1" i="1" smtClean="0">
                              <a:latin typeface="Cambria Math"/>
                            </a:rPr>
                            <m:t>𝑭</m:t>
                          </m:r>
                        </m:e>
                        <m:sub>
                          <m:r>
                            <a:rPr lang="en-GB" sz="1600" b="0" i="1" smtClean="0">
                              <a:latin typeface="Cambria Math"/>
                            </a:rPr>
                            <m:t>1</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1" i="1" smtClean="0">
                              <a:latin typeface="Cambria Math"/>
                            </a:rPr>
                            <m:t>𝑭</m:t>
                          </m:r>
                        </m:e>
                        <m:sub>
                          <m:r>
                            <a:rPr lang="en-GB" sz="1600" b="0" i="1" smtClean="0">
                              <a:latin typeface="Cambria Math"/>
                            </a:rPr>
                            <m:t>2</m:t>
                          </m:r>
                        </m:sub>
                      </m:sSub>
                      <m:r>
                        <a:rPr lang="en-GB" sz="1600" b="0" i="1" smtClean="0">
                          <a:latin typeface="Cambria Math"/>
                        </a:rPr>
                        <m:t>+</m:t>
                      </m:r>
                      <m:sSub>
                        <m:sSubPr>
                          <m:ctrlPr>
                            <a:rPr lang="en-GB" sz="1600" b="0" i="1" smtClean="0">
                              <a:latin typeface="Cambria Math" panose="02040503050406030204" pitchFamily="18" charset="0"/>
                            </a:rPr>
                          </m:ctrlPr>
                        </m:sSubPr>
                        <m:e>
                          <m:r>
                            <a:rPr lang="en-GB" sz="1600" b="1" i="1" smtClean="0">
                              <a:latin typeface="Cambria Math"/>
                            </a:rPr>
                            <m:t>𝑭</m:t>
                          </m:r>
                        </m:e>
                        <m:sub>
                          <m:r>
                            <a:rPr lang="en-GB" sz="1600" b="0" i="1" smtClean="0">
                              <a:latin typeface="Cambria Math"/>
                            </a:rPr>
                            <m:t>3</m:t>
                          </m:r>
                        </m:sub>
                      </m:sSub>
                    </m:oMath>
                  </m:oMathPara>
                </a14:m>
                <a:endParaRPr lang="en-GB" sz="1600" dirty="0"/>
              </a:p>
            </p:txBody>
          </p:sp>
        </mc:Choice>
        <mc:Fallback xmlns="">
          <p:sp>
            <p:nvSpPr>
              <p:cNvPr id="9" name="TextBox 8"/>
              <p:cNvSpPr txBox="1">
                <a:spLocks noRot="1" noChangeAspect="1" noMove="1" noResize="1" noEditPoints="1" noAdjustHandles="1" noChangeArrowheads="1" noChangeShapeType="1" noTextEdit="1"/>
              </p:cNvSpPr>
              <p:nvPr/>
            </p:nvSpPr>
            <p:spPr>
              <a:xfrm>
                <a:off x="4283758" y="1722257"/>
                <a:ext cx="1607042" cy="338554"/>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4283758" y="2153293"/>
                <a:ext cx="2490938" cy="55079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m:t>
                      </m:r>
                      <m:d>
                        <m:dPr>
                          <m:ctrlPr>
                            <a:rPr lang="en-GB" sz="1600" b="0" i="1" smtClean="0">
                              <a:latin typeface="Cambria Math" panose="02040503050406030204" pitchFamily="18" charset="0"/>
                            </a:rPr>
                          </m:ctrlPr>
                        </m:dPr>
                        <m:e>
                          <m:m>
                            <m:mPr>
                              <m:mcs>
                                <m:mc>
                                  <m:mcPr>
                                    <m:count m:val="1"/>
                                    <m:mcJc m:val="center"/>
                                  </m:mcPr>
                                </m:mc>
                              </m:mcs>
                              <m:ctrlPr>
                                <a:rPr lang="en-GB" sz="1600" b="0" i="1" smtClean="0">
                                  <a:latin typeface="Cambria Math" panose="02040503050406030204" pitchFamily="18" charset="0"/>
                                </a:rPr>
                              </m:ctrlPr>
                            </m:mPr>
                            <m:mr>
                              <m:e>
                                <m:r>
                                  <m:rPr>
                                    <m:brk m:alnAt="7"/>
                                  </m:rPr>
                                  <a:rPr lang="en-US" sz="1600" b="0" i="1" smtClean="0">
                                    <a:latin typeface="Cambria Math" panose="02040503050406030204" pitchFamily="18" charset="0"/>
                                  </a:rPr>
                                  <m:t>8</m:t>
                                </m:r>
                                <m:r>
                                  <a:rPr lang="en-US" sz="1600" b="0" i="1" smtClean="0">
                                    <a:latin typeface="Cambria Math" panose="02040503050406030204" pitchFamily="18" charset="0"/>
                                  </a:rPr>
                                  <m:t>0</m:t>
                                </m:r>
                              </m:e>
                            </m:mr>
                            <m:mr>
                              <m:e>
                                <m:r>
                                  <a:rPr lang="en-US" sz="1600" b="0" i="1" smtClean="0">
                                    <a:latin typeface="Cambria Math" panose="02040503050406030204" pitchFamily="18" charset="0"/>
                                  </a:rPr>
                                  <m:t>50</m:t>
                                </m:r>
                              </m:e>
                            </m:mr>
                          </m:m>
                        </m:e>
                      </m:d>
                      <m:r>
                        <a:rPr lang="en-US" sz="1600" b="0" i="1" smtClean="0">
                          <a:latin typeface="Cambria Math" panose="02040503050406030204" pitchFamily="18" charset="0"/>
                        </a:rPr>
                        <m:t>+</m:t>
                      </m:r>
                      <m:d>
                        <m:dPr>
                          <m:ctrlPr>
                            <a:rPr lang="en-GB" sz="1600" i="1">
                              <a:latin typeface="Cambria Math" panose="02040503050406030204" pitchFamily="18" charset="0"/>
                            </a:rPr>
                          </m:ctrlPr>
                        </m:dPr>
                        <m:e>
                          <m:m>
                            <m:mPr>
                              <m:mcs>
                                <m:mc>
                                  <m:mcPr>
                                    <m:count m:val="1"/>
                                    <m:mcJc m:val="center"/>
                                  </m:mcPr>
                                </m:mc>
                              </m:mcs>
                              <m:ctrlPr>
                                <a:rPr lang="en-GB" sz="1600" i="1">
                                  <a:latin typeface="Cambria Math" panose="02040503050406030204" pitchFamily="18" charset="0"/>
                                </a:rPr>
                              </m:ctrlPr>
                            </m:mPr>
                            <m:mr>
                              <m:e>
                                <m:r>
                                  <m:rPr>
                                    <m:brk m:alnAt="7"/>
                                  </m:rPr>
                                  <a:rPr lang="en-US" sz="1600" b="0" i="1" smtClean="0">
                                    <a:latin typeface="Cambria Math" panose="02040503050406030204" pitchFamily="18" charset="0"/>
                                  </a:rPr>
                                  <m:t>1</m:t>
                                </m:r>
                                <m:r>
                                  <a:rPr lang="en-US" sz="1600" b="0" i="1" smtClean="0">
                                    <a:latin typeface="Cambria Math" panose="02040503050406030204" pitchFamily="18" charset="0"/>
                                  </a:rPr>
                                  <m:t>0</m:t>
                                </m:r>
                                <m:r>
                                  <a:rPr lang="en-US" sz="1600" b="0" i="1" smtClean="0">
                                    <a:latin typeface="Cambria Math" panose="02040503050406030204" pitchFamily="18" charset="0"/>
                                  </a:rPr>
                                  <m:t>𝑝</m:t>
                                </m:r>
                              </m:e>
                            </m:mr>
                            <m:mr>
                              <m:e>
                                <m:r>
                                  <a:rPr lang="en-US" sz="1600" b="0" i="1" smtClean="0">
                                    <a:latin typeface="Cambria Math" panose="02040503050406030204" pitchFamily="18" charset="0"/>
                                  </a:rPr>
                                  <m:t>20</m:t>
                                </m:r>
                                <m:r>
                                  <a:rPr lang="en-US" sz="1600" b="0" i="1" smtClean="0">
                                    <a:latin typeface="Cambria Math" panose="02040503050406030204" pitchFamily="18" charset="0"/>
                                  </a:rPr>
                                  <m:t>𝑞</m:t>
                                </m:r>
                              </m:e>
                            </m:mr>
                          </m:m>
                        </m:e>
                      </m:d>
                      <m:r>
                        <a:rPr lang="en-US" sz="1600" b="0" i="1" smtClean="0">
                          <a:latin typeface="Cambria Math" panose="02040503050406030204" pitchFamily="18" charset="0"/>
                        </a:rPr>
                        <m:t>+</m:t>
                      </m:r>
                      <m:d>
                        <m:dPr>
                          <m:ctrlPr>
                            <a:rPr lang="en-GB" sz="1600" i="1">
                              <a:latin typeface="Cambria Math" panose="02040503050406030204" pitchFamily="18" charset="0"/>
                            </a:rPr>
                          </m:ctrlPr>
                        </m:dPr>
                        <m:e>
                          <m:m>
                            <m:mPr>
                              <m:mcs>
                                <m:mc>
                                  <m:mcPr>
                                    <m:count m:val="1"/>
                                    <m:mcJc m:val="center"/>
                                  </m:mcPr>
                                </m:mc>
                              </m:mcs>
                              <m:ctrlPr>
                                <a:rPr lang="en-GB" sz="1600" i="1">
                                  <a:latin typeface="Cambria Math" panose="02040503050406030204" pitchFamily="18" charset="0"/>
                                </a:rPr>
                              </m:ctrlPr>
                            </m:mPr>
                            <m:mr>
                              <m:e>
                                <m:r>
                                  <m:rPr>
                                    <m:brk m:alnAt="7"/>
                                  </m:rPr>
                                  <a:rPr lang="en-US" sz="1600" b="0" i="1" smtClean="0">
                                    <a:latin typeface="Cambria Math" panose="02040503050406030204" pitchFamily="18" charset="0"/>
                                  </a:rPr>
                                  <m:t>−</m:t>
                                </m:r>
                                <m:r>
                                  <a:rPr lang="en-US" sz="1600" b="0" i="1" smtClean="0">
                                    <a:latin typeface="Cambria Math" panose="02040503050406030204" pitchFamily="18" charset="0"/>
                                  </a:rPr>
                                  <m:t>75</m:t>
                                </m:r>
                              </m:e>
                            </m:mr>
                            <m:mr>
                              <m:e>
                                <m:r>
                                  <a:rPr lang="en-US" sz="1600" b="0" i="1" smtClean="0">
                                    <a:latin typeface="Cambria Math" panose="02040503050406030204" pitchFamily="18" charset="0"/>
                                  </a:rPr>
                                  <m:t>100</m:t>
                                </m:r>
                              </m:e>
                            </m:mr>
                          </m:m>
                        </m:e>
                      </m:d>
                    </m:oMath>
                  </m:oMathPara>
                </a14:m>
                <a:endParaRPr lang="en-GB" sz="1600" dirty="0"/>
              </a:p>
            </p:txBody>
          </p:sp>
        </mc:Choice>
        <mc:Fallback xmlns="">
          <p:sp>
            <p:nvSpPr>
              <p:cNvPr id="10" name="TextBox 9"/>
              <p:cNvSpPr txBox="1">
                <a:spLocks noRot="1" noChangeAspect="1" noMove="1" noResize="1" noEditPoints="1" noAdjustHandles="1" noChangeArrowheads="1" noChangeShapeType="1" noTextEdit="1"/>
              </p:cNvSpPr>
              <p:nvPr/>
            </p:nvSpPr>
            <p:spPr>
              <a:xfrm>
                <a:off x="4283758" y="2153293"/>
                <a:ext cx="2490938" cy="550792"/>
              </a:xfrm>
              <a:prstGeom prst="rect">
                <a:avLst/>
              </a:prstGeom>
              <a:blipFill>
                <a:blip r:embed="rId8"/>
                <a:stretch>
                  <a:fillRect b="-659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288385" y="2812687"/>
                <a:ext cx="1765612" cy="56079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m:t>
                      </m:r>
                      <m:d>
                        <m:dPr>
                          <m:ctrlPr>
                            <a:rPr lang="en-GB" sz="1600" b="0" i="1" smtClean="0">
                              <a:latin typeface="Cambria Math" panose="02040503050406030204" pitchFamily="18" charset="0"/>
                            </a:rPr>
                          </m:ctrlPr>
                        </m:dPr>
                        <m:e>
                          <m:m>
                            <m:mPr>
                              <m:mcs>
                                <m:mc>
                                  <m:mcPr>
                                    <m:count m:val="1"/>
                                    <m:mcJc m:val="center"/>
                                  </m:mcPr>
                                </m:mc>
                              </m:mcs>
                              <m:ctrlPr>
                                <a:rPr lang="en-GB" sz="1600" b="0" i="1" smtClean="0">
                                  <a:latin typeface="Cambria Math" panose="02040503050406030204" pitchFamily="18" charset="0"/>
                                </a:rPr>
                              </m:ctrlPr>
                            </m:mPr>
                            <m:mr>
                              <m:e>
                                <m:r>
                                  <m:rPr>
                                    <m:brk m:alnAt="7"/>
                                  </m:rPr>
                                  <a:rPr lang="en-US" sz="1600" b="0" i="1" smtClean="0">
                                    <a:latin typeface="Cambria Math" panose="02040503050406030204" pitchFamily="18" charset="0"/>
                                  </a:rPr>
                                  <m:t>1</m:t>
                                </m:r>
                                <m:r>
                                  <a:rPr lang="en-US" sz="1600" b="0" i="1" smtClean="0">
                                    <a:latin typeface="Cambria Math" panose="02040503050406030204" pitchFamily="18" charset="0"/>
                                  </a:rPr>
                                  <m:t>0</m:t>
                                </m:r>
                                <m:r>
                                  <a:rPr lang="en-US" sz="1600" b="0" i="1" smtClean="0">
                                    <a:latin typeface="Cambria Math" panose="02040503050406030204" pitchFamily="18" charset="0"/>
                                  </a:rPr>
                                  <m:t>𝑝</m:t>
                                </m:r>
                                <m:r>
                                  <a:rPr lang="en-US" sz="1600" b="0" i="1" smtClean="0">
                                    <a:latin typeface="Cambria Math" panose="02040503050406030204" pitchFamily="18" charset="0"/>
                                  </a:rPr>
                                  <m:t>+5</m:t>
                                </m:r>
                              </m:e>
                            </m:mr>
                            <m:mr>
                              <m:e>
                                <m:r>
                                  <a:rPr lang="en-US" sz="1600" b="0" i="1" smtClean="0">
                                    <a:latin typeface="Cambria Math" panose="02040503050406030204" pitchFamily="18" charset="0"/>
                                  </a:rPr>
                                  <m:t>20</m:t>
                                </m:r>
                                <m:r>
                                  <a:rPr lang="en-US" sz="1600" b="0" i="1" smtClean="0">
                                    <a:latin typeface="Cambria Math" panose="02040503050406030204" pitchFamily="18" charset="0"/>
                                  </a:rPr>
                                  <m:t>𝑞</m:t>
                                </m:r>
                                <m:r>
                                  <a:rPr lang="en-US" sz="1600" b="0" i="1" smtClean="0">
                                    <a:latin typeface="Cambria Math" panose="02040503050406030204" pitchFamily="18" charset="0"/>
                                  </a:rPr>
                                  <m:t>+150</m:t>
                                </m:r>
                              </m:e>
                            </m:mr>
                          </m:m>
                        </m:e>
                      </m:d>
                      <m:r>
                        <a:rPr lang="en-US" sz="1600" b="0" i="1" smtClean="0">
                          <a:latin typeface="Cambria Math" panose="02040503050406030204" pitchFamily="18" charset="0"/>
                        </a:rPr>
                        <m:t>𝑁</m:t>
                      </m:r>
                    </m:oMath>
                  </m:oMathPara>
                </a14:m>
                <a:endParaRPr lang="en-GB" sz="1600" dirty="0"/>
              </a:p>
            </p:txBody>
          </p:sp>
        </mc:Choice>
        <mc:Fallback xmlns="">
          <p:sp>
            <p:nvSpPr>
              <p:cNvPr id="11" name="TextBox 10"/>
              <p:cNvSpPr txBox="1">
                <a:spLocks noRot="1" noChangeAspect="1" noMove="1" noResize="1" noEditPoints="1" noAdjustHandles="1" noChangeArrowheads="1" noChangeShapeType="1" noTextEdit="1"/>
              </p:cNvSpPr>
              <p:nvPr/>
            </p:nvSpPr>
            <p:spPr>
              <a:xfrm>
                <a:off x="4288385" y="2812687"/>
                <a:ext cx="1765612" cy="560795"/>
              </a:xfrm>
              <a:prstGeom prst="rect">
                <a:avLst/>
              </a:prstGeom>
              <a:blipFill>
                <a:blip r:embed="rId9"/>
                <a:stretch>
                  <a:fillRect/>
                </a:stretch>
              </a:blipFill>
            </p:spPr>
            <p:txBody>
              <a:bodyPr/>
              <a:lstStyle/>
              <a:p>
                <a:r>
                  <a:rPr lang="en-GB">
                    <a:noFill/>
                  </a:rPr>
                  <a:t> </a:t>
                </a:r>
              </a:p>
            </p:txBody>
          </p:sp>
        </mc:Fallback>
      </mc:AlternateContent>
      <p:sp>
        <p:nvSpPr>
          <p:cNvPr id="12" name="Arc 11"/>
          <p:cNvSpPr/>
          <p:nvPr/>
        </p:nvSpPr>
        <p:spPr>
          <a:xfrm>
            <a:off x="6498081" y="1852559"/>
            <a:ext cx="417721" cy="601467"/>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TextBox 12"/>
          <p:cNvSpPr txBox="1"/>
          <p:nvPr/>
        </p:nvSpPr>
        <p:spPr>
          <a:xfrm>
            <a:off x="6915802" y="1922459"/>
            <a:ext cx="762000" cy="461665"/>
          </a:xfrm>
          <a:prstGeom prst="rect">
            <a:avLst/>
          </a:prstGeom>
          <a:noFill/>
        </p:spPr>
        <p:txBody>
          <a:bodyPr wrap="square" rtlCol="0">
            <a:spAutoFit/>
          </a:bodyPr>
          <a:lstStyle/>
          <a:p>
            <a:pPr algn="ctr"/>
            <a:r>
              <a:rPr lang="en-GB" sz="1200" dirty="0">
                <a:solidFill>
                  <a:srgbClr val="FF0000"/>
                </a:solidFill>
                <a:latin typeface="Comic Sans MS" pitchFamily="66" charset="0"/>
              </a:rPr>
              <a:t>Sub in values</a:t>
            </a:r>
            <a:endParaRPr lang="en-GB" sz="1200" b="1" dirty="0">
              <a:solidFill>
                <a:srgbClr val="FF0000"/>
              </a:solidFill>
              <a:latin typeface="Comic Sans MS" pitchFamily="66" charset="0"/>
            </a:endParaRPr>
          </a:p>
        </p:txBody>
      </p:sp>
      <p:sp>
        <p:nvSpPr>
          <p:cNvPr id="14" name="Arc 13"/>
          <p:cNvSpPr/>
          <p:nvPr/>
        </p:nvSpPr>
        <p:spPr>
          <a:xfrm>
            <a:off x="6475385" y="2471106"/>
            <a:ext cx="440418" cy="643123"/>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TextBox 14"/>
          <p:cNvSpPr txBox="1"/>
          <p:nvPr/>
        </p:nvSpPr>
        <p:spPr>
          <a:xfrm>
            <a:off x="6810456" y="2561834"/>
            <a:ext cx="762000" cy="461665"/>
          </a:xfrm>
          <a:prstGeom prst="rect">
            <a:avLst/>
          </a:prstGeom>
          <a:noFill/>
        </p:spPr>
        <p:txBody>
          <a:bodyPr wrap="square" rtlCol="0">
            <a:spAutoFit/>
          </a:bodyPr>
          <a:lstStyle/>
          <a:p>
            <a:pPr algn="ctr"/>
            <a:r>
              <a:rPr lang="en-GB" sz="1200" dirty="0">
                <a:solidFill>
                  <a:srgbClr val="FF0000"/>
                </a:solidFill>
                <a:latin typeface="Comic Sans MS" pitchFamily="66" charset="0"/>
              </a:rPr>
              <a:t>Group up</a:t>
            </a:r>
            <a:endParaRPr lang="en-GB" sz="1200" b="1"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16" name="TextBox 15"/>
              <p:cNvSpPr txBox="1"/>
              <p:nvPr/>
            </p:nvSpPr>
            <p:spPr>
              <a:xfrm>
                <a:off x="4265082" y="1286675"/>
                <a:ext cx="171861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𝑅𝑒𝑠𝑢𝑙𝑡𝑎𝑛𝑡</m:t>
                      </m:r>
                      <m:r>
                        <a:rPr lang="en-GB" sz="1600" b="0" i="1" smtClean="0">
                          <a:latin typeface="Cambria Math"/>
                        </a:rPr>
                        <m:t> </m:t>
                      </m:r>
                      <m:r>
                        <a:rPr lang="en-GB" sz="1600" b="0" i="1" smtClean="0">
                          <a:latin typeface="Cambria Math"/>
                        </a:rPr>
                        <m:t>𝐹𝑜𝑟𝑐𝑒</m:t>
                      </m:r>
                    </m:oMath>
                  </m:oMathPara>
                </a14:m>
                <a:endParaRPr lang="en-GB" sz="1600" dirty="0"/>
              </a:p>
            </p:txBody>
          </p:sp>
        </mc:Choice>
        <mc:Fallback xmlns="">
          <p:sp>
            <p:nvSpPr>
              <p:cNvPr id="16" name="TextBox 15"/>
              <p:cNvSpPr txBox="1">
                <a:spLocks noRot="1" noChangeAspect="1" noMove="1" noResize="1" noEditPoints="1" noAdjustHandles="1" noChangeArrowheads="1" noChangeShapeType="1" noTextEdit="1"/>
              </p:cNvSpPr>
              <p:nvPr/>
            </p:nvSpPr>
            <p:spPr>
              <a:xfrm>
                <a:off x="4265082" y="1286675"/>
                <a:ext cx="1718611" cy="338554"/>
              </a:xfrm>
              <a:prstGeom prst="rect">
                <a:avLst/>
              </a:prstGeom>
              <a:blipFill>
                <a:blip r:embed="rId10"/>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734115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blinds(horizontal)">
                                      <p:cBhvr>
                                        <p:cTn id="7" dur="500"/>
                                        <p:tgtEl>
                                          <p:spTgt spid="3">
                                            <p:txEl>
                                              <p:pRg st="9"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linds(horizontal)">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linds(horizont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blinds(horizontal)">
                                      <p:cBhvr>
                                        <p:cTn id="4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animBg="1"/>
      <p:bldP spid="13" grpId="0"/>
      <p:bldP spid="14" grpId="0" animBg="1"/>
      <p:bldP spid="15" grpId="0"/>
      <p:bldP spid="1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7037" cy="5088493"/>
              </a:xfrm>
            </p:spPr>
            <p:txBody>
              <a:bodyPr>
                <a:normAutofit/>
              </a:bodyPr>
              <a:lstStyle/>
              <a:p>
                <a:pPr marL="0" indent="0" algn="ctr">
                  <a:buNone/>
                </a:pPr>
                <a:r>
                  <a:rPr lang="en-US" sz="1600" b="1" dirty="0">
                    <a:latin typeface="Comic Sans MS" panose="030F0702030302020204" pitchFamily="66" charset="0"/>
                  </a:rPr>
                  <a:t>You can also use the </a:t>
                </a:r>
                <a14:m>
                  <m:oMath xmlns:m="http://schemas.openxmlformats.org/officeDocument/2006/math">
                    <m:r>
                      <a:rPr lang="en-US" sz="1600" b="1" i="1" dirty="0" smtClean="0">
                        <a:latin typeface="Cambria Math" panose="02040503050406030204" pitchFamily="18" charset="0"/>
                      </a:rPr>
                      <m:t>𝑭</m:t>
                    </m:r>
                    <m:r>
                      <a:rPr lang="en-US" sz="1600" b="1" i="1" dirty="0" smtClean="0">
                        <a:latin typeface="Cambria Math" panose="02040503050406030204" pitchFamily="18" charset="0"/>
                      </a:rPr>
                      <m:t>=</m:t>
                    </m:r>
                    <m:r>
                      <a:rPr lang="en-US" sz="1600" b="1" i="1" dirty="0" smtClean="0">
                        <a:latin typeface="Cambria Math" panose="02040503050406030204" pitchFamily="18" charset="0"/>
                      </a:rPr>
                      <m:t>𝒎𝒂</m:t>
                    </m:r>
                    <m:r>
                      <a:rPr lang="en-US" sz="1600" b="1" i="1" dirty="0" smtClean="0">
                        <a:latin typeface="Cambria Math" panose="02040503050406030204" pitchFamily="18" charset="0"/>
                      </a:rPr>
                      <m:t> </m:t>
                    </m:r>
                  </m:oMath>
                </a14:m>
                <a:r>
                  <a:rPr lang="en-US" sz="1600" b="1" dirty="0">
                    <a:latin typeface="Comic Sans MS" panose="030F0702030302020204" pitchFamily="66" charset="0"/>
                  </a:rPr>
                  <a:t> relationship for situations involving vectors</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A boat is modelled as a particle of mass 60kg being acted on by 3 forces:</a:t>
                </a:r>
              </a:p>
              <a:p>
                <a:pPr marL="0" indent="0" algn="ctr">
                  <a:buNone/>
                </a:pP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Given that the boat is accelerating at a rate of </a:t>
                </a:r>
                <a14:m>
                  <m:oMath xmlns:m="http://schemas.openxmlformats.org/officeDocument/2006/math">
                    <m:d>
                      <m:dPr>
                        <m:ctrlPr>
                          <a:rPr lang="en-US" sz="1600" i="1" smtClean="0">
                            <a:latin typeface="Cambria Math" panose="02040503050406030204" pitchFamily="18" charset="0"/>
                          </a:rPr>
                        </m:ctrlPr>
                      </m:dPr>
                      <m:e>
                        <m:m>
                          <m:mPr>
                            <m:mcs>
                              <m:mc>
                                <m:mcPr>
                                  <m:count m:val="1"/>
                                  <m:mcJc m:val="center"/>
                                </m:mcPr>
                              </m:mc>
                            </m:mcs>
                            <m:ctrlPr>
                              <a:rPr lang="en-US" sz="1600" i="1" smtClean="0">
                                <a:latin typeface="Cambria Math" panose="02040503050406030204" pitchFamily="18" charset="0"/>
                              </a:rPr>
                            </m:ctrlPr>
                          </m:mPr>
                          <m:mr>
                            <m:e>
                              <m:r>
                                <m:rPr>
                                  <m:brk m:alnAt="7"/>
                                </m:rPr>
                                <a:rPr lang="en-US" sz="1600" b="0" i="1" smtClean="0">
                                  <a:latin typeface="Cambria Math" panose="02040503050406030204" pitchFamily="18" charset="0"/>
                                </a:rPr>
                                <m:t>0</m:t>
                              </m:r>
                              <m:r>
                                <a:rPr lang="en-US" sz="1600" b="0" i="1" smtClean="0">
                                  <a:latin typeface="Cambria Math" panose="02040503050406030204" pitchFamily="18" charset="0"/>
                                </a:rPr>
                                <m:t>.8</m:t>
                              </m:r>
                            </m:e>
                          </m:mr>
                          <m:mr>
                            <m:e>
                              <m:r>
                                <a:rPr lang="en-US" sz="1600" b="0" i="1" smtClean="0">
                                  <a:latin typeface="Cambria Math" panose="02040503050406030204" pitchFamily="18" charset="0"/>
                                </a:rPr>
                                <m:t>−1.5</m:t>
                              </m:r>
                            </m:e>
                          </m:mr>
                        </m:m>
                      </m:e>
                    </m:d>
                    <m:r>
                      <a:rPr lang="en-US" sz="1600" b="0" i="1" smtClean="0">
                        <a:latin typeface="Cambria Math" panose="02040503050406030204" pitchFamily="18" charset="0"/>
                      </a:rPr>
                      <m:t> </m:t>
                    </m:r>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𝑚𝑠</m:t>
                        </m:r>
                      </m:e>
                      <m:sup>
                        <m:r>
                          <a:rPr lang="en-US" sz="1600" b="0" i="1" smtClean="0">
                            <a:latin typeface="Cambria Math" panose="02040503050406030204" pitchFamily="18" charset="0"/>
                          </a:rPr>
                          <m:t>−2</m:t>
                        </m:r>
                      </m:sup>
                    </m:sSup>
                  </m:oMath>
                </a14:m>
                <a:r>
                  <a:rPr lang="en-GB" sz="1600" dirty="0">
                    <a:latin typeface="Comic Sans MS" panose="030F0702030302020204" pitchFamily="66" charset="0"/>
                  </a:rPr>
                  <a:t>, find the values of </a:t>
                </a:r>
                <a14:m>
                  <m:oMath xmlns:m="http://schemas.openxmlformats.org/officeDocument/2006/math">
                    <m:r>
                      <a:rPr lang="en-GB" sz="1600" i="1" dirty="0" smtClean="0">
                        <a:latin typeface="Cambria Math" panose="02040503050406030204" pitchFamily="18" charset="0"/>
                      </a:rPr>
                      <m:t>𝑝</m:t>
                    </m:r>
                  </m:oMath>
                </a14:m>
                <a:r>
                  <a:rPr lang="en-GB" sz="1600" dirty="0">
                    <a:latin typeface="Comic Sans MS" panose="030F0702030302020204" pitchFamily="66" charset="0"/>
                  </a:rPr>
                  <a:t> and </a:t>
                </a:r>
                <a14:m>
                  <m:oMath xmlns:m="http://schemas.openxmlformats.org/officeDocument/2006/math">
                    <m:r>
                      <a:rPr lang="en-GB" sz="1600" i="1" dirty="0" smtClean="0">
                        <a:latin typeface="Cambria Math" panose="02040503050406030204" pitchFamily="18" charset="0"/>
                      </a:rPr>
                      <m:t>𝑞</m:t>
                    </m:r>
                  </m:oMath>
                </a14:m>
                <a:endParaRPr lang="en-GB"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sym typeface="Wingdings" panose="05000000000000000000" pitchFamily="2" charset="2"/>
                  </a:rPr>
                  <a:t> Find the resultant force first…</a:t>
                </a:r>
                <a:endParaRPr lang="en-GB" sz="16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7037" cy="5088493"/>
              </a:xfrm>
              <a:blipFill>
                <a:blip r:embed="rId2"/>
                <a:stretch>
                  <a:fillRect l="-335" t="-719" r="-3183"/>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10D</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1074" y="481756"/>
                <a:ext cx="129048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0" i="1" smtClean="0">
                          <a:latin typeface="Cambria Math"/>
                        </a:rPr>
                        <m:t>𝐹</m:t>
                      </m:r>
                      <m:r>
                        <a:rPr lang="en-GB" sz="2400" b="0" i="1" smtClean="0">
                          <a:latin typeface="Cambria Math"/>
                        </a:rPr>
                        <m:t>=</m:t>
                      </m:r>
                      <m:r>
                        <a:rPr lang="en-GB" sz="2400" b="0" i="1" smtClean="0">
                          <a:latin typeface="Cambria Math"/>
                        </a:rPr>
                        <m:t>𝑚𝑎</m:t>
                      </m:r>
                    </m:oMath>
                  </m:oMathPara>
                </a14:m>
                <a:endParaRPr lang="en-GB"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31074" y="481756"/>
                <a:ext cx="1290481" cy="461665"/>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492694" y="3377943"/>
                <a:ext cx="1126014" cy="41062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US" sz="1600" b="0" i="1" smtClean="0">
                              <a:latin typeface="Cambria Math" panose="02040503050406030204" pitchFamily="18" charset="0"/>
                            </a:rPr>
                            <m:t>𝐹</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8</m:t>
                                </m:r>
                                <m:r>
                                  <a:rPr lang="en-US" sz="1600" b="0" i="1" smtClean="0">
                                    <a:latin typeface="Cambria Math" panose="02040503050406030204" pitchFamily="18" charset="0"/>
                                  </a:rPr>
                                  <m:t>0</m:t>
                                </m:r>
                              </m:e>
                            </m:mr>
                            <m:mr>
                              <m:e>
                                <m:r>
                                  <a:rPr lang="en-US" sz="1600" b="0" i="1" smtClean="0">
                                    <a:latin typeface="Cambria Math" panose="02040503050406030204" pitchFamily="18" charset="0"/>
                                  </a:rPr>
                                  <m:t>50</m:t>
                                </m:r>
                              </m:e>
                            </m:mr>
                          </m:m>
                        </m:e>
                      </m:d>
                      <m:r>
                        <a:rPr lang="en-US" sz="1600" b="0" i="1" smtClean="0">
                          <a:latin typeface="Cambria Math" panose="02040503050406030204" pitchFamily="18" charset="0"/>
                        </a:rPr>
                        <m:t>𝑁</m:t>
                      </m:r>
                    </m:oMath>
                  </m:oMathPara>
                </a14:m>
                <a:endParaRPr lang="en-GB" sz="1600" dirty="0"/>
              </a:p>
            </p:txBody>
          </p:sp>
        </mc:Choice>
        <mc:Fallback xmlns="">
          <p:sp>
            <p:nvSpPr>
              <p:cNvPr id="6" name="TextBox 5"/>
              <p:cNvSpPr txBox="1">
                <a:spLocks noRot="1" noChangeAspect="1" noMove="1" noResize="1" noEditPoints="1" noAdjustHandles="1" noChangeArrowheads="1" noChangeShapeType="1" noTextEdit="1"/>
              </p:cNvSpPr>
              <p:nvPr/>
            </p:nvSpPr>
            <p:spPr>
              <a:xfrm>
                <a:off x="492694" y="3377943"/>
                <a:ext cx="1126014" cy="410625"/>
              </a:xfrm>
              <a:prstGeom prst="rect">
                <a:avLst/>
              </a:prstGeom>
              <a:blipFill>
                <a:blip r:embed="rId4"/>
                <a:stretch>
                  <a:fillRect l="-3784" t="-1493" r="-2703" b="-164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2040709" y="3373482"/>
                <a:ext cx="1244380" cy="45845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US" sz="1600" b="0" i="1" smtClean="0">
                              <a:latin typeface="Cambria Math" panose="02040503050406030204" pitchFamily="18" charset="0"/>
                            </a:rPr>
                            <m:t>𝐹</m:t>
                          </m:r>
                        </m:e>
                        <m:sub>
                          <m:r>
                            <a:rPr lang="en-US" sz="1600" b="0" i="1" smtClean="0">
                              <a:latin typeface="Cambria Math" panose="02040503050406030204" pitchFamily="18" charset="0"/>
                            </a:rPr>
                            <m:t>2</m:t>
                          </m:r>
                        </m:sub>
                      </m:sSub>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a:rPr lang="en-US" sz="1600" b="0" i="1" smtClean="0">
                                    <a:latin typeface="Cambria Math" panose="02040503050406030204" pitchFamily="18" charset="0"/>
                                  </a:rPr>
                                  <m:t>10</m:t>
                                </m:r>
                                <m:r>
                                  <a:rPr lang="en-US" sz="1600" b="0" i="1" smtClean="0">
                                    <a:latin typeface="Cambria Math" panose="02040503050406030204" pitchFamily="18" charset="0"/>
                                  </a:rPr>
                                  <m:t>𝑝</m:t>
                                </m:r>
                              </m:e>
                            </m:mr>
                            <m:mr>
                              <m:e>
                                <m:r>
                                  <a:rPr lang="en-US" sz="1600" b="0" i="1" smtClean="0">
                                    <a:latin typeface="Cambria Math" panose="02040503050406030204" pitchFamily="18" charset="0"/>
                                  </a:rPr>
                                  <m:t>20</m:t>
                                </m:r>
                                <m:r>
                                  <a:rPr lang="en-US" sz="1600" b="0" i="1" smtClean="0">
                                    <a:latin typeface="Cambria Math" panose="02040503050406030204" pitchFamily="18" charset="0"/>
                                  </a:rPr>
                                  <m:t>𝑞</m:t>
                                </m:r>
                              </m:e>
                            </m:mr>
                          </m:m>
                        </m:e>
                      </m:d>
                      <m:r>
                        <a:rPr lang="en-US" sz="1600" b="0" i="1" smtClean="0">
                          <a:latin typeface="Cambria Math" panose="02040503050406030204" pitchFamily="18" charset="0"/>
                        </a:rPr>
                        <m:t>𝑁</m:t>
                      </m:r>
                    </m:oMath>
                  </m:oMathPara>
                </a14:m>
                <a:endParaRPr lang="en-GB" sz="1600" dirty="0"/>
              </a:p>
            </p:txBody>
          </p:sp>
        </mc:Choice>
        <mc:Fallback xmlns="">
          <p:sp>
            <p:nvSpPr>
              <p:cNvPr id="7" name="TextBox 6"/>
              <p:cNvSpPr txBox="1">
                <a:spLocks noRot="1" noChangeAspect="1" noMove="1" noResize="1" noEditPoints="1" noAdjustHandles="1" noChangeArrowheads="1" noChangeShapeType="1" noTextEdit="1"/>
              </p:cNvSpPr>
              <p:nvPr/>
            </p:nvSpPr>
            <p:spPr>
              <a:xfrm>
                <a:off x="2040709" y="3373482"/>
                <a:ext cx="1244380" cy="458459"/>
              </a:xfrm>
              <a:prstGeom prst="rect">
                <a:avLst/>
              </a:prstGeom>
              <a:blipFill>
                <a:blip r:embed="rId5"/>
                <a:stretch>
                  <a:fillRect l="-3922" t="-2632" r="-2451" b="-1710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1180672" y="3979068"/>
                <a:ext cx="1284647" cy="4156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GB" sz="1600" i="1" smtClean="0">
                              <a:latin typeface="Cambria Math" panose="02040503050406030204" pitchFamily="18" charset="0"/>
                            </a:rPr>
                          </m:ctrlPr>
                        </m:sSubPr>
                        <m:e>
                          <m:r>
                            <a:rPr lang="en-US" sz="1600" b="0" i="1" smtClean="0">
                              <a:latin typeface="Cambria Math" panose="02040503050406030204" pitchFamily="18" charset="0"/>
                            </a:rPr>
                            <m:t>𝐹</m:t>
                          </m:r>
                        </m:e>
                        <m:sub>
                          <m:r>
                            <a:rPr lang="en-US" sz="1600" b="0" i="1" smtClean="0">
                              <a:latin typeface="Cambria Math" panose="02040503050406030204" pitchFamily="18" charset="0"/>
                            </a:rPr>
                            <m:t>3</m:t>
                          </m:r>
                        </m:sub>
                      </m:sSub>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a:rPr lang="en-US" sz="1600" b="0" i="1" smtClean="0">
                                    <a:latin typeface="Cambria Math" panose="02040503050406030204" pitchFamily="18" charset="0"/>
                                  </a:rPr>
                                  <m:t>−75</m:t>
                                </m:r>
                              </m:e>
                            </m:mr>
                            <m:mr>
                              <m:e>
                                <m:r>
                                  <a:rPr lang="en-US" sz="1600" b="0" i="1" smtClean="0">
                                    <a:latin typeface="Cambria Math" panose="02040503050406030204" pitchFamily="18" charset="0"/>
                                  </a:rPr>
                                  <m:t>100</m:t>
                                </m:r>
                              </m:e>
                            </m:mr>
                          </m:m>
                        </m:e>
                      </m:d>
                      <m:r>
                        <a:rPr lang="en-US" sz="1600" b="0" i="1" smtClean="0">
                          <a:latin typeface="Cambria Math" panose="02040503050406030204" pitchFamily="18" charset="0"/>
                        </a:rPr>
                        <m:t>𝑁</m:t>
                      </m:r>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1180672" y="3979068"/>
                <a:ext cx="1284647" cy="415627"/>
              </a:xfrm>
              <a:prstGeom prst="rect">
                <a:avLst/>
              </a:prstGeom>
              <a:blipFill>
                <a:blip r:embed="rId6"/>
                <a:stretch>
                  <a:fillRect l="-3333" t="-2941" r="-2857" b="-1617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5312562" y="1400175"/>
                <a:ext cx="104387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𝐹</m:t>
                      </m:r>
                      <m:r>
                        <a:rPr lang="en-GB" b="0" i="1" smtClean="0">
                          <a:latin typeface="Cambria Math"/>
                        </a:rPr>
                        <m:t>=</m:t>
                      </m:r>
                      <m:r>
                        <a:rPr lang="en-GB" b="0" i="1" smtClean="0">
                          <a:latin typeface="Cambria Math"/>
                        </a:rPr>
                        <m:t>𝑚𝑎</m:t>
                      </m:r>
                    </m:oMath>
                  </m:oMathPara>
                </a14:m>
                <a:endParaRPr lang="en-GB" dirty="0"/>
              </a:p>
            </p:txBody>
          </p:sp>
        </mc:Choice>
        <mc:Fallback xmlns="">
          <p:sp>
            <p:nvSpPr>
              <p:cNvPr id="17" name="TextBox 16"/>
              <p:cNvSpPr txBox="1">
                <a:spLocks noRot="1" noChangeAspect="1" noMove="1" noResize="1" noEditPoints="1" noAdjustHandles="1" noChangeArrowheads="1" noChangeShapeType="1" noTextEdit="1"/>
              </p:cNvSpPr>
              <p:nvPr/>
            </p:nvSpPr>
            <p:spPr>
              <a:xfrm>
                <a:off x="5312562" y="1400175"/>
                <a:ext cx="1043876" cy="369332"/>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4191394" y="1835757"/>
                <a:ext cx="2815001" cy="61920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GB" i="1" smtClean="0">
                              <a:latin typeface="Cambria Math" panose="02040503050406030204" pitchFamily="18" charset="0"/>
                            </a:rPr>
                          </m:ctrlPr>
                        </m:dPr>
                        <m:e>
                          <m:m>
                            <m:mPr>
                              <m:mcs>
                                <m:mc>
                                  <m:mcPr>
                                    <m:count m:val="1"/>
                                    <m:mcJc m:val="center"/>
                                  </m:mcPr>
                                </m:mc>
                              </m:mcs>
                              <m:ctrlPr>
                                <a:rPr lang="en-GB" i="1">
                                  <a:latin typeface="Cambria Math" panose="02040503050406030204" pitchFamily="18" charset="0"/>
                                </a:rPr>
                              </m:ctrlPr>
                            </m:mPr>
                            <m:mr>
                              <m:e>
                                <m:r>
                                  <m:rPr>
                                    <m:brk m:alnAt="7"/>
                                  </m:rPr>
                                  <a:rPr lang="en-US" i="1">
                                    <a:latin typeface="Cambria Math" panose="02040503050406030204" pitchFamily="18" charset="0"/>
                                  </a:rPr>
                                  <m:t>1</m:t>
                                </m:r>
                                <m:r>
                                  <a:rPr lang="en-US" i="1">
                                    <a:latin typeface="Cambria Math" panose="02040503050406030204" pitchFamily="18" charset="0"/>
                                  </a:rPr>
                                  <m:t>0</m:t>
                                </m:r>
                                <m:r>
                                  <a:rPr lang="en-US" i="1">
                                    <a:latin typeface="Cambria Math" panose="02040503050406030204" pitchFamily="18" charset="0"/>
                                  </a:rPr>
                                  <m:t>𝑝</m:t>
                                </m:r>
                                <m:r>
                                  <a:rPr lang="en-US" i="1">
                                    <a:latin typeface="Cambria Math" panose="02040503050406030204" pitchFamily="18" charset="0"/>
                                  </a:rPr>
                                  <m:t>+5</m:t>
                                </m:r>
                              </m:e>
                            </m:mr>
                            <m:mr>
                              <m:e>
                                <m:r>
                                  <a:rPr lang="en-US" i="1">
                                    <a:latin typeface="Cambria Math" panose="02040503050406030204" pitchFamily="18" charset="0"/>
                                  </a:rPr>
                                  <m:t>20</m:t>
                                </m:r>
                                <m:r>
                                  <a:rPr lang="en-US" i="1">
                                    <a:latin typeface="Cambria Math" panose="02040503050406030204" pitchFamily="18" charset="0"/>
                                  </a:rPr>
                                  <m:t>𝑞</m:t>
                                </m:r>
                                <m:r>
                                  <a:rPr lang="en-US" i="1">
                                    <a:latin typeface="Cambria Math" panose="02040503050406030204" pitchFamily="18" charset="0"/>
                                  </a:rPr>
                                  <m:t>+150</m:t>
                                </m:r>
                              </m:e>
                            </m:mr>
                          </m:m>
                        </m:e>
                      </m:d>
                      <m:r>
                        <a:rPr lang="en-GB" b="0" i="1" smtClean="0">
                          <a:latin typeface="Cambria Math"/>
                        </a:rPr>
                        <m:t>=</m:t>
                      </m:r>
                      <m:r>
                        <a:rPr lang="en-US" b="0" i="1" smtClean="0">
                          <a:latin typeface="Cambria Math" panose="02040503050406030204" pitchFamily="18" charset="0"/>
                        </a:rPr>
                        <m:t>60</m:t>
                      </m:r>
                      <m:d>
                        <m:dPr>
                          <m:ctrlPr>
                            <a:rPr lang="en-US" i="1">
                              <a:latin typeface="Cambria Math" panose="02040503050406030204" pitchFamily="18" charset="0"/>
                            </a:rPr>
                          </m:ctrlPr>
                        </m:dPr>
                        <m:e>
                          <m:m>
                            <m:mPr>
                              <m:mcs>
                                <m:mc>
                                  <m:mcPr>
                                    <m:count m:val="1"/>
                                    <m:mcJc m:val="center"/>
                                  </m:mcPr>
                                </m:mc>
                              </m:mcs>
                              <m:ctrlPr>
                                <a:rPr lang="en-US" i="1">
                                  <a:latin typeface="Cambria Math" panose="02040503050406030204" pitchFamily="18" charset="0"/>
                                </a:rPr>
                              </m:ctrlPr>
                            </m:mPr>
                            <m:mr>
                              <m:e>
                                <m:r>
                                  <m:rPr>
                                    <m:brk m:alnAt="7"/>
                                  </m:rPr>
                                  <a:rPr lang="en-US" i="1">
                                    <a:latin typeface="Cambria Math" panose="02040503050406030204" pitchFamily="18" charset="0"/>
                                  </a:rPr>
                                  <m:t>0</m:t>
                                </m:r>
                                <m:r>
                                  <a:rPr lang="en-US" i="1">
                                    <a:latin typeface="Cambria Math" panose="02040503050406030204" pitchFamily="18" charset="0"/>
                                  </a:rPr>
                                  <m:t>.8</m:t>
                                </m:r>
                              </m:e>
                            </m:mr>
                            <m:mr>
                              <m:e>
                                <m:r>
                                  <a:rPr lang="en-US" i="1">
                                    <a:latin typeface="Cambria Math" panose="02040503050406030204" pitchFamily="18" charset="0"/>
                                  </a:rPr>
                                  <m:t>−1.5</m:t>
                                </m:r>
                              </m:e>
                            </m:mr>
                          </m:m>
                        </m:e>
                      </m:d>
                    </m:oMath>
                  </m:oMathPara>
                </a14:m>
                <a:endParaRPr lang="en-GB" dirty="0"/>
              </a:p>
            </p:txBody>
          </p:sp>
        </mc:Choice>
        <mc:Fallback xmlns="">
          <p:sp>
            <p:nvSpPr>
              <p:cNvPr id="18" name="TextBox 17"/>
              <p:cNvSpPr txBox="1">
                <a:spLocks noRot="1" noChangeAspect="1" noMove="1" noResize="1" noEditPoints="1" noAdjustHandles="1" noChangeArrowheads="1" noChangeShapeType="1" noTextEdit="1"/>
              </p:cNvSpPr>
              <p:nvPr/>
            </p:nvSpPr>
            <p:spPr>
              <a:xfrm>
                <a:off x="4191394" y="1835757"/>
                <a:ext cx="2815001" cy="619208"/>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4191393" y="2529220"/>
                <a:ext cx="2471959" cy="61920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GB" i="1" smtClean="0">
                              <a:latin typeface="Cambria Math" panose="02040503050406030204" pitchFamily="18" charset="0"/>
                            </a:rPr>
                          </m:ctrlPr>
                        </m:dPr>
                        <m:e>
                          <m:m>
                            <m:mPr>
                              <m:mcs>
                                <m:mc>
                                  <m:mcPr>
                                    <m:count m:val="1"/>
                                    <m:mcJc m:val="center"/>
                                  </m:mcPr>
                                </m:mc>
                              </m:mcs>
                              <m:ctrlPr>
                                <a:rPr lang="en-GB" i="1">
                                  <a:latin typeface="Cambria Math" panose="02040503050406030204" pitchFamily="18" charset="0"/>
                                </a:rPr>
                              </m:ctrlPr>
                            </m:mPr>
                            <m:mr>
                              <m:e>
                                <m:r>
                                  <m:rPr>
                                    <m:brk m:alnAt="7"/>
                                  </m:rPr>
                                  <a:rPr lang="en-US" i="1">
                                    <a:latin typeface="Cambria Math" panose="02040503050406030204" pitchFamily="18" charset="0"/>
                                  </a:rPr>
                                  <m:t>1</m:t>
                                </m:r>
                                <m:r>
                                  <a:rPr lang="en-US" i="1">
                                    <a:latin typeface="Cambria Math" panose="02040503050406030204" pitchFamily="18" charset="0"/>
                                  </a:rPr>
                                  <m:t>0</m:t>
                                </m:r>
                                <m:r>
                                  <a:rPr lang="en-US" i="1">
                                    <a:latin typeface="Cambria Math" panose="02040503050406030204" pitchFamily="18" charset="0"/>
                                  </a:rPr>
                                  <m:t>𝑝</m:t>
                                </m:r>
                                <m:r>
                                  <a:rPr lang="en-US" i="1">
                                    <a:latin typeface="Cambria Math" panose="02040503050406030204" pitchFamily="18" charset="0"/>
                                  </a:rPr>
                                  <m:t>+5</m:t>
                                </m:r>
                              </m:e>
                            </m:mr>
                            <m:mr>
                              <m:e>
                                <m:r>
                                  <a:rPr lang="en-US" i="1">
                                    <a:latin typeface="Cambria Math" panose="02040503050406030204" pitchFamily="18" charset="0"/>
                                  </a:rPr>
                                  <m:t>20</m:t>
                                </m:r>
                                <m:r>
                                  <a:rPr lang="en-US" i="1">
                                    <a:latin typeface="Cambria Math" panose="02040503050406030204" pitchFamily="18" charset="0"/>
                                  </a:rPr>
                                  <m:t>𝑞</m:t>
                                </m:r>
                                <m:r>
                                  <a:rPr lang="en-US" i="1">
                                    <a:latin typeface="Cambria Math" panose="02040503050406030204" pitchFamily="18" charset="0"/>
                                  </a:rPr>
                                  <m:t>+150</m:t>
                                </m:r>
                              </m:e>
                            </m:mr>
                          </m:m>
                        </m:e>
                      </m:d>
                      <m:r>
                        <a:rPr lang="en-GB" b="0" i="1" smtClean="0">
                          <a:latin typeface="Cambria Math"/>
                        </a:rPr>
                        <m:t>=</m:t>
                      </m:r>
                      <m:d>
                        <m:dPr>
                          <m:ctrlPr>
                            <a:rPr lang="en-US" i="1">
                              <a:latin typeface="Cambria Math" panose="02040503050406030204" pitchFamily="18" charset="0"/>
                            </a:rPr>
                          </m:ctrlPr>
                        </m:dPr>
                        <m:e>
                          <m:m>
                            <m:mPr>
                              <m:mcs>
                                <m:mc>
                                  <m:mcPr>
                                    <m:count m:val="1"/>
                                    <m:mcJc m:val="center"/>
                                  </m:mcPr>
                                </m:mc>
                              </m:mcs>
                              <m:ctrlPr>
                                <a:rPr lang="en-US" i="1">
                                  <a:latin typeface="Cambria Math" panose="02040503050406030204" pitchFamily="18" charset="0"/>
                                </a:rPr>
                              </m:ctrlPr>
                            </m:mPr>
                            <m:mr>
                              <m:e>
                                <m:r>
                                  <a:rPr lang="en-US" b="0" i="1" smtClean="0">
                                    <a:latin typeface="Cambria Math" panose="02040503050406030204" pitchFamily="18" charset="0"/>
                                  </a:rPr>
                                  <m:t>48</m:t>
                                </m:r>
                              </m:e>
                            </m:mr>
                            <m:mr>
                              <m:e>
                                <m:r>
                                  <a:rPr lang="en-US" i="1">
                                    <a:latin typeface="Cambria Math" panose="02040503050406030204" pitchFamily="18" charset="0"/>
                                  </a:rPr>
                                  <m:t>−</m:t>
                                </m:r>
                                <m:r>
                                  <a:rPr lang="en-US" b="0" i="1" smtClean="0">
                                    <a:latin typeface="Cambria Math" panose="02040503050406030204" pitchFamily="18" charset="0"/>
                                  </a:rPr>
                                  <m:t>90</m:t>
                                </m:r>
                              </m:e>
                            </m:mr>
                          </m:m>
                        </m:e>
                      </m:d>
                    </m:oMath>
                  </m:oMathPara>
                </a14:m>
                <a:endParaRPr lang="en-GB" dirty="0"/>
              </a:p>
            </p:txBody>
          </p:sp>
        </mc:Choice>
        <mc:Fallback xmlns="">
          <p:sp>
            <p:nvSpPr>
              <p:cNvPr id="19" name="TextBox 18"/>
              <p:cNvSpPr txBox="1">
                <a:spLocks noRot="1" noChangeAspect="1" noMove="1" noResize="1" noEditPoints="1" noAdjustHandles="1" noChangeArrowheads="1" noChangeShapeType="1" noTextEdit="1"/>
              </p:cNvSpPr>
              <p:nvPr/>
            </p:nvSpPr>
            <p:spPr>
              <a:xfrm>
                <a:off x="4191393" y="2529220"/>
                <a:ext cx="2471959" cy="619208"/>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1180672" y="6208238"/>
                <a:ext cx="1609223" cy="5608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GB" sz="1600" b="1" i="1" smtClean="0">
                              <a:solidFill>
                                <a:srgbClr val="FF0000"/>
                              </a:solidFill>
                              <a:latin typeface="Cambria Math" panose="02040503050406030204" pitchFamily="18" charset="0"/>
                            </a:rPr>
                          </m:ctrlPr>
                        </m:dPr>
                        <m:e>
                          <m:m>
                            <m:mPr>
                              <m:mcs>
                                <m:mc>
                                  <m:mcPr>
                                    <m:count m:val="1"/>
                                    <m:mcJc m:val="center"/>
                                  </m:mcPr>
                                </m:mc>
                              </m:mcs>
                              <m:ctrlPr>
                                <a:rPr lang="en-GB" sz="1600" b="1" i="1" smtClean="0">
                                  <a:solidFill>
                                    <a:srgbClr val="FF0000"/>
                                  </a:solidFill>
                                  <a:latin typeface="Cambria Math" panose="02040503050406030204" pitchFamily="18" charset="0"/>
                                </a:rPr>
                              </m:ctrlPr>
                            </m:mPr>
                            <m:mr>
                              <m:e>
                                <m:r>
                                  <m:rPr>
                                    <m:brk m:alnAt="7"/>
                                  </m:rPr>
                                  <a:rPr lang="en-US" sz="1600" b="1" i="1" smtClean="0">
                                    <a:solidFill>
                                      <a:srgbClr val="FF0000"/>
                                    </a:solidFill>
                                    <a:latin typeface="Cambria Math" panose="02040503050406030204" pitchFamily="18" charset="0"/>
                                  </a:rPr>
                                  <m:t>𝟏</m:t>
                                </m:r>
                                <m:r>
                                  <a:rPr lang="en-US" sz="1600" b="1" i="1" smtClean="0">
                                    <a:solidFill>
                                      <a:srgbClr val="FF0000"/>
                                    </a:solidFill>
                                    <a:latin typeface="Cambria Math" panose="02040503050406030204" pitchFamily="18" charset="0"/>
                                  </a:rPr>
                                  <m:t>𝟎</m:t>
                                </m:r>
                                <m:r>
                                  <a:rPr lang="en-US" sz="1600" b="1" i="1" smtClean="0">
                                    <a:solidFill>
                                      <a:srgbClr val="FF0000"/>
                                    </a:solidFill>
                                    <a:latin typeface="Cambria Math" panose="02040503050406030204" pitchFamily="18" charset="0"/>
                                  </a:rPr>
                                  <m:t>𝒑</m:t>
                                </m:r>
                                <m:r>
                                  <a:rPr lang="en-US" sz="1600" b="1" i="1" smtClean="0">
                                    <a:solidFill>
                                      <a:srgbClr val="FF0000"/>
                                    </a:solidFill>
                                    <a:latin typeface="Cambria Math" panose="02040503050406030204" pitchFamily="18" charset="0"/>
                                  </a:rPr>
                                  <m:t>+</m:t>
                                </m:r>
                                <m:r>
                                  <a:rPr lang="en-US" sz="1600" b="1" i="1" smtClean="0">
                                    <a:solidFill>
                                      <a:srgbClr val="FF0000"/>
                                    </a:solidFill>
                                    <a:latin typeface="Cambria Math" panose="02040503050406030204" pitchFamily="18" charset="0"/>
                                  </a:rPr>
                                  <m:t>𝟓</m:t>
                                </m:r>
                              </m:e>
                            </m:mr>
                            <m:mr>
                              <m:e>
                                <m:r>
                                  <a:rPr lang="en-US" sz="1600" b="1" i="1" smtClean="0">
                                    <a:solidFill>
                                      <a:srgbClr val="FF0000"/>
                                    </a:solidFill>
                                    <a:latin typeface="Cambria Math" panose="02040503050406030204" pitchFamily="18" charset="0"/>
                                  </a:rPr>
                                  <m:t>𝟐𝟎</m:t>
                                </m:r>
                                <m:r>
                                  <a:rPr lang="en-US" sz="1600" b="1" i="1" smtClean="0">
                                    <a:solidFill>
                                      <a:srgbClr val="FF0000"/>
                                    </a:solidFill>
                                    <a:latin typeface="Cambria Math" panose="02040503050406030204" pitchFamily="18" charset="0"/>
                                  </a:rPr>
                                  <m:t>𝒒</m:t>
                                </m:r>
                                <m:r>
                                  <a:rPr lang="en-US" sz="1600" b="1" i="1" smtClean="0">
                                    <a:solidFill>
                                      <a:srgbClr val="FF0000"/>
                                    </a:solidFill>
                                    <a:latin typeface="Cambria Math" panose="02040503050406030204" pitchFamily="18" charset="0"/>
                                  </a:rPr>
                                  <m:t>+</m:t>
                                </m:r>
                                <m:r>
                                  <a:rPr lang="en-US" sz="1600" b="1" i="1" smtClean="0">
                                    <a:solidFill>
                                      <a:srgbClr val="FF0000"/>
                                    </a:solidFill>
                                    <a:latin typeface="Cambria Math" panose="02040503050406030204" pitchFamily="18" charset="0"/>
                                  </a:rPr>
                                  <m:t>𝟏𝟓𝟎</m:t>
                                </m:r>
                              </m:e>
                            </m:mr>
                          </m:m>
                        </m:e>
                      </m:d>
                      <m:r>
                        <a:rPr lang="en-US" sz="1600" b="1" i="1" smtClean="0">
                          <a:solidFill>
                            <a:srgbClr val="FF0000"/>
                          </a:solidFill>
                          <a:latin typeface="Cambria Math" panose="02040503050406030204" pitchFamily="18" charset="0"/>
                        </a:rPr>
                        <m:t>𝑵</m:t>
                      </m:r>
                    </m:oMath>
                  </m:oMathPara>
                </a14:m>
                <a:endParaRPr lang="en-GB" sz="1600" b="1" dirty="0">
                  <a:solidFill>
                    <a:srgbClr val="FF0000"/>
                  </a:solidFill>
                </a:endParaRPr>
              </a:p>
            </p:txBody>
          </p:sp>
        </mc:Choice>
        <mc:Fallback xmlns="">
          <p:sp>
            <p:nvSpPr>
              <p:cNvPr id="20" name="TextBox 19"/>
              <p:cNvSpPr txBox="1">
                <a:spLocks noRot="1" noChangeAspect="1" noMove="1" noResize="1" noEditPoints="1" noAdjustHandles="1" noChangeArrowheads="1" noChangeShapeType="1" noTextEdit="1"/>
              </p:cNvSpPr>
              <p:nvPr/>
            </p:nvSpPr>
            <p:spPr>
              <a:xfrm>
                <a:off x="1180672" y="6208238"/>
                <a:ext cx="1609223" cy="560859"/>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4081654" y="3993823"/>
                <a:ext cx="158690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1</m:t>
                      </m:r>
                      <m:r>
                        <a:rPr lang="en-US" b="0" i="1" smtClean="0">
                          <a:latin typeface="Cambria Math" panose="02040503050406030204" pitchFamily="18" charset="0"/>
                        </a:rPr>
                        <m:t>0</m:t>
                      </m:r>
                      <m:r>
                        <a:rPr lang="en-US" b="0" i="1" smtClean="0">
                          <a:latin typeface="Cambria Math" panose="02040503050406030204" pitchFamily="18" charset="0"/>
                        </a:rPr>
                        <m:t>𝑝</m:t>
                      </m:r>
                      <m:r>
                        <a:rPr lang="en-US" b="0" i="1" smtClean="0">
                          <a:latin typeface="Cambria Math" panose="02040503050406030204" pitchFamily="18" charset="0"/>
                        </a:rPr>
                        <m:t>+5=48</m:t>
                      </m:r>
                    </m:oMath>
                  </m:oMathPara>
                </a14:m>
                <a:endParaRPr lang="en-GB" dirty="0"/>
              </a:p>
            </p:txBody>
          </p:sp>
        </mc:Choice>
        <mc:Fallback xmlns="">
          <p:sp>
            <p:nvSpPr>
              <p:cNvPr id="21" name="TextBox 20"/>
              <p:cNvSpPr txBox="1">
                <a:spLocks noRot="1" noChangeAspect="1" noMove="1" noResize="1" noEditPoints="1" noAdjustHandles="1" noChangeArrowheads="1" noChangeShapeType="1" noTextEdit="1"/>
              </p:cNvSpPr>
              <p:nvPr/>
            </p:nvSpPr>
            <p:spPr>
              <a:xfrm>
                <a:off x="4081654" y="3993823"/>
                <a:ext cx="1586909" cy="369332"/>
              </a:xfrm>
              <a:prstGeom prst="rect">
                <a:avLst/>
              </a:prstGeom>
              <a:blipFill>
                <a:blip r:embed="rId11"/>
                <a:stretch>
                  <a:fillRect b="-1147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6270492" y="3979068"/>
                <a:ext cx="201747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2</m:t>
                      </m:r>
                      <m:r>
                        <a:rPr lang="en-US" b="0" i="1" smtClean="0">
                          <a:latin typeface="Cambria Math" panose="02040503050406030204" pitchFamily="18" charset="0"/>
                        </a:rPr>
                        <m:t>0</m:t>
                      </m:r>
                      <m:r>
                        <a:rPr lang="en-US" b="0" i="1" smtClean="0">
                          <a:latin typeface="Cambria Math" panose="02040503050406030204" pitchFamily="18" charset="0"/>
                        </a:rPr>
                        <m:t>𝑞</m:t>
                      </m:r>
                      <m:r>
                        <a:rPr lang="en-US" b="0" i="1" smtClean="0">
                          <a:latin typeface="Cambria Math" panose="02040503050406030204" pitchFamily="18" charset="0"/>
                        </a:rPr>
                        <m:t>+150=−90</m:t>
                      </m:r>
                    </m:oMath>
                  </m:oMathPara>
                </a14:m>
                <a:endParaRPr lang="en-GB" dirty="0"/>
              </a:p>
            </p:txBody>
          </p:sp>
        </mc:Choice>
        <mc:Fallback xmlns="">
          <p:sp>
            <p:nvSpPr>
              <p:cNvPr id="22" name="TextBox 21"/>
              <p:cNvSpPr txBox="1">
                <a:spLocks noRot="1" noChangeAspect="1" noMove="1" noResize="1" noEditPoints="1" noAdjustHandles="1" noChangeArrowheads="1" noChangeShapeType="1" noTextEdit="1"/>
              </p:cNvSpPr>
              <p:nvPr/>
            </p:nvSpPr>
            <p:spPr>
              <a:xfrm>
                <a:off x="6270492" y="3979068"/>
                <a:ext cx="2017475" cy="369332"/>
              </a:xfrm>
              <a:prstGeom prst="rect">
                <a:avLst/>
              </a:prstGeom>
              <a:blipFill>
                <a:blip r:embed="rId12"/>
                <a:stretch>
                  <a:fillRect b="-1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4485611" y="4429342"/>
                <a:ext cx="118295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1</m:t>
                      </m:r>
                      <m:r>
                        <a:rPr lang="en-US" b="0" i="1" smtClean="0">
                          <a:latin typeface="Cambria Math" panose="02040503050406030204" pitchFamily="18" charset="0"/>
                        </a:rPr>
                        <m:t>0</m:t>
                      </m:r>
                      <m:r>
                        <a:rPr lang="en-US" b="0" i="1" smtClean="0">
                          <a:latin typeface="Cambria Math" panose="02040503050406030204" pitchFamily="18" charset="0"/>
                        </a:rPr>
                        <m:t>𝑝</m:t>
                      </m:r>
                      <m:r>
                        <a:rPr lang="en-US" b="0" i="1" smtClean="0">
                          <a:latin typeface="Cambria Math" panose="02040503050406030204" pitchFamily="18" charset="0"/>
                        </a:rPr>
                        <m:t>=43</m:t>
                      </m:r>
                    </m:oMath>
                  </m:oMathPara>
                </a14:m>
                <a:endParaRPr lang="en-GB" dirty="0"/>
              </a:p>
            </p:txBody>
          </p:sp>
        </mc:Choice>
        <mc:Fallback xmlns="">
          <p:sp>
            <p:nvSpPr>
              <p:cNvPr id="23" name="TextBox 22"/>
              <p:cNvSpPr txBox="1">
                <a:spLocks noRot="1" noChangeAspect="1" noMove="1" noResize="1" noEditPoints="1" noAdjustHandles="1" noChangeArrowheads="1" noChangeShapeType="1" noTextEdit="1"/>
              </p:cNvSpPr>
              <p:nvPr/>
            </p:nvSpPr>
            <p:spPr>
              <a:xfrm>
                <a:off x="4485611" y="4429342"/>
                <a:ext cx="1182952" cy="369332"/>
              </a:xfrm>
              <a:prstGeom prst="rect">
                <a:avLst/>
              </a:prstGeom>
              <a:blipFill>
                <a:blip r:embed="rId13"/>
                <a:stretch>
                  <a:fillRect b="-1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4748185" y="4864861"/>
                <a:ext cx="97456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𝑝</m:t>
                      </m:r>
                      <m:r>
                        <a:rPr lang="en-US" b="0" i="1" smtClean="0">
                          <a:latin typeface="Cambria Math" panose="02040503050406030204" pitchFamily="18" charset="0"/>
                        </a:rPr>
                        <m:t>=4.3</m:t>
                      </m:r>
                    </m:oMath>
                  </m:oMathPara>
                </a14:m>
                <a:endParaRPr lang="en-GB" dirty="0"/>
              </a:p>
            </p:txBody>
          </p:sp>
        </mc:Choice>
        <mc:Fallback xmlns="">
          <p:sp>
            <p:nvSpPr>
              <p:cNvPr id="24" name="TextBox 23"/>
              <p:cNvSpPr txBox="1">
                <a:spLocks noRot="1" noChangeAspect="1" noMove="1" noResize="1" noEditPoints="1" noAdjustHandles="1" noChangeArrowheads="1" noChangeShapeType="1" noTextEdit="1"/>
              </p:cNvSpPr>
              <p:nvPr/>
            </p:nvSpPr>
            <p:spPr>
              <a:xfrm>
                <a:off x="4748185" y="4864861"/>
                <a:ext cx="974561" cy="369332"/>
              </a:xfrm>
              <a:prstGeom prst="rect">
                <a:avLst/>
              </a:prstGeom>
              <a:blipFill>
                <a:blip r:embed="rId14"/>
                <a:stretch>
                  <a:fillRect b="-655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6931204" y="4406194"/>
                <a:ext cx="148527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2</m:t>
                      </m:r>
                      <m:r>
                        <a:rPr lang="en-US" b="0" i="1" smtClean="0">
                          <a:latin typeface="Cambria Math" panose="02040503050406030204" pitchFamily="18" charset="0"/>
                        </a:rPr>
                        <m:t>0</m:t>
                      </m:r>
                      <m:r>
                        <a:rPr lang="en-US" b="0" i="1" smtClean="0">
                          <a:latin typeface="Cambria Math" panose="02040503050406030204" pitchFamily="18" charset="0"/>
                        </a:rPr>
                        <m:t>𝑞</m:t>
                      </m:r>
                      <m:r>
                        <a:rPr lang="en-US" b="0" i="1" smtClean="0">
                          <a:latin typeface="Cambria Math" panose="02040503050406030204" pitchFamily="18" charset="0"/>
                        </a:rPr>
                        <m:t>=−240</m:t>
                      </m:r>
                    </m:oMath>
                  </m:oMathPara>
                </a14:m>
                <a:endParaRPr lang="en-GB" dirty="0"/>
              </a:p>
            </p:txBody>
          </p:sp>
        </mc:Choice>
        <mc:Fallback xmlns="">
          <p:sp>
            <p:nvSpPr>
              <p:cNvPr id="25" name="TextBox 24"/>
              <p:cNvSpPr txBox="1">
                <a:spLocks noRot="1" noChangeAspect="1" noMove="1" noResize="1" noEditPoints="1" noAdjustHandles="1" noChangeArrowheads="1" noChangeShapeType="1" noTextEdit="1"/>
              </p:cNvSpPr>
              <p:nvPr/>
            </p:nvSpPr>
            <p:spPr>
              <a:xfrm>
                <a:off x="6931204" y="4406194"/>
                <a:ext cx="1485278" cy="369332"/>
              </a:xfrm>
              <a:prstGeom prst="rect">
                <a:avLst/>
              </a:prstGeom>
              <a:blipFill>
                <a:blip r:embed="rId15"/>
                <a:stretch>
                  <a:fillRect b="-1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7187409" y="4833320"/>
                <a:ext cx="110055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𝑞</m:t>
                      </m:r>
                      <m:r>
                        <a:rPr lang="en-US" b="0" i="1" smtClean="0">
                          <a:latin typeface="Cambria Math" panose="02040503050406030204" pitchFamily="18" charset="0"/>
                        </a:rPr>
                        <m:t>=−12</m:t>
                      </m:r>
                    </m:oMath>
                  </m:oMathPara>
                </a14:m>
                <a:endParaRPr lang="en-GB" dirty="0"/>
              </a:p>
            </p:txBody>
          </p:sp>
        </mc:Choice>
        <mc:Fallback xmlns="">
          <p:sp>
            <p:nvSpPr>
              <p:cNvPr id="26" name="TextBox 25"/>
              <p:cNvSpPr txBox="1">
                <a:spLocks noRot="1" noChangeAspect="1" noMove="1" noResize="1" noEditPoints="1" noAdjustHandles="1" noChangeArrowheads="1" noChangeShapeType="1" noTextEdit="1"/>
              </p:cNvSpPr>
              <p:nvPr/>
            </p:nvSpPr>
            <p:spPr>
              <a:xfrm>
                <a:off x="7187409" y="4833320"/>
                <a:ext cx="1100558" cy="369332"/>
              </a:xfrm>
              <a:prstGeom prst="rect">
                <a:avLst/>
              </a:prstGeom>
              <a:blipFill>
                <a:blip r:embed="rId16"/>
                <a:stretch>
                  <a:fillRect b="-6667"/>
                </a:stretch>
              </a:blipFill>
            </p:spPr>
            <p:txBody>
              <a:bodyPr/>
              <a:lstStyle/>
              <a:p>
                <a:r>
                  <a:rPr lang="en-GB">
                    <a:noFill/>
                  </a:rPr>
                  <a:t> </a:t>
                </a:r>
              </a:p>
            </p:txBody>
          </p:sp>
        </mc:Fallback>
      </mc:AlternateContent>
      <p:cxnSp>
        <p:nvCxnSpPr>
          <p:cNvPr id="28" name="Straight Arrow Connector 27"/>
          <p:cNvCxnSpPr/>
          <p:nvPr/>
        </p:nvCxnSpPr>
        <p:spPr>
          <a:xfrm flipH="1">
            <a:off x="4929764" y="3240330"/>
            <a:ext cx="156754" cy="68351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647258" y="3221991"/>
            <a:ext cx="631971" cy="69928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746279" y="3300360"/>
            <a:ext cx="133080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Solve the top for p</a:t>
            </a:r>
            <a:endParaRPr lang="en-GB" sz="1400" dirty="0">
              <a:solidFill>
                <a:srgbClr val="FF0000"/>
              </a:solidFill>
              <a:latin typeface="Comic Sans MS" panose="030F0702030302020204" pitchFamily="66" charset="0"/>
            </a:endParaRPr>
          </a:p>
        </p:txBody>
      </p:sp>
      <p:sp>
        <p:nvSpPr>
          <p:cNvPr id="32" name="TextBox 31"/>
          <p:cNvSpPr txBox="1"/>
          <p:nvPr/>
        </p:nvSpPr>
        <p:spPr>
          <a:xfrm>
            <a:off x="7022121" y="3265348"/>
            <a:ext cx="1394361"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Solve the bottom for q</a:t>
            </a:r>
            <a:endParaRPr lang="en-GB" sz="1400" dirty="0">
              <a:solidFill>
                <a:srgbClr val="FF0000"/>
              </a:solidFill>
              <a:latin typeface="Comic Sans MS" panose="030F0702030302020204" pitchFamily="66" charset="0"/>
            </a:endParaRPr>
          </a:p>
        </p:txBody>
      </p:sp>
      <p:sp>
        <p:nvSpPr>
          <p:cNvPr id="33" name="Arc 32"/>
          <p:cNvSpPr/>
          <p:nvPr/>
        </p:nvSpPr>
        <p:spPr>
          <a:xfrm>
            <a:off x="6792017" y="1618138"/>
            <a:ext cx="440418" cy="643123"/>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4" name="TextBox 33"/>
          <p:cNvSpPr txBox="1"/>
          <p:nvPr/>
        </p:nvSpPr>
        <p:spPr>
          <a:xfrm>
            <a:off x="7187409" y="1708866"/>
            <a:ext cx="762000" cy="461665"/>
          </a:xfrm>
          <a:prstGeom prst="rect">
            <a:avLst/>
          </a:prstGeom>
          <a:noFill/>
        </p:spPr>
        <p:txBody>
          <a:bodyPr wrap="square" rtlCol="0">
            <a:spAutoFit/>
          </a:bodyPr>
          <a:lstStyle/>
          <a:p>
            <a:pPr algn="ctr"/>
            <a:r>
              <a:rPr lang="en-GB" sz="1200" dirty="0">
                <a:solidFill>
                  <a:srgbClr val="FF0000"/>
                </a:solidFill>
                <a:latin typeface="Comic Sans MS" pitchFamily="66" charset="0"/>
              </a:rPr>
              <a:t>Sub in values</a:t>
            </a:r>
            <a:endParaRPr lang="en-GB" sz="1200" b="1" dirty="0">
              <a:solidFill>
                <a:srgbClr val="FF0000"/>
              </a:solidFill>
              <a:latin typeface="Comic Sans MS" pitchFamily="66" charset="0"/>
            </a:endParaRPr>
          </a:p>
        </p:txBody>
      </p:sp>
      <p:sp>
        <p:nvSpPr>
          <p:cNvPr id="35" name="Arc 34"/>
          <p:cNvSpPr/>
          <p:nvPr/>
        </p:nvSpPr>
        <p:spPr>
          <a:xfrm>
            <a:off x="6801912" y="2294434"/>
            <a:ext cx="440418" cy="643123"/>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6" name="TextBox 35"/>
          <p:cNvSpPr txBox="1"/>
          <p:nvPr/>
        </p:nvSpPr>
        <p:spPr>
          <a:xfrm>
            <a:off x="7144955" y="2373532"/>
            <a:ext cx="1358350" cy="461665"/>
          </a:xfrm>
          <a:prstGeom prst="rect">
            <a:avLst/>
          </a:prstGeom>
          <a:noFill/>
        </p:spPr>
        <p:txBody>
          <a:bodyPr wrap="square" rtlCol="0">
            <a:spAutoFit/>
          </a:bodyPr>
          <a:lstStyle/>
          <a:p>
            <a:pPr algn="ctr"/>
            <a:r>
              <a:rPr lang="en-GB" sz="1200" dirty="0">
                <a:solidFill>
                  <a:srgbClr val="FF0000"/>
                </a:solidFill>
                <a:latin typeface="Comic Sans MS" pitchFamily="66" charset="0"/>
              </a:rPr>
              <a:t>Multiply the second vector</a:t>
            </a:r>
            <a:endParaRPr lang="en-GB" sz="1200" b="1" dirty="0">
              <a:solidFill>
                <a:srgbClr val="FF0000"/>
              </a:solidFill>
              <a:latin typeface="Comic Sans MS" pitchFamily="66" charset="0"/>
            </a:endParaRPr>
          </a:p>
        </p:txBody>
      </p:sp>
    </p:spTree>
    <p:extLst>
      <p:ext uri="{BB962C8B-B14F-4D97-AF65-F5344CB8AC3E}">
        <p14:creationId xmlns:p14="http://schemas.microsoft.com/office/powerpoint/2010/main" val="1097775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blinds(horizontal)">
                                      <p:cBhvr>
                                        <p:cTn id="12" dur="5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blinds(horizontal)">
                                      <p:cBhvr>
                                        <p:cTn id="17" dur="500"/>
                                        <p:tgtEl>
                                          <p:spTgt spid="3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linds(horizontal)">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blinds(horizontal)">
                                      <p:cBhvr>
                                        <p:cTn id="27" dur="500"/>
                                        <p:tgtEl>
                                          <p:spTgt spid="3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blinds(horizontal)">
                                      <p:cBhvr>
                                        <p:cTn id="32" dur="500"/>
                                        <p:tgtEl>
                                          <p:spTgt spid="3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blinds(horizontal)">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blinds(horizontal)">
                                      <p:cBhvr>
                                        <p:cTn id="42" dur="500"/>
                                        <p:tgtEl>
                                          <p:spTgt spid="2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blinds(horizontal)">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blinds(horizontal)">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blinds(horizontal)">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blinds(horizontal)">
                                      <p:cBhvr>
                                        <p:cTn id="62" dur="500"/>
                                        <p:tgtEl>
                                          <p:spTgt spid="24"/>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29"/>
                                        </p:tgtEl>
                                        <p:attrNameLst>
                                          <p:attrName>style.visibility</p:attrName>
                                        </p:attrNameLst>
                                      </p:cBhvr>
                                      <p:to>
                                        <p:strVal val="visible"/>
                                      </p:to>
                                    </p:set>
                                    <p:animEffect transition="in" filter="blinds(horizontal)">
                                      <p:cBhvr>
                                        <p:cTn id="67" dur="500"/>
                                        <p:tgtEl>
                                          <p:spTgt spid="2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2"/>
                                        </p:tgtEl>
                                        <p:attrNameLst>
                                          <p:attrName>style.visibility</p:attrName>
                                        </p:attrNameLst>
                                      </p:cBhvr>
                                      <p:to>
                                        <p:strVal val="visible"/>
                                      </p:to>
                                    </p:set>
                                    <p:animEffect transition="in" filter="blinds(horizontal)">
                                      <p:cBhvr>
                                        <p:cTn id="72" dur="500"/>
                                        <p:tgtEl>
                                          <p:spTgt spid="32"/>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blinds(horizontal)">
                                      <p:cBhvr>
                                        <p:cTn id="77" dur="5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blinds(horizontal)">
                                      <p:cBhvr>
                                        <p:cTn id="82" dur="500"/>
                                        <p:tgtEl>
                                          <p:spTgt spid="25"/>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blinds(horizontal)">
                                      <p:cBhvr>
                                        <p:cTn id="8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1" grpId="0"/>
      <p:bldP spid="22" grpId="0"/>
      <p:bldP spid="23" grpId="0"/>
      <p:bldP spid="24" grpId="0"/>
      <p:bldP spid="25" grpId="0"/>
      <p:bldP spid="26" grpId="0"/>
      <p:bldP spid="31" grpId="0"/>
      <p:bldP spid="32" grpId="0"/>
      <p:bldP spid="33" grpId="0" animBg="1"/>
      <p:bldP spid="34" grpId="0"/>
      <p:bldP spid="35" grpId="0" animBg="1"/>
      <p:bldP spid="3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7037" cy="5088493"/>
              </a:xfrm>
            </p:spPr>
            <p:txBody>
              <a:bodyPr>
                <a:normAutofit/>
              </a:bodyPr>
              <a:lstStyle/>
              <a:p>
                <a:pPr marL="0" indent="0" algn="ctr">
                  <a:buNone/>
                </a:pPr>
                <a:r>
                  <a:rPr lang="en-US" sz="1600" b="1" dirty="0">
                    <a:latin typeface="Comic Sans MS" panose="030F0702030302020204" pitchFamily="66" charset="0"/>
                  </a:rPr>
                  <a:t>You can also use the </a:t>
                </a:r>
                <a14:m>
                  <m:oMath xmlns:m="http://schemas.openxmlformats.org/officeDocument/2006/math">
                    <m:r>
                      <a:rPr lang="en-US" sz="1600" b="1" i="1" dirty="0" smtClean="0">
                        <a:latin typeface="Cambria Math" panose="02040503050406030204" pitchFamily="18" charset="0"/>
                      </a:rPr>
                      <m:t>𝑭</m:t>
                    </m:r>
                    <m:r>
                      <a:rPr lang="en-US" sz="1600" b="1" i="1" dirty="0" smtClean="0">
                        <a:latin typeface="Cambria Math" panose="02040503050406030204" pitchFamily="18" charset="0"/>
                      </a:rPr>
                      <m:t>=</m:t>
                    </m:r>
                    <m:r>
                      <a:rPr lang="en-US" sz="1600" b="1" i="1" dirty="0" smtClean="0">
                        <a:latin typeface="Cambria Math" panose="02040503050406030204" pitchFamily="18" charset="0"/>
                      </a:rPr>
                      <m:t>𝒎𝒂</m:t>
                    </m:r>
                    <m:r>
                      <a:rPr lang="en-US" sz="1600" b="1" i="1" dirty="0" smtClean="0">
                        <a:latin typeface="Cambria Math" panose="02040503050406030204" pitchFamily="18" charset="0"/>
                      </a:rPr>
                      <m:t> </m:t>
                    </m:r>
                  </m:oMath>
                </a14:m>
                <a:r>
                  <a:rPr lang="en-US" sz="1600" b="1" dirty="0">
                    <a:latin typeface="Comic Sans MS" panose="030F0702030302020204" pitchFamily="66" charset="0"/>
                  </a:rPr>
                  <a:t> relationship for situations involving vectors</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Given that:</a:t>
                </a:r>
              </a:p>
              <a:p>
                <a:pPr marL="0" indent="0" algn="ctr">
                  <a:buNone/>
                </a:pPr>
                <a:r>
                  <a:rPr lang="en-GB" sz="1600" b="1" dirty="0">
                    <a:latin typeface="Comic Sans MS" pitchFamily="66" charset="0"/>
                  </a:rPr>
                  <a:t>a</a:t>
                </a:r>
                <a:r>
                  <a:rPr lang="en-GB" sz="1600" dirty="0">
                    <a:latin typeface="Comic Sans MS" pitchFamily="66" charset="0"/>
                  </a:rPr>
                  <a:t> = 3</a:t>
                </a:r>
                <a:r>
                  <a:rPr lang="en-GB" sz="1600" b="1" dirty="0">
                    <a:latin typeface="Comic Sans MS" pitchFamily="66" charset="0"/>
                  </a:rPr>
                  <a:t>i</a:t>
                </a:r>
                <a:r>
                  <a:rPr lang="en-GB" sz="1600" dirty="0">
                    <a:latin typeface="Comic Sans MS" pitchFamily="66" charset="0"/>
                  </a:rPr>
                  <a:t> - </a:t>
                </a:r>
                <a:r>
                  <a:rPr lang="en-GB" sz="1600" b="1" dirty="0">
                    <a:latin typeface="Comic Sans MS" pitchFamily="66" charset="0"/>
                  </a:rPr>
                  <a:t>j</a:t>
                </a:r>
              </a:p>
              <a:p>
                <a:pPr marL="0" indent="0" algn="ctr">
                  <a:buNone/>
                </a:pPr>
                <a:r>
                  <a:rPr lang="en-GB" sz="1600" b="1" dirty="0">
                    <a:latin typeface="Comic Sans MS" pitchFamily="66" charset="0"/>
                  </a:rPr>
                  <a:t>b</a:t>
                </a:r>
                <a:r>
                  <a:rPr lang="en-GB" sz="1600" dirty="0">
                    <a:latin typeface="Comic Sans MS" pitchFamily="66" charset="0"/>
                  </a:rPr>
                  <a:t> = </a:t>
                </a:r>
                <a:r>
                  <a:rPr lang="en-GB" sz="1600" b="1" dirty="0" err="1">
                    <a:latin typeface="Comic Sans MS" pitchFamily="66" charset="0"/>
                  </a:rPr>
                  <a:t>i</a:t>
                </a:r>
                <a:r>
                  <a:rPr lang="en-GB" sz="1600" dirty="0">
                    <a:latin typeface="Comic Sans MS" pitchFamily="66" charset="0"/>
                  </a:rPr>
                  <a:t> + </a:t>
                </a:r>
                <a:r>
                  <a:rPr lang="en-GB" sz="1600" b="1" dirty="0">
                    <a:latin typeface="Comic Sans MS" pitchFamily="66" charset="0"/>
                  </a:rPr>
                  <a:t>j</a:t>
                </a:r>
              </a:p>
              <a:p>
                <a:pPr marL="0" indent="0" algn="ctr">
                  <a:buNone/>
                </a:pPr>
                <a:endParaRPr lang="en-GB" sz="1600" dirty="0">
                  <a:latin typeface="Comic Sans MS" pitchFamily="66" charset="0"/>
                </a:endParaRPr>
              </a:p>
              <a:p>
                <a:pPr marL="0" indent="0" algn="ctr">
                  <a:buNone/>
                </a:pPr>
                <a:r>
                  <a:rPr lang="en-GB" sz="1600" dirty="0">
                    <a:latin typeface="Comic Sans MS" pitchFamily="66" charset="0"/>
                  </a:rPr>
                  <a:t>Find µ if </a:t>
                </a:r>
                <a:r>
                  <a:rPr lang="en-GB" sz="1600" b="1" dirty="0">
                    <a:latin typeface="Comic Sans MS" pitchFamily="66" charset="0"/>
                  </a:rPr>
                  <a:t>a</a:t>
                </a:r>
                <a:r>
                  <a:rPr lang="en-GB" sz="1600" dirty="0">
                    <a:latin typeface="Comic Sans MS" pitchFamily="66" charset="0"/>
                  </a:rPr>
                  <a:t> + µ</a:t>
                </a:r>
                <a:r>
                  <a:rPr lang="en-GB" sz="1600" b="1" dirty="0">
                    <a:latin typeface="Comic Sans MS" pitchFamily="66" charset="0"/>
                  </a:rPr>
                  <a:t>b</a:t>
                </a:r>
                <a:r>
                  <a:rPr lang="en-GB" sz="1600" dirty="0">
                    <a:latin typeface="Comic Sans MS" pitchFamily="66" charset="0"/>
                  </a:rPr>
                  <a:t> is parallel to 3</a:t>
                </a:r>
                <a:r>
                  <a:rPr lang="en-GB" sz="1600" b="1" dirty="0">
                    <a:latin typeface="Comic Sans MS" pitchFamily="66" charset="0"/>
                  </a:rPr>
                  <a:t>i</a:t>
                </a:r>
                <a:r>
                  <a:rPr lang="en-GB" sz="1600" dirty="0">
                    <a:latin typeface="Comic Sans MS" pitchFamily="66" charset="0"/>
                  </a:rPr>
                  <a:t> + </a:t>
                </a:r>
                <a:r>
                  <a:rPr lang="en-GB" sz="1600" b="1" dirty="0">
                    <a:latin typeface="Comic Sans MS" pitchFamily="66" charset="0"/>
                  </a:rPr>
                  <a:t>j</a:t>
                </a:r>
                <a:endParaRPr lang="en-GB" sz="1600" dirty="0">
                  <a:latin typeface="Comic Sans MS" pitchFamily="66" charset="0"/>
                </a:endParaRPr>
              </a:p>
              <a:p>
                <a:pPr marL="0" indent="0" algn="ctr">
                  <a:buNone/>
                </a:pPr>
                <a:endParaRPr lang="en-GB" sz="1600" dirty="0">
                  <a:latin typeface="Comic Sans MS" pitchFamily="66" charset="0"/>
                </a:endParaRPr>
              </a:p>
              <a:p>
                <a:pPr marL="0" indent="0" algn="ctr">
                  <a:buNone/>
                </a:pPr>
                <a:r>
                  <a:rPr lang="en-GB" sz="1600" dirty="0">
                    <a:latin typeface="Comic Sans MS" pitchFamily="66" charset="0"/>
                    <a:sym typeface="Wingdings" pitchFamily="2" charset="2"/>
                  </a:rPr>
                  <a:t> Start by calculating </a:t>
                </a:r>
                <a:r>
                  <a:rPr lang="en-GB" sz="1600" b="1" dirty="0">
                    <a:latin typeface="Comic Sans MS" pitchFamily="66" charset="0"/>
                    <a:sym typeface="Wingdings" pitchFamily="2" charset="2"/>
                  </a:rPr>
                  <a:t>a</a:t>
                </a:r>
                <a:r>
                  <a:rPr lang="en-GB" sz="1600" dirty="0">
                    <a:latin typeface="Comic Sans MS" pitchFamily="66" charset="0"/>
                    <a:sym typeface="Wingdings" pitchFamily="2" charset="2"/>
                  </a:rPr>
                  <a:t> + µ</a:t>
                </a:r>
                <a:r>
                  <a:rPr lang="en-GB" sz="1600" b="1" dirty="0">
                    <a:latin typeface="Comic Sans MS" pitchFamily="66" charset="0"/>
                    <a:sym typeface="Wingdings" pitchFamily="2" charset="2"/>
                  </a:rPr>
                  <a:t>b</a:t>
                </a:r>
                <a:r>
                  <a:rPr lang="en-GB" sz="1600" dirty="0">
                    <a:latin typeface="Comic Sans MS" pitchFamily="66" charset="0"/>
                    <a:sym typeface="Wingdings" pitchFamily="2" charset="2"/>
                  </a:rPr>
                  <a:t> in terms of </a:t>
                </a:r>
                <a:r>
                  <a:rPr lang="en-GB" sz="1600" b="1" dirty="0">
                    <a:latin typeface="Comic Sans MS" pitchFamily="66" charset="0"/>
                    <a:sym typeface="Wingdings" pitchFamily="2" charset="2"/>
                  </a:rPr>
                  <a:t>a</a:t>
                </a:r>
                <a:r>
                  <a:rPr lang="en-GB" sz="1600" dirty="0">
                    <a:latin typeface="Comic Sans MS" pitchFamily="66" charset="0"/>
                    <a:sym typeface="Wingdings" pitchFamily="2" charset="2"/>
                  </a:rPr>
                  <a:t>, </a:t>
                </a:r>
                <a:r>
                  <a:rPr lang="en-GB" sz="1600" b="1" dirty="0">
                    <a:latin typeface="Comic Sans MS" pitchFamily="66" charset="0"/>
                    <a:sym typeface="Wingdings" pitchFamily="2" charset="2"/>
                  </a:rPr>
                  <a:t>b</a:t>
                </a:r>
                <a:r>
                  <a:rPr lang="en-GB" sz="1600" dirty="0">
                    <a:latin typeface="Comic Sans MS" pitchFamily="66" charset="0"/>
                    <a:sym typeface="Wingdings" pitchFamily="2" charset="2"/>
                  </a:rPr>
                  <a:t> and µ</a:t>
                </a:r>
                <a:endParaRPr lang="en-GB" sz="1600" dirty="0">
                  <a:latin typeface="Comic Sans MS" pitchFamily="66" charset="0"/>
                </a:endParaRPr>
              </a:p>
              <a:p>
                <a:pPr marL="0" indent="0" algn="ctr">
                  <a:buNone/>
                </a:pPr>
                <a:endParaRPr lang="en-US" sz="16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7037" cy="5088493"/>
              </a:xfrm>
              <a:blipFill>
                <a:blip r:embed="rId2"/>
                <a:stretch>
                  <a:fillRect l="-335" t="-719" r="-3183"/>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10D</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1074" y="481756"/>
                <a:ext cx="129048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0" i="1" smtClean="0">
                          <a:latin typeface="Cambria Math"/>
                        </a:rPr>
                        <m:t>𝐹</m:t>
                      </m:r>
                      <m:r>
                        <a:rPr lang="en-GB" sz="2400" b="0" i="1" smtClean="0">
                          <a:latin typeface="Cambria Math"/>
                        </a:rPr>
                        <m:t>=</m:t>
                      </m:r>
                      <m:r>
                        <a:rPr lang="en-GB" sz="2400" b="0" i="1" smtClean="0">
                          <a:latin typeface="Cambria Math"/>
                        </a:rPr>
                        <m:t>𝑚𝑎</m:t>
                      </m:r>
                    </m:oMath>
                  </m:oMathPara>
                </a14:m>
                <a:endParaRPr lang="en-GB"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31074" y="481756"/>
                <a:ext cx="1290481" cy="461665"/>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4011303" y="1524000"/>
                <a:ext cx="1097480"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1" i="1" smtClean="0">
                          <a:latin typeface="Cambria Math"/>
                        </a:rPr>
                        <m:t>𝒂</m:t>
                      </m:r>
                      <m:r>
                        <a:rPr lang="en-GB" sz="1600" b="0" i="1" smtClean="0">
                          <a:latin typeface="Cambria Math"/>
                        </a:rPr>
                        <m:t>+</m:t>
                      </m:r>
                      <m:r>
                        <a:rPr lang="en-GB" sz="1600" b="0" i="1" smtClean="0">
                          <a:latin typeface="Cambria Math"/>
                          <a:ea typeface="Cambria Math"/>
                        </a:rPr>
                        <m:t>𝜇</m:t>
                      </m:r>
                      <m:r>
                        <a:rPr lang="en-GB" sz="1600" b="1" i="1" smtClean="0">
                          <a:latin typeface="Cambria Math"/>
                          <a:ea typeface="Cambria Math"/>
                        </a:rPr>
                        <m:t>𝒃</m:t>
                      </m:r>
                      <m:r>
                        <a:rPr lang="en-GB" sz="1600" b="1" i="1" smtClean="0">
                          <a:latin typeface="Cambria Math"/>
                          <a:ea typeface="Cambria Math"/>
                        </a:rPr>
                        <m:t> </m:t>
                      </m:r>
                      <m:r>
                        <a:rPr lang="en-GB" sz="1600" b="0" i="1" smtClean="0">
                          <a:latin typeface="Cambria Math"/>
                          <a:ea typeface="Cambria Math"/>
                        </a:rPr>
                        <m:t>=</m:t>
                      </m:r>
                    </m:oMath>
                  </m:oMathPara>
                </a14:m>
                <a:endParaRPr lang="en-GB" sz="1600" dirty="0"/>
              </a:p>
            </p:txBody>
          </p:sp>
        </mc:Choice>
        <mc:Fallback xmlns="">
          <p:sp>
            <p:nvSpPr>
              <p:cNvPr id="27" name="TextBox 26"/>
              <p:cNvSpPr txBox="1">
                <a:spLocks noRot="1" noChangeAspect="1" noMove="1" noResize="1" noEditPoints="1" noAdjustHandles="1" noChangeArrowheads="1" noChangeShapeType="1" noTextEdit="1"/>
              </p:cNvSpPr>
              <p:nvPr/>
            </p:nvSpPr>
            <p:spPr>
              <a:xfrm>
                <a:off x="4011303" y="1524000"/>
                <a:ext cx="1097480" cy="33855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4953000" y="1524000"/>
                <a:ext cx="185191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(3</m:t>
                      </m:r>
                      <m:r>
                        <a:rPr lang="en-GB" sz="1600" b="1" i="1" smtClean="0">
                          <a:latin typeface="Cambria Math"/>
                        </a:rPr>
                        <m:t>𝒊</m:t>
                      </m:r>
                      <m:r>
                        <a:rPr lang="en-GB" sz="1600" b="0" i="1" smtClean="0">
                          <a:latin typeface="Cambria Math"/>
                        </a:rPr>
                        <m:t>−</m:t>
                      </m:r>
                      <m:r>
                        <a:rPr lang="en-GB" sz="1600" b="1" i="1" smtClean="0">
                          <a:latin typeface="Cambria Math"/>
                        </a:rPr>
                        <m:t>𝒋</m:t>
                      </m:r>
                      <m:r>
                        <a:rPr lang="en-GB" sz="1600" b="0" i="1" smtClean="0">
                          <a:latin typeface="Cambria Math"/>
                        </a:rPr>
                        <m:t>)+</m:t>
                      </m:r>
                      <m:r>
                        <a:rPr lang="en-GB" sz="1600" b="0" i="1" smtClean="0">
                          <a:latin typeface="Cambria Math"/>
                          <a:ea typeface="Cambria Math"/>
                        </a:rPr>
                        <m:t>𝜇</m:t>
                      </m:r>
                      <m:r>
                        <a:rPr lang="en-GB" sz="1600" b="0" i="1" smtClean="0">
                          <a:latin typeface="Cambria Math"/>
                          <a:ea typeface="Cambria Math"/>
                        </a:rPr>
                        <m:t>(</m:t>
                      </m:r>
                      <m:r>
                        <a:rPr lang="en-GB" sz="1600" b="1" i="1" smtClean="0">
                          <a:latin typeface="Cambria Math"/>
                          <a:ea typeface="Cambria Math"/>
                        </a:rPr>
                        <m:t>𝒊</m:t>
                      </m:r>
                      <m:r>
                        <a:rPr lang="en-GB" sz="1600" b="0" i="1" smtClean="0">
                          <a:latin typeface="Cambria Math"/>
                          <a:ea typeface="Cambria Math"/>
                        </a:rPr>
                        <m:t>+</m:t>
                      </m:r>
                      <m:r>
                        <a:rPr lang="en-GB" sz="1600" b="1" i="1" smtClean="0">
                          <a:latin typeface="Cambria Math"/>
                          <a:ea typeface="Cambria Math"/>
                        </a:rPr>
                        <m:t>𝒋</m:t>
                      </m:r>
                      <m:r>
                        <a:rPr lang="en-GB" sz="1600" b="0" i="1" smtClean="0">
                          <a:latin typeface="Cambria Math"/>
                          <a:ea typeface="Cambria Math"/>
                        </a:rPr>
                        <m:t>)</m:t>
                      </m:r>
                    </m:oMath>
                  </m:oMathPara>
                </a14:m>
                <a:endParaRPr lang="en-GB" sz="1600" dirty="0"/>
              </a:p>
            </p:txBody>
          </p:sp>
        </mc:Choice>
        <mc:Fallback xmlns="">
          <p:sp>
            <p:nvSpPr>
              <p:cNvPr id="30" name="TextBox 29"/>
              <p:cNvSpPr txBox="1">
                <a:spLocks noRot="1" noChangeAspect="1" noMove="1" noResize="1" noEditPoints="1" noAdjustHandles="1" noChangeArrowheads="1" noChangeShapeType="1" noTextEdit="1"/>
              </p:cNvSpPr>
              <p:nvPr/>
            </p:nvSpPr>
            <p:spPr>
              <a:xfrm>
                <a:off x="4953000" y="1524000"/>
                <a:ext cx="1851917" cy="338554"/>
              </a:xfrm>
              <a:prstGeom prst="rect">
                <a:avLst/>
              </a:prstGeom>
              <a:blipFill>
                <a:blip r:embed="rId5"/>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4724400" y="1981200"/>
                <a:ext cx="1919435"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  3</m:t>
                      </m:r>
                      <m:r>
                        <a:rPr lang="en-GB" sz="1600" b="1" i="1" smtClean="0">
                          <a:latin typeface="Cambria Math"/>
                        </a:rPr>
                        <m:t>𝒊</m:t>
                      </m:r>
                      <m:r>
                        <a:rPr lang="en-GB" sz="1600" b="0" i="1" smtClean="0">
                          <a:latin typeface="Cambria Math"/>
                        </a:rPr>
                        <m:t>−</m:t>
                      </m:r>
                      <m:r>
                        <a:rPr lang="en-GB" sz="1600" b="1" i="1" smtClean="0">
                          <a:latin typeface="Cambria Math"/>
                        </a:rPr>
                        <m:t>𝒋</m:t>
                      </m:r>
                      <m:r>
                        <a:rPr lang="en-GB" sz="1600" b="0" i="1" smtClean="0">
                          <a:latin typeface="Cambria Math"/>
                        </a:rPr>
                        <m:t>+</m:t>
                      </m:r>
                      <m:r>
                        <a:rPr lang="en-GB" sz="1600" b="0" i="1" smtClean="0">
                          <a:latin typeface="Cambria Math"/>
                          <a:ea typeface="Cambria Math"/>
                        </a:rPr>
                        <m:t>𝜇</m:t>
                      </m:r>
                      <m:r>
                        <a:rPr lang="en-GB" sz="1600" b="1" i="1" smtClean="0">
                          <a:latin typeface="Cambria Math"/>
                          <a:ea typeface="Cambria Math"/>
                        </a:rPr>
                        <m:t>𝒊</m:t>
                      </m:r>
                      <m:r>
                        <a:rPr lang="en-GB" sz="1600" b="0" i="1" smtClean="0">
                          <a:latin typeface="Cambria Math"/>
                          <a:ea typeface="Cambria Math"/>
                        </a:rPr>
                        <m:t>+</m:t>
                      </m:r>
                      <m:r>
                        <a:rPr lang="en-GB" sz="1600" i="1">
                          <a:latin typeface="Cambria Math"/>
                          <a:ea typeface="Cambria Math"/>
                        </a:rPr>
                        <m:t>𝜇</m:t>
                      </m:r>
                      <m:r>
                        <a:rPr lang="en-GB" sz="1600" b="1" i="1" smtClean="0">
                          <a:latin typeface="Cambria Math"/>
                          <a:ea typeface="Cambria Math"/>
                        </a:rPr>
                        <m:t>𝒋</m:t>
                      </m:r>
                    </m:oMath>
                  </m:oMathPara>
                </a14:m>
                <a:endParaRPr lang="en-GB" sz="1600" dirty="0"/>
              </a:p>
            </p:txBody>
          </p:sp>
        </mc:Choice>
        <mc:Fallback xmlns="">
          <p:sp>
            <p:nvSpPr>
              <p:cNvPr id="37" name="TextBox 36"/>
              <p:cNvSpPr txBox="1">
                <a:spLocks noRot="1" noChangeAspect="1" noMove="1" noResize="1" noEditPoints="1" noAdjustHandles="1" noChangeArrowheads="1" noChangeShapeType="1" noTextEdit="1"/>
              </p:cNvSpPr>
              <p:nvPr/>
            </p:nvSpPr>
            <p:spPr>
              <a:xfrm>
                <a:off x="4724400" y="1981200"/>
                <a:ext cx="1919435" cy="338554"/>
              </a:xfrm>
              <a:prstGeom prst="rect">
                <a:avLst/>
              </a:prstGeom>
              <a:blipFill>
                <a:blip r:embed="rId6"/>
                <a:stretch>
                  <a:fillRect b="-71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4724400" y="2438400"/>
                <a:ext cx="1919435"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  3</m:t>
                      </m:r>
                      <m:r>
                        <a:rPr lang="en-GB" sz="1600" b="1" i="1" smtClean="0">
                          <a:latin typeface="Cambria Math"/>
                        </a:rPr>
                        <m:t>𝒊</m:t>
                      </m:r>
                      <m:r>
                        <a:rPr lang="en-GB" sz="1600" b="0" i="1" smtClean="0">
                          <a:latin typeface="Cambria Math"/>
                        </a:rPr>
                        <m:t>+</m:t>
                      </m:r>
                      <m:r>
                        <a:rPr lang="en-GB" sz="1600" b="0" i="1" smtClean="0">
                          <a:latin typeface="Cambria Math"/>
                          <a:ea typeface="Cambria Math"/>
                        </a:rPr>
                        <m:t>𝜇</m:t>
                      </m:r>
                      <m:r>
                        <a:rPr lang="en-GB" sz="1600" b="1" i="1" smtClean="0">
                          <a:latin typeface="Cambria Math"/>
                          <a:ea typeface="Cambria Math"/>
                        </a:rPr>
                        <m:t>𝒊</m:t>
                      </m:r>
                      <m:r>
                        <a:rPr lang="en-GB" sz="1600" i="1">
                          <a:latin typeface="Cambria Math"/>
                        </a:rPr>
                        <m:t>−</m:t>
                      </m:r>
                      <m:r>
                        <a:rPr lang="en-GB" sz="1600" b="1" i="1">
                          <a:latin typeface="Cambria Math"/>
                        </a:rPr>
                        <m:t>𝒋</m:t>
                      </m:r>
                      <m:r>
                        <a:rPr lang="en-GB" sz="1600" b="0" i="1" smtClean="0">
                          <a:latin typeface="Cambria Math"/>
                          <a:ea typeface="Cambria Math"/>
                        </a:rPr>
                        <m:t>+</m:t>
                      </m:r>
                      <m:r>
                        <a:rPr lang="en-GB" sz="1600" i="1">
                          <a:latin typeface="Cambria Math"/>
                          <a:ea typeface="Cambria Math"/>
                        </a:rPr>
                        <m:t>𝜇</m:t>
                      </m:r>
                      <m:r>
                        <a:rPr lang="en-GB" sz="1600" b="1" i="1" smtClean="0">
                          <a:latin typeface="Cambria Math"/>
                          <a:ea typeface="Cambria Math"/>
                        </a:rPr>
                        <m:t>𝒋</m:t>
                      </m:r>
                    </m:oMath>
                  </m:oMathPara>
                </a14:m>
                <a:endParaRPr lang="en-GB" sz="1600" dirty="0"/>
              </a:p>
            </p:txBody>
          </p:sp>
        </mc:Choice>
        <mc:Fallback xmlns="">
          <p:sp>
            <p:nvSpPr>
              <p:cNvPr id="38" name="TextBox 37"/>
              <p:cNvSpPr txBox="1">
                <a:spLocks noRot="1" noChangeAspect="1" noMove="1" noResize="1" noEditPoints="1" noAdjustHandles="1" noChangeArrowheads="1" noChangeShapeType="1" noTextEdit="1"/>
              </p:cNvSpPr>
              <p:nvPr/>
            </p:nvSpPr>
            <p:spPr>
              <a:xfrm>
                <a:off x="4724400" y="2438400"/>
                <a:ext cx="1919435" cy="338554"/>
              </a:xfrm>
              <a:prstGeom prst="rect">
                <a:avLst/>
              </a:prstGeom>
              <a:blipFill>
                <a:blip r:embed="rId7"/>
                <a:stretch>
                  <a:fillRect b="-71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4724400" y="2895600"/>
                <a:ext cx="1250983"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 </m:t>
                      </m:r>
                      <m:d>
                        <m:dPr>
                          <m:ctrlPr>
                            <a:rPr lang="en-GB" sz="1600" b="0" i="1" smtClean="0">
                              <a:latin typeface="Cambria Math" panose="02040503050406030204" pitchFamily="18" charset="0"/>
                            </a:rPr>
                          </m:ctrlPr>
                        </m:dPr>
                        <m:e>
                          <m:r>
                            <a:rPr lang="en-GB" sz="1600" b="0" i="1" smtClean="0">
                              <a:latin typeface="Cambria Math"/>
                            </a:rPr>
                            <m:t>3+</m:t>
                          </m:r>
                          <m:r>
                            <a:rPr lang="en-GB" sz="1600" b="0" i="1" smtClean="0">
                              <a:latin typeface="Cambria Math"/>
                              <a:ea typeface="Cambria Math"/>
                            </a:rPr>
                            <m:t>𝜇</m:t>
                          </m:r>
                        </m:e>
                      </m:d>
                      <m:r>
                        <a:rPr lang="en-GB" sz="1600" b="1" i="1" smtClean="0">
                          <a:latin typeface="Cambria Math"/>
                          <a:ea typeface="Cambria Math"/>
                        </a:rPr>
                        <m:t>𝒊</m:t>
                      </m:r>
                    </m:oMath>
                  </m:oMathPara>
                </a14:m>
                <a:endParaRPr lang="en-GB" sz="1600" b="1" dirty="0"/>
              </a:p>
            </p:txBody>
          </p:sp>
        </mc:Choice>
        <mc:Fallback xmlns="">
          <p:sp>
            <p:nvSpPr>
              <p:cNvPr id="39" name="TextBox 38"/>
              <p:cNvSpPr txBox="1">
                <a:spLocks noRot="1" noChangeAspect="1" noMove="1" noResize="1" noEditPoints="1" noAdjustHandles="1" noChangeArrowheads="1" noChangeShapeType="1" noTextEdit="1"/>
              </p:cNvSpPr>
              <p:nvPr/>
            </p:nvSpPr>
            <p:spPr>
              <a:xfrm>
                <a:off x="4724400" y="2895600"/>
                <a:ext cx="1250983" cy="338554"/>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5791200" y="2895600"/>
                <a:ext cx="129540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 </m:t>
                      </m:r>
                      <m:d>
                        <m:dPr>
                          <m:ctrlPr>
                            <a:rPr lang="en-GB" sz="1600" b="0" i="1" smtClean="0">
                              <a:latin typeface="Cambria Math" panose="02040503050406030204" pitchFamily="18" charset="0"/>
                            </a:rPr>
                          </m:ctrlPr>
                        </m:dPr>
                        <m:e>
                          <m:r>
                            <a:rPr lang="en-GB" sz="1600" b="0" i="1" smtClean="0">
                              <a:latin typeface="Cambria Math"/>
                            </a:rPr>
                            <m:t>−1+</m:t>
                          </m:r>
                          <m:r>
                            <a:rPr lang="en-GB" sz="1600" b="0" i="1" smtClean="0">
                              <a:latin typeface="Cambria Math"/>
                              <a:ea typeface="Cambria Math"/>
                            </a:rPr>
                            <m:t>𝜇</m:t>
                          </m:r>
                        </m:e>
                      </m:d>
                      <m:r>
                        <a:rPr lang="en-GB" sz="1600" b="1" i="1" smtClean="0">
                          <a:latin typeface="Cambria Math"/>
                          <a:ea typeface="Cambria Math"/>
                        </a:rPr>
                        <m:t>𝒋</m:t>
                      </m:r>
                    </m:oMath>
                  </m:oMathPara>
                </a14:m>
                <a:endParaRPr lang="en-GB" sz="1600" b="1" dirty="0"/>
              </a:p>
            </p:txBody>
          </p:sp>
        </mc:Choice>
        <mc:Fallback xmlns="">
          <p:sp>
            <p:nvSpPr>
              <p:cNvPr id="40" name="TextBox 39"/>
              <p:cNvSpPr txBox="1">
                <a:spLocks noRot="1" noChangeAspect="1" noMove="1" noResize="1" noEditPoints="1" noAdjustHandles="1" noChangeArrowheads="1" noChangeShapeType="1" noTextEdit="1"/>
              </p:cNvSpPr>
              <p:nvPr/>
            </p:nvSpPr>
            <p:spPr>
              <a:xfrm>
                <a:off x="5791200" y="2895600"/>
                <a:ext cx="1295400" cy="338554"/>
              </a:xfrm>
              <a:prstGeom prst="rect">
                <a:avLst/>
              </a:prstGeom>
              <a:blipFill>
                <a:blip r:embed="rId9"/>
                <a:stretch>
                  <a:fillRect b="-7143"/>
                </a:stretch>
              </a:blipFill>
            </p:spPr>
            <p:txBody>
              <a:bodyPr/>
              <a:lstStyle/>
              <a:p>
                <a:r>
                  <a:rPr lang="en-GB">
                    <a:noFill/>
                  </a:rPr>
                  <a:t> </a:t>
                </a:r>
              </a:p>
            </p:txBody>
          </p:sp>
        </mc:Fallback>
      </mc:AlternateContent>
      <p:cxnSp>
        <p:nvCxnSpPr>
          <p:cNvPr id="41" name="Straight Connector 40"/>
          <p:cNvCxnSpPr/>
          <p:nvPr/>
        </p:nvCxnSpPr>
        <p:spPr>
          <a:xfrm>
            <a:off x="5105400" y="3200400"/>
            <a:ext cx="609600" cy="0"/>
          </a:xfrm>
          <a:prstGeom prst="line">
            <a:avLst/>
          </a:prstGeom>
          <a:ln w="3175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172200" y="3200400"/>
            <a:ext cx="609600" cy="0"/>
          </a:xfrm>
          <a:prstGeom prst="line">
            <a:avLst/>
          </a:prstGeom>
          <a:ln w="31750">
            <a:solidFill>
              <a:srgbClr val="0000CC"/>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3733800" y="3429000"/>
            <a:ext cx="5181600" cy="523220"/>
          </a:xfrm>
          <a:prstGeom prst="rect">
            <a:avLst/>
          </a:prstGeom>
          <a:noFill/>
        </p:spPr>
        <p:txBody>
          <a:bodyPr wrap="square" rtlCol="0">
            <a:spAutoFit/>
          </a:bodyPr>
          <a:lstStyle/>
          <a:p>
            <a:pPr algn="ctr"/>
            <a:r>
              <a:rPr lang="en-GB" sz="1400" dirty="0">
                <a:solidFill>
                  <a:srgbClr val="FF0000"/>
                </a:solidFill>
                <a:latin typeface="Comic Sans MS" pitchFamily="66" charset="0"/>
              </a:rPr>
              <a:t>As the vector must be parallel to 3</a:t>
            </a:r>
            <a:r>
              <a:rPr lang="en-GB" sz="1400" b="1" dirty="0">
                <a:solidFill>
                  <a:srgbClr val="FF0000"/>
                </a:solidFill>
                <a:latin typeface="Comic Sans MS" pitchFamily="66" charset="0"/>
              </a:rPr>
              <a:t>i</a:t>
            </a:r>
            <a:r>
              <a:rPr lang="en-GB" sz="1400" dirty="0">
                <a:solidFill>
                  <a:srgbClr val="FF0000"/>
                </a:solidFill>
                <a:latin typeface="Comic Sans MS" pitchFamily="66" charset="0"/>
              </a:rPr>
              <a:t> + </a:t>
            </a:r>
            <a:r>
              <a:rPr lang="en-GB" sz="1400" b="1" dirty="0">
                <a:solidFill>
                  <a:srgbClr val="FF0000"/>
                </a:solidFill>
                <a:latin typeface="Comic Sans MS" pitchFamily="66" charset="0"/>
              </a:rPr>
              <a:t>j</a:t>
            </a:r>
            <a:r>
              <a:rPr lang="en-GB" sz="1400" dirty="0">
                <a:solidFill>
                  <a:srgbClr val="FF0000"/>
                </a:solidFill>
                <a:latin typeface="Comic Sans MS" pitchFamily="66" charset="0"/>
              </a:rPr>
              <a:t>, the </a:t>
            </a:r>
            <a:r>
              <a:rPr lang="en-GB" sz="1400" b="1" dirty="0" err="1">
                <a:solidFill>
                  <a:srgbClr val="FF0000"/>
                </a:solidFill>
                <a:latin typeface="Comic Sans MS" pitchFamily="66" charset="0"/>
              </a:rPr>
              <a:t>i</a:t>
            </a:r>
            <a:r>
              <a:rPr lang="en-GB" sz="1400" dirty="0">
                <a:solidFill>
                  <a:srgbClr val="FF0000"/>
                </a:solidFill>
                <a:latin typeface="Comic Sans MS" pitchFamily="66" charset="0"/>
              </a:rPr>
              <a:t> term must be 3 times the </a:t>
            </a:r>
            <a:r>
              <a:rPr lang="en-GB" sz="1400" b="1" dirty="0">
                <a:solidFill>
                  <a:srgbClr val="FF0000"/>
                </a:solidFill>
                <a:latin typeface="Comic Sans MS" pitchFamily="66" charset="0"/>
              </a:rPr>
              <a:t>j</a:t>
            </a:r>
            <a:r>
              <a:rPr lang="en-GB" sz="1400" dirty="0">
                <a:solidFill>
                  <a:srgbClr val="FF0000"/>
                </a:solidFill>
                <a:latin typeface="Comic Sans MS" pitchFamily="66" charset="0"/>
              </a:rPr>
              <a:t> term!</a:t>
            </a:r>
          </a:p>
        </p:txBody>
      </p:sp>
      <mc:AlternateContent xmlns:mc="http://schemas.openxmlformats.org/markup-compatibility/2006" xmlns:a14="http://schemas.microsoft.com/office/drawing/2010/main">
        <mc:Choice Requires="a14">
          <p:sp>
            <p:nvSpPr>
              <p:cNvPr id="44" name="TextBox 43"/>
              <p:cNvSpPr txBox="1"/>
              <p:nvPr/>
            </p:nvSpPr>
            <p:spPr>
              <a:xfrm>
                <a:off x="4038600" y="4114800"/>
                <a:ext cx="96353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3+</m:t>
                      </m:r>
                      <m:r>
                        <a:rPr lang="en-GB" sz="1600" b="0" i="1" smtClean="0">
                          <a:latin typeface="Cambria Math"/>
                          <a:ea typeface="Cambria Math"/>
                        </a:rPr>
                        <m:t>𝜇</m:t>
                      </m:r>
                      <m:r>
                        <a:rPr lang="en-GB" sz="1600" b="0" i="1" smtClean="0">
                          <a:latin typeface="Cambria Math"/>
                          <a:ea typeface="Cambria Math"/>
                        </a:rPr>
                        <m:t> =</m:t>
                      </m:r>
                    </m:oMath>
                  </m:oMathPara>
                </a14:m>
                <a:endParaRPr lang="en-GB" sz="1600" dirty="0"/>
              </a:p>
            </p:txBody>
          </p:sp>
        </mc:Choice>
        <mc:Fallback xmlns="">
          <p:sp>
            <p:nvSpPr>
              <p:cNvPr id="44" name="TextBox 43"/>
              <p:cNvSpPr txBox="1">
                <a:spLocks noRot="1" noChangeAspect="1" noMove="1" noResize="1" noEditPoints="1" noAdjustHandles="1" noChangeArrowheads="1" noChangeShapeType="1" noTextEdit="1"/>
              </p:cNvSpPr>
              <p:nvPr/>
            </p:nvSpPr>
            <p:spPr>
              <a:xfrm>
                <a:off x="4038600" y="4114800"/>
                <a:ext cx="963534" cy="338554"/>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4876800" y="4114800"/>
                <a:ext cx="114537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3(−1+</m:t>
                      </m:r>
                      <m:r>
                        <a:rPr lang="en-GB" sz="1600" b="0" i="1" smtClean="0">
                          <a:latin typeface="Cambria Math"/>
                          <a:ea typeface="Cambria Math"/>
                        </a:rPr>
                        <m:t>𝜇</m:t>
                      </m:r>
                      <m:r>
                        <a:rPr lang="en-GB" sz="1600" b="0" i="1" smtClean="0">
                          <a:latin typeface="Cambria Math"/>
                          <a:ea typeface="Cambria Math"/>
                        </a:rPr>
                        <m:t>)</m:t>
                      </m:r>
                    </m:oMath>
                  </m:oMathPara>
                </a14:m>
                <a:endParaRPr lang="en-GB" sz="1600" dirty="0"/>
              </a:p>
            </p:txBody>
          </p:sp>
        </mc:Choice>
        <mc:Fallback xmlns="">
          <p:sp>
            <p:nvSpPr>
              <p:cNvPr id="45" name="TextBox 44"/>
              <p:cNvSpPr txBox="1">
                <a:spLocks noRot="1" noChangeAspect="1" noMove="1" noResize="1" noEditPoints="1" noAdjustHandles="1" noChangeArrowheads="1" noChangeShapeType="1" noTextEdit="1"/>
              </p:cNvSpPr>
              <p:nvPr/>
            </p:nvSpPr>
            <p:spPr>
              <a:xfrm>
                <a:off x="4876800" y="4114800"/>
                <a:ext cx="1145378" cy="338554"/>
              </a:xfrm>
              <a:prstGeom prst="rect">
                <a:avLst/>
              </a:prstGeom>
              <a:blipFill>
                <a:blip r:embed="rId11"/>
                <a:stretch>
                  <a:fillRect b="-89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4038600" y="4495800"/>
                <a:ext cx="963534"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3+</m:t>
                      </m:r>
                      <m:r>
                        <a:rPr lang="en-GB" sz="1600" b="0" i="1" smtClean="0">
                          <a:latin typeface="Cambria Math"/>
                          <a:ea typeface="Cambria Math"/>
                        </a:rPr>
                        <m:t>𝜇</m:t>
                      </m:r>
                      <m:r>
                        <a:rPr lang="en-GB" sz="1600" b="0" i="1" smtClean="0">
                          <a:latin typeface="Cambria Math"/>
                          <a:ea typeface="Cambria Math"/>
                        </a:rPr>
                        <m:t> =</m:t>
                      </m:r>
                    </m:oMath>
                  </m:oMathPara>
                </a14:m>
                <a:endParaRPr lang="en-GB" sz="1600" dirty="0"/>
              </a:p>
            </p:txBody>
          </p:sp>
        </mc:Choice>
        <mc:Fallback xmlns="">
          <p:sp>
            <p:nvSpPr>
              <p:cNvPr id="46" name="TextBox 45"/>
              <p:cNvSpPr txBox="1">
                <a:spLocks noRot="1" noChangeAspect="1" noMove="1" noResize="1" noEditPoints="1" noAdjustHandles="1" noChangeArrowheads="1" noChangeShapeType="1" noTextEdit="1"/>
              </p:cNvSpPr>
              <p:nvPr/>
            </p:nvSpPr>
            <p:spPr>
              <a:xfrm>
                <a:off x="4038600" y="4495800"/>
                <a:ext cx="963534" cy="338554"/>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4876800" y="4495800"/>
                <a:ext cx="975460"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−3+3</m:t>
                      </m:r>
                      <m:r>
                        <a:rPr lang="en-GB" sz="1600" b="0" i="1" smtClean="0">
                          <a:latin typeface="Cambria Math"/>
                          <a:ea typeface="Cambria Math"/>
                        </a:rPr>
                        <m:t>𝜇</m:t>
                      </m:r>
                    </m:oMath>
                  </m:oMathPara>
                </a14:m>
                <a:endParaRPr lang="en-GB" sz="1600" dirty="0"/>
              </a:p>
            </p:txBody>
          </p:sp>
        </mc:Choice>
        <mc:Fallback xmlns="">
          <p:sp>
            <p:nvSpPr>
              <p:cNvPr id="47" name="TextBox 46"/>
              <p:cNvSpPr txBox="1">
                <a:spLocks noRot="1" noChangeAspect="1" noMove="1" noResize="1" noEditPoints="1" noAdjustHandles="1" noChangeArrowheads="1" noChangeShapeType="1" noTextEdit="1"/>
              </p:cNvSpPr>
              <p:nvPr/>
            </p:nvSpPr>
            <p:spPr>
              <a:xfrm>
                <a:off x="4876800" y="4495800"/>
                <a:ext cx="975460" cy="338554"/>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4446895" y="4876800"/>
                <a:ext cx="55585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6</m:t>
                      </m:r>
                      <m:r>
                        <a:rPr lang="en-GB" sz="1600" b="0" i="1" smtClean="0">
                          <a:latin typeface="Cambria Math"/>
                          <a:ea typeface="Cambria Math"/>
                        </a:rPr>
                        <m:t>=</m:t>
                      </m:r>
                    </m:oMath>
                  </m:oMathPara>
                </a14:m>
                <a:endParaRPr lang="en-GB" sz="1600" dirty="0"/>
              </a:p>
            </p:txBody>
          </p:sp>
        </mc:Choice>
        <mc:Fallback xmlns="">
          <p:sp>
            <p:nvSpPr>
              <p:cNvPr id="48" name="TextBox 47"/>
              <p:cNvSpPr txBox="1">
                <a:spLocks noRot="1" noChangeAspect="1" noMove="1" noResize="1" noEditPoints="1" noAdjustHandles="1" noChangeArrowheads="1" noChangeShapeType="1" noTextEdit="1"/>
              </p:cNvSpPr>
              <p:nvPr/>
            </p:nvSpPr>
            <p:spPr>
              <a:xfrm>
                <a:off x="4446895" y="4876800"/>
                <a:ext cx="555857" cy="338554"/>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4876800" y="4876800"/>
                <a:ext cx="46269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2</m:t>
                      </m:r>
                      <m:r>
                        <a:rPr lang="en-GB" sz="1600" b="0" i="1" smtClean="0">
                          <a:latin typeface="Cambria Math"/>
                          <a:ea typeface="Cambria Math"/>
                        </a:rPr>
                        <m:t>𝜇</m:t>
                      </m:r>
                    </m:oMath>
                  </m:oMathPara>
                </a14:m>
                <a:endParaRPr lang="en-GB" sz="1600" dirty="0"/>
              </a:p>
            </p:txBody>
          </p:sp>
        </mc:Choice>
        <mc:Fallback xmlns="">
          <p:sp>
            <p:nvSpPr>
              <p:cNvPr id="49" name="TextBox 48"/>
              <p:cNvSpPr txBox="1">
                <a:spLocks noRot="1" noChangeAspect="1" noMove="1" noResize="1" noEditPoints="1" noAdjustHandles="1" noChangeArrowheads="1" noChangeShapeType="1" noTextEdit="1"/>
              </p:cNvSpPr>
              <p:nvPr/>
            </p:nvSpPr>
            <p:spPr>
              <a:xfrm>
                <a:off x="4876800" y="4876800"/>
                <a:ext cx="462691" cy="338554"/>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4449171" y="5233916"/>
                <a:ext cx="55585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3</m:t>
                      </m:r>
                      <m:r>
                        <a:rPr lang="en-GB" sz="1600" b="0" i="1" smtClean="0">
                          <a:latin typeface="Cambria Math"/>
                          <a:ea typeface="Cambria Math"/>
                        </a:rPr>
                        <m:t>=</m:t>
                      </m:r>
                    </m:oMath>
                  </m:oMathPara>
                </a14:m>
                <a:endParaRPr lang="en-GB" sz="1600" dirty="0"/>
              </a:p>
            </p:txBody>
          </p:sp>
        </mc:Choice>
        <mc:Fallback xmlns="">
          <p:sp>
            <p:nvSpPr>
              <p:cNvPr id="50" name="TextBox 49"/>
              <p:cNvSpPr txBox="1">
                <a:spLocks noRot="1" noChangeAspect="1" noMove="1" noResize="1" noEditPoints="1" noAdjustHandles="1" noChangeArrowheads="1" noChangeShapeType="1" noTextEdit="1"/>
              </p:cNvSpPr>
              <p:nvPr/>
            </p:nvSpPr>
            <p:spPr>
              <a:xfrm>
                <a:off x="4449171" y="5233916"/>
                <a:ext cx="555857" cy="338554"/>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4879076" y="5233916"/>
                <a:ext cx="34887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ea typeface="Cambria Math"/>
                        </a:rPr>
                        <m:t>𝜇</m:t>
                      </m:r>
                    </m:oMath>
                  </m:oMathPara>
                </a14:m>
                <a:endParaRPr lang="en-GB" sz="1600" dirty="0"/>
              </a:p>
            </p:txBody>
          </p:sp>
        </mc:Choice>
        <mc:Fallback xmlns="">
          <p:sp>
            <p:nvSpPr>
              <p:cNvPr id="51" name="TextBox 50"/>
              <p:cNvSpPr txBox="1">
                <a:spLocks noRot="1" noChangeAspect="1" noMove="1" noResize="1" noEditPoints="1" noAdjustHandles="1" noChangeArrowheads="1" noChangeShapeType="1" noTextEdit="1"/>
              </p:cNvSpPr>
              <p:nvPr/>
            </p:nvSpPr>
            <p:spPr>
              <a:xfrm>
                <a:off x="4879076" y="5233916"/>
                <a:ext cx="348878" cy="338554"/>
              </a:xfrm>
              <a:prstGeom prst="rect">
                <a:avLst/>
              </a:prstGeom>
              <a:blipFill>
                <a:blip r:embed="rId17"/>
                <a:stretch>
                  <a:fillRect b="-1818"/>
                </a:stretch>
              </a:blipFill>
            </p:spPr>
            <p:txBody>
              <a:bodyPr/>
              <a:lstStyle/>
              <a:p>
                <a:r>
                  <a:rPr lang="en-GB">
                    <a:noFill/>
                  </a:rPr>
                  <a:t> </a:t>
                </a:r>
              </a:p>
            </p:txBody>
          </p:sp>
        </mc:Fallback>
      </mc:AlternateContent>
      <p:sp>
        <p:nvSpPr>
          <p:cNvPr id="52" name="Arc 51"/>
          <p:cNvSpPr/>
          <p:nvPr/>
        </p:nvSpPr>
        <p:spPr>
          <a:xfrm>
            <a:off x="5786337" y="4257121"/>
            <a:ext cx="477985" cy="396766"/>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TextBox 52"/>
          <p:cNvSpPr txBox="1"/>
          <p:nvPr/>
        </p:nvSpPr>
        <p:spPr>
          <a:xfrm>
            <a:off x="7010400" y="1752600"/>
            <a:ext cx="2057400" cy="276999"/>
          </a:xfrm>
          <a:prstGeom prst="rect">
            <a:avLst/>
          </a:prstGeom>
          <a:noFill/>
        </p:spPr>
        <p:txBody>
          <a:bodyPr wrap="square" rtlCol="0">
            <a:spAutoFit/>
          </a:bodyPr>
          <a:lstStyle/>
          <a:p>
            <a:pPr algn="ctr"/>
            <a:r>
              <a:rPr lang="en-GB" sz="1200" dirty="0">
                <a:solidFill>
                  <a:srgbClr val="FF0000"/>
                </a:solidFill>
                <a:latin typeface="Comic Sans MS" pitchFamily="66" charset="0"/>
              </a:rPr>
              <a:t>Multiply out the brackets</a:t>
            </a:r>
          </a:p>
        </p:txBody>
      </p:sp>
      <p:sp>
        <p:nvSpPr>
          <p:cNvPr id="54" name="Arc 53"/>
          <p:cNvSpPr/>
          <p:nvPr/>
        </p:nvSpPr>
        <p:spPr>
          <a:xfrm>
            <a:off x="6553200" y="1676400"/>
            <a:ext cx="533399" cy="4572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5" name="Arc 54"/>
          <p:cNvSpPr/>
          <p:nvPr/>
        </p:nvSpPr>
        <p:spPr>
          <a:xfrm>
            <a:off x="6553200" y="2209800"/>
            <a:ext cx="533399" cy="4572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6" name="Arc 55"/>
          <p:cNvSpPr/>
          <p:nvPr/>
        </p:nvSpPr>
        <p:spPr>
          <a:xfrm>
            <a:off x="6934200" y="2667000"/>
            <a:ext cx="533399" cy="4572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7" name="Arc 56"/>
          <p:cNvSpPr/>
          <p:nvPr/>
        </p:nvSpPr>
        <p:spPr>
          <a:xfrm>
            <a:off x="5562600" y="4648200"/>
            <a:ext cx="533400" cy="3810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8" name="Arc 57"/>
          <p:cNvSpPr/>
          <p:nvPr/>
        </p:nvSpPr>
        <p:spPr>
          <a:xfrm>
            <a:off x="5562600" y="5029200"/>
            <a:ext cx="533400" cy="3810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9" name="TextBox 58"/>
          <p:cNvSpPr txBox="1"/>
          <p:nvPr/>
        </p:nvSpPr>
        <p:spPr>
          <a:xfrm>
            <a:off x="6019800" y="5105401"/>
            <a:ext cx="1143000" cy="276999"/>
          </a:xfrm>
          <a:prstGeom prst="rect">
            <a:avLst/>
          </a:prstGeom>
          <a:noFill/>
        </p:spPr>
        <p:txBody>
          <a:bodyPr wrap="square" rtlCol="0">
            <a:spAutoFit/>
          </a:bodyPr>
          <a:lstStyle/>
          <a:p>
            <a:pPr algn="ctr"/>
            <a:r>
              <a:rPr lang="en-GB" sz="1200" dirty="0">
                <a:solidFill>
                  <a:srgbClr val="FF0000"/>
                </a:solidFill>
                <a:latin typeface="Comic Sans MS" pitchFamily="66" charset="0"/>
              </a:rPr>
              <a:t>Divide by 2</a:t>
            </a:r>
          </a:p>
        </p:txBody>
      </p:sp>
      <p:sp>
        <p:nvSpPr>
          <p:cNvPr id="60" name="TextBox 59"/>
          <p:cNvSpPr txBox="1"/>
          <p:nvPr/>
        </p:nvSpPr>
        <p:spPr>
          <a:xfrm>
            <a:off x="6934200" y="2209800"/>
            <a:ext cx="2057400" cy="461665"/>
          </a:xfrm>
          <a:prstGeom prst="rect">
            <a:avLst/>
          </a:prstGeom>
          <a:noFill/>
        </p:spPr>
        <p:txBody>
          <a:bodyPr wrap="square" rtlCol="0">
            <a:spAutoFit/>
          </a:bodyPr>
          <a:lstStyle/>
          <a:p>
            <a:pPr algn="ctr"/>
            <a:r>
              <a:rPr lang="en-GB" sz="1200" dirty="0">
                <a:solidFill>
                  <a:srgbClr val="FF0000"/>
                </a:solidFill>
                <a:latin typeface="Comic Sans MS" pitchFamily="66" charset="0"/>
              </a:rPr>
              <a:t>Move the </a:t>
            </a:r>
            <a:r>
              <a:rPr lang="en-GB" sz="1200" b="1" dirty="0" err="1">
                <a:solidFill>
                  <a:srgbClr val="FF0000"/>
                </a:solidFill>
                <a:latin typeface="Comic Sans MS" pitchFamily="66" charset="0"/>
              </a:rPr>
              <a:t>i</a:t>
            </a:r>
            <a:r>
              <a:rPr lang="en-GB" sz="1200" dirty="0">
                <a:solidFill>
                  <a:srgbClr val="FF0000"/>
                </a:solidFill>
                <a:latin typeface="Comic Sans MS" pitchFamily="66" charset="0"/>
              </a:rPr>
              <a:t> and </a:t>
            </a:r>
            <a:r>
              <a:rPr lang="en-GB" sz="1200" b="1" dirty="0">
                <a:solidFill>
                  <a:srgbClr val="FF0000"/>
                </a:solidFill>
                <a:latin typeface="Comic Sans MS" pitchFamily="66" charset="0"/>
              </a:rPr>
              <a:t>j</a:t>
            </a:r>
            <a:r>
              <a:rPr lang="en-GB" sz="1200" dirty="0">
                <a:solidFill>
                  <a:srgbClr val="FF0000"/>
                </a:solidFill>
                <a:latin typeface="Comic Sans MS" pitchFamily="66" charset="0"/>
              </a:rPr>
              <a:t> terms together</a:t>
            </a:r>
          </a:p>
        </p:txBody>
      </p:sp>
      <p:sp>
        <p:nvSpPr>
          <p:cNvPr id="61" name="TextBox 60"/>
          <p:cNvSpPr txBox="1"/>
          <p:nvPr/>
        </p:nvSpPr>
        <p:spPr>
          <a:xfrm>
            <a:off x="7391400" y="2667000"/>
            <a:ext cx="1600200" cy="461665"/>
          </a:xfrm>
          <a:prstGeom prst="rect">
            <a:avLst/>
          </a:prstGeom>
          <a:noFill/>
        </p:spPr>
        <p:txBody>
          <a:bodyPr wrap="square" rtlCol="0">
            <a:spAutoFit/>
          </a:bodyPr>
          <a:lstStyle/>
          <a:p>
            <a:pPr algn="ctr"/>
            <a:r>
              <a:rPr lang="en-GB" sz="1200" dirty="0">
                <a:solidFill>
                  <a:srgbClr val="FF0000"/>
                </a:solidFill>
                <a:latin typeface="Comic Sans MS" pitchFamily="66" charset="0"/>
              </a:rPr>
              <a:t>Factorise the terms in </a:t>
            </a:r>
            <a:r>
              <a:rPr lang="en-GB" sz="1200" b="1" dirty="0" err="1">
                <a:solidFill>
                  <a:srgbClr val="FF0000"/>
                </a:solidFill>
                <a:latin typeface="Comic Sans MS" pitchFamily="66" charset="0"/>
              </a:rPr>
              <a:t>i</a:t>
            </a:r>
            <a:r>
              <a:rPr lang="en-GB" sz="1200" dirty="0">
                <a:solidFill>
                  <a:srgbClr val="FF0000"/>
                </a:solidFill>
                <a:latin typeface="Comic Sans MS" pitchFamily="66" charset="0"/>
              </a:rPr>
              <a:t> and </a:t>
            </a:r>
            <a:r>
              <a:rPr lang="en-GB" sz="1200" b="1" dirty="0">
                <a:solidFill>
                  <a:srgbClr val="FF0000"/>
                </a:solidFill>
                <a:latin typeface="Comic Sans MS" pitchFamily="66" charset="0"/>
              </a:rPr>
              <a:t>j</a:t>
            </a:r>
          </a:p>
        </p:txBody>
      </p:sp>
      <p:sp>
        <p:nvSpPr>
          <p:cNvPr id="62" name="TextBox 61"/>
          <p:cNvSpPr txBox="1"/>
          <p:nvPr/>
        </p:nvSpPr>
        <p:spPr>
          <a:xfrm>
            <a:off x="6096000" y="4267200"/>
            <a:ext cx="2286000" cy="276999"/>
          </a:xfrm>
          <a:prstGeom prst="rect">
            <a:avLst/>
          </a:prstGeom>
          <a:noFill/>
        </p:spPr>
        <p:txBody>
          <a:bodyPr wrap="square" rtlCol="0">
            <a:spAutoFit/>
          </a:bodyPr>
          <a:lstStyle/>
          <a:p>
            <a:pPr algn="ctr"/>
            <a:r>
              <a:rPr lang="en-GB" sz="1200" dirty="0">
                <a:solidFill>
                  <a:srgbClr val="FF0000"/>
                </a:solidFill>
                <a:latin typeface="Comic Sans MS" pitchFamily="66" charset="0"/>
              </a:rPr>
              <a:t>Multiply out the bracket</a:t>
            </a:r>
            <a:endParaRPr lang="en-GB" sz="1200" b="1" dirty="0">
              <a:solidFill>
                <a:srgbClr val="FF0000"/>
              </a:solidFill>
              <a:latin typeface="Comic Sans MS" pitchFamily="66" charset="0"/>
            </a:endParaRPr>
          </a:p>
        </p:txBody>
      </p:sp>
      <p:sp>
        <p:nvSpPr>
          <p:cNvPr id="63" name="TextBox 62"/>
          <p:cNvSpPr txBox="1"/>
          <p:nvPr/>
        </p:nvSpPr>
        <p:spPr>
          <a:xfrm>
            <a:off x="5943600" y="4724400"/>
            <a:ext cx="2057400" cy="276999"/>
          </a:xfrm>
          <a:prstGeom prst="rect">
            <a:avLst/>
          </a:prstGeom>
          <a:noFill/>
        </p:spPr>
        <p:txBody>
          <a:bodyPr wrap="square" rtlCol="0">
            <a:spAutoFit/>
          </a:bodyPr>
          <a:lstStyle/>
          <a:p>
            <a:pPr algn="ctr"/>
            <a:r>
              <a:rPr lang="en-GB" sz="1200" dirty="0">
                <a:solidFill>
                  <a:srgbClr val="FF0000"/>
                </a:solidFill>
                <a:latin typeface="Comic Sans MS" pitchFamily="66" charset="0"/>
              </a:rPr>
              <a:t>Subtract µ, and add 3</a:t>
            </a:r>
            <a:endParaRPr lang="en-GB" sz="1200" b="1" dirty="0">
              <a:solidFill>
                <a:srgbClr val="FF0000"/>
              </a:solidFill>
              <a:latin typeface="Comic Sans MS" pitchFamily="66" charset="0"/>
            </a:endParaRPr>
          </a:p>
        </p:txBody>
      </p:sp>
      <p:sp>
        <p:nvSpPr>
          <p:cNvPr id="64" name="Rectangle 63"/>
          <p:cNvSpPr/>
          <p:nvPr/>
        </p:nvSpPr>
        <p:spPr>
          <a:xfrm>
            <a:off x="3045823" y="3868783"/>
            <a:ext cx="533400" cy="381000"/>
          </a:xfrm>
          <a:prstGeom prst="rect">
            <a:avLst/>
          </a:prstGeom>
          <a:noFill/>
          <a:ln w="3175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5" name="TextBox 64"/>
              <p:cNvSpPr txBox="1"/>
              <p:nvPr/>
            </p:nvSpPr>
            <p:spPr>
              <a:xfrm>
                <a:off x="1619794" y="5133703"/>
                <a:ext cx="80002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ea typeface="Cambria Math"/>
                        </a:rPr>
                        <m:t>𝜇</m:t>
                      </m:r>
                      <m:r>
                        <a:rPr lang="en-GB" b="0" i="1" smtClean="0">
                          <a:latin typeface="Cambria Math"/>
                          <a:ea typeface="Cambria Math"/>
                        </a:rPr>
                        <m:t>=3</m:t>
                      </m:r>
                    </m:oMath>
                  </m:oMathPara>
                </a14:m>
                <a:endParaRPr lang="en-GB" dirty="0"/>
              </a:p>
            </p:txBody>
          </p:sp>
        </mc:Choice>
        <mc:Fallback xmlns="">
          <p:sp>
            <p:nvSpPr>
              <p:cNvPr id="65" name="TextBox 64"/>
              <p:cNvSpPr txBox="1">
                <a:spLocks noRot="1" noChangeAspect="1" noMove="1" noResize="1" noEditPoints="1" noAdjustHandles="1" noChangeArrowheads="1" noChangeShapeType="1" noTextEdit="1"/>
              </p:cNvSpPr>
              <p:nvPr/>
            </p:nvSpPr>
            <p:spPr>
              <a:xfrm>
                <a:off x="1619794" y="5133703"/>
                <a:ext cx="800027" cy="369332"/>
              </a:xfrm>
              <a:prstGeom prst="rect">
                <a:avLst/>
              </a:prstGeom>
              <a:blipFill>
                <a:blip r:embed="rId18"/>
                <a:stretch>
                  <a:fillRect b="-3279"/>
                </a:stretch>
              </a:blipFill>
            </p:spPr>
            <p:txBody>
              <a:bodyPr/>
              <a:lstStyle/>
              <a:p>
                <a:r>
                  <a:rPr lang="en-GB">
                    <a:noFill/>
                  </a:rPr>
                  <a:t> </a:t>
                </a:r>
              </a:p>
            </p:txBody>
          </p:sp>
        </mc:Fallback>
      </mc:AlternateContent>
    </p:spTree>
    <p:extLst>
      <p:ext uri="{BB962C8B-B14F-4D97-AF65-F5344CB8AC3E}">
        <p14:creationId xmlns:p14="http://schemas.microsoft.com/office/powerpoint/2010/main" val="1836533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linds(horizontal)">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blinds(horizontal)">
                                      <p:cBhvr>
                                        <p:cTn id="12" dur="500"/>
                                        <p:tgtEl>
                                          <p:spTgt spid="3">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blinds(horizontal)">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blinds(horizontal)">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4"/>
                                        </p:tgtEl>
                                        <p:attrNameLst>
                                          <p:attrName>style.visibility</p:attrName>
                                        </p:attrNameLst>
                                      </p:cBhvr>
                                      <p:to>
                                        <p:strVal val="visible"/>
                                      </p:to>
                                    </p:set>
                                    <p:animEffect transition="in" filter="blinds(horizontal)">
                                      <p:cBhvr>
                                        <p:cTn id="27" dur="500"/>
                                        <p:tgtEl>
                                          <p:spTgt spid="5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3"/>
                                        </p:tgtEl>
                                        <p:attrNameLst>
                                          <p:attrName>style.visibility</p:attrName>
                                        </p:attrNameLst>
                                      </p:cBhvr>
                                      <p:to>
                                        <p:strVal val="visible"/>
                                      </p:to>
                                    </p:set>
                                    <p:animEffect transition="in" filter="blinds(horizontal)">
                                      <p:cBhvr>
                                        <p:cTn id="32" dur="500"/>
                                        <p:tgtEl>
                                          <p:spTgt spid="5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blinds(horizontal)">
                                      <p:cBhvr>
                                        <p:cTn id="37" dur="500"/>
                                        <p:tgtEl>
                                          <p:spTgt spid="3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5"/>
                                        </p:tgtEl>
                                        <p:attrNameLst>
                                          <p:attrName>style.visibility</p:attrName>
                                        </p:attrNameLst>
                                      </p:cBhvr>
                                      <p:to>
                                        <p:strVal val="visible"/>
                                      </p:to>
                                    </p:set>
                                    <p:animEffect transition="in" filter="blinds(horizontal)">
                                      <p:cBhvr>
                                        <p:cTn id="42" dur="500"/>
                                        <p:tgtEl>
                                          <p:spTgt spid="5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0"/>
                                        </p:tgtEl>
                                        <p:attrNameLst>
                                          <p:attrName>style.visibility</p:attrName>
                                        </p:attrNameLst>
                                      </p:cBhvr>
                                      <p:to>
                                        <p:strVal val="visible"/>
                                      </p:to>
                                    </p:set>
                                    <p:animEffect transition="in" filter="blinds(horizontal)">
                                      <p:cBhvr>
                                        <p:cTn id="47" dur="500"/>
                                        <p:tgtEl>
                                          <p:spTgt spid="6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blinds(horizontal)">
                                      <p:cBhvr>
                                        <p:cTn id="52" dur="500"/>
                                        <p:tgtEl>
                                          <p:spTgt spid="38"/>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56"/>
                                        </p:tgtEl>
                                        <p:attrNameLst>
                                          <p:attrName>style.visibility</p:attrName>
                                        </p:attrNameLst>
                                      </p:cBhvr>
                                      <p:to>
                                        <p:strVal val="visible"/>
                                      </p:to>
                                    </p:set>
                                    <p:animEffect transition="in" filter="blinds(horizontal)">
                                      <p:cBhvr>
                                        <p:cTn id="57" dur="500"/>
                                        <p:tgtEl>
                                          <p:spTgt spid="5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61"/>
                                        </p:tgtEl>
                                        <p:attrNameLst>
                                          <p:attrName>style.visibility</p:attrName>
                                        </p:attrNameLst>
                                      </p:cBhvr>
                                      <p:to>
                                        <p:strVal val="visible"/>
                                      </p:to>
                                    </p:set>
                                    <p:animEffect transition="in" filter="blinds(horizontal)">
                                      <p:cBhvr>
                                        <p:cTn id="62" dur="500"/>
                                        <p:tgtEl>
                                          <p:spTgt spid="61"/>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blinds(horizontal)">
                                      <p:cBhvr>
                                        <p:cTn id="67" dur="500"/>
                                        <p:tgtEl>
                                          <p:spTgt spid="3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40"/>
                                        </p:tgtEl>
                                        <p:attrNameLst>
                                          <p:attrName>style.visibility</p:attrName>
                                        </p:attrNameLst>
                                      </p:cBhvr>
                                      <p:to>
                                        <p:strVal val="visible"/>
                                      </p:to>
                                    </p:set>
                                    <p:animEffect transition="in" filter="blinds(horizontal)">
                                      <p:cBhvr>
                                        <p:cTn id="72" dur="500"/>
                                        <p:tgtEl>
                                          <p:spTgt spid="40"/>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43"/>
                                        </p:tgtEl>
                                        <p:attrNameLst>
                                          <p:attrName>style.visibility</p:attrName>
                                        </p:attrNameLst>
                                      </p:cBhvr>
                                      <p:to>
                                        <p:strVal val="visible"/>
                                      </p:to>
                                    </p:set>
                                    <p:animEffect transition="in" filter="blinds(horizontal)">
                                      <p:cBhvr>
                                        <p:cTn id="77" dur="500"/>
                                        <p:tgtEl>
                                          <p:spTgt spid="43"/>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5" fill="hold" nodeType="clickEffect">
                                  <p:stCondLst>
                                    <p:cond delay="0"/>
                                  </p:stCondLst>
                                  <p:childTnLst>
                                    <p:set>
                                      <p:cBhvr>
                                        <p:cTn id="81" dur="1" fill="hold">
                                          <p:stCondLst>
                                            <p:cond delay="0"/>
                                          </p:stCondLst>
                                        </p:cTn>
                                        <p:tgtEl>
                                          <p:spTgt spid="41"/>
                                        </p:tgtEl>
                                        <p:attrNameLst>
                                          <p:attrName>style.visibility</p:attrName>
                                        </p:attrNameLst>
                                      </p:cBhvr>
                                      <p:to>
                                        <p:strVal val="visible"/>
                                      </p:to>
                                    </p:set>
                                    <p:animEffect transition="in" filter="blinds(vertical)">
                                      <p:cBhvr>
                                        <p:cTn id="82" dur="500"/>
                                        <p:tgtEl>
                                          <p:spTgt spid="41"/>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44"/>
                                        </p:tgtEl>
                                        <p:attrNameLst>
                                          <p:attrName>style.visibility</p:attrName>
                                        </p:attrNameLst>
                                      </p:cBhvr>
                                      <p:to>
                                        <p:strVal val="visible"/>
                                      </p:to>
                                    </p:set>
                                    <p:animEffect transition="in" filter="blinds(horizontal)">
                                      <p:cBhvr>
                                        <p:cTn id="87" dur="500"/>
                                        <p:tgtEl>
                                          <p:spTgt spid="44"/>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5" fill="hold" nodeType="clickEffect">
                                  <p:stCondLst>
                                    <p:cond delay="0"/>
                                  </p:stCondLst>
                                  <p:childTnLst>
                                    <p:set>
                                      <p:cBhvr>
                                        <p:cTn id="91" dur="1" fill="hold">
                                          <p:stCondLst>
                                            <p:cond delay="0"/>
                                          </p:stCondLst>
                                        </p:cTn>
                                        <p:tgtEl>
                                          <p:spTgt spid="42"/>
                                        </p:tgtEl>
                                        <p:attrNameLst>
                                          <p:attrName>style.visibility</p:attrName>
                                        </p:attrNameLst>
                                      </p:cBhvr>
                                      <p:to>
                                        <p:strVal val="visible"/>
                                      </p:to>
                                    </p:set>
                                    <p:animEffect transition="in" filter="blinds(vertical)">
                                      <p:cBhvr>
                                        <p:cTn id="92" dur="500"/>
                                        <p:tgtEl>
                                          <p:spTgt spid="42"/>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45"/>
                                        </p:tgtEl>
                                        <p:attrNameLst>
                                          <p:attrName>style.visibility</p:attrName>
                                        </p:attrNameLst>
                                      </p:cBhvr>
                                      <p:to>
                                        <p:strVal val="visible"/>
                                      </p:to>
                                    </p:set>
                                    <p:animEffect transition="in" filter="blinds(horizontal)">
                                      <p:cBhvr>
                                        <p:cTn id="97" dur="500"/>
                                        <p:tgtEl>
                                          <p:spTgt spid="45"/>
                                        </p:tgtEl>
                                      </p:cBhvr>
                                    </p:animEffect>
                                  </p:childTnLst>
                                </p:cTn>
                              </p:par>
                              <p:par>
                                <p:cTn id="98" presetID="3" presetClass="exit" presetSubtype="10" fill="hold" nodeType="withEffect">
                                  <p:stCondLst>
                                    <p:cond delay="0"/>
                                  </p:stCondLst>
                                  <p:childTnLst>
                                    <p:animEffect transition="out" filter="blinds(horizontal)">
                                      <p:cBhvr>
                                        <p:cTn id="99" dur="500"/>
                                        <p:tgtEl>
                                          <p:spTgt spid="41"/>
                                        </p:tgtEl>
                                      </p:cBhvr>
                                    </p:animEffect>
                                    <p:set>
                                      <p:cBhvr>
                                        <p:cTn id="100" dur="1" fill="hold">
                                          <p:stCondLst>
                                            <p:cond delay="499"/>
                                          </p:stCondLst>
                                        </p:cTn>
                                        <p:tgtEl>
                                          <p:spTgt spid="41"/>
                                        </p:tgtEl>
                                        <p:attrNameLst>
                                          <p:attrName>style.visibility</p:attrName>
                                        </p:attrNameLst>
                                      </p:cBhvr>
                                      <p:to>
                                        <p:strVal val="hidden"/>
                                      </p:to>
                                    </p:set>
                                  </p:childTnLst>
                                </p:cTn>
                              </p:par>
                              <p:par>
                                <p:cTn id="101" presetID="3" presetClass="exit" presetSubtype="10" fill="hold" nodeType="withEffect">
                                  <p:stCondLst>
                                    <p:cond delay="0"/>
                                  </p:stCondLst>
                                  <p:childTnLst>
                                    <p:animEffect transition="out" filter="blinds(horizontal)">
                                      <p:cBhvr>
                                        <p:cTn id="102" dur="500"/>
                                        <p:tgtEl>
                                          <p:spTgt spid="42"/>
                                        </p:tgtEl>
                                      </p:cBhvr>
                                    </p:animEffect>
                                    <p:set>
                                      <p:cBhvr>
                                        <p:cTn id="103" dur="1" fill="hold">
                                          <p:stCondLst>
                                            <p:cond delay="499"/>
                                          </p:stCondLst>
                                        </p:cTn>
                                        <p:tgtEl>
                                          <p:spTgt spid="42"/>
                                        </p:tgtEl>
                                        <p:attrNameLst>
                                          <p:attrName>style.visibility</p:attrName>
                                        </p:attrNameLst>
                                      </p:cBhvr>
                                      <p:to>
                                        <p:strVal val="hidden"/>
                                      </p:to>
                                    </p:set>
                                  </p:childTnLst>
                                </p:cTn>
                              </p:par>
                            </p:childTnLst>
                          </p:cTn>
                        </p:par>
                      </p:childTnLst>
                    </p:cTn>
                  </p:par>
                  <p:par>
                    <p:cTn id="104" fill="hold">
                      <p:stCondLst>
                        <p:cond delay="indefinite"/>
                      </p:stCondLst>
                      <p:childTnLst>
                        <p:par>
                          <p:cTn id="105" fill="hold">
                            <p:stCondLst>
                              <p:cond delay="0"/>
                            </p:stCondLst>
                            <p:childTnLst>
                              <p:par>
                                <p:cTn id="106" presetID="3" presetClass="entr" presetSubtype="10" fill="hold" grpId="0" nodeType="clickEffect">
                                  <p:stCondLst>
                                    <p:cond delay="0"/>
                                  </p:stCondLst>
                                  <p:childTnLst>
                                    <p:set>
                                      <p:cBhvr>
                                        <p:cTn id="107" dur="1" fill="hold">
                                          <p:stCondLst>
                                            <p:cond delay="0"/>
                                          </p:stCondLst>
                                        </p:cTn>
                                        <p:tgtEl>
                                          <p:spTgt spid="52"/>
                                        </p:tgtEl>
                                        <p:attrNameLst>
                                          <p:attrName>style.visibility</p:attrName>
                                        </p:attrNameLst>
                                      </p:cBhvr>
                                      <p:to>
                                        <p:strVal val="visible"/>
                                      </p:to>
                                    </p:set>
                                    <p:animEffect transition="in" filter="blinds(horizontal)">
                                      <p:cBhvr>
                                        <p:cTn id="108" dur="500"/>
                                        <p:tgtEl>
                                          <p:spTgt spid="52"/>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ntr" presetSubtype="10" fill="hold" grpId="0" nodeType="clickEffect">
                                  <p:stCondLst>
                                    <p:cond delay="0"/>
                                  </p:stCondLst>
                                  <p:childTnLst>
                                    <p:set>
                                      <p:cBhvr>
                                        <p:cTn id="112" dur="1" fill="hold">
                                          <p:stCondLst>
                                            <p:cond delay="0"/>
                                          </p:stCondLst>
                                        </p:cTn>
                                        <p:tgtEl>
                                          <p:spTgt spid="62"/>
                                        </p:tgtEl>
                                        <p:attrNameLst>
                                          <p:attrName>style.visibility</p:attrName>
                                        </p:attrNameLst>
                                      </p:cBhvr>
                                      <p:to>
                                        <p:strVal val="visible"/>
                                      </p:to>
                                    </p:set>
                                    <p:animEffect transition="in" filter="blinds(horizontal)">
                                      <p:cBhvr>
                                        <p:cTn id="113" dur="500"/>
                                        <p:tgtEl>
                                          <p:spTgt spid="62"/>
                                        </p:tgtEl>
                                      </p:cBhvr>
                                    </p:animEffect>
                                  </p:childTnLst>
                                </p:cTn>
                              </p:par>
                            </p:childTnLst>
                          </p:cTn>
                        </p:par>
                      </p:childTnLst>
                    </p:cTn>
                  </p:par>
                  <p:par>
                    <p:cTn id="114" fill="hold">
                      <p:stCondLst>
                        <p:cond delay="indefinite"/>
                      </p:stCondLst>
                      <p:childTnLst>
                        <p:par>
                          <p:cTn id="115" fill="hold">
                            <p:stCondLst>
                              <p:cond delay="0"/>
                            </p:stCondLst>
                            <p:childTnLst>
                              <p:par>
                                <p:cTn id="116" presetID="3" presetClass="entr" presetSubtype="10" fill="hold" grpId="0" nodeType="clickEffect">
                                  <p:stCondLst>
                                    <p:cond delay="0"/>
                                  </p:stCondLst>
                                  <p:childTnLst>
                                    <p:set>
                                      <p:cBhvr>
                                        <p:cTn id="117" dur="1" fill="hold">
                                          <p:stCondLst>
                                            <p:cond delay="0"/>
                                          </p:stCondLst>
                                        </p:cTn>
                                        <p:tgtEl>
                                          <p:spTgt spid="46"/>
                                        </p:tgtEl>
                                        <p:attrNameLst>
                                          <p:attrName>style.visibility</p:attrName>
                                        </p:attrNameLst>
                                      </p:cBhvr>
                                      <p:to>
                                        <p:strVal val="visible"/>
                                      </p:to>
                                    </p:set>
                                    <p:animEffect transition="in" filter="blinds(horizontal)">
                                      <p:cBhvr>
                                        <p:cTn id="118" dur="500"/>
                                        <p:tgtEl>
                                          <p:spTgt spid="46"/>
                                        </p:tgtEl>
                                      </p:cBhvr>
                                    </p:animEffect>
                                  </p:childTnLst>
                                </p:cTn>
                              </p:par>
                            </p:childTnLst>
                          </p:cTn>
                        </p:par>
                      </p:childTnLst>
                    </p:cTn>
                  </p:par>
                  <p:par>
                    <p:cTn id="119" fill="hold">
                      <p:stCondLst>
                        <p:cond delay="indefinite"/>
                      </p:stCondLst>
                      <p:childTnLst>
                        <p:par>
                          <p:cTn id="120" fill="hold">
                            <p:stCondLst>
                              <p:cond delay="0"/>
                            </p:stCondLst>
                            <p:childTnLst>
                              <p:par>
                                <p:cTn id="121" presetID="3" presetClass="entr" presetSubtype="10" fill="hold" grpId="0" nodeType="clickEffect">
                                  <p:stCondLst>
                                    <p:cond delay="0"/>
                                  </p:stCondLst>
                                  <p:childTnLst>
                                    <p:set>
                                      <p:cBhvr>
                                        <p:cTn id="122" dur="1" fill="hold">
                                          <p:stCondLst>
                                            <p:cond delay="0"/>
                                          </p:stCondLst>
                                        </p:cTn>
                                        <p:tgtEl>
                                          <p:spTgt spid="47"/>
                                        </p:tgtEl>
                                        <p:attrNameLst>
                                          <p:attrName>style.visibility</p:attrName>
                                        </p:attrNameLst>
                                      </p:cBhvr>
                                      <p:to>
                                        <p:strVal val="visible"/>
                                      </p:to>
                                    </p:set>
                                    <p:animEffect transition="in" filter="blinds(horizontal)">
                                      <p:cBhvr>
                                        <p:cTn id="123" dur="500"/>
                                        <p:tgtEl>
                                          <p:spTgt spid="47"/>
                                        </p:tgtEl>
                                      </p:cBhvr>
                                    </p:animEffect>
                                  </p:childTnLst>
                                </p:cTn>
                              </p:par>
                            </p:childTnLst>
                          </p:cTn>
                        </p:par>
                      </p:childTnLst>
                    </p:cTn>
                  </p:par>
                  <p:par>
                    <p:cTn id="124" fill="hold">
                      <p:stCondLst>
                        <p:cond delay="indefinite"/>
                      </p:stCondLst>
                      <p:childTnLst>
                        <p:par>
                          <p:cTn id="125" fill="hold">
                            <p:stCondLst>
                              <p:cond delay="0"/>
                            </p:stCondLst>
                            <p:childTnLst>
                              <p:par>
                                <p:cTn id="126" presetID="3" presetClass="entr" presetSubtype="10" fill="hold" grpId="0" nodeType="clickEffect">
                                  <p:stCondLst>
                                    <p:cond delay="0"/>
                                  </p:stCondLst>
                                  <p:childTnLst>
                                    <p:set>
                                      <p:cBhvr>
                                        <p:cTn id="127" dur="1" fill="hold">
                                          <p:stCondLst>
                                            <p:cond delay="0"/>
                                          </p:stCondLst>
                                        </p:cTn>
                                        <p:tgtEl>
                                          <p:spTgt spid="57"/>
                                        </p:tgtEl>
                                        <p:attrNameLst>
                                          <p:attrName>style.visibility</p:attrName>
                                        </p:attrNameLst>
                                      </p:cBhvr>
                                      <p:to>
                                        <p:strVal val="visible"/>
                                      </p:to>
                                    </p:set>
                                    <p:animEffect transition="in" filter="blinds(horizontal)">
                                      <p:cBhvr>
                                        <p:cTn id="128" dur="500"/>
                                        <p:tgtEl>
                                          <p:spTgt spid="57"/>
                                        </p:tgtEl>
                                      </p:cBhvr>
                                    </p:animEffect>
                                  </p:childTnLst>
                                </p:cTn>
                              </p:par>
                            </p:childTnLst>
                          </p:cTn>
                        </p:par>
                      </p:childTnLst>
                    </p:cTn>
                  </p:par>
                  <p:par>
                    <p:cTn id="129" fill="hold">
                      <p:stCondLst>
                        <p:cond delay="indefinite"/>
                      </p:stCondLst>
                      <p:childTnLst>
                        <p:par>
                          <p:cTn id="130" fill="hold">
                            <p:stCondLst>
                              <p:cond delay="0"/>
                            </p:stCondLst>
                            <p:childTnLst>
                              <p:par>
                                <p:cTn id="131" presetID="3" presetClass="entr" presetSubtype="10" fill="hold" grpId="0" nodeType="clickEffect">
                                  <p:stCondLst>
                                    <p:cond delay="0"/>
                                  </p:stCondLst>
                                  <p:childTnLst>
                                    <p:set>
                                      <p:cBhvr>
                                        <p:cTn id="132" dur="1" fill="hold">
                                          <p:stCondLst>
                                            <p:cond delay="0"/>
                                          </p:stCondLst>
                                        </p:cTn>
                                        <p:tgtEl>
                                          <p:spTgt spid="63"/>
                                        </p:tgtEl>
                                        <p:attrNameLst>
                                          <p:attrName>style.visibility</p:attrName>
                                        </p:attrNameLst>
                                      </p:cBhvr>
                                      <p:to>
                                        <p:strVal val="visible"/>
                                      </p:to>
                                    </p:set>
                                    <p:animEffect transition="in" filter="blinds(horizontal)">
                                      <p:cBhvr>
                                        <p:cTn id="133" dur="500"/>
                                        <p:tgtEl>
                                          <p:spTgt spid="63"/>
                                        </p:tgtEl>
                                      </p:cBhvr>
                                    </p:animEffect>
                                  </p:childTnLst>
                                </p:cTn>
                              </p:par>
                            </p:childTnLst>
                          </p:cTn>
                        </p:par>
                      </p:childTnLst>
                    </p:cTn>
                  </p:par>
                  <p:par>
                    <p:cTn id="134" fill="hold">
                      <p:stCondLst>
                        <p:cond delay="indefinite"/>
                      </p:stCondLst>
                      <p:childTnLst>
                        <p:par>
                          <p:cTn id="135" fill="hold">
                            <p:stCondLst>
                              <p:cond delay="0"/>
                            </p:stCondLst>
                            <p:childTnLst>
                              <p:par>
                                <p:cTn id="136" presetID="3" presetClass="entr" presetSubtype="10" fill="hold" grpId="0" nodeType="clickEffect">
                                  <p:stCondLst>
                                    <p:cond delay="0"/>
                                  </p:stCondLst>
                                  <p:childTnLst>
                                    <p:set>
                                      <p:cBhvr>
                                        <p:cTn id="137" dur="1" fill="hold">
                                          <p:stCondLst>
                                            <p:cond delay="0"/>
                                          </p:stCondLst>
                                        </p:cTn>
                                        <p:tgtEl>
                                          <p:spTgt spid="48"/>
                                        </p:tgtEl>
                                        <p:attrNameLst>
                                          <p:attrName>style.visibility</p:attrName>
                                        </p:attrNameLst>
                                      </p:cBhvr>
                                      <p:to>
                                        <p:strVal val="visible"/>
                                      </p:to>
                                    </p:set>
                                    <p:animEffect transition="in" filter="blinds(horizontal)">
                                      <p:cBhvr>
                                        <p:cTn id="138" dur="500"/>
                                        <p:tgtEl>
                                          <p:spTgt spid="48"/>
                                        </p:tgtEl>
                                      </p:cBhvr>
                                    </p:animEffect>
                                  </p:childTnLst>
                                </p:cTn>
                              </p:par>
                            </p:childTnLst>
                          </p:cTn>
                        </p:par>
                      </p:childTnLst>
                    </p:cTn>
                  </p:par>
                  <p:par>
                    <p:cTn id="139" fill="hold">
                      <p:stCondLst>
                        <p:cond delay="indefinite"/>
                      </p:stCondLst>
                      <p:childTnLst>
                        <p:par>
                          <p:cTn id="140" fill="hold">
                            <p:stCondLst>
                              <p:cond delay="0"/>
                            </p:stCondLst>
                            <p:childTnLst>
                              <p:par>
                                <p:cTn id="141" presetID="3" presetClass="entr" presetSubtype="10" fill="hold" grpId="0" nodeType="clickEffect">
                                  <p:stCondLst>
                                    <p:cond delay="0"/>
                                  </p:stCondLst>
                                  <p:childTnLst>
                                    <p:set>
                                      <p:cBhvr>
                                        <p:cTn id="142" dur="1" fill="hold">
                                          <p:stCondLst>
                                            <p:cond delay="0"/>
                                          </p:stCondLst>
                                        </p:cTn>
                                        <p:tgtEl>
                                          <p:spTgt spid="49"/>
                                        </p:tgtEl>
                                        <p:attrNameLst>
                                          <p:attrName>style.visibility</p:attrName>
                                        </p:attrNameLst>
                                      </p:cBhvr>
                                      <p:to>
                                        <p:strVal val="visible"/>
                                      </p:to>
                                    </p:set>
                                    <p:animEffect transition="in" filter="blinds(horizontal)">
                                      <p:cBhvr>
                                        <p:cTn id="143" dur="500"/>
                                        <p:tgtEl>
                                          <p:spTgt spid="49"/>
                                        </p:tgtEl>
                                      </p:cBhvr>
                                    </p:animEffect>
                                  </p:childTnLst>
                                </p:cTn>
                              </p:par>
                            </p:childTnLst>
                          </p:cTn>
                        </p:par>
                      </p:childTnLst>
                    </p:cTn>
                  </p:par>
                  <p:par>
                    <p:cTn id="144" fill="hold">
                      <p:stCondLst>
                        <p:cond delay="indefinite"/>
                      </p:stCondLst>
                      <p:childTnLst>
                        <p:par>
                          <p:cTn id="145" fill="hold">
                            <p:stCondLst>
                              <p:cond delay="0"/>
                            </p:stCondLst>
                            <p:childTnLst>
                              <p:par>
                                <p:cTn id="146" presetID="3" presetClass="entr" presetSubtype="10" fill="hold" grpId="0" nodeType="clickEffect">
                                  <p:stCondLst>
                                    <p:cond delay="0"/>
                                  </p:stCondLst>
                                  <p:childTnLst>
                                    <p:set>
                                      <p:cBhvr>
                                        <p:cTn id="147" dur="1" fill="hold">
                                          <p:stCondLst>
                                            <p:cond delay="0"/>
                                          </p:stCondLst>
                                        </p:cTn>
                                        <p:tgtEl>
                                          <p:spTgt spid="58"/>
                                        </p:tgtEl>
                                        <p:attrNameLst>
                                          <p:attrName>style.visibility</p:attrName>
                                        </p:attrNameLst>
                                      </p:cBhvr>
                                      <p:to>
                                        <p:strVal val="visible"/>
                                      </p:to>
                                    </p:set>
                                    <p:animEffect transition="in" filter="blinds(horizontal)">
                                      <p:cBhvr>
                                        <p:cTn id="148" dur="500"/>
                                        <p:tgtEl>
                                          <p:spTgt spid="58"/>
                                        </p:tgtEl>
                                      </p:cBhvr>
                                    </p:animEffect>
                                  </p:childTnLst>
                                </p:cTn>
                              </p:par>
                            </p:childTnLst>
                          </p:cTn>
                        </p:par>
                      </p:childTnLst>
                    </p:cTn>
                  </p:par>
                  <p:par>
                    <p:cTn id="149" fill="hold">
                      <p:stCondLst>
                        <p:cond delay="indefinite"/>
                      </p:stCondLst>
                      <p:childTnLst>
                        <p:par>
                          <p:cTn id="150" fill="hold">
                            <p:stCondLst>
                              <p:cond delay="0"/>
                            </p:stCondLst>
                            <p:childTnLst>
                              <p:par>
                                <p:cTn id="151" presetID="3" presetClass="entr" presetSubtype="10" fill="hold" grpId="0" nodeType="clickEffect">
                                  <p:stCondLst>
                                    <p:cond delay="0"/>
                                  </p:stCondLst>
                                  <p:childTnLst>
                                    <p:set>
                                      <p:cBhvr>
                                        <p:cTn id="152" dur="1" fill="hold">
                                          <p:stCondLst>
                                            <p:cond delay="0"/>
                                          </p:stCondLst>
                                        </p:cTn>
                                        <p:tgtEl>
                                          <p:spTgt spid="59"/>
                                        </p:tgtEl>
                                        <p:attrNameLst>
                                          <p:attrName>style.visibility</p:attrName>
                                        </p:attrNameLst>
                                      </p:cBhvr>
                                      <p:to>
                                        <p:strVal val="visible"/>
                                      </p:to>
                                    </p:set>
                                    <p:animEffect transition="in" filter="blinds(horizontal)">
                                      <p:cBhvr>
                                        <p:cTn id="153" dur="500"/>
                                        <p:tgtEl>
                                          <p:spTgt spid="59"/>
                                        </p:tgtEl>
                                      </p:cBhvr>
                                    </p:animEffect>
                                  </p:childTnLst>
                                </p:cTn>
                              </p:par>
                            </p:childTnLst>
                          </p:cTn>
                        </p:par>
                      </p:childTnLst>
                    </p:cTn>
                  </p:par>
                  <p:par>
                    <p:cTn id="154" fill="hold">
                      <p:stCondLst>
                        <p:cond delay="indefinite"/>
                      </p:stCondLst>
                      <p:childTnLst>
                        <p:par>
                          <p:cTn id="155" fill="hold">
                            <p:stCondLst>
                              <p:cond delay="0"/>
                            </p:stCondLst>
                            <p:childTnLst>
                              <p:par>
                                <p:cTn id="156" presetID="3" presetClass="entr" presetSubtype="10" fill="hold" grpId="0" nodeType="clickEffect">
                                  <p:stCondLst>
                                    <p:cond delay="0"/>
                                  </p:stCondLst>
                                  <p:childTnLst>
                                    <p:set>
                                      <p:cBhvr>
                                        <p:cTn id="157" dur="1" fill="hold">
                                          <p:stCondLst>
                                            <p:cond delay="0"/>
                                          </p:stCondLst>
                                        </p:cTn>
                                        <p:tgtEl>
                                          <p:spTgt spid="50"/>
                                        </p:tgtEl>
                                        <p:attrNameLst>
                                          <p:attrName>style.visibility</p:attrName>
                                        </p:attrNameLst>
                                      </p:cBhvr>
                                      <p:to>
                                        <p:strVal val="visible"/>
                                      </p:to>
                                    </p:set>
                                    <p:animEffect transition="in" filter="blinds(horizontal)">
                                      <p:cBhvr>
                                        <p:cTn id="158" dur="500"/>
                                        <p:tgtEl>
                                          <p:spTgt spid="50"/>
                                        </p:tgtEl>
                                      </p:cBhvr>
                                    </p:animEffect>
                                  </p:childTnLst>
                                </p:cTn>
                              </p:par>
                            </p:childTnLst>
                          </p:cTn>
                        </p:par>
                      </p:childTnLst>
                    </p:cTn>
                  </p:par>
                  <p:par>
                    <p:cTn id="159" fill="hold">
                      <p:stCondLst>
                        <p:cond delay="indefinite"/>
                      </p:stCondLst>
                      <p:childTnLst>
                        <p:par>
                          <p:cTn id="160" fill="hold">
                            <p:stCondLst>
                              <p:cond delay="0"/>
                            </p:stCondLst>
                            <p:childTnLst>
                              <p:par>
                                <p:cTn id="161" presetID="3" presetClass="entr" presetSubtype="10" fill="hold" grpId="0" nodeType="clickEffect">
                                  <p:stCondLst>
                                    <p:cond delay="0"/>
                                  </p:stCondLst>
                                  <p:childTnLst>
                                    <p:set>
                                      <p:cBhvr>
                                        <p:cTn id="162" dur="1" fill="hold">
                                          <p:stCondLst>
                                            <p:cond delay="0"/>
                                          </p:stCondLst>
                                        </p:cTn>
                                        <p:tgtEl>
                                          <p:spTgt spid="51"/>
                                        </p:tgtEl>
                                        <p:attrNameLst>
                                          <p:attrName>style.visibility</p:attrName>
                                        </p:attrNameLst>
                                      </p:cBhvr>
                                      <p:to>
                                        <p:strVal val="visible"/>
                                      </p:to>
                                    </p:set>
                                    <p:animEffect transition="in" filter="blinds(horizontal)">
                                      <p:cBhvr>
                                        <p:cTn id="163" dur="500"/>
                                        <p:tgtEl>
                                          <p:spTgt spid="51"/>
                                        </p:tgtEl>
                                      </p:cBhvr>
                                    </p:animEffect>
                                  </p:childTnLst>
                                </p:cTn>
                              </p:par>
                            </p:childTnLst>
                          </p:cTn>
                        </p:par>
                      </p:childTnLst>
                    </p:cTn>
                  </p:par>
                  <p:par>
                    <p:cTn id="164" fill="hold">
                      <p:stCondLst>
                        <p:cond delay="indefinite"/>
                      </p:stCondLst>
                      <p:childTnLst>
                        <p:par>
                          <p:cTn id="165" fill="hold">
                            <p:stCondLst>
                              <p:cond delay="0"/>
                            </p:stCondLst>
                            <p:childTnLst>
                              <p:par>
                                <p:cTn id="166" presetID="3" presetClass="entr" presetSubtype="10" fill="hold" grpId="0" nodeType="clickEffect">
                                  <p:stCondLst>
                                    <p:cond delay="0"/>
                                  </p:stCondLst>
                                  <p:childTnLst>
                                    <p:set>
                                      <p:cBhvr>
                                        <p:cTn id="167" dur="1" fill="hold">
                                          <p:stCondLst>
                                            <p:cond delay="0"/>
                                          </p:stCondLst>
                                        </p:cTn>
                                        <p:tgtEl>
                                          <p:spTgt spid="64"/>
                                        </p:tgtEl>
                                        <p:attrNameLst>
                                          <p:attrName>style.visibility</p:attrName>
                                        </p:attrNameLst>
                                      </p:cBhvr>
                                      <p:to>
                                        <p:strVal val="visible"/>
                                      </p:to>
                                    </p:set>
                                    <p:animEffect transition="in" filter="blinds(horizontal)">
                                      <p:cBhvr>
                                        <p:cTn id="168" dur="500"/>
                                        <p:tgtEl>
                                          <p:spTgt spid="64"/>
                                        </p:tgtEl>
                                      </p:cBhvr>
                                    </p:animEffect>
                                  </p:childTnLst>
                                </p:cTn>
                              </p:par>
                            </p:childTnLst>
                          </p:cTn>
                        </p:par>
                      </p:childTnLst>
                    </p:cTn>
                  </p:par>
                  <p:par>
                    <p:cTn id="169" fill="hold">
                      <p:stCondLst>
                        <p:cond delay="indefinite"/>
                      </p:stCondLst>
                      <p:childTnLst>
                        <p:par>
                          <p:cTn id="170" fill="hold">
                            <p:stCondLst>
                              <p:cond delay="0"/>
                            </p:stCondLst>
                            <p:childTnLst>
                              <p:par>
                                <p:cTn id="171" presetID="3" presetClass="exit" presetSubtype="10" fill="hold" grpId="1" nodeType="clickEffect">
                                  <p:stCondLst>
                                    <p:cond delay="0"/>
                                  </p:stCondLst>
                                  <p:childTnLst>
                                    <p:animEffect transition="out" filter="blinds(horizontal)">
                                      <p:cBhvr>
                                        <p:cTn id="172" dur="500"/>
                                        <p:tgtEl>
                                          <p:spTgt spid="64"/>
                                        </p:tgtEl>
                                      </p:cBhvr>
                                    </p:animEffect>
                                    <p:set>
                                      <p:cBhvr>
                                        <p:cTn id="173" dur="1" fill="hold">
                                          <p:stCondLst>
                                            <p:cond delay="499"/>
                                          </p:stCondLst>
                                        </p:cTn>
                                        <p:tgtEl>
                                          <p:spTgt spid="64"/>
                                        </p:tgtEl>
                                        <p:attrNameLst>
                                          <p:attrName>style.visibility</p:attrName>
                                        </p:attrNameLst>
                                      </p:cBhvr>
                                      <p:to>
                                        <p:strVal val="hidden"/>
                                      </p:to>
                                    </p:set>
                                  </p:childTnLst>
                                </p:cTn>
                              </p:par>
                            </p:childTnLst>
                          </p:cTn>
                        </p:par>
                      </p:childTnLst>
                    </p:cTn>
                  </p:par>
                  <p:par>
                    <p:cTn id="174" fill="hold">
                      <p:stCondLst>
                        <p:cond delay="indefinite"/>
                      </p:stCondLst>
                      <p:childTnLst>
                        <p:par>
                          <p:cTn id="175" fill="hold">
                            <p:stCondLst>
                              <p:cond delay="0"/>
                            </p:stCondLst>
                            <p:childTnLst>
                              <p:par>
                                <p:cTn id="176" presetID="3" presetClass="entr" presetSubtype="10" fill="hold" grpId="0" nodeType="clickEffect">
                                  <p:stCondLst>
                                    <p:cond delay="0"/>
                                  </p:stCondLst>
                                  <p:childTnLst>
                                    <p:set>
                                      <p:cBhvr>
                                        <p:cTn id="177" dur="1" fill="hold">
                                          <p:stCondLst>
                                            <p:cond delay="0"/>
                                          </p:stCondLst>
                                        </p:cTn>
                                        <p:tgtEl>
                                          <p:spTgt spid="65"/>
                                        </p:tgtEl>
                                        <p:attrNameLst>
                                          <p:attrName>style.visibility</p:attrName>
                                        </p:attrNameLst>
                                      </p:cBhvr>
                                      <p:to>
                                        <p:strVal val="visible"/>
                                      </p:to>
                                    </p:set>
                                    <p:animEffect transition="in" filter="blinds(horizontal)">
                                      <p:cBhvr>
                                        <p:cTn id="178"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0" grpId="0"/>
      <p:bldP spid="37" grpId="0"/>
      <p:bldP spid="38" grpId="0"/>
      <p:bldP spid="39" grpId="0"/>
      <p:bldP spid="40" grpId="0"/>
      <p:bldP spid="43" grpId="0"/>
      <p:bldP spid="44" grpId="0"/>
      <p:bldP spid="45" grpId="0"/>
      <p:bldP spid="46" grpId="0"/>
      <p:bldP spid="47" grpId="0"/>
      <p:bldP spid="48" grpId="0"/>
      <p:bldP spid="49" grpId="0"/>
      <p:bldP spid="50" grpId="0"/>
      <p:bldP spid="51" grpId="0"/>
      <p:bldP spid="52" grpId="0" animBg="1"/>
      <p:bldP spid="53" grpId="0"/>
      <p:bldP spid="54" grpId="0" animBg="1"/>
      <p:bldP spid="55" grpId="0" animBg="1"/>
      <p:bldP spid="56" grpId="0" animBg="1"/>
      <p:bldP spid="57" grpId="0" animBg="1"/>
      <p:bldP spid="58" grpId="0" animBg="1"/>
      <p:bldP spid="59" grpId="0"/>
      <p:bldP spid="60" grpId="0"/>
      <p:bldP spid="61" grpId="0"/>
      <p:bldP spid="62" grpId="0"/>
      <p:bldP spid="63" grpId="0"/>
      <p:bldP spid="64" grpId="0" animBg="1"/>
      <p:bldP spid="64" grpId="1" animBg="1"/>
      <p:bldP spid="6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CEF88D2-8A79-4C94-BEEB-C9EE97687043}"/>
              </a:ext>
            </a:extLst>
          </p:cNvPr>
          <p:cNvSpPr/>
          <p:nvPr/>
        </p:nvSpPr>
        <p:spPr>
          <a:xfrm>
            <a:off x="1370834" y="2416926"/>
            <a:ext cx="6491201" cy="1915909"/>
          </a:xfrm>
          <a:prstGeom prst="rect">
            <a:avLst/>
          </a:prstGeom>
          <a:noFill/>
        </p:spPr>
        <p:txBody>
          <a:bodyPr wrap="none" lIns="68580" tIns="34290" rIns="68580" bIns="34290">
            <a:spAutoFit/>
          </a:bodyPr>
          <a:lstStyle/>
          <a:p>
            <a:pPr algn="ctr"/>
            <a:r>
              <a:rPr lang="en-US" altLang="ja-JP"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Teachings For </a:t>
            </a:r>
          </a:p>
          <a:p>
            <a:pPr algn="ctr"/>
            <a:r>
              <a:rPr lang="en-US" altLang="ja-JP"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Exercise 10A</a:t>
            </a:r>
            <a:endParaRPr lang="ja-JP" altLang="en-US"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endParaRPr>
          </a:p>
        </p:txBody>
      </p:sp>
    </p:spTree>
    <p:extLst>
      <p:ext uri="{BB962C8B-B14F-4D97-AF65-F5344CB8AC3E}">
        <p14:creationId xmlns:p14="http://schemas.microsoft.com/office/powerpoint/2010/main" val="2683122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CEF88D2-8A79-4C94-BEEB-C9EE97687043}"/>
              </a:ext>
            </a:extLst>
          </p:cNvPr>
          <p:cNvSpPr/>
          <p:nvPr/>
        </p:nvSpPr>
        <p:spPr>
          <a:xfrm>
            <a:off x="1370834" y="2416926"/>
            <a:ext cx="6491201" cy="1915909"/>
          </a:xfrm>
          <a:prstGeom prst="rect">
            <a:avLst/>
          </a:prstGeom>
          <a:noFill/>
        </p:spPr>
        <p:txBody>
          <a:bodyPr wrap="none" lIns="68580" tIns="34290" rIns="68580" bIns="34290">
            <a:spAutoFit/>
          </a:bodyPr>
          <a:lstStyle/>
          <a:p>
            <a:pPr algn="ctr"/>
            <a:r>
              <a:rPr lang="en-US" altLang="ja-JP"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Teachings For </a:t>
            </a:r>
          </a:p>
          <a:p>
            <a:pPr algn="ctr"/>
            <a:r>
              <a:rPr lang="en-US" altLang="ja-JP"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Exercise 10E</a:t>
            </a:r>
            <a:endParaRPr lang="ja-JP" altLang="en-US"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endParaRPr>
          </a:p>
        </p:txBody>
      </p:sp>
    </p:spTree>
    <p:extLst>
      <p:ext uri="{BB962C8B-B14F-4D97-AF65-F5344CB8AC3E}">
        <p14:creationId xmlns:p14="http://schemas.microsoft.com/office/powerpoint/2010/main" val="35505913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2562225"/>
          </a:xfrm>
        </p:spPr>
        <p:txBody>
          <a:bodyPr>
            <a:normAutofit lnSpcReduction="10000"/>
          </a:bodyPr>
          <a:lstStyle/>
          <a:p>
            <a:pPr marL="0" indent="0" algn="ctr">
              <a:buNone/>
            </a:pPr>
            <a:r>
              <a:rPr lang="en-US" sz="1500" b="1" dirty="0">
                <a:latin typeface="Comic Sans MS" panose="030F0702030302020204" pitchFamily="66" charset="0"/>
              </a:rPr>
              <a:t>Sometimes a system will involve the motion of more than one particle, which are connected together</a:t>
            </a:r>
            <a:endParaRPr lang="en-US" sz="1500" dirty="0">
              <a:latin typeface="Comic Sans MS" panose="030F0702030302020204" pitchFamily="66" charset="0"/>
            </a:endParaRPr>
          </a:p>
          <a:p>
            <a:pPr marL="0" indent="0" algn="ctr">
              <a:buNone/>
            </a:pPr>
            <a:endParaRPr lang="en-US" sz="1500" dirty="0">
              <a:latin typeface="Comic Sans MS" panose="030F0702030302020204" pitchFamily="66" charset="0"/>
            </a:endParaRPr>
          </a:p>
          <a:p>
            <a:pPr marL="0" indent="0" algn="ctr">
              <a:buNone/>
            </a:pPr>
            <a:r>
              <a:rPr lang="en-US" sz="1500" dirty="0">
                <a:latin typeface="Comic Sans MS" panose="030F0702030302020204" pitchFamily="66" charset="0"/>
              </a:rPr>
              <a:t>If a system involves the motion of more than one particle, the particles may be considered separately. However, if all parts of the system are moving in the same straight line, then you can also treat the whole system as a single particle…</a:t>
            </a:r>
            <a:endParaRPr lang="en-GB" sz="15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10E</a:t>
            </a:r>
            <a:endParaRPr lang="en-GB" dirty="0">
              <a:latin typeface="Comic Sans MS" panose="030F0702030302020204" pitchFamily="66" charset="0"/>
            </a:endParaRPr>
          </a:p>
        </p:txBody>
      </p:sp>
    </p:spTree>
    <p:extLst>
      <p:ext uri="{BB962C8B-B14F-4D97-AF65-F5344CB8AC3E}">
        <p14:creationId xmlns:p14="http://schemas.microsoft.com/office/powerpoint/2010/main" val="424005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10000"/>
          </a:bodyPr>
          <a:lstStyle/>
          <a:p>
            <a:pPr marL="0" indent="0" algn="ctr">
              <a:buNone/>
            </a:pPr>
            <a:r>
              <a:rPr lang="en-US" sz="1600" b="1" dirty="0">
                <a:latin typeface="Comic Sans MS" panose="030F0702030302020204" pitchFamily="66" charset="0"/>
              </a:rPr>
              <a:t>Sometimes a system will involve the motion of more than one particle, which are connected together</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Two particles, P and Q, of masses 5kg and 3kg respectively, are connected by a light inextensible string. Particle P is pulled by a horizontal force of magnitude 40N along a rough horizontal plane. Particle  P experiences a frictional force of 10N and particle Q experiences a frictional force of 6N.</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Find the acceleration of the particles</a:t>
            </a:r>
          </a:p>
          <a:p>
            <a:pPr marL="342900" indent="-342900" algn="ctr">
              <a:buAutoNum type="alphaLcParenR"/>
            </a:pPr>
            <a:r>
              <a:rPr lang="en-US" sz="1600" dirty="0">
                <a:latin typeface="Comic Sans MS" panose="030F0702030302020204" pitchFamily="66" charset="0"/>
              </a:rPr>
              <a:t>Find the tension in the string</a:t>
            </a:r>
          </a:p>
          <a:p>
            <a:pPr marL="342900" indent="-342900" algn="ctr">
              <a:buAutoNum type="alphaLcParenR"/>
            </a:pPr>
            <a:r>
              <a:rPr lang="en-US" sz="1600" dirty="0">
                <a:latin typeface="Comic Sans MS" panose="030F0702030302020204" pitchFamily="66" charset="0"/>
              </a:rPr>
              <a:t>Explain how the modelling assumptions that the string is light and inextensible have been used</a:t>
            </a: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10E</a:t>
            </a:r>
            <a:endParaRPr lang="en-GB" dirty="0">
              <a:latin typeface="Comic Sans MS" panose="030F0702030302020204" pitchFamily="66" charset="0"/>
            </a:endParaRPr>
          </a:p>
        </p:txBody>
      </p:sp>
      <p:cxnSp>
        <p:nvCxnSpPr>
          <p:cNvPr id="5" name="Straight Connector 4"/>
          <p:cNvCxnSpPr/>
          <p:nvPr/>
        </p:nvCxnSpPr>
        <p:spPr>
          <a:xfrm>
            <a:off x="4591595" y="2527663"/>
            <a:ext cx="3657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201195" y="2146663"/>
            <a:ext cx="609600" cy="381000"/>
          </a:xfrm>
          <a:prstGeom prst="rect">
            <a:avLst/>
          </a:prstGeom>
          <a:solidFill>
            <a:srgbClr val="92D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7106195" y="2146663"/>
            <a:ext cx="609600" cy="381000"/>
          </a:xfrm>
          <a:prstGeom prst="rect">
            <a:avLst/>
          </a:prstGeom>
          <a:solidFill>
            <a:srgbClr val="92D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5810795" y="2222863"/>
            <a:ext cx="1295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715795" y="2299063"/>
            <a:ext cx="4572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6725195" y="23752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4820195" y="23752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5505995" y="1765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410995" y="1765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810795" y="2222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6725195" y="2222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115595" y="1460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115595" y="1460863"/>
            <a:ext cx="5334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05995" y="2527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10995" y="2527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232469" y="2882537"/>
            <a:ext cx="388247" cy="307777"/>
          </a:xfrm>
          <a:prstGeom prst="rect">
            <a:avLst/>
          </a:prstGeom>
          <a:noFill/>
        </p:spPr>
        <p:txBody>
          <a:bodyPr wrap="none" rtlCol="0">
            <a:spAutoFit/>
          </a:bodyPr>
          <a:lstStyle/>
          <a:p>
            <a:pPr algn="ctr"/>
            <a:r>
              <a:rPr lang="en-GB" sz="1400" dirty="0">
                <a:latin typeface="Comic Sans MS" pitchFamily="66" charset="0"/>
              </a:rPr>
              <a:t>5g</a:t>
            </a:r>
          </a:p>
        </p:txBody>
      </p:sp>
      <p:sp>
        <p:nvSpPr>
          <p:cNvPr id="23" name="TextBox 22"/>
          <p:cNvSpPr txBox="1"/>
          <p:nvPr/>
        </p:nvSpPr>
        <p:spPr>
          <a:xfrm>
            <a:off x="5292635" y="2882537"/>
            <a:ext cx="388247" cy="307777"/>
          </a:xfrm>
          <a:prstGeom prst="rect">
            <a:avLst/>
          </a:prstGeom>
          <a:noFill/>
        </p:spPr>
        <p:txBody>
          <a:bodyPr wrap="none" rtlCol="0">
            <a:spAutoFit/>
          </a:bodyPr>
          <a:lstStyle/>
          <a:p>
            <a:pPr algn="ctr"/>
            <a:r>
              <a:rPr lang="en-GB" sz="1400" dirty="0">
                <a:latin typeface="Comic Sans MS" pitchFamily="66" charset="0"/>
              </a:rPr>
              <a:t>3g</a:t>
            </a:r>
          </a:p>
        </p:txBody>
      </p:sp>
      <p:sp>
        <p:nvSpPr>
          <p:cNvPr id="24" name="TextBox 23"/>
          <p:cNvSpPr txBox="1"/>
          <p:nvPr/>
        </p:nvSpPr>
        <p:spPr>
          <a:xfrm>
            <a:off x="7254587" y="1460863"/>
            <a:ext cx="359394" cy="307777"/>
          </a:xfrm>
          <a:prstGeom prst="rect">
            <a:avLst/>
          </a:prstGeom>
          <a:noFill/>
        </p:spPr>
        <p:txBody>
          <a:bodyPr wrap="none" rtlCol="0">
            <a:spAutoFit/>
          </a:bodyPr>
          <a:lstStyle/>
          <a:p>
            <a:pPr algn="ctr"/>
            <a:r>
              <a:rPr lang="en-GB" sz="1400" dirty="0">
                <a:latin typeface="Comic Sans MS" pitchFamily="66" charset="0"/>
              </a:rPr>
              <a:t>R</a:t>
            </a:r>
            <a:r>
              <a:rPr lang="en-GB" sz="1400" baseline="-25000" dirty="0">
                <a:latin typeface="Comic Sans MS" pitchFamily="66" charset="0"/>
              </a:rPr>
              <a:t>P</a:t>
            </a:r>
          </a:p>
        </p:txBody>
      </p:sp>
      <p:sp>
        <p:nvSpPr>
          <p:cNvPr id="25" name="TextBox 24"/>
          <p:cNvSpPr txBox="1"/>
          <p:nvPr/>
        </p:nvSpPr>
        <p:spPr>
          <a:xfrm>
            <a:off x="5275218" y="1460863"/>
            <a:ext cx="446314" cy="307777"/>
          </a:xfrm>
          <a:prstGeom prst="rect">
            <a:avLst/>
          </a:prstGeom>
          <a:noFill/>
        </p:spPr>
        <p:txBody>
          <a:bodyPr wrap="square" rtlCol="0">
            <a:spAutoFit/>
          </a:bodyPr>
          <a:lstStyle/>
          <a:p>
            <a:pPr algn="ctr"/>
            <a:r>
              <a:rPr lang="en-GB" sz="1400" dirty="0">
                <a:latin typeface="Comic Sans MS" pitchFamily="66" charset="0"/>
              </a:rPr>
              <a:t>R</a:t>
            </a:r>
            <a:r>
              <a:rPr lang="en-GB" sz="1400" baseline="-25000" dirty="0">
                <a:latin typeface="Comic Sans MS" pitchFamily="66" charset="0"/>
              </a:rPr>
              <a:t>Q</a:t>
            </a:r>
          </a:p>
        </p:txBody>
      </p:sp>
      <p:sp>
        <p:nvSpPr>
          <p:cNvPr id="26" name="TextBox 25"/>
          <p:cNvSpPr txBox="1"/>
          <p:nvPr/>
        </p:nvSpPr>
        <p:spPr>
          <a:xfrm>
            <a:off x="8096795" y="2146663"/>
            <a:ext cx="497252" cy="276999"/>
          </a:xfrm>
          <a:prstGeom prst="rect">
            <a:avLst/>
          </a:prstGeom>
          <a:noFill/>
        </p:spPr>
        <p:txBody>
          <a:bodyPr wrap="none" rtlCol="0">
            <a:spAutoFit/>
          </a:bodyPr>
          <a:lstStyle/>
          <a:p>
            <a:pPr algn="ctr"/>
            <a:r>
              <a:rPr lang="en-GB" sz="1200" dirty="0">
                <a:latin typeface="Comic Sans MS" pitchFamily="66" charset="0"/>
              </a:rPr>
              <a:t>40N</a:t>
            </a:r>
          </a:p>
        </p:txBody>
      </p:sp>
      <p:sp>
        <p:nvSpPr>
          <p:cNvPr id="27" name="TextBox 26"/>
          <p:cNvSpPr txBox="1"/>
          <p:nvPr/>
        </p:nvSpPr>
        <p:spPr>
          <a:xfrm>
            <a:off x="6648995" y="1918063"/>
            <a:ext cx="288862" cy="276999"/>
          </a:xfrm>
          <a:prstGeom prst="rect">
            <a:avLst/>
          </a:prstGeom>
          <a:noFill/>
        </p:spPr>
        <p:txBody>
          <a:bodyPr wrap="none" rtlCol="0">
            <a:spAutoFit/>
          </a:bodyPr>
          <a:lstStyle/>
          <a:p>
            <a:pPr algn="ctr"/>
            <a:r>
              <a:rPr lang="en-GB" sz="1200" dirty="0">
                <a:latin typeface="Comic Sans MS" pitchFamily="66" charset="0"/>
              </a:rPr>
              <a:t>T</a:t>
            </a:r>
          </a:p>
        </p:txBody>
      </p:sp>
      <p:sp>
        <p:nvSpPr>
          <p:cNvPr id="28" name="TextBox 27"/>
          <p:cNvSpPr txBox="1"/>
          <p:nvPr/>
        </p:nvSpPr>
        <p:spPr>
          <a:xfrm>
            <a:off x="5963195" y="1918063"/>
            <a:ext cx="304800" cy="276999"/>
          </a:xfrm>
          <a:prstGeom prst="rect">
            <a:avLst/>
          </a:prstGeom>
          <a:noFill/>
        </p:spPr>
        <p:txBody>
          <a:bodyPr wrap="square" rtlCol="0">
            <a:spAutoFit/>
          </a:bodyPr>
          <a:lstStyle/>
          <a:p>
            <a:pPr algn="ctr"/>
            <a:r>
              <a:rPr lang="en-GB" sz="1200" dirty="0">
                <a:latin typeface="Comic Sans MS" pitchFamily="66" charset="0"/>
              </a:rPr>
              <a:t>T</a:t>
            </a:r>
          </a:p>
        </p:txBody>
      </p:sp>
      <p:sp>
        <p:nvSpPr>
          <p:cNvPr id="29" name="TextBox 28"/>
          <p:cNvSpPr txBox="1"/>
          <p:nvPr/>
        </p:nvSpPr>
        <p:spPr>
          <a:xfrm>
            <a:off x="6191795" y="1156063"/>
            <a:ext cx="263214" cy="276999"/>
          </a:xfrm>
          <a:prstGeom prst="rect">
            <a:avLst/>
          </a:prstGeom>
          <a:noFill/>
        </p:spPr>
        <p:txBody>
          <a:bodyPr wrap="none" rtlCol="0">
            <a:spAutoFit/>
          </a:bodyPr>
          <a:lstStyle/>
          <a:p>
            <a:pPr algn="ctr"/>
            <a:r>
              <a:rPr lang="en-GB" sz="1200" dirty="0">
                <a:latin typeface="Comic Sans MS" pitchFamily="66" charset="0"/>
              </a:rPr>
              <a:t>a</a:t>
            </a:r>
          </a:p>
        </p:txBody>
      </p:sp>
      <p:sp>
        <p:nvSpPr>
          <p:cNvPr id="30" name="TextBox 29"/>
          <p:cNvSpPr txBox="1"/>
          <p:nvPr/>
        </p:nvSpPr>
        <p:spPr>
          <a:xfrm>
            <a:off x="6275278" y="2231571"/>
            <a:ext cx="516488" cy="307777"/>
          </a:xfrm>
          <a:prstGeom prst="rect">
            <a:avLst/>
          </a:prstGeom>
          <a:noFill/>
        </p:spPr>
        <p:txBody>
          <a:bodyPr wrap="none" rtlCol="0">
            <a:spAutoFit/>
          </a:bodyPr>
          <a:lstStyle/>
          <a:p>
            <a:pPr algn="ctr"/>
            <a:r>
              <a:rPr lang="en-GB" sz="1400" dirty="0">
                <a:latin typeface="Comic Sans MS" pitchFamily="66" charset="0"/>
              </a:rPr>
              <a:t>10N</a:t>
            </a:r>
            <a:endParaRPr lang="en-GB" sz="1400" baseline="-25000" dirty="0">
              <a:latin typeface="Comic Sans MS" pitchFamily="66" charset="0"/>
            </a:endParaRPr>
          </a:p>
        </p:txBody>
      </p:sp>
      <p:sp>
        <p:nvSpPr>
          <p:cNvPr id="31" name="TextBox 30"/>
          <p:cNvSpPr txBox="1"/>
          <p:nvPr/>
        </p:nvSpPr>
        <p:spPr>
          <a:xfrm>
            <a:off x="4446096" y="2222863"/>
            <a:ext cx="436338" cy="307777"/>
          </a:xfrm>
          <a:prstGeom prst="rect">
            <a:avLst/>
          </a:prstGeom>
          <a:noFill/>
        </p:spPr>
        <p:txBody>
          <a:bodyPr wrap="none" rtlCol="0">
            <a:spAutoFit/>
          </a:bodyPr>
          <a:lstStyle/>
          <a:p>
            <a:pPr algn="ctr"/>
            <a:r>
              <a:rPr lang="en-GB" sz="1400" dirty="0">
                <a:latin typeface="Comic Sans MS" pitchFamily="66" charset="0"/>
              </a:rPr>
              <a:t>6N</a:t>
            </a:r>
            <a:endParaRPr lang="en-GB" sz="1400" baseline="-25000" dirty="0">
              <a:latin typeface="Comic Sans MS" pitchFamily="66" charset="0"/>
            </a:endParaRPr>
          </a:p>
        </p:txBody>
      </p:sp>
      <p:sp>
        <p:nvSpPr>
          <p:cNvPr id="34" name="TextBox 33"/>
          <p:cNvSpPr txBox="1"/>
          <p:nvPr/>
        </p:nvSpPr>
        <p:spPr>
          <a:xfrm>
            <a:off x="7260772" y="2174966"/>
            <a:ext cx="303288" cy="369332"/>
          </a:xfrm>
          <a:prstGeom prst="rect">
            <a:avLst/>
          </a:prstGeom>
          <a:noFill/>
        </p:spPr>
        <p:txBody>
          <a:bodyPr wrap="none" rtlCol="0">
            <a:spAutoFit/>
          </a:bodyPr>
          <a:lstStyle/>
          <a:p>
            <a:r>
              <a:rPr lang="en-GB" dirty="0">
                <a:latin typeface="Comic Sans MS" pitchFamily="66" charset="0"/>
              </a:rPr>
              <a:t>P</a:t>
            </a:r>
          </a:p>
        </p:txBody>
      </p:sp>
      <p:sp>
        <p:nvSpPr>
          <p:cNvPr id="35" name="TextBox 34"/>
          <p:cNvSpPr txBox="1"/>
          <p:nvPr/>
        </p:nvSpPr>
        <p:spPr>
          <a:xfrm>
            <a:off x="5286104" y="2166257"/>
            <a:ext cx="386644" cy="369332"/>
          </a:xfrm>
          <a:prstGeom prst="rect">
            <a:avLst/>
          </a:prstGeom>
          <a:noFill/>
        </p:spPr>
        <p:txBody>
          <a:bodyPr wrap="none" rtlCol="0">
            <a:spAutoFit/>
          </a:bodyPr>
          <a:lstStyle/>
          <a:p>
            <a:r>
              <a:rPr lang="en-GB" dirty="0">
                <a:latin typeface="Comic Sans MS" pitchFamily="66" charset="0"/>
              </a:rPr>
              <a:t>Q</a:t>
            </a:r>
          </a:p>
        </p:txBody>
      </p:sp>
      <p:sp>
        <p:nvSpPr>
          <p:cNvPr id="36" name="TextBox 35"/>
          <p:cNvSpPr txBox="1"/>
          <p:nvPr/>
        </p:nvSpPr>
        <p:spPr>
          <a:xfrm>
            <a:off x="7180219" y="986246"/>
            <a:ext cx="1845377" cy="369332"/>
          </a:xfrm>
          <a:prstGeom prst="rect">
            <a:avLst/>
          </a:prstGeom>
          <a:noFill/>
        </p:spPr>
        <p:txBody>
          <a:bodyPr wrap="none" rtlCol="0">
            <a:spAutoFit/>
          </a:bodyPr>
          <a:lstStyle/>
          <a:p>
            <a:r>
              <a:rPr lang="en-GB" dirty="0">
                <a:latin typeface="Comic Sans MS" pitchFamily="66" charset="0"/>
              </a:rPr>
              <a:t>Draw a diagram</a:t>
            </a:r>
          </a:p>
        </p:txBody>
      </p:sp>
      <mc:AlternateContent xmlns:mc="http://schemas.openxmlformats.org/markup-compatibility/2006" xmlns:a14="http://schemas.microsoft.com/office/drawing/2010/main">
        <mc:Choice Requires="a14">
          <p:sp>
            <p:nvSpPr>
              <p:cNvPr id="37" name="TextBox 36"/>
              <p:cNvSpPr txBox="1"/>
              <p:nvPr/>
            </p:nvSpPr>
            <p:spPr>
              <a:xfrm>
                <a:off x="4977753" y="5006752"/>
                <a:ext cx="101688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𝐹</m:t>
                      </m:r>
                      <m:r>
                        <a:rPr lang="en-US" b="0" i="1" smtClean="0">
                          <a:latin typeface="Cambria Math" panose="02040503050406030204" pitchFamily="18" charset="0"/>
                        </a:rPr>
                        <m:t>=</m:t>
                      </m:r>
                      <m:r>
                        <a:rPr lang="en-US" b="0" i="1" smtClean="0">
                          <a:latin typeface="Cambria Math" panose="02040503050406030204" pitchFamily="18" charset="0"/>
                        </a:rPr>
                        <m:t>𝑚𝑎</m:t>
                      </m:r>
                    </m:oMath>
                  </m:oMathPara>
                </a14:m>
                <a:endParaRPr lang="en-GB" dirty="0"/>
              </a:p>
            </p:txBody>
          </p:sp>
        </mc:Choice>
        <mc:Fallback xmlns="">
          <p:sp>
            <p:nvSpPr>
              <p:cNvPr id="37" name="TextBox 36"/>
              <p:cNvSpPr txBox="1">
                <a:spLocks noRot="1" noChangeAspect="1" noMove="1" noResize="1" noEditPoints="1" noAdjustHandles="1" noChangeArrowheads="1" noChangeShapeType="1" noTextEdit="1"/>
              </p:cNvSpPr>
              <p:nvPr/>
            </p:nvSpPr>
            <p:spPr>
              <a:xfrm>
                <a:off x="4977753" y="5006752"/>
                <a:ext cx="1016881" cy="369332"/>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3901231" y="5443323"/>
                <a:ext cx="205941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40−10−6=8</m:t>
                      </m:r>
                      <m:r>
                        <a:rPr lang="en-US" b="0" i="1" smtClean="0">
                          <a:latin typeface="Cambria Math" panose="02040503050406030204" pitchFamily="18" charset="0"/>
                        </a:rPr>
                        <m:t>𝑎</m:t>
                      </m:r>
                    </m:oMath>
                  </m:oMathPara>
                </a14:m>
                <a:endParaRPr lang="en-GB" dirty="0"/>
              </a:p>
            </p:txBody>
          </p:sp>
        </mc:Choice>
        <mc:Fallback xmlns="">
          <p:sp>
            <p:nvSpPr>
              <p:cNvPr id="38" name="TextBox 37"/>
              <p:cNvSpPr txBox="1">
                <a:spLocks noRot="1" noChangeAspect="1" noMove="1" noResize="1" noEditPoints="1" noAdjustHandles="1" noChangeArrowheads="1" noChangeShapeType="1" noTextEdit="1"/>
              </p:cNvSpPr>
              <p:nvPr/>
            </p:nvSpPr>
            <p:spPr>
              <a:xfrm>
                <a:off x="3901231" y="5443323"/>
                <a:ext cx="2059410" cy="369332"/>
              </a:xfrm>
              <a:prstGeom prst="rect">
                <a:avLst/>
              </a:prstGeom>
              <a:blipFill>
                <a:blip r:embed="rId3"/>
                <a:stretch>
                  <a:fillRect/>
                </a:stretch>
              </a:blipFill>
            </p:spPr>
            <p:txBody>
              <a:bodyPr/>
              <a:lstStyle/>
              <a:p>
                <a:r>
                  <a:rPr lang="en-GB">
                    <a:noFill/>
                  </a:rPr>
                  <a:t> </a:t>
                </a:r>
              </a:p>
            </p:txBody>
          </p:sp>
        </mc:Fallback>
      </mc:AlternateContent>
      <p:sp>
        <p:nvSpPr>
          <p:cNvPr id="39" name="TextBox 38"/>
          <p:cNvSpPr txBox="1"/>
          <p:nvPr/>
        </p:nvSpPr>
        <p:spPr>
          <a:xfrm>
            <a:off x="4163627" y="3344535"/>
            <a:ext cx="4678533" cy="1077218"/>
          </a:xfrm>
          <a:prstGeom prst="rect">
            <a:avLst/>
          </a:prstGeom>
          <a:noFill/>
        </p:spPr>
        <p:txBody>
          <a:bodyPr wrap="square" rtlCol="0">
            <a:spAutoFit/>
          </a:bodyPr>
          <a:lstStyle/>
          <a:p>
            <a:r>
              <a:rPr lang="en-GB" sz="1600" dirty="0">
                <a:solidFill>
                  <a:srgbClr val="FF0000"/>
                </a:solidFill>
                <a:latin typeface="Comic Sans MS" pitchFamily="66" charset="0"/>
              </a:rPr>
              <a:t>As they are moving in the same straight line, you can treat the system as a whole…</a:t>
            </a:r>
          </a:p>
          <a:p>
            <a:r>
              <a:rPr lang="en-US" sz="1600" dirty="0">
                <a:solidFill>
                  <a:srgbClr val="FF0000"/>
                </a:solidFill>
                <a:latin typeface="Comic Sans MS" pitchFamily="66" charset="0"/>
                <a:sym typeface="Wingdings" panose="05000000000000000000" pitchFamily="2" charset="2"/>
              </a:rPr>
              <a:t> Note that the Tensions will cancel each other out so can be ignored here…</a:t>
            </a:r>
            <a:endParaRPr lang="en-GB" sz="16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40" name="TextBox 39"/>
              <p:cNvSpPr txBox="1"/>
              <p:nvPr/>
            </p:nvSpPr>
            <p:spPr>
              <a:xfrm>
                <a:off x="4994665" y="5879808"/>
                <a:ext cx="80105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3=</m:t>
                      </m:r>
                      <m:r>
                        <a:rPr lang="en-US" b="0" i="1" smtClean="0">
                          <a:latin typeface="Cambria Math" panose="02040503050406030204" pitchFamily="18" charset="0"/>
                        </a:rPr>
                        <m:t>𝑎</m:t>
                      </m:r>
                    </m:oMath>
                  </m:oMathPara>
                </a14:m>
                <a:endParaRPr lang="en-GB" dirty="0"/>
              </a:p>
            </p:txBody>
          </p:sp>
        </mc:Choice>
        <mc:Fallback xmlns="">
          <p:sp>
            <p:nvSpPr>
              <p:cNvPr id="40" name="TextBox 39"/>
              <p:cNvSpPr txBox="1">
                <a:spLocks noRot="1" noChangeAspect="1" noMove="1" noResize="1" noEditPoints="1" noAdjustHandles="1" noChangeArrowheads="1" noChangeShapeType="1" noTextEdit="1"/>
              </p:cNvSpPr>
              <p:nvPr/>
            </p:nvSpPr>
            <p:spPr>
              <a:xfrm>
                <a:off x="4994665" y="5879808"/>
                <a:ext cx="801053" cy="369332"/>
              </a:xfrm>
              <a:prstGeom prst="rect">
                <a:avLst/>
              </a:prstGeom>
              <a:blipFill>
                <a:blip r:embed="rId4"/>
                <a:stretch>
                  <a:fillRect/>
                </a:stretch>
              </a:blipFill>
            </p:spPr>
            <p:txBody>
              <a:bodyPr/>
              <a:lstStyle/>
              <a:p>
                <a:r>
                  <a:rPr lang="en-GB">
                    <a:noFill/>
                  </a:rPr>
                  <a:t> </a:t>
                </a:r>
              </a:p>
            </p:txBody>
          </p:sp>
        </mc:Fallback>
      </mc:AlternateContent>
      <p:sp>
        <p:nvSpPr>
          <p:cNvPr id="41" name="TextBox 40"/>
          <p:cNvSpPr txBox="1"/>
          <p:nvPr/>
        </p:nvSpPr>
        <p:spPr>
          <a:xfrm>
            <a:off x="6085562" y="1146636"/>
            <a:ext cx="580608" cy="276999"/>
          </a:xfrm>
          <a:prstGeom prst="rect">
            <a:avLst/>
          </a:prstGeom>
          <a:noFill/>
        </p:spPr>
        <p:txBody>
          <a:bodyPr wrap="none" rtlCol="0">
            <a:spAutoFit/>
          </a:bodyPr>
          <a:lstStyle/>
          <a:p>
            <a:pPr algn="ctr"/>
            <a:r>
              <a:rPr lang="en-GB" sz="1200" dirty="0">
                <a:latin typeface="Comic Sans MS" pitchFamily="66" charset="0"/>
              </a:rPr>
              <a:t>3ms</a:t>
            </a:r>
            <a:r>
              <a:rPr lang="en-GB" sz="1200" baseline="30000" dirty="0">
                <a:latin typeface="Comic Sans MS" pitchFamily="66" charset="0"/>
              </a:rPr>
              <a:t>-2</a:t>
            </a:r>
          </a:p>
        </p:txBody>
      </p:sp>
      <p:sp>
        <p:nvSpPr>
          <p:cNvPr id="42" name="Arc 41"/>
          <p:cNvSpPr/>
          <p:nvPr/>
        </p:nvSpPr>
        <p:spPr>
          <a:xfrm>
            <a:off x="5740154" y="5215630"/>
            <a:ext cx="385439" cy="3810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TextBox 42"/>
          <p:cNvSpPr txBox="1"/>
          <p:nvPr/>
        </p:nvSpPr>
        <p:spPr>
          <a:xfrm>
            <a:off x="6161843" y="5309587"/>
            <a:ext cx="1143000" cy="276999"/>
          </a:xfrm>
          <a:prstGeom prst="rect">
            <a:avLst/>
          </a:prstGeom>
          <a:noFill/>
        </p:spPr>
        <p:txBody>
          <a:bodyPr wrap="square" rtlCol="0">
            <a:spAutoFit/>
          </a:bodyPr>
          <a:lstStyle/>
          <a:p>
            <a:pPr algn="ctr"/>
            <a:r>
              <a:rPr lang="en-GB" sz="1200" dirty="0">
                <a:solidFill>
                  <a:srgbClr val="FF0000"/>
                </a:solidFill>
                <a:latin typeface="Comic Sans MS" pitchFamily="66" charset="0"/>
              </a:rPr>
              <a:t>Sub in values</a:t>
            </a:r>
          </a:p>
        </p:txBody>
      </p:sp>
      <p:sp>
        <p:nvSpPr>
          <p:cNvPr id="44" name="Arc 43"/>
          <p:cNvSpPr/>
          <p:nvPr/>
        </p:nvSpPr>
        <p:spPr>
          <a:xfrm>
            <a:off x="5759389" y="5669870"/>
            <a:ext cx="385439" cy="3810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5" name="TextBox 44"/>
              <p:cNvSpPr txBox="1"/>
              <p:nvPr/>
            </p:nvSpPr>
            <p:spPr>
              <a:xfrm>
                <a:off x="4043778" y="4682971"/>
                <a:ext cx="59343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𝑅</m:t>
                      </m:r>
                      <m:r>
                        <a:rPr lang="en-US" b="0" i="1" smtClean="0">
                          <a:latin typeface="Cambria Math" panose="02040503050406030204" pitchFamily="18" charset="0"/>
                        </a:rPr>
                        <m:t>(→)</m:t>
                      </m:r>
                    </m:oMath>
                  </m:oMathPara>
                </a14:m>
                <a:endParaRPr lang="en-GB" dirty="0"/>
              </a:p>
            </p:txBody>
          </p:sp>
        </mc:Choice>
        <mc:Fallback xmlns="">
          <p:sp>
            <p:nvSpPr>
              <p:cNvPr id="45" name="TextBox 44"/>
              <p:cNvSpPr txBox="1">
                <a:spLocks noRot="1" noChangeAspect="1" noMove="1" noResize="1" noEditPoints="1" noAdjustHandles="1" noChangeArrowheads="1" noChangeShapeType="1" noTextEdit="1"/>
              </p:cNvSpPr>
              <p:nvPr/>
            </p:nvSpPr>
            <p:spPr>
              <a:xfrm>
                <a:off x="4043778" y="4682971"/>
                <a:ext cx="593432" cy="276999"/>
              </a:xfrm>
              <a:prstGeom prst="rect">
                <a:avLst/>
              </a:prstGeom>
              <a:blipFill>
                <a:blip r:embed="rId5"/>
                <a:stretch>
                  <a:fillRect l="-8163" t="-2174" r="-13265" b="-32609"/>
                </a:stretch>
              </a:blipFill>
            </p:spPr>
            <p:txBody>
              <a:bodyPr/>
              <a:lstStyle/>
              <a:p>
                <a:r>
                  <a:rPr lang="en-GB">
                    <a:noFill/>
                  </a:rPr>
                  <a:t> </a:t>
                </a:r>
              </a:p>
            </p:txBody>
          </p:sp>
        </mc:Fallback>
      </mc:AlternateContent>
      <p:sp>
        <p:nvSpPr>
          <p:cNvPr id="46" name="TextBox 45"/>
          <p:cNvSpPr txBox="1"/>
          <p:nvPr/>
        </p:nvSpPr>
        <p:spPr>
          <a:xfrm>
            <a:off x="6047913" y="5737195"/>
            <a:ext cx="1143000" cy="276999"/>
          </a:xfrm>
          <a:prstGeom prst="rect">
            <a:avLst/>
          </a:prstGeom>
          <a:noFill/>
        </p:spPr>
        <p:txBody>
          <a:bodyPr wrap="square" rtlCol="0">
            <a:spAutoFit/>
          </a:bodyPr>
          <a:lstStyle/>
          <a:p>
            <a:pPr algn="ctr"/>
            <a:r>
              <a:rPr lang="en-GB" sz="1200" dirty="0">
                <a:solidFill>
                  <a:srgbClr val="FF0000"/>
                </a:solidFill>
                <a:latin typeface="Comic Sans MS" pitchFamily="66" charset="0"/>
              </a:rPr>
              <a:t>Calculate a</a:t>
            </a:r>
          </a:p>
        </p:txBody>
      </p:sp>
    </p:spTree>
    <p:extLst>
      <p:ext uri="{BB962C8B-B14F-4D97-AF65-F5344CB8AC3E}">
        <p14:creationId xmlns:p14="http://schemas.microsoft.com/office/powerpoint/2010/main" val="1688565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blinds(horizontal)">
                                      <p:cBhvr>
                                        <p:cTn id="22" dur="500"/>
                                        <p:tgtEl>
                                          <p:spTgt spid="3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5"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vertic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blinds(horizontal)">
                                      <p:cBhvr>
                                        <p:cTn id="32" dur="500"/>
                                        <p:tgtEl>
                                          <p:spTgt spid="34"/>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blinds(horizontal)">
                                      <p:cBhvr>
                                        <p:cTn id="35" dur="500"/>
                                        <p:tgtEl>
                                          <p:spTgt spid="7"/>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blinds(horizontal)">
                                      <p:cBhvr>
                                        <p:cTn id="38" dur="500"/>
                                        <p:tgtEl>
                                          <p:spTgt spid="6"/>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blinds(horizontal)">
                                      <p:cBhvr>
                                        <p:cTn id="41" dur="500"/>
                                        <p:tgtEl>
                                          <p:spTgt spid="35"/>
                                        </p:tgtEl>
                                      </p:cBhvr>
                                    </p:animEffect>
                                  </p:childTnLst>
                                </p:cTn>
                              </p:par>
                              <p:par>
                                <p:cTn id="42" presetID="3" presetClass="entr" presetSubtype="5" fill="hold"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blinds(vertical)">
                                      <p:cBhvr>
                                        <p:cTn id="44" dur="5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blinds(horizontal)">
                                      <p:cBhvr>
                                        <p:cTn id="49" dur="500"/>
                                        <p:tgtEl>
                                          <p:spTgt spid="9"/>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blinds(horizontal)">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blinds(horizontal)">
                                      <p:cBhvr>
                                        <p:cTn id="57" dur="500"/>
                                        <p:tgtEl>
                                          <p:spTgt spid="10"/>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blinds(horizontal)">
                                      <p:cBhvr>
                                        <p:cTn id="60" dur="500"/>
                                        <p:tgtEl>
                                          <p:spTgt spid="30"/>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19"/>
                                        </p:tgtEl>
                                        <p:attrNameLst>
                                          <p:attrName>style.visibility</p:attrName>
                                        </p:attrNameLst>
                                      </p:cBhvr>
                                      <p:to>
                                        <p:strVal val="visible"/>
                                      </p:to>
                                    </p:set>
                                    <p:animEffect transition="in" filter="blinds(horizontal)">
                                      <p:cBhvr>
                                        <p:cTn id="65" dur="500"/>
                                        <p:tgtEl>
                                          <p:spTgt spid="19"/>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blinds(horizontal)">
                                      <p:cBhvr>
                                        <p:cTn id="68" dur="500"/>
                                        <p:tgtEl>
                                          <p:spTgt spid="22"/>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nodeType="clickEffect">
                                  <p:stCondLst>
                                    <p:cond delay="0"/>
                                  </p:stCondLst>
                                  <p:childTnLst>
                                    <p:set>
                                      <p:cBhvr>
                                        <p:cTn id="72" dur="1" fill="hold">
                                          <p:stCondLst>
                                            <p:cond delay="0"/>
                                          </p:stCondLst>
                                        </p:cTn>
                                        <p:tgtEl>
                                          <p:spTgt spid="13"/>
                                        </p:tgtEl>
                                        <p:attrNameLst>
                                          <p:attrName>style.visibility</p:attrName>
                                        </p:attrNameLst>
                                      </p:cBhvr>
                                      <p:to>
                                        <p:strVal val="visible"/>
                                      </p:to>
                                    </p:set>
                                    <p:animEffect transition="in" filter="blinds(horizontal)">
                                      <p:cBhvr>
                                        <p:cTn id="73" dur="500"/>
                                        <p:tgtEl>
                                          <p:spTgt spid="13"/>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blinds(horizontal)">
                                      <p:cBhvr>
                                        <p:cTn id="76" dur="500"/>
                                        <p:tgtEl>
                                          <p:spTgt spid="24"/>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nodeType="clickEffect">
                                  <p:stCondLst>
                                    <p:cond delay="0"/>
                                  </p:stCondLst>
                                  <p:childTnLst>
                                    <p:set>
                                      <p:cBhvr>
                                        <p:cTn id="80" dur="1" fill="hold">
                                          <p:stCondLst>
                                            <p:cond delay="0"/>
                                          </p:stCondLst>
                                        </p:cTn>
                                        <p:tgtEl>
                                          <p:spTgt spid="15"/>
                                        </p:tgtEl>
                                        <p:attrNameLst>
                                          <p:attrName>style.visibility</p:attrName>
                                        </p:attrNameLst>
                                      </p:cBhvr>
                                      <p:to>
                                        <p:strVal val="visible"/>
                                      </p:to>
                                    </p:set>
                                    <p:animEffect transition="in" filter="blinds(horizontal)">
                                      <p:cBhvr>
                                        <p:cTn id="81" dur="500"/>
                                        <p:tgtEl>
                                          <p:spTgt spid="15"/>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blinds(horizontal)">
                                      <p:cBhvr>
                                        <p:cTn id="84" dur="500"/>
                                        <p:tgtEl>
                                          <p:spTgt spid="27"/>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nodeType="clickEffect">
                                  <p:stCondLst>
                                    <p:cond delay="0"/>
                                  </p:stCondLst>
                                  <p:childTnLst>
                                    <p:set>
                                      <p:cBhvr>
                                        <p:cTn id="88" dur="1" fill="hold">
                                          <p:stCondLst>
                                            <p:cond delay="0"/>
                                          </p:stCondLst>
                                        </p:cTn>
                                        <p:tgtEl>
                                          <p:spTgt spid="11"/>
                                        </p:tgtEl>
                                        <p:attrNameLst>
                                          <p:attrName>style.visibility</p:attrName>
                                        </p:attrNameLst>
                                      </p:cBhvr>
                                      <p:to>
                                        <p:strVal val="visible"/>
                                      </p:to>
                                    </p:set>
                                    <p:animEffect transition="in" filter="blinds(horizontal)">
                                      <p:cBhvr>
                                        <p:cTn id="89" dur="500"/>
                                        <p:tgtEl>
                                          <p:spTgt spid="11"/>
                                        </p:tgtEl>
                                      </p:cBhvr>
                                    </p:animEffect>
                                  </p:childTnLst>
                                </p:cTn>
                              </p:par>
                              <p:par>
                                <p:cTn id="90" presetID="3" presetClass="entr" presetSubtype="10" fill="hold" grpId="0" nodeType="withEffect">
                                  <p:stCondLst>
                                    <p:cond delay="0"/>
                                  </p:stCondLst>
                                  <p:childTnLst>
                                    <p:set>
                                      <p:cBhvr>
                                        <p:cTn id="91" dur="1" fill="hold">
                                          <p:stCondLst>
                                            <p:cond delay="0"/>
                                          </p:stCondLst>
                                        </p:cTn>
                                        <p:tgtEl>
                                          <p:spTgt spid="31"/>
                                        </p:tgtEl>
                                        <p:attrNameLst>
                                          <p:attrName>style.visibility</p:attrName>
                                        </p:attrNameLst>
                                      </p:cBhvr>
                                      <p:to>
                                        <p:strVal val="visible"/>
                                      </p:to>
                                    </p:set>
                                    <p:animEffect transition="in" filter="blinds(horizontal)">
                                      <p:cBhvr>
                                        <p:cTn id="92" dur="500"/>
                                        <p:tgtEl>
                                          <p:spTgt spid="31"/>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18"/>
                                        </p:tgtEl>
                                        <p:attrNameLst>
                                          <p:attrName>style.visibility</p:attrName>
                                        </p:attrNameLst>
                                      </p:cBhvr>
                                      <p:to>
                                        <p:strVal val="visible"/>
                                      </p:to>
                                    </p:set>
                                    <p:animEffect transition="in" filter="blinds(horizontal)">
                                      <p:cBhvr>
                                        <p:cTn id="97" dur="500"/>
                                        <p:tgtEl>
                                          <p:spTgt spid="18"/>
                                        </p:tgtEl>
                                      </p:cBhvr>
                                    </p:animEffect>
                                  </p:childTnLst>
                                </p:cTn>
                              </p:par>
                              <p:par>
                                <p:cTn id="98" presetID="3" presetClass="entr" presetSubtype="10" fill="hold" grpId="0" nodeType="withEffect">
                                  <p:stCondLst>
                                    <p:cond delay="0"/>
                                  </p:stCondLst>
                                  <p:childTnLst>
                                    <p:set>
                                      <p:cBhvr>
                                        <p:cTn id="99" dur="1" fill="hold">
                                          <p:stCondLst>
                                            <p:cond delay="0"/>
                                          </p:stCondLst>
                                        </p:cTn>
                                        <p:tgtEl>
                                          <p:spTgt spid="23"/>
                                        </p:tgtEl>
                                        <p:attrNameLst>
                                          <p:attrName>style.visibility</p:attrName>
                                        </p:attrNameLst>
                                      </p:cBhvr>
                                      <p:to>
                                        <p:strVal val="visible"/>
                                      </p:to>
                                    </p:set>
                                    <p:animEffect transition="in" filter="blinds(horizontal)">
                                      <p:cBhvr>
                                        <p:cTn id="100" dur="500"/>
                                        <p:tgtEl>
                                          <p:spTgt spid="23"/>
                                        </p:tgtEl>
                                      </p:cBhvr>
                                    </p:animEffect>
                                  </p:childTnLst>
                                </p:cTn>
                              </p:par>
                            </p:childTnLst>
                          </p:cTn>
                        </p:par>
                      </p:childTnLst>
                    </p:cTn>
                  </p:par>
                  <p:par>
                    <p:cTn id="101" fill="hold">
                      <p:stCondLst>
                        <p:cond delay="indefinite"/>
                      </p:stCondLst>
                      <p:childTnLst>
                        <p:par>
                          <p:cTn id="102" fill="hold">
                            <p:stCondLst>
                              <p:cond delay="0"/>
                            </p:stCondLst>
                            <p:childTnLst>
                              <p:par>
                                <p:cTn id="103" presetID="3" presetClass="entr" presetSubtype="10" fill="hold" nodeType="clickEffect">
                                  <p:stCondLst>
                                    <p:cond delay="0"/>
                                  </p:stCondLst>
                                  <p:childTnLst>
                                    <p:set>
                                      <p:cBhvr>
                                        <p:cTn id="104" dur="1" fill="hold">
                                          <p:stCondLst>
                                            <p:cond delay="0"/>
                                          </p:stCondLst>
                                        </p:cTn>
                                        <p:tgtEl>
                                          <p:spTgt spid="12"/>
                                        </p:tgtEl>
                                        <p:attrNameLst>
                                          <p:attrName>style.visibility</p:attrName>
                                        </p:attrNameLst>
                                      </p:cBhvr>
                                      <p:to>
                                        <p:strVal val="visible"/>
                                      </p:to>
                                    </p:set>
                                    <p:animEffect transition="in" filter="blinds(horizontal)">
                                      <p:cBhvr>
                                        <p:cTn id="105" dur="500"/>
                                        <p:tgtEl>
                                          <p:spTgt spid="12"/>
                                        </p:tgtEl>
                                      </p:cBhvr>
                                    </p:animEffect>
                                  </p:childTnLst>
                                </p:cTn>
                              </p:par>
                              <p:par>
                                <p:cTn id="106" presetID="3" presetClass="entr" presetSubtype="10" fill="hold" grpId="0" nodeType="withEffect">
                                  <p:stCondLst>
                                    <p:cond delay="0"/>
                                  </p:stCondLst>
                                  <p:childTnLst>
                                    <p:set>
                                      <p:cBhvr>
                                        <p:cTn id="107" dur="1" fill="hold">
                                          <p:stCondLst>
                                            <p:cond delay="0"/>
                                          </p:stCondLst>
                                        </p:cTn>
                                        <p:tgtEl>
                                          <p:spTgt spid="25"/>
                                        </p:tgtEl>
                                        <p:attrNameLst>
                                          <p:attrName>style.visibility</p:attrName>
                                        </p:attrNameLst>
                                      </p:cBhvr>
                                      <p:to>
                                        <p:strVal val="visible"/>
                                      </p:to>
                                    </p:set>
                                    <p:animEffect transition="in" filter="blinds(horizontal)">
                                      <p:cBhvr>
                                        <p:cTn id="108" dur="500"/>
                                        <p:tgtEl>
                                          <p:spTgt spid="25"/>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ntr" presetSubtype="10" fill="hold" nodeType="clickEffect">
                                  <p:stCondLst>
                                    <p:cond delay="0"/>
                                  </p:stCondLst>
                                  <p:childTnLst>
                                    <p:set>
                                      <p:cBhvr>
                                        <p:cTn id="112" dur="1" fill="hold">
                                          <p:stCondLst>
                                            <p:cond delay="0"/>
                                          </p:stCondLst>
                                        </p:cTn>
                                        <p:tgtEl>
                                          <p:spTgt spid="14"/>
                                        </p:tgtEl>
                                        <p:attrNameLst>
                                          <p:attrName>style.visibility</p:attrName>
                                        </p:attrNameLst>
                                      </p:cBhvr>
                                      <p:to>
                                        <p:strVal val="visible"/>
                                      </p:to>
                                    </p:set>
                                    <p:animEffect transition="in" filter="blinds(horizontal)">
                                      <p:cBhvr>
                                        <p:cTn id="113" dur="500"/>
                                        <p:tgtEl>
                                          <p:spTgt spid="14"/>
                                        </p:tgtEl>
                                      </p:cBhvr>
                                    </p:animEffect>
                                  </p:childTnLst>
                                </p:cTn>
                              </p:par>
                              <p:par>
                                <p:cTn id="114" presetID="3" presetClass="entr" presetSubtype="10" fill="hold" grpId="0" nodeType="withEffect">
                                  <p:stCondLst>
                                    <p:cond delay="0"/>
                                  </p:stCondLst>
                                  <p:childTnLst>
                                    <p:set>
                                      <p:cBhvr>
                                        <p:cTn id="115" dur="1" fill="hold">
                                          <p:stCondLst>
                                            <p:cond delay="0"/>
                                          </p:stCondLst>
                                        </p:cTn>
                                        <p:tgtEl>
                                          <p:spTgt spid="28"/>
                                        </p:tgtEl>
                                        <p:attrNameLst>
                                          <p:attrName>style.visibility</p:attrName>
                                        </p:attrNameLst>
                                      </p:cBhvr>
                                      <p:to>
                                        <p:strVal val="visible"/>
                                      </p:to>
                                    </p:set>
                                    <p:animEffect transition="in" filter="blinds(horizontal)">
                                      <p:cBhvr>
                                        <p:cTn id="116" dur="500"/>
                                        <p:tgtEl>
                                          <p:spTgt spid="28"/>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nodeType="clickEffect">
                                  <p:stCondLst>
                                    <p:cond delay="0"/>
                                  </p:stCondLst>
                                  <p:childTnLst>
                                    <p:set>
                                      <p:cBhvr>
                                        <p:cTn id="120" dur="1" fill="hold">
                                          <p:stCondLst>
                                            <p:cond delay="0"/>
                                          </p:stCondLst>
                                        </p:cTn>
                                        <p:tgtEl>
                                          <p:spTgt spid="16"/>
                                        </p:tgtEl>
                                        <p:attrNameLst>
                                          <p:attrName>style.visibility</p:attrName>
                                        </p:attrNameLst>
                                      </p:cBhvr>
                                      <p:to>
                                        <p:strVal val="visible"/>
                                      </p:to>
                                    </p:set>
                                    <p:animEffect transition="in" filter="blinds(horizontal)">
                                      <p:cBhvr>
                                        <p:cTn id="121" dur="500"/>
                                        <p:tgtEl>
                                          <p:spTgt spid="16"/>
                                        </p:tgtEl>
                                      </p:cBhvr>
                                    </p:animEffect>
                                  </p:childTnLst>
                                </p:cTn>
                              </p:par>
                              <p:par>
                                <p:cTn id="122" presetID="3" presetClass="entr" presetSubtype="10" fill="hold" nodeType="withEffect">
                                  <p:stCondLst>
                                    <p:cond delay="0"/>
                                  </p:stCondLst>
                                  <p:childTnLst>
                                    <p:set>
                                      <p:cBhvr>
                                        <p:cTn id="123" dur="1" fill="hold">
                                          <p:stCondLst>
                                            <p:cond delay="0"/>
                                          </p:stCondLst>
                                        </p:cTn>
                                        <p:tgtEl>
                                          <p:spTgt spid="17"/>
                                        </p:tgtEl>
                                        <p:attrNameLst>
                                          <p:attrName>style.visibility</p:attrName>
                                        </p:attrNameLst>
                                      </p:cBhvr>
                                      <p:to>
                                        <p:strVal val="visible"/>
                                      </p:to>
                                    </p:set>
                                    <p:animEffect transition="in" filter="blinds(horizontal)">
                                      <p:cBhvr>
                                        <p:cTn id="124" dur="500"/>
                                        <p:tgtEl>
                                          <p:spTgt spid="17"/>
                                        </p:tgtEl>
                                      </p:cBhvr>
                                    </p:animEffect>
                                  </p:childTnLst>
                                </p:cTn>
                              </p:par>
                              <p:par>
                                <p:cTn id="125" presetID="3" presetClass="entr" presetSubtype="10" fill="hold" grpId="0" nodeType="withEffect">
                                  <p:stCondLst>
                                    <p:cond delay="0"/>
                                  </p:stCondLst>
                                  <p:childTnLst>
                                    <p:set>
                                      <p:cBhvr>
                                        <p:cTn id="126" dur="1" fill="hold">
                                          <p:stCondLst>
                                            <p:cond delay="0"/>
                                          </p:stCondLst>
                                        </p:cTn>
                                        <p:tgtEl>
                                          <p:spTgt spid="29"/>
                                        </p:tgtEl>
                                        <p:attrNameLst>
                                          <p:attrName>style.visibility</p:attrName>
                                        </p:attrNameLst>
                                      </p:cBhvr>
                                      <p:to>
                                        <p:strVal val="visible"/>
                                      </p:to>
                                    </p:set>
                                    <p:animEffect transition="in" filter="blinds(horizontal)">
                                      <p:cBhvr>
                                        <p:cTn id="127" dur="500"/>
                                        <p:tgtEl>
                                          <p:spTgt spid="29"/>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nodeType="clickEffect">
                                  <p:stCondLst>
                                    <p:cond delay="0"/>
                                  </p:stCondLst>
                                  <p:childTnLst>
                                    <p:set>
                                      <p:cBhvr>
                                        <p:cTn id="131" dur="1" fill="hold">
                                          <p:stCondLst>
                                            <p:cond delay="0"/>
                                          </p:stCondLst>
                                        </p:cTn>
                                        <p:tgtEl>
                                          <p:spTgt spid="39">
                                            <p:txEl>
                                              <p:pRg st="0" end="0"/>
                                            </p:txEl>
                                          </p:spTgt>
                                        </p:tgtEl>
                                        <p:attrNameLst>
                                          <p:attrName>style.visibility</p:attrName>
                                        </p:attrNameLst>
                                      </p:cBhvr>
                                      <p:to>
                                        <p:strVal val="visible"/>
                                      </p:to>
                                    </p:set>
                                    <p:animEffect transition="in" filter="blinds(horizontal)">
                                      <p:cBhvr>
                                        <p:cTn id="132" dur="500"/>
                                        <p:tgtEl>
                                          <p:spTgt spid="39">
                                            <p:txEl>
                                              <p:pRg st="0" end="0"/>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nodeType="clickEffect">
                                  <p:stCondLst>
                                    <p:cond delay="0"/>
                                  </p:stCondLst>
                                  <p:childTnLst>
                                    <p:set>
                                      <p:cBhvr>
                                        <p:cTn id="136" dur="1" fill="hold">
                                          <p:stCondLst>
                                            <p:cond delay="0"/>
                                          </p:stCondLst>
                                        </p:cTn>
                                        <p:tgtEl>
                                          <p:spTgt spid="39">
                                            <p:txEl>
                                              <p:pRg st="1" end="1"/>
                                            </p:txEl>
                                          </p:spTgt>
                                        </p:tgtEl>
                                        <p:attrNameLst>
                                          <p:attrName>style.visibility</p:attrName>
                                        </p:attrNameLst>
                                      </p:cBhvr>
                                      <p:to>
                                        <p:strVal val="visible"/>
                                      </p:to>
                                    </p:set>
                                    <p:animEffect transition="in" filter="blinds(horizontal)">
                                      <p:cBhvr>
                                        <p:cTn id="137" dur="500"/>
                                        <p:tgtEl>
                                          <p:spTgt spid="39">
                                            <p:txEl>
                                              <p:pRg st="1" end="1"/>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45"/>
                                        </p:tgtEl>
                                        <p:attrNameLst>
                                          <p:attrName>style.visibility</p:attrName>
                                        </p:attrNameLst>
                                      </p:cBhvr>
                                      <p:to>
                                        <p:strVal val="visible"/>
                                      </p:to>
                                    </p:set>
                                    <p:animEffect transition="in" filter="blinds(horizontal)">
                                      <p:cBhvr>
                                        <p:cTn id="142" dur="500"/>
                                        <p:tgtEl>
                                          <p:spTgt spid="45"/>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mph" presetSubtype="2" fill="hold" grpId="1" nodeType="clickEffect">
                                  <p:stCondLst>
                                    <p:cond delay="0"/>
                                  </p:stCondLst>
                                  <p:childTnLst>
                                    <p:animClr clrSpc="rgb" dir="cw">
                                      <p:cBhvr override="childStyle">
                                        <p:cTn id="146" dur="500" fill="hold"/>
                                        <p:tgtEl>
                                          <p:spTgt spid="26"/>
                                        </p:tgtEl>
                                        <p:attrNameLst>
                                          <p:attrName>style.color</p:attrName>
                                        </p:attrNameLst>
                                      </p:cBhvr>
                                      <p:to>
                                        <a:srgbClr val="FF0000"/>
                                      </p:to>
                                    </p:animClr>
                                  </p:childTnLst>
                                </p:cTn>
                              </p:par>
                              <p:par>
                                <p:cTn id="147" presetID="3" presetClass="emph" presetSubtype="2" fill="hold" grpId="1" nodeType="withEffect">
                                  <p:stCondLst>
                                    <p:cond delay="0"/>
                                  </p:stCondLst>
                                  <p:childTnLst>
                                    <p:animClr clrSpc="rgb" dir="cw">
                                      <p:cBhvr override="childStyle">
                                        <p:cTn id="148" dur="500" fill="hold"/>
                                        <p:tgtEl>
                                          <p:spTgt spid="30"/>
                                        </p:tgtEl>
                                        <p:attrNameLst>
                                          <p:attrName>style.color</p:attrName>
                                        </p:attrNameLst>
                                      </p:cBhvr>
                                      <p:to>
                                        <a:srgbClr val="FF0000"/>
                                      </p:to>
                                    </p:animClr>
                                  </p:childTnLst>
                                </p:cTn>
                              </p:par>
                              <p:par>
                                <p:cTn id="149" presetID="3" presetClass="emph" presetSubtype="2" fill="hold" grpId="1" nodeType="withEffect">
                                  <p:stCondLst>
                                    <p:cond delay="0"/>
                                  </p:stCondLst>
                                  <p:childTnLst>
                                    <p:animClr clrSpc="rgb" dir="cw">
                                      <p:cBhvr override="childStyle">
                                        <p:cTn id="150" dur="500" fill="hold"/>
                                        <p:tgtEl>
                                          <p:spTgt spid="27"/>
                                        </p:tgtEl>
                                        <p:attrNameLst>
                                          <p:attrName>style.color</p:attrName>
                                        </p:attrNameLst>
                                      </p:cBhvr>
                                      <p:to>
                                        <a:srgbClr val="FF0000"/>
                                      </p:to>
                                    </p:animClr>
                                  </p:childTnLst>
                                </p:cTn>
                              </p:par>
                              <p:par>
                                <p:cTn id="151" presetID="3" presetClass="emph" presetSubtype="2" fill="hold" grpId="1" nodeType="withEffect">
                                  <p:stCondLst>
                                    <p:cond delay="0"/>
                                  </p:stCondLst>
                                  <p:childTnLst>
                                    <p:animClr clrSpc="rgb" dir="cw">
                                      <p:cBhvr override="childStyle">
                                        <p:cTn id="152" dur="500" fill="hold"/>
                                        <p:tgtEl>
                                          <p:spTgt spid="31"/>
                                        </p:tgtEl>
                                        <p:attrNameLst>
                                          <p:attrName>style.color</p:attrName>
                                        </p:attrNameLst>
                                      </p:cBhvr>
                                      <p:to>
                                        <a:srgbClr val="FF0000"/>
                                      </p:to>
                                    </p:animClr>
                                  </p:childTnLst>
                                </p:cTn>
                              </p:par>
                              <p:par>
                                <p:cTn id="153" presetID="3" presetClass="emph" presetSubtype="2" fill="hold" grpId="1" nodeType="withEffect">
                                  <p:stCondLst>
                                    <p:cond delay="0"/>
                                  </p:stCondLst>
                                  <p:childTnLst>
                                    <p:animClr clrSpc="rgb" dir="cw">
                                      <p:cBhvr override="childStyle">
                                        <p:cTn id="154" dur="500" fill="hold"/>
                                        <p:tgtEl>
                                          <p:spTgt spid="28"/>
                                        </p:tgtEl>
                                        <p:attrNameLst>
                                          <p:attrName>style.color</p:attrName>
                                        </p:attrNameLst>
                                      </p:cBhvr>
                                      <p:to>
                                        <a:srgbClr val="FF0000"/>
                                      </p:to>
                                    </p:animClr>
                                  </p:childTnLst>
                                </p:cTn>
                              </p:par>
                              <p:par>
                                <p:cTn id="155" presetID="7" presetClass="emph" presetSubtype="2" fill="hold" nodeType="withEffect">
                                  <p:stCondLst>
                                    <p:cond delay="0"/>
                                  </p:stCondLst>
                                  <p:childTnLst>
                                    <p:animClr clrSpc="rgb" dir="cw">
                                      <p:cBhvr>
                                        <p:cTn id="156" dur="500" fill="hold"/>
                                        <p:tgtEl>
                                          <p:spTgt spid="9"/>
                                        </p:tgtEl>
                                        <p:attrNameLst>
                                          <p:attrName>stroke.color</p:attrName>
                                        </p:attrNameLst>
                                      </p:cBhvr>
                                      <p:to>
                                        <a:srgbClr val="FF0000"/>
                                      </p:to>
                                    </p:animClr>
                                    <p:set>
                                      <p:cBhvr>
                                        <p:cTn id="157" dur="500" fill="hold"/>
                                        <p:tgtEl>
                                          <p:spTgt spid="9"/>
                                        </p:tgtEl>
                                        <p:attrNameLst>
                                          <p:attrName>stroke.on</p:attrName>
                                        </p:attrNameLst>
                                      </p:cBhvr>
                                      <p:to>
                                        <p:strVal val="true"/>
                                      </p:to>
                                    </p:set>
                                  </p:childTnLst>
                                </p:cTn>
                              </p:par>
                              <p:par>
                                <p:cTn id="158" presetID="7" presetClass="emph" presetSubtype="2" fill="hold" nodeType="withEffect">
                                  <p:stCondLst>
                                    <p:cond delay="0"/>
                                  </p:stCondLst>
                                  <p:childTnLst>
                                    <p:animClr clrSpc="rgb" dir="cw">
                                      <p:cBhvr>
                                        <p:cTn id="159" dur="500" fill="hold"/>
                                        <p:tgtEl>
                                          <p:spTgt spid="10"/>
                                        </p:tgtEl>
                                        <p:attrNameLst>
                                          <p:attrName>stroke.color</p:attrName>
                                        </p:attrNameLst>
                                      </p:cBhvr>
                                      <p:to>
                                        <a:srgbClr val="FF0000"/>
                                      </p:to>
                                    </p:animClr>
                                    <p:set>
                                      <p:cBhvr>
                                        <p:cTn id="160" dur="500" fill="hold"/>
                                        <p:tgtEl>
                                          <p:spTgt spid="10"/>
                                        </p:tgtEl>
                                        <p:attrNameLst>
                                          <p:attrName>stroke.on</p:attrName>
                                        </p:attrNameLst>
                                      </p:cBhvr>
                                      <p:to>
                                        <p:strVal val="true"/>
                                      </p:to>
                                    </p:set>
                                  </p:childTnLst>
                                </p:cTn>
                              </p:par>
                              <p:par>
                                <p:cTn id="161" presetID="7" presetClass="emph" presetSubtype="2" fill="hold" nodeType="withEffect">
                                  <p:stCondLst>
                                    <p:cond delay="0"/>
                                  </p:stCondLst>
                                  <p:childTnLst>
                                    <p:animClr clrSpc="rgb" dir="cw">
                                      <p:cBhvr>
                                        <p:cTn id="162" dur="500" fill="hold"/>
                                        <p:tgtEl>
                                          <p:spTgt spid="15"/>
                                        </p:tgtEl>
                                        <p:attrNameLst>
                                          <p:attrName>stroke.color</p:attrName>
                                        </p:attrNameLst>
                                      </p:cBhvr>
                                      <p:to>
                                        <a:srgbClr val="FF0000"/>
                                      </p:to>
                                    </p:animClr>
                                    <p:set>
                                      <p:cBhvr>
                                        <p:cTn id="163" dur="500" fill="hold"/>
                                        <p:tgtEl>
                                          <p:spTgt spid="15"/>
                                        </p:tgtEl>
                                        <p:attrNameLst>
                                          <p:attrName>stroke.on</p:attrName>
                                        </p:attrNameLst>
                                      </p:cBhvr>
                                      <p:to>
                                        <p:strVal val="true"/>
                                      </p:to>
                                    </p:set>
                                  </p:childTnLst>
                                </p:cTn>
                              </p:par>
                              <p:par>
                                <p:cTn id="164" presetID="7" presetClass="emph" presetSubtype="2" fill="hold" nodeType="withEffect">
                                  <p:stCondLst>
                                    <p:cond delay="0"/>
                                  </p:stCondLst>
                                  <p:childTnLst>
                                    <p:animClr clrSpc="rgb" dir="cw">
                                      <p:cBhvr>
                                        <p:cTn id="165" dur="500" fill="hold"/>
                                        <p:tgtEl>
                                          <p:spTgt spid="11"/>
                                        </p:tgtEl>
                                        <p:attrNameLst>
                                          <p:attrName>stroke.color</p:attrName>
                                        </p:attrNameLst>
                                      </p:cBhvr>
                                      <p:to>
                                        <a:srgbClr val="FF0000"/>
                                      </p:to>
                                    </p:animClr>
                                    <p:set>
                                      <p:cBhvr>
                                        <p:cTn id="166" dur="500" fill="hold"/>
                                        <p:tgtEl>
                                          <p:spTgt spid="11"/>
                                        </p:tgtEl>
                                        <p:attrNameLst>
                                          <p:attrName>stroke.on</p:attrName>
                                        </p:attrNameLst>
                                      </p:cBhvr>
                                      <p:to>
                                        <p:strVal val="true"/>
                                      </p:to>
                                    </p:set>
                                  </p:childTnLst>
                                </p:cTn>
                              </p:par>
                              <p:par>
                                <p:cTn id="167" presetID="7" presetClass="emph" presetSubtype="2" fill="hold" nodeType="withEffect">
                                  <p:stCondLst>
                                    <p:cond delay="0"/>
                                  </p:stCondLst>
                                  <p:childTnLst>
                                    <p:animClr clrSpc="rgb" dir="cw">
                                      <p:cBhvr>
                                        <p:cTn id="168" dur="500" fill="hold"/>
                                        <p:tgtEl>
                                          <p:spTgt spid="14"/>
                                        </p:tgtEl>
                                        <p:attrNameLst>
                                          <p:attrName>stroke.color</p:attrName>
                                        </p:attrNameLst>
                                      </p:cBhvr>
                                      <p:to>
                                        <a:srgbClr val="FF0000"/>
                                      </p:to>
                                    </p:animClr>
                                    <p:set>
                                      <p:cBhvr>
                                        <p:cTn id="169" dur="500" fill="hold"/>
                                        <p:tgtEl>
                                          <p:spTgt spid="14"/>
                                        </p:tgtEl>
                                        <p:attrNameLst>
                                          <p:attrName>stroke.on</p:attrName>
                                        </p:attrNameLst>
                                      </p:cBhvr>
                                      <p:to>
                                        <p:strVal val="true"/>
                                      </p:to>
                                    </p:set>
                                  </p:childTnLst>
                                </p:cTn>
                              </p:par>
                            </p:childTnLst>
                          </p:cTn>
                        </p:par>
                      </p:childTnLst>
                    </p:cTn>
                  </p:par>
                  <p:par>
                    <p:cTn id="170" fill="hold">
                      <p:stCondLst>
                        <p:cond delay="indefinite"/>
                      </p:stCondLst>
                      <p:childTnLst>
                        <p:par>
                          <p:cTn id="171" fill="hold">
                            <p:stCondLst>
                              <p:cond delay="0"/>
                            </p:stCondLst>
                            <p:childTnLst>
                              <p:par>
                                <p:cTn id="172" presetID="3" presetClass="entr" presetSubtype="10" fill="hold" grpId="0" nodeType="clickEffect">
                                  <p:stCondLst>
                                    <p:cond delay="0"/>
                                  </p:stCondLst>
                                  <p:childTnLst>
                                    <p:set>
                                      <p:cBhvr>
                                        <p:cTn id="173" dur="1" fill="hold">
                                          <p:stCondLst>
                                            <p:cond delay="0"/>
                                          </p:stCondLst>
                                        </p:cTn>
                                        <p:tgtEl>
                                          <p:spTgt spid="37"/>
                                        </p:tgtEl>
                                        <p:attrNameLst>
                                          <p:attrName>style.visibility</p:attrName>
                                        </p:attrNameLst>
                                      </p:cBhvr>
                                      <p:to>
                                        <p:strVal val="visible"/>
                                      </p:to>
                                    </p:set>
                                    <p:animEffect transition="in" filter="blinds(horizontal)">
                                      <p:cBhvr>
                                        <p:cTn id="174" dur="500"/>
                                        <p:tgtEl>
                                          <p:spTgt spid="37"/>
                                        </p:tgtEl>
                                      </p:cBhvr>
                                    </p:animEffect>
                                  </p:childTnLst>
                                </p:cTn>
                              </p:par>
                            </p:childTnLst>
                          </p:cTn>
                        </p:par>
                      </p:childTnLst>
                    </p:cTn>
                  </p:par>
                  <p:par>
                    <p:cTn id="175" fill="hold">
                      <p:stCondLst>
                        <p:cond delay="indefinite"/>
                      </p:stCondLst>
                      <p:childTnLst>
                        <p:par>
                          <p:cTn id="176" fill="hold">
                            <p:stCondLst>
                              <p:cond delay="0"/>
                            </p:stCondLst>
                            <p:childTnLst>
                              <p:par>
                                <p:cTn id="177" presetID="3" presetClass="entr" presetSubtype="10" fill="hold" grpId="0" nodeType="clickEffect">
                                  <p:stCondLst>
                                    <p:cond delay="0"/>
                                  </p:stCondLst>
                                  <p:childTnLst>
                                    <p:set>
                                      <p:cBhvr>
                                        <p:cTn id="178" dur="1" fill="hold">
                                          <p:stCondLst>
                                            <p:cond delay="0"/>
                                          </p:stCondLst>
                                        </p:cTn>
                                        <p:tgtEl>
                                          <p:spTgt spid="42"/>
                                        </p:tgtEl>
                                        <p:attrNameLst>
                                          <p:attrName>style.visibility</p:attrName>
                                        </p:attrNameLst>
                                      </p:cBhvr>
                                      <p:to>
                                        <p:strVal val="visible"/>
                                      </p:to>
                                    </p:set>
                                    <p:animEffect transition="in" filter="blinds(horizontal)">
                                      <p:cBhvr>
                                        <p:cTn id="179" dur="500"/>
                                        <p:tgtEl>
                                          <p:spTgt spid="42"/>
                                        </p:tgtEl>
                                      </p:cBhvr>
                                    </p:animEffect>
                                  </p:childTnLst>
                                </p:cTn>
                              </p:par>
                            </p:childTnLst>
                          </p:cTn>
                        </p:par>
                      </p:childTnLst>
                    </p:cTn>
                  </p:par>
                  <p:par>
                    <p:cTn id="180" fill="hold">
                      <p:stCondLst>
                        <p:cond delay="indefinite"/>
                      </p:stCondLst>
                      <p:childTnLst>
                        <p:par>
                          <p:cTn id="181" fill="hold">
                            <p:stCondLst>
                              <p:cond delay="0"/>
                            </p:stCondLst>
                            <p:childTnLst>
                              <p:par>
                                <p:cTn id="182" presetID="3" presetClass="entr" presetSubtype="10" fill="hold" grpId="0" nodeType="clickEffect">
                                  <p:stCondLst>
                                    <p:cond delay="0"/>
                                  </p:stCondLst>
                                  <p:childTnLst>
                                    <p:set>
                                      <p:cBhvr>
                                        <p:cTn id="183" dur="1" fill="hold">
                                          <p:stCondLst>
                                            <p:cond delay="0"/>
                                          </p:stCondLst>
                                        </p:cTn>
                                        <p:tgtEl>
                                          <p:spTgt spid="43"/>
                                        </p:tgtEl>
                                        <p:attrNameLst>
                                          <p:attrName>style.visibility</p:attrName>
                                        </p:attrNameLst>
                                      </p:cBhvr>
                                      <p:to>
                                        <p:strVal val="visible"/>
                                      </p:to>
                                    </p:set>
                                    <p:animEffect transition="in" filter="blinds(horizontal)">
                                      <p:cBhvr>
                                        <p:cTn id="184" dur="500"/>
                                        <p:tgtEl>
                                          <p:spTgt spid="43"/>
                                        </p:tgtEl>
                                      </p:cBhvr>
                                    </p:animEffect>
                                  </p:childTnLst>
                                </p:cTn>
                              </p:par>
                            </p:childTnLst>
                          </p:cTn>
                        </p:par>
                      </p:childTnLst>
                    </p:cTn>
                  </p:par>
                  <p:par>
                    <p:cTn id="185" fill="hold">
                      <p:stCondLst>
                        <p:cond delay="indefinite"/>
                      </p:stCondLst>
                      <p:childTnLst>
                        <p:par>
                          <p:cTn id="186" fill="hold">
                            <p:stCondLst>
                              <p:cond delay="0"/>
                            </p:stCondLst>
                            <p:childTnLst>
                              <p:par>
                                <p:cTn id="187" presetID="3" presetClass="entr" presetSubtype="10" fill="hold" grpId="0" nodeType="clickEffect">
                                  <p:stCondLst>
                                    <p:cond delay="0"/>
                                  </p:stCondLst>
                                  <p:childTnLst>
                                    <p:set>
                                      <p:cBhvr>
                                        <p:cTn id="188" dur="1" fill="hold">
                                          <p:stCondLst>
                                            <p:cond delay="0"/>
                                          </p:stCondLst>
                                        </p:cTn>
                                        <p:tgtEl>
                                          <p:spTgt spid="38"/>
                                        </p:tgtEl>
                                        <p:attrNameLst>
                                          <p:attrName>style.visibility</p:attrName>
                                        </p:attrNameLst>
                                      </p:cBhvr>
                                      <p:to>
                                        <p:strVal val="visible"/>
                                      </p:to>
                                    </p:set>
                                    <p:animEffect transition="in" filter="blinds(horizontal)">
                                      <p:cBhvr>
                                        <p:cTn id="189" dur="500"/>
                                        <p:tgtEl>
                                          <p:spTgt spid="38"/>
                                        </p:tgtEl>
                                      </p:cBhvr>
                                    </p:animEffect>
                                  </p:childTnLst>
                                </p:cTn>
                              </p:par>
                            </p:childTnLst>
                          </p:cTn>
                        </p:par>
                      </p:childTnLst>
                    </p:cTn>
                  </p:par>
                  <p:par>
                    <p:cTn id="190" fill="hold">
                      <p:stCondLst>
                        <p:cond delay="indefinite"/>
                      </p:stCondLst>
                      <p:childTnLst>
                        <p:par>
                          <p:cTn id="191" fill="hold">
                            <p:stCondLst>
                              <p:cond delay="0"/>
                            </p:stCondLst>
                            <p:childTnLst>
                              <p:par>
                                <p:cTn id="192" presetID="3" presetClass="entr" presetSubtype="10" fill="hold" grpId="0" nodeType="clickEffect">
                                  <p:stCondLst>
                                    <p:cond delay="0"/>
                                  </p:stCondLst>
                                  <p:childTnLst>
                                    <p:set>
                                      <p:cBhvr>
                                        <p:cTn id="193" dur="1" fill="hold">
                                          <p:stCondLst>
                                            <p:cond delay="0"/>
                                          </p:stCondLst>
                                        </p:cTn>
                                        <p:tgtEl>
                                          <p:spTgt spid="44"/>
                                        </p:tgtEl>
                                        <p:attrNameLst>
                                          <p:attrName>style.visibility</p:attrName>
                                        </p:attrNameLst>
                                      </p:cBhvr>
                                      <p:to>
                                        <p:strVal val="visible"/>
                                      </p:to>
                                    </p:set>
                                    <p:animEffect transition="in" filter="blinds(horizontal)">
                                      <p:cBhvr>
                                        <p:cTn id="194" dur="500"/>
                                        <p:tgtEl>
                                          <p:spTgt spid="44"/>
                                        </p:tgtEl>
                                      </p:cBhvr>
                                    </p:animEffect>
                                  </p:childTnLst>
                                </p:cTn>
                              </p:par>
                            </p:childTnLst>
                          </p:cTn>
                        </p:par>
                      </p:childTnLst>
                    </p:cTn>
                  </p:par>
                  <p:par>
                    <p:cTn id="195" fill="hold">
                      <p:stCondLst>
                        <p:cond delay="indefinite"/>
                      </p:stCondLst>
                      <p:childTnLst>
                        <p:par>
                          <p:cTn id="196" fill="hold">
                            <p:stCondLst>
                              <p:cond delay="0"/>
                            </p:stCondLst>
                            <p:childTnLst>
                              <p:par>
                                <p:cTn id="197" presetID="3" presetClass="entr" presetSubtype="10" fill="hold" grpId="0" nodeType="clickEffect">
                                  <p:stCondLst>
                                    <p:cond delay="0"/>
                                  </p:stCondLst>
                                  <p:childTnLst>
                                    <p:set>
                                      <p:cBhvr>
                                        <p:cTn id="198" dur="1" fill="hold">
                                          <p:stCondLst>
                                            <p:cond delay="0"/>
                                          </p:stCondLst>
                                        </p:cTn>
                                        <p:tgtEl>
                                          <p:spTgt spid="46"/>
                                        </p:tgtEl>
                                        <p:attrNameLst>
                                          <p:attrName>style.visibility</p:attrName>
                                        </p:attrNameLst>
                                      </p:cBhvr>
                                      <p:to>
                                        <p:strVal val="visible"/>
                                      </p:to>
                                    </p:set>
                                    <p:animEffect transition="in" filter="blinds(horizontal)">
                                      <p:cBhvr>
                                        <p:cTn id="199" dur="500"/>
                                        <p:tgtEl>
                                          <p:spTgt spid="46"/>
                                        </p:tgtEl>
                                      </p:cBhvr>
                                    </p:animEffect>
                                  </p:childTnLst>
                                </p:cTn>
                              </p:par>
                            </p:childTnLst>
                          </p:cTn>
                        </p:par>
                      </p:childTnLst>
                    </p:cTn>
                  </p:par>
                  <p:par>
                    <p:cTn id="200" fill="hold">
                      <p:stCondLst>
                        <p:cond delay="indefinite"/>
                      </p:stCondLst>
                      <p:childTnLst>
                        <p:par>
                          <p:cTn id="201" fill="hold">
                            <p:stCondLst>
                              <p:cond delay="0"/>
                            </p:stCondLst>
                            <p:childTnLst>
                              <p:par>
                                <p:cTn id="202" presetID="3" presetClass="entr" presetSubtype="10" fill="hold" grpId="0" nodeType="clickEffect">
                                  <p:stCondLst>
                                    <p:cond delay="0"/>
                                  </p:stCondLst>
                                  <p:childTnLst>
                                    <p:set>
                                      <p:cBhvr>
                                        <p:cTn id="203" dur="1" fill="hold">
                                          <p:stCondLst>
                                            <p:cond delay="0"/>
                                          </p:stCondLst>
                                        </p:cTn>
                                        <p:tgtEl>
                                          <p:spTgt spid="40"/>
                                        </p:tgtEl>
                                        <p:attrNameLst>
                                          <p:attrName>style.visibility</p:attrName>
                                        </p:attrNameLst>
                                      </p:cBhvr>
                                      <p:to>
                                        <p:strVal val="visible"/>
                                      </p:to>
                                    </p:set>
                                    <p:animEffect transition="in" filter="blinds(horizontal)">
                                      <p:cBhvr>
                                        <p:cTn id="204" dur="500"/>
                                        <p:tgtEl>
                                          <p:spTgt spid="40"/>
                                        </p:tgtEl>
                                      </p:cBhvr>
                                    </p:animEffect>
                                  </p:childTnLst>
                                </p:cTn>
                              </p:par>
                            </p:childTnLst>
                          </p:cTn>
                        </p:par>
                      </p:childTnLst>
                    </p:cTn>
                  </p:par>
                  <p:par>
                    <p:cTn id="205" fill="hold">
                      <p:stCondLst>
                        <p:cond delay="indefinite"/>
                      </p:stCondLst>
                      <p:childTnLst>
                        <p:par>
                          <p:cTn id="206" fill="hold">
                            <p:stCondLst>
                              <p:cond delay="0"/>
                            </p:stCondLst>
                            <p:childTnLst>
                              <p:par>
                                <p:cTn id="207" presetID="3" presetClass="exit" presetSubtype="10" fill="hold" grpId="1" nodeType="clickEffect">
                                  <p:stCondLst>
                                    <p:cond delay="0"/>
                                  </p:stCondLst>
                                  <p:childTnLst>
                                    <p:animEffect transition="out" filter="blinds(horizontal)">
                                      <p:cBhvr>
                                        <p:cTn id="208" dur="500"/>
                                        <p:tgtEl>
                                          <p:spTgt spid="29"/>
                                        </p:tgtEl>
                                      </p:cBhvr>
                                    </p:animEffect>
                                    <p:set>
                                      <p:cBhvr>
                                        <p:cTn id="209" dur="1" fill="hold">
                                          <p:stCondLst>
                                            <p:cond delay="499"/>
                                          </p:stCondLst>
                                        </p:cTn>
                                        <p:tgtEl>
                                          <p:spTgt spid="29"/>
                                        </p:tgtEl>
                                        <p:attrNameLst>
                                          <p:attrName>style.visibility</p:attrName>
                                        </p:attrNameLst>
                                      </p:cBhvr>
                                      <p:to>
                                        <p:strVal val="hidden"/>
                                      </p:to>
                                    </p:set>
                                  </p:childTnLst>
                                </p:cTn>
                              </p:par>
                              <p:par>
                                <p:cTn id="210" presetID="3" presetClass="entr" presetSubtype="10" fill="hold" grpId="0" nodeType="withEffect">
                                  <p:stCondLst>
                                    <p:cond delay="0"/>
                                  </p:stCondLst>
                                  <p:childTnLst>
                                    <p:set>
                                      <p:cBhvr>
                                        <p:cTn id="211" dur="1" fill="hold">
                                          <p:stCondLst>
                                            <p:cond delay="0"/>
                                          </p:stCondLst>
                                        </p:cTn>
                                        <p:tgtEl>
                                          <p:spTgt spid="41"/>
                                        </p:tgtEl>
                                        <p:attrNameLst>
                                          <p:attrName>style.visibility</p:attrName>
                                        </p:attrNameLst>
                                      </p:cBhvr>
                                      <p:to>
                                        <p:strVal val="visible"/>
                                      </p:to>
                                    </p:set>
                                    <p:animEffect transition="in" filter="blinds(horizontal)">
                                      <p:cBhvr>
                                        <p:cTn id="21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22" grpId="0"/>
      <p:bldP spid="23" grpId="0"/>
      <p:bldP spid="24" grpId="0"/>
      <p:bldP spid="25" grpId="0"/>
      <p:bldP spid="26" grpId="0"/>
      <p:bldP spid="26" grpId="1"/>
      <p:bldP spid="27" grpId="0"/>
      <p:bldP spid="27" grpId="1"/>
      <p:bldP spid="28" grpId="0"/>
      <p:bldP spid="28" grpId="1"/>
      <p:bldP spid="29" grpId="0"/>
      <p:bldP spid="29" grpId="1"/>
      <p:bldP spid="30" grpId="0"/>
      <p:bldP spid="30" grpId="1"/>
      <p:bldP spid="31" grpId="0"/>
      <p:bldP spid="31" grpId="1"/>
      <p:bldP spid="34" grpId="0"/>
      <p:bldP spid="35" grpId="0"/>
      <p:bldP spid="36" grpId="0"/>
      <p:bldP spid="37" grpId="0"/>
      <p:bldP spid="38" grpId="0"/>
      <p:bldP spid="40" grpId="0"/>
      <p:bldP spid="41" grpId="0"/>
      <p:bldP spid="42" grpId="0" animBg="1"/>
      <p:bldP spid="43" grpId="0"/>
      <p:bldP spid="44" grpId="0" animBg="1"/>
      <p:bldP spid="45" grpId="0"/>
      <p:bldP spid="4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6085562" y="1146636"/>
            <a:ext cx="580608" cy="276999"/>
          </a:xfrm>
          <a:prstGeom prst="rect">
            <a:avLst/>
          </a:prstGeom>
          <a:noFill/>
        </p:spPr>
        <p:txBody>
          <a:bodyPr wrap="none" rtlCol="0">
            <a:spAutoFit/>
          </a:bodyPr>
          <a:lstStyle/>
          <a:p>
            <a:pPr algn="ctr"/>
            <a:r>
              <a:rPr lang="en-GB" sz="1200" dirty="0">
                <a:latin typeface="Comic Sans MS" pitchFamily="66" charset="0"/>
              </a:rPr>
              <a:t>3ms</a:t>
            </a:r>
            <a:r>
              <a:rPr lang="en-GB" sz="1200" baseline="30000" dirty="0">
                <a:latin typeface="Comic Sans MS" pitchFamily="66" charset="0"/>
              </a:rPr>
              <a:t>-2</a:t>
            </a:r>
          </a:p>
        </p:txBody>
      </p:sp>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10000"/>
          </a:bodyPr>
          <a:lstStyle/>
          <a:p>
            <a:pPr marL="0" indent="0" algn="ctr">
              <a:buNone/>
            </a:pPr>
            <a:r>
              <a:rPr lang="en-US" sz="1600" b="1" dirty="0">
                <a:latin typeface="Comic Sans MS" panose="030F0702030302020204" pitchFamily="66" charset="0"/>
              </a:rPr>
              <a:t>Sometimes a system will involve the motion of more than one particle, which are connected together</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Two particles, P and Q, of masses 5kg and 3kg respectively, are connected by a light inextensible string. Particle P is pulled by a horizontal force of magnitude 40N along a rough horizontal plane. Particle  P experiences a frictional force of 10N and particle Q experiences a frictional force of 6N.</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Find the acceleration of the particles</a:t>
            </a:r>
          </a:p>
          <a:p>
            <a:pPr marL="342900" indent="-342900" algn="ctr">
              <a:buAutoNum type="alphaLcParenR"/>
            </a:pPr>
            <a:r>
              <a:rPr lang="en-US" sz="1600" dirty="0">
                <a:latin typeface="Comic Sans MS" panose="030F0702030302020204" pitchFamily="66" charset="0"/>
              </a:rPr>
              <a:t>Find the tension in the string</a:t>
            </a:r>
          </a:p>
          <a:p>
            <a:pPr marL="342900" indent="-342900" algn="ctr">
              <a:buAutoNum type="alphaLcParenR"/>
            </a:pPr>
            <a:r>
              <a:rPr lang="en-US" sz="1600" dirty="0">
                <a:latin typeface="Comic Sans MS" panose="030F0702030302020204" pitchFamily="66" charset="0"/>
              </a:rPr>
              <a:t>Explain how the modelling assumptions that the string is light and inextensible have been used</a:t>
            </a: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10E</a:t>
            </a:r>
            <a:endParaRPr lang="en-GB" dirty="0">
              <a:latin typeface="Comic Sans MS" panose="030F0702030302020204" pitchFamily="66" charset="0"/>
            </a:endParaRPr>
          </a:p>
        </p:txBody>
      </p:sp>
      <p:cxnSp>
        <p:nvCxnSpPr>
          <p:cNvPr id="5" name="Straight Connector 4"/>
          <p:cNvCxnSpPr/>
          <p:nvPr/>
        </p:nvCxnSpPr>
        <p:spPr>
          <a:xfrm>
            <a:off x="4591595" y="2527663"/>
            <a:ext cx="3657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201195" y="2146663"/>
            <a:ext cx="609600" cy="381000"/>
          </a:xfrm>
          <a:prstGeom prst="rect">
            <a:avLst/>
          </a:prstGeom>
          <a:solidFill>
            <a:srgbClr val="92D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7106195" y="2146663"/>
            <a:ext cx="609600" cy="381000"/>
          </a:xfrm>
          <a:prstGeom prst="rect">
            <a:avLst/>
          </a:prstGeom>
          <a:solidFill>
            <a:srgbClr val="92D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5810795" y="2222863"/>
            <a:ext cx="1295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715795" y="2299063"/>
            <a:ext cx="4572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6725195" y="23752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4820195" y="23752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5505995" y="1765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410995" y="1765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810795" y="2222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6725195" y="2222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115595" y="1460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115595" y="1460863"/>
            <a:ext cx="5334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05995" y="2527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10995" y="2527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232469" y="2882537"/>
            <a:ext cx="388247" cy="307777"/>
          </a:xfrm>
          <a:prstGeom prst="rect">
            <a:avLst/>
          </a:prstGeom>
          <a:noFill/>
        </p:spPr>
        <p:txBody>
          <a:bodyPr wrap="none" rtlCol="0">
            <a:spAutoFit/>
          </a:bodyPr>
          <a:lstStyle/>
          <a:p>
            <a:pPr algn="ctr"/>
            <a:r>
              <a:rPr lang="en-GB" sz="1400" dirty="0">
                <a:latin typeface="Comic Sans MS" pitchFamily="66" charset="0"/>
              </a:rPr>
              <a:t>5g</a:t>
            </a:r>
          </a:p>
        </p:txBody>
      </p:sp>
      <p:sp>
        <p:nvSpPr>
          <p:cNvPr id="23" name="TextBox 22"/>
          <p:cNvSpPr txBox="1"/>
          <p:nvPr/>
        </p:nvSpPr>
        <p:spPr>
          <a:xfrm>
            <a:off x="5292635" y="2882537"/>
            <a:ext cx="388247" cy="307777"/>
          </a:xfrm>
          <a:prstGeom prst="rect">
            <a:avLst/>
          </a:prstGeom>
          <a:noFill/>
        </p:spPr>
        <p:txBody>
          <a:bodyPr wrap="none" rtlCol="0">
            <a:spAutoFit/>
          </a:bodyPr>
          <a:lstStyle/>
          <a:p>
            <a:pPr algn="ctr"/>
            <a:r>
              <a:rPr lang="en-GB" sz="1400" dirty="0">
                <a:latin typeface="Comic Sans MS" pitchFamily="66" charset="0"/>
              </a:rPr>
              <a:t>3g</a:t>
            </a:r>
          </a:p>
        </p:txBody>
      </p:sp>
      <p:sp>
        <p:nvSpPr>
          <p:cNvPr id="24" name="TextBox 23"/>
          <p:cNvSpPr txBox="1"/>
          <p:nvPr/>
        </p:nvSpPr>
        <p:spPr>
          <a:xfrm>
            <a:off x="7254587" y="1460863"/>
            <a:ext cx="359394" cy="307777"/>
          </a:xfrm>
          <a:prstGeom prst="rect">
            <a:avLst/>
          </a:prstGeom>
          <a:noFill/>
        </p:spPr>
        <p:txBody>
          <a:bodyPr wrap="none" rtlCol="0">
            <a:spAutoFit/>
          </a:bodyPr>
          <a:lstStyle/>
          <a:p>
            <a:pPr algn="ctr"/>
            <a:r>
              <a:rPr lang="en-GB" sz="1400" dirty="0">
                <a:latin typeface="Comic Sans MS" pitchFamily="66" charset="0"/>
              </a:rPr>
              <a:t>R</a:t>
            </a:r>
            <a:r>
              <a:rPr lang="en-GB" sz="1400" baseline="-25000" dirty="0">
                <a:latin typeface="Comic Sans MS" pitchFamily="66" charset="0"/>
              </a:rPr>
              <a:t>P</a:t>
            </a:r>
          </a:p>
        </p:txBody>
      </p:sp>
      <p:sp>
        <p:nvSpPr>
          <p:cNvPr id="25" name="TextBox 24"/>
          <p:cNvSpPr txBox="1"/>
          <p:nvPr/>
        </p:nvSpPr>
        <p:spPr>
          <a:xfrm>
            <a:off x="5275218" y="1460863"/>
            <a:ext cx="446314" cy="307777"/>
          </a:xfrm>
          <a:prstGeom prst="rect">
            <a:avLst/>
          </a:prstGeom>
          <a:noFill/>
        </p:spPr>
        <p:txBody>
          <a:bodyPr wrap="square" rtlCol="0">
            <a:spAutoFit/>
          </a:bodyPr>
          <a:lstStyle/>
          <a:p>
            <a:pPr algn="ctr"/>
            <a:r>
              <a:rPr lang="en-GB" sz="1400" dirty="0">
                <a:latin typeface="Comic Sans MS" pitchFamily="66" charset="0"/>
              </a:rPr>
              <a:t>R</a:t>
            </a:r>
            <a:r>
              <a:rPr lang="en-GB" sz="1400" baseline="-25000" dirty="0">
                <a:latin typeface="Comic Sans MS" pitchFamily="66" charset="0"/>
              </a:rPr>
              <a:t>Q</a:t>
            </a:r>
          </a:p>
        </p:txBody>
      </p:sp>
      <p:sp>
        <p:nvSpPr>
          <p:cNvPr id="26" name="TextBox 25"/>
          <p:cNvSpPr txBox="1"/>
          <p:nvPr/>
        </p:nvSpPr>
        <p:spPr>
          <a:xfrm>
            <a:off x="8096795" y="2146663"/>
            <a:ext cx="497252" cy="276999"/>
          </a:xfrm>
          <a:prstGeom prst="rect">
            <a:avLst/>
          </a:prstGeom>
          <a:noFill/>
        </p:spPr>
        <p:txBody>
          <a:bodyPr wrap="none" rtlCol="0">
            <a:spAutoFit/>
          </a:bodyPr>
          <a:lstStyle/>
          <a:p>
            <a:pPr algn="ctr"/>
            <a:r>
              <a:rPr lang="en-GB" sz="1200" dirty="0">
                <a:latin typeface="Comic Sans MS" pitchFamily="66" charset="0"/>
              </a:rPr>
              <a:t>40N</a:t>
            </a:r>
          </a:p>
        </p:txBody>
      </p:sp>
      <p:sp>
        <p:nvSpPr>
          <p:cNvPr id="27" name="TextBox 26"/>
          <p:cNvSpPr txBox="1"/>
          <p:nvPr/>
        </p:nvSpPr>
        <p:spPr>
          <a:xfrm>
            <a:off x="6648995" y="1918063"/>
            <a:ext cx="288862" cy="276999"/>
          </a:xfrm>
          <a:prstGeom prst="rect">
            <a:avLst/>
          </a:prstGeom>
          <a:noFill/>
        </p:spPr>
        <p:txBody>
          <a:bodyPr wrap="none" rtlCol="0">
            <a:spAutoFit/>
          </a:bodyPr>
          <a:lstStyle/>
          <a:p>
            <a:pPr algn="ctr"/>
            <a:r>
              <a:rPr lang="en-GB" sz="1200" dirty="0">
                <a:latin typeface="Comic Sans MS" pitchFamily="66" charset="0"/>
              </a:rPr>
              <a:t>T</a:t>
            </a:r>
          </a:p>
        </p:txBody>
      </p:sp>
      <p:sp>
        <p:nvSpPr>
          <p:cNvPr id="28" name="TextBox 27"/>
          <p:cNvSpPr txBox="1"/>
          <p:nvPr/>
        </p:nvSpPr>
        <p:spPr>
          <a:xfrm>
            <a:off x="5963195" y="1918063"/>
            <a:ext cx="304800" cy="276999"/>
          </a:xfrm>
          <a:prstGeom prst="rect">
            <a:avLst/>
          </a:prstGeom>
          <a:noFill/>
        </p:spPr>
        <p:txBody>
          <a:bodyPr wrap="square" rtlCol="0">
            <a:spAutoFit/>
          </a:bodyPr>
          <a:lstStyle/>
          <a:p>
            <a:pPr algn="ctr"/>
            <a:r>
              <a:rPr lang="en-GB" sz="1200" dirty="0">
                <a:latin typeface="Comic Sans MS" pitchFamily="66" charset="0"/>
              </a:rPr>
              <a:t>T</a:t>
            </a:r>
          </a:p>
        </p:txBody>
      </p:sp>
      <p:sp>
        <p:nvSpPr>
          <p:cNvPr id="30" name="TextBox 29"/>
          <p:cNvSpPr txBox="1"/>
          <p:nvPr/>
        </p:nvSpPr>
        <p:spPr>
          <a:xfrm>
            <a:off x="6275278" y="2231571"/>
            <a:ext cx="516488" cy="307777"/>
          </a:xfrm>
          <a:prstGeom prst="rect">
            <a:avLst/>
          </a:prstGeom>
          <a:noFill/>
        </p:spPr>
        <p:txBody>
          <a:bodyPr wrap="none" rtlCol="0">
            <a:spAutoFit/>
          </a:bodyPr>
          <a:lstStyle/>
          <a:p>
            <a:pPr algn="ctr"/>
            <a:r>
              <a:rPr lang="en-GB" sz="1400" dirty="0">
                <a:latin typeface="Comic Sans MS" pitchFamily="66" charset="0"/>
              </a:rPr>
              <a:t>10N</a:t>
            </a:r>
            <a:endParaRPr lang="en-GB" sz="1400" baseline="-25000" dirty="0">
              <a:latin typeface="Comic Sans MS" pitchFamily="66" charset="0"/>
            </a:endParaRPr>
          </a:p>
        </p:txBody>
      </p:sp>
      <p:sp>
        <p:nvSpPr>
          <p:cNvPr id="31" name="TextBox 30"/>
          <p:cNvSpPr txBox="1"/>
          <p:nvPr/>
        </p:nvSpPr>
        <p:spPr>
          <a:xfrm>
            <a:off x="4446096" y="2222863"/>
            <a:ext cx="436338" cy="307777"/>
          </a:xfrm>
          <a:prstGeom prst="rect">
            <a:avLst/>
          </a:prstGeom>
          <a:noFill/>
        </p:spPr>
        <p:txBody>
          <a:bodyPr wrap="none" rtlCol="0">
            <a:spAutoFit/>
          </a:bodyPr>
          <a:lstStyle/>
          <a:p>
            <a:pPr algn="ctr"/>
            <a:r>
              <a:rPr lang="en-GB" sz="1400" dirty="0">
                <a:latin typeface="Comic Sans MS" pitchFamily="66" charset="0"/>
              </a:rPr>
              <a:t>6N</a:t>
            </a:r>
            <a:endParaRPr lang="en-GB" sz="1400" baseline="-25000" dirty="0">
              <a:latin typeface="Comic Sans MS" pitchFamily="66" charset="0"/>
            </a:endParaRPr>
          </a:p>
        </p:txBody>
      </p:sp>
      <p:sp>
        <p:nvSpPr>
          <p:cNvPr id="34" name="TextBox 33"/>
          <p:cNvSpPr txBox="1"/>
          <p:nvPr/>
        </p:nvSpPr>
        <p:spPr>
          <a:xfrm>
            <a:off x="7260772" y="2174966"/>
            <a:ext cx="303288" cy="369332"/>
          </a:xfrm>
          <a:prstGeom prst="rect">
            <a:avLst/>
          </a:prstGeom>
          <a:noFill/>
        </p:spPr>
        <p:txBody>
          <a:bodyPr wrap="none" rtlCol="0">
            <a:spAutoFit/>
          </a:bodyPr>
          <a:lstStyle/>
          <a:p>
            <a:r>
              <a:rPr lang="en-GB" dirty="0">
                <a:latin typeface="Comic Sans MS" pitchFamily="66" charset="0"/>
              </a:rPr>
              <a:t>P</a:t>
            </a:r>
          </a:p>
        </p:txBody>
      </p:sp>
      <p:sp>
        <p:nvSpPr>
          <p:cNvPr id="35" name="TextBox 34"/>
          <p:cNvSpPr txBox="1"/>
          <p:nvPr/>
        </p:nvSpPr>
        <p:spPr>
          <a:xfrm>
            <a:off x="5286104" y="2166257"/>
            <a:ext cx="386644" cy="369332"/>
          </a:xfrm>
          <a:prstGeom prst="rect">
            <a:avLst/>
          </a:prstGeom>
          <a:noFill/>
        </p:spPr>
        <p:txBody>
          <a:bodyPr wrap="none" rtlCol="0">
            <a:spAutoFit/>
          </a:bodyPr>
          <a:lstStyle/>
          <a:p>
            <a:r>
              <a:rPr lang="en-GB" dirty="0">
                <a:latin typeface="Comic Sans MS" pitchFamily="66" charset="0"/>
              </a:rPr>
              <a:t>Q</a:t>
            </a:r>
          </a:p>
        </p:txBody>
      </p:sp>
      <p:sp>
        <p:nvSpPr>
          <p:cNvPr id="36" name="TextBox 35"/>
          <p:cNvSpPr txBox="1"/>
          <p:nvPr/>
        </p:nvSpPr>
        <p:spPr>
          <a:xfrm>
            <a:off x="7180219" y="986246"/>
            <a:ext cx="1845377" cy="369332"/>
          </a:xfrm>
          <a:prstGeom prst="rect">
            <a:avLst/>
          </a:prstGeom>
          <a:noFill/>
        </p:spPr>
        <p:txBody>
          <a:bodyPr wrap="none" rtlCol="0">
            <a:spAutoFit/>
          </a:bodyPr>
          <a:lstStyle/>
          <a:p>
            <a:r>
              <a:rPr lang="en-GB" dirty="0">
                <a:latin typeface="Comic Sans MS" pitchFamily="66" charset="0"/>
              </a:rPr>
              <a:t>Draw a diagram</a:t>
            </a:r>
          </a:p>
        </p:txBody>
      </p:sp>
      <p:sp>
        <p:nvSpPr>
          <p:cNvPr id="39" name="TextBox 38"/>
          <p:cNvSpPr txBox="1"/>
          <p:nvPr/>
        </p:nvSpPr>
        <p:spPr>
          <a:xfrm>
            <a:off x="4163627" y="3344535"/>
            <a:ext cx="4678533" cy="584775"/>
          </a:xfrm>
          <a:prstGeom prst="rect">
            <a:avLst/>
          </a:prstGeom>
          <a:noFill/>
        </p:spPr>
        <p:txBody>
          <a:bodyPr wrap="square" rtlCol="0">
            <a:spAutoFit/>
          </a:bodyPr>
          <a:lstStyle/>
          <a:p>
            <a:r>
              <a:rPr lang="en-US" sz="1600" dirty="0">
                <a:solidFill>
                  <a:srgbClr val="FF0000"/>
                </a:solidFill>
                <a:latin typeface="Comic Sans MS" pitchFamily="66" charset="0"/>
              </a:rPr>
              <a:t>To find the tension in the string, you can choose to resolve forces on either P or Q only</a:t>
            </a:r>
            <a:endParaRPr lang="en-GB" sz="16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40" name="TextBox 39"/>
              <p:cNvSpPr txBox="1"/>
              <p:nvPr/>
            </p:nvSpPr>
            <p:spPr>
              <a:xfrm>
                <a:off x="2538848" y="4704150"/>
                <a:ext cx="108215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𝑎</m:t>
                      </m:r>
                      <m:r>
                        <a:rPr lang="en-US" sz="1400" b="0" i="1" smtClean="0">
                          <a:solidFill>
                            <a:srgbClr val="FF0000"/>
                          </a:solidFill>
                          <a:latin typeface="Cambria Math" panose="02040503050406030204" pitchFamily="18" charset="0"/>
                        </a:rPr>
                        <m:t>=3</m:t>
                      </m:r>
                      <m:sSup>
                        <m:sSupPr>
                          <m:ctrlPr>
                            <a:rPr lang="en-US" sz="1400" b="0" i="1" smtClean="0">
                              <a:solidFill>
                                <a:srgbClr val="FF0000"/>
                              </a:solidFill>
                              <a:latin typeface="Cambria Math" panose="02040503050406030204" pitchFamily="18" charset="0"/>
                            </a:rPr>
                          </m:ctrlPr>
                        </m:sSupPr>
                        <m:e>
                          <m:r>
                            <a:rPr lang="en-US" sz="1400" b="0" i="1" smtClean="0">
                              <a:solidFill>
                                <a:srgbClr val="FF0000"/>
                              </a:solidFill>
                              <a:latin typeface="Cambria Math" panose="02040503050406030204" pitchFamily="18" charset="0"/>
                            </a:rPr>
                            <m:t>𝑚𝑠</m:t>
                          </m:r>
                        </m:e>
                        <m:sup>
                          <m:r>
                            <a:rPr lang="en-US" sz="1400" b="0" i="1" smtClean="0">
                              <a:solidFill>
                                <a:srgbClr val="FF0000"/>
                              </a:solidFill>
                              <a:latin typeface="Cambria Math" panose="02040503050406030204" pitchFamily="18" charset="0"/>
                            </a:rPr>
                            <m:t>−2</m:t>
                          </m:r>
                        </m:sup>
                      </m:sSup>
                    </m:oMath>
                  </m:oMathPara>
                </a14:m>
                <a:endParaRPr lang="en-GB" sz="1400" dirty="0">
                  <a:solidFill>
                    <a:srgbClr val="FF0000"/>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2538848" y="4704150"/>
                <a:ext cx="1082156" cy="307777"/>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4069904" y="4055954"/>
                <a:ext cx="1024639" cy="276999"/>
              </a:xfrm>
              <a:prstGeom prst="rect">
                <a:avLst/>
              </a:prstGeom>
              <a:noFill/>
            </p:spPr>
            <p:txBody>
              <a:bodyPr wrap="none" lIns="0" tIns="0" rIns="0" bIns="0" rtlCol="0">
                <a:spAutoFit/>
              </a:bodyPr>
              <a:lstStyle/>
              <a:p>
                <a14:m>
                  <m:oMath xmlns:m="http://schemas.openxmlformats.org/officeDocument/2006/math">
                    <m:r>
                      <a:rPr lang="en-US" b="0" i="1" smtClean="0">
                        <a:latin typeface="Cambria Math" panose="02040503050406030204" pitchFamily="18" charset="0"/>
                      </a:rPr>
                      <m:t>𝑅</m:t>
                    </m:r>
                    <m:r>
                      <a:rPr lang="en-US" b="0" i="1" smtClean="0">
                        <a:latin typeface="Cambria Math" panose="02040503050406030204" pitchFamily="18" charset="0"/>
                      </a:rPr>
                      <m:t>(→)</m:t>
                    </m:r>
                  </m:oMath>
                </a14:m>
                <a:r>
                  <a:rPr lang="en-GB" dirty="0"/>
                  <a:t> </a:t>
                </a:r>
                <a:r>
                  <a:rPr lang="en-GB" dirty="0">
                    <a:latin typeface="Comic Sans MS" panose="030F0702030302020204" pitchFamily="66" charset="0"/>
                  </a:rPr>
                  <a:t>on P</a:t>
                </a:r>
              </a:p>
            </p:txBody>
          </p:sp>
        </mc:Choice>
        <mc:Fallback xmlns="">
          <p:sp>
            <p:nvSpPr>
              <p:cNvPr id="45" name="TextBox 44"/>
              <p:cNvSpPr txBox="1">
                <a:spLocks noRot="1" noChangeAspect="1" noMove="1" noResize="1" noEditPoints="1" noAdjustHandles="1" noChangeArrowheads="1" noChangeShapeType="1" noTextEdit="1"/>
              </p:cNvSpPr>
              <p:nvPr/>
            </p:nvSpPr>
            <p:spPr>
              <a:xfrm>
                <a:off x="4069904" y="4055954"/>
                <a:ext cx="1024639" cy="276999"/>
              </a:xfrm>
              <a:prstGeom prst="rect">
                <a:avLst/>
              </a:prstGeom>
              <a:blipFill>
                <a:blip r:embed="rId3"/>
                <a:stretch>
                  <a:fillRect l="-8333" t="-28261" r="-13095" b="-5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4995170" y="4597449"/>
                <a:ext cx="101688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𝐹</m:t>
                      </m:r>
                      <m:r>
                        <a:rPr lang="en-US" b="0" i="1" smtClean="0">
                          <a:latin typeface="Cambria Math" panose="02040503050406030204" pitchFamily="18" charset="0"/>
                        </a:rPr>
                        <m:t>=</m:t>
                      </m:r>
                      <m:r>
                        <a:rPr lang="en-US" b="0" i="1" smtClean="0">
                          <a:latin typeface="Cambria Math" panose="02040503050406030204" pitchFamily="18" charset="0"/>
                        </a:rPr>
                        <m:t>𝑚𝑎</m:t>
                      </m:r>
                    </m:oMath>
                  </m:oMathPara>
                </a14:m>
                <a:endParaRPr lang="en-GB" dirty="0"/>
              </a:p>
            </p:txBody>
          </p:sp>
        </mc:Choice>
        <mc:Fallback xmlns="">
          <p:sp>
            <p:nvSpPr>
              <p:cNvPr id="47" name="TextBox 46"/>
              <p:cNvSpPr txBox="1">
                <a:spLocks noRot="1" noChangeAspect="1" noMove="1" noResize="1" noEditPoints="1" noAdjustHandles="1" noChangeArrowheads="1" noChangeShapeType="1" noTextEdit="1"/>
              </p:cNvSpPr>
              <p:nvPr/>
            </p:nvSpPr>
            <p:spPr>
              <a:xfrm>
                <a:off x="4995170" y="4597449"/>
                <a:ext cx="1016881" cy="36933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3918648" y="5034020"/>
                <a:ext cx="219508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40−10−</m:t>
                      </m:r>
                      <m:r>
                        <a:rPr lang="en-US" b="0" i="1" smtClean="0">
                          <a:latin typeface="Cambria Math" panose="02040503050406030204" pitchFamily="18" charset="0"/>
                        </a:rPr>
                        <m:t>𝑇</m:t>
                      </m:r>
                      <m:r>
                        <a:rPr lang="en-US" b="0" i="1" smtClean="0">
                          <a:latin typeface="Cambria Math" panose="02040503050406030204" pitchFamily="18" charset="0"/>
                        </a:rPr>
                        <m:t>=5(3)</m:t>
                      </m:r>
                    </m:oMath>
                  </m:oMathPara>
                </a14:m>
                <a:endParaRPr lang="en-GB" dirty="0"/>
              </a:p>
            </p:txBody>
          </p:sp>
        </mc:Choice>
        <mc:Fallback xmlns="">
          <p:sp>
            <p:nvSpPr>
              <p:cNvPr id="48" name="TextBox 47"/>
              <p:cNvSpPr txBox="1">
                <a:spLocks noRot="1" noChangeAspect="1" noMove="1" noResize="1" noEditPoints="1" noAdjustHandles="1" noChangeArrowheads="1" noChangeShapeType="1" noTextEdit="1"/>
              </p:cNvSpPr>
              <p:nvPr/>
            </p:nvSpPr>
            <p:spPr>
              <a:xfrm>
                <a:off x="3918648" y="5034020"/>
                <a:ext cx="2195088" cy="369332"/>
              </a:xfrm>
              <a:prstGeom prst="rect">
                <a:avLst/>
              </a:prstGeom>
              <a:blipFill>
                <a:blip r:embed="rId5"/>
                <a:stretch>
                  <a:fillRect b="-1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4437316" y="5470505"/>
                <a:ext cx="147053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30−</m:t>
                      </m:r>
                      <m:r>
                        <a:rPr lang="en-US" b="0" i="1" smtClean="0">
                          <a:latin typeface="Cambria Math" panose="02040503050406030204" pitchFamily="18" charset="0"/>
                        </a:rPr>
                        <m:t>𝑇</m:t>
                      </m:r>
                      <m:r>
                        <a:rPr lang="en-US" b="0" i="1" smtClean="0">
                          <a:latin typeface="Cambria Math" panose="02040503050406030204" pitchFamily="18" charset="0"/>
                        </a:rPr>
                        <m:t>=15</m:t>
                      </m:r>
                    </m:oMath>
                  </m:oMathPara>
                </a14:m>
                <a:endParaRPr lang="en-GB" dirty="0"/>
              </a:p>
            </p:txBody>
          </p:sp>
        </mc:Choice>
        <mc:Fallback xmlns="">
          <p:sp>
            <p:nvSpPr>
              <p:cNvPr id="49" name="TextBox 48"/>
              <p:cNvSpPr txBox="1">
                <a:spLocks noRot="1" noChangeAspect="1" noMove="1" noResize="1" noEditPoints="1" noAdjustHandles="1" noChangeArrowheads="1" noChangeShapeType="1" noTextEdit="1"/>
              </p:cNvSpPr>
              <p:nvPr/>
            </p:nvSpPr>
            <p:spPr>
              <a:xfrm>
                <a:off x="4437316" y="5470505"/>
                <a:ext cx="1470531" cy="369332"/>
              </a:xfrm>
              <a:prstGeom prst="rect">
                <a:avLst/>
              </a:prstGeom>
              <a:blipFill>
                <a:blip r:embed="rId6"/>
                <a:stretch>
                  <a:fillRect/>
                </a:stretch>
              </a:blipFill>
            </p:spPr>
            <p:txBody>
              <a:bodyPr/>
              <a:lstStyle/>
              <a:p>
                <a:r>
                  <a:rPr lang="en-GB">
                    <a:noFill/>
                  </a:rPr>
                  <a:t> </a:t>
                </a:r>
              </a:p>
            </p:txBody>
          </p:sp>
        </mc:Fallback>
      </mc:AlternateContent>
      <p:sp>
        <p:nvSpPr>
          <p:cNvPr id="50" name="Arc 49"/>
          <p:cNvSpPr/>
          <p:nvPr/>
        </p:nvSpPr>
        <p:spPr>
          <a:xfrm>
            <a:off x="5905617" y="4806327"/>
            <a:ext cx="385439" cy="3810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1" name="TextBox 50"/>
          <p:cNvSpPr txBox="1"/>
          <p:nvPr/>
        </p:nvSpPr>
        <p:spPr>
          <a:xfrm>
            <a:off x="6327306" y="4900284"/>
            <a:ext cx="1143000" cy="276999"/>
          </a:xfrm>
          <a:prstGeom prst="rect">
            <a:avLst/>
          </a:prstGeom>
          <a:noFill/>
        </p:spPr>
        <p:txBody>
          <a:bodyPr wrap="square" rtlCol="0">
            <a:spAutoFit/>
          </a:bodyPr>
          <a:lstStyle/>
          <a:p>
            <a:pPr algn="ctr"/>
            <a:r>
              <a:rPr lang="en-GB" sz="1200" dirty="0">
                <a:solidFill>
                  <a:srgbClr val="FF0000"/>
                </a:solidFill>
                <a:latin typeface="Comic Sans MS" pitchFamily="66" charset="0"/>
              </a:rPr>
              <a:t>Sub in values</a:t>
            </a:r>
          </a:p>
        </p:txBody>
      </p:sp>
      <p:sp>
        <p:nvSpPr>
          <p:cNvPr id="52" name="Arc 51"/>
          <p:cNvSpPr/>
          <p:nvPr/>
        </p:nvSpPr>
        <p:spPr>
          <a:xfrm>
            <a:off x="5924852" y="5260567"/>
            <a:ext cx="385439" cy="3810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TextBox 52"/>
          <p:cNvSpPr txBox="1"/>
          <p:nvPr/>
        </p:nvSpPr>
        <p:spPr>
          <a:xfrm>
            <a:off x="6213376" y="5327892"/>
            <a:ext cx="1143000" cy="276999"/>
          </a:xfrm>
          <a:prstGeom prst="rect">
            <a:avLst/>
          </a:prstGeom>
          <a:noFill/>
        </p:spPr>
        <p:txBody>
          <a:bodyPr wrap="square" rtlCol="0">
            <a:spAutoFit/>
          </a:bodyPr>
          <a:lstStyle/>
          <a:p>
            <a:pPr algn="ctr"/>
            <a:r>
              <a:rPr lang="en-GB" sz="1200" dirty="0">
                <a:solidFill>
                  <a:srgbClr val="FF0000"/>
                </a:solidFill>
                <a:latin typeface="Comic Sans MS" pitchFamily="66" charset="0"/>
              </a:rPr>
              <a:t>Simplify</a:t>
            </a:r>
          </a:p>
        </p:txBody>
      </p:sp>
      <mc:AlternateContent xmlns:mc="http://schemas.openxmlformats.org/markup-compatibility/2006" xmlns:a14="http://schemas.microsoft.com/office/drawing/2010/main">
        <mc:Choice Requires="a14">
          <p:sp>
            <p:nvSpPr>
              <p:cNvPr id="54" name="TextBox 53"/>
              <p:cNvSpPr txBox="1"/>
              <p:nvPr/>
            </p:nvSpPr>
            <p:spPr>
              <a:xfrm>
                <a:off x="4964185" y="5901579"/>
                <a:ext cx="111229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𝑇</m:t>
                      </m:r>
                      <m:r>
                        <a:rPr lang="en-US" b="0" i="1" smtClean="0">
                          <a:latin typeface="Cambria Math" panose="02040503050406030204" pitchFamily="18" charset="0"/>
                        </a:rPr>
                        <m:t>=15</m:t>
                      </m:r>
                      <m:r>
                        <a:rPr lang="en-US" b="0" i="1" smtClean="0">
                          <a:latin typeface="Cambria Math" panose="02040503050406030204" pitchFamily="18" charset="0"/>
                        </a:rPr>
                        <m:t>𝑁</m:t>
                      </m:r>
                    </m:oMath>
                  </m:oMathPara>
                </a14:m>
                <a:endParaRPr lang="en-GB" dirty="0"/>
              </a:p>
            </p:txBody>
          </p:sp>
        </mc:Choice>
        <mc:Fallback xmlns="">
          <p:sp>
            <p:nvSpPr>
              <p:cNvPr id="54" name="TextBox 53"/>
              <p:cNvSpPr txBox="1">
                <a:spLocks noRot="1" noChangeAspect="1" noMove="1" noResize="1" noEditPoints="1" noAdjustHandles="1" noChangeArrowheads="1" noChangeShapeType="1" noTextEdit="1"/>
              </p:cNvSpPr>
              <p:nvPr/>
            </p:nvSpPr>
            <p:spPr>
              <a:xfrm>
                <a:off x="4964185" y="5901579"/>
                <a:ext cx="1112292" cy="369332"/>
              </a:xfrm>
              <a:prstGeom prst="rect">
                <a:avLst/>
              </a:prstGeom>
              <a:blipFill>
                <a:blip r:embed="rId7"/>
                <a:stretch>
                  <a:fillRect/>
                </a:stretch>
              </a:blipFill>
            </p:spPr>
            <p:txBody>
              <a:bodyPr/>
              <a:lstStyle/>
              <a:p>
                <a:r>
                  <a:rPr lang="en-GB">
                    <a:noFill/>
                  </a:rPr>
                  <a:t> </a:t>
                </a:r>
              </a:p>
            </p:txBody>
          </p:sp>
        </mc:Fallback>
      </mc:AlternateContent>
      <p:sp>
        <p:nvSpPr>
          <p:cNvPr id="55" name="Arc 54"/>
          <p:cNvSpPr/>
          <p:nvPr/>
        </p:nvSpPr>
        <p:spPr>
          <a:xfrm>
            <a:off x="5929206" y="5709058"/>
            <a:ext cx="385439" cy="3810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6" name="TextBox 55"/>
          <p:cNvSpPr txBox="1"/>
          <p:nvPr/>
        </p:nvSpPr>
        <p:spPr>
          <a:xfrm>
            <a:off x="6217730" y="5776383"/>
            <a:ext cx="1143000" cy="276999"/>
          </a:xfrm>
          <a:prstGeom prst="rect">
            <a:avLst/>
          </a:prstGeom>
          <a:noFill/>
        </p:spPr>
        <p:txBody>
          <a:bodyPr wrap="square" rtlCol="0">
            <a:spAutoFit/>
          </a:bodyPr>
          <a:lstStyle/>
          <a:p>
            <a:pPr algn="ctr"/>
            <a:r>
              <a:rPr lang="en-GB" sz="1200" dirty="0">
                <a:solidFill>
                  <a:srgbClr val="FF0000"/>
                </a:solidFill>
                <a:latin typeface="Comic Sans MS" pitchFamily="66" charset="0"/>
              </a:rPr>
              <a:t>Calculate T</a:t>
            </a:r>
          </a:p>
        </p:txBody>
      </p:sp>
    </p:spTree>
    <p:extLst>
      <p:ext uri="{BB962C8B-B14F-4D97-AF65-F5344CB8AC3E}">
        <p14:creationId xmlns:p14="http://schemas.microsoft.com/office/powerpoint/2010/main" val="4087727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linds(horizontal)">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blinds(horizontal)">
                                      <p:cBhvr>
                                        <p:cTn id="12" dur="500"/>
                                        <p:tgtEl>
                                          <p:spTgt spid="45"/>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mph" presetSubtype="2" fill="hold" nodeType="clickEffect">
                                  <p:stCondLst>
                                    <p:cond delay="0"/>
                                  </p:stCondLst>
                                  <p:childTnLst>
                                    <p:animClr clrSpc="rgb" dir="cw">
                                      <p:cBhvr>
                                        <p:cTn id="16" dur="500" fill="hold"/>
                                        <p:tgtEl>
                                          <p:spTgt spid="9"/>
                                        </p:tgtEl>
                                        <p:attrNameLst>
                                          <p:attrName>stroke.color</p:attrName>
                                        </p:attrNameLst>
                                      </p:cBhvr>
                                      <p:to>
                                        <a:srgbClr val="FF0000"/>
                                      </p:to>
                                    </p:animClr>
                                    <p:set>
                                      <p:cBhvr>
                                        <p:cTn id="17" dur="500" fill="hold"/>
                                        <p:tgtEl>
                                          <p:spTgt spid="9"/>
                                        </p:tgtEl>
                                        <p:attrNameLst>
                                          <p:attrName>stroke.on</p:attrName>
                                        </p:attrNameLst>
                                      </p:cBhvr>
                                      <p:to>
                                        <p:strVal val="true"/>
                                      </p:to>
                                    </p:set>
                                  </p:childTnLst>
                                </p:cTn>
                              </p:par>
                              <p:par>
                                <p:cTn id="18" presetID="7" presetClass="emph" presetSubtype="2" fill="hold" nodeType="withEffect">
                                  <p:stCondLst>
                                    <p:cond delay="0"/>
                                  </p:stCondLst>
                                  <p:childTnLst>
                                    <p:animClr clrSpc="rgb" dir="cw">
                                      <p:cBhvr>
                                        <p:cTn id="19" dur="500" fill="hold"/>
                                        <p:tgtEl>
                                          <p:spTgt spid="15"/>
                                        </p:tgtEl>
                                        <p:attrNameLst>
                                          <p:attrName>stroke.color</p:attrName>
                                        </p:attrNameLst>
                                      </p:cBhvr>
                                      <p:to>
                                        <a:srgbClr val="FF0000"/>
                                      </p:to>
                                    </p:animClr>
                                    <p:set>
                                      <p:cBhvr>
                                        <p:cTn id="20" dur="500" fill="hold"/>
                                        <p:tgtEl>
                                          <p:spTgt spid="15"/>
                                        </p:tgtEl>
                                        <p:attrNameLst>
                                          <p:attrName>stroke.on</p:attrName>
                                        </p:attrNameLst>
                                      </p:cBhvr>
                                      <p:to>
                                        <p:strVal val="true"/>
                                      </p:to>
                                    </p:set>
                                  </p:childTnLst>
                                </p:cTn>
                              </p:par>
                              <p:par>
                                <p:cTn id="21" presetID="7" presetClass="emph" presetSubtype="2" fill="hold" nodeType="withEffect">
                                  <p:stCondLst>
                                    <p:cond delay="0"/>
                                  </p:stCondLst>
                                  <p:childTnLst>
                                    <p:animClr clrSpc="rgb" dir="cw">
                                      <p:cBhvr>
                                        <p:cTn id="22" dur="500" fill="hold"/>
                                        <p:tgtEl>
                                          <p:spTgt spid="10"/>
                                        </p:tgtEl>
                                        <p:attrNameLst>
                                          <p:attrName>stroke.color</p:attrName>
                                        </p:attrNameLst>
                                      </p:cBhvr>
                                      <p:to>
                                        <a:srgbClr val="FF0000"/>
                                      </p:to>
                                    </p:animClr>
                                    <p:set>
                                      <p:cBhvr>
                                        <p:cTn id="23" dur="500" fill="hold"/>
                                        <p:tgtEl>
                                          <p:spTgt spid="10"/>
                                        </p:tgtEl>
                                        <p:attrNameLst>
                                          <p:attrName>stroke.on</p:attrName>
                                        </p:attrNameLst>
                                      </p:cBhvr>
                                      <p:to>
                                        <p:strVal val="true"/>
                                      </p:to>
                                    </p:set>
                                  </p:childTnLst>
                                </p:cTn>
                              </p:par>
                              <p:par>
                                <p:cTn id="24" presetID="3" presetClass="emph" presetSubtype="2" fill="hold" grpId="0" nodeType="withEffect">
                                  <p:stCondLst>
                                    <p:cond delay="0"/>
                                  </p:stCondLst>
                                  <p:childTnLst>
                                    <p:animClr clrSpc="rgb" dir="cw">
                                      <p:cBhvr override="childStyle">
                                        <p:cTn id="25" dur="500" fill="hold"/>
                                        <p:tgtEl>
                                          <p:spTgt spid="27"/>
                                        </p:tgtEl>
                                        <p:attrNameLst>
                                          <p:attrName>style.color</p:attrName>
                                        </p:attrNameLst>
                                      </p:cBhvr>
                                      <p:to>
                                        <a:srgbClr val="FF0000"/>
                                      </p:to>
                                    </p:animClr>
                                  </p:childTnLst>
                                </p:cTn>
                              </p:par>
                              <p:par>
                                <p:cTn id="26" presetID="3" presetClass="emph" presetSubtype="2" fill="hold" grpId="0" nodeType="withEffect">
                                  <p:stCondLst>
                                    <p:cond delay="0"/>
                                  </p:stCondLst>
                                  <p:childTnLst>
                                    <p:animClr clrSpc="rgb" dir="cw">
                                      <p:cBhvr override="childStyle">
                                        <p:cTn id="27" dur="500" fill="hold"/>
                                        <p:tgtEl>
                                          <p:spTgt spid="30"/>
                                        </p:tgtEl>
                                        <p:attrNameLst>
                                          <p:attrName>style.color</p:attrName>
                                        </p:attrNameLst>
                                      </p:cBhvr>
                                      <p:to>
                                        <a:srgbClr val="FF0000"/>
                                      </p:to>
                                    </p:animClr>
                                  </p:childTnLst>
                                </p:cTn>
                              </p:par>
                              <p:par>
                                <p:cTn id="28" presetID="3" presetClass="emph" presetSubtype="2" fill="hold" grpId="0" nodeType="withEffect">
                                  <p:stCondLst>
                                    <p:cond delay="0"/>
                                  </p:stCondLst>
                                  <p:childTnLst>
                                    <p:animClr clrSpc="rgb" dir="cw">
                                      <p:cBhvr override="childStyle">
                                        <p:cTn id="29" dur="500" fill="hold"/>
                                        <p:tgtEl>
                                          <p:spTgt spid="26"/>
                                        </p:tgtEl>
                                        <p:attrNameLst>
                                          <p:attrName>style.color</p:attrName>
                                        </p:attrNameLst>
                                      </p:cBhvr>
                                      <p:to>
                                        <a:srgbClr val="FF0000"/>
                                      </p:to>
                                    </p:animClr>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47"/>
                                        </p:tgtEl>
                                        <p:attrNameLst>
                                          <p:attrName>style.visibility</p:attrName>
                                        </p:attrNameLst>
                                      </p:cBhvr>
                                      <p:to>
                                        <p:strVal val="visible"/>
                                      </p:to>
                                    </p:set>
                                    <p:animEffect transition="in" filter="blinds(horizontal)">
                                      <p:cBhvr>
                                        <p:cTn id="34" dur="500"/>
                                        <p:tgtEl>
                                          <p:spTgt spid="47"/>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blinds(horizontal)">
                                      <p:cBhvr>
                                        <p:cTn id="39" dur="500"/>
                                        <p:tgtEl>
                                          <p:spTgt spid="50"/>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51"/>
                                        </p:tgtEl>
                                        <p:attrNameLst>
                                          <p:attrName>style.visibility</p:attrName>
                                        </p:attrNameLst>
                                      </p:cBhvr>
                                      <p:to>
                                        <p:strVal val="visible"/>
                                      </p:to>
                                    </p:set>
                                    <p:animEffect transition="in" filter="blinds(horizontal)">
                                      <p:cBhvr>
                                        <p:cTn id="44" dur="500"/>
                                        <p:tgtEl>
                                          <p:spTgt spid="51"/>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blinds(horizontal)">
                                      <p:cBhvr>
                                        <p:cTn id="49" dur="500"/>
                                        <p:tgtEl>
                                          <p:spTgt spid="48"/>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52"/>
                                        </p:tgtEl>
                                        <p:attrNameLst>
                                          <p:attrName>style.visibility</p:attrName>
                                        </p:attrNameLst>
                                      </p:cBhvr>
                                      <p:to>
                                        <p:strVal val="visible"/>
                                      </p:to>
                                    </p:set>
                                    <p:animEffect transition="in" filter="blinds(horizontal)">
                                      <p:cBhvr>
                                        <p:cTn id="54" dur="500"/>
                                        <p:tgtEl>
                                          <p:spTgt spid="52"/>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53"/>
                                        </p:tgtEl>
                                        <p:attrNameLst>
                                          <p:attrName>style.visibility</p:attrName>
                                        </p:attrNameLst>
                                      </p:cBhvr>
                                      <p:to>
                                        <p:strVal val="visible"/>
                                      </p:to>
                                    </p:set>
                                    <p:animEffect transition="in" filter="blinds(horizontal)">
                                      <p:cBhvr>
                                        <p:cTn id="59" dur="500"/>
                                        <p:tgtEl>
                                          <p:spTgt spid="53"/>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blinds(horizontal)">
                                      <p:cBhvr>
                                        <p:cTn id="64" dur="500"/>
                                        <p:tgtEl>
                                          <p:spTgt spid="49"/>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55"/>
                                        </p:tgtEl>
                                        <p:attrNameLst>
                                          <p:attrName>style.visibility</p:attrName>
                                        </p:attrNameLst>
                                      </p:cBhvr>
                                      <p:to>
                                        <p:strVal val="visible"/>
                                      </p:to>
                                    </p:set>
                                    <p:animEffect transition="in" filter="blinds(horizontal)">
                                      <p:cBhvr>
                                        <p:cTn id="69" dur="500"/>
                                        <p:tgtEl>
                                          <p:spTgt spid="55"/>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56"/>
                                        </p:tgtEl>
                                        <p:attrNameLst>
                                          <p:attrName>style.visibility</p:attrName>
                                        </p:attrNameLst>
                                      </p:cBhvr>
                                      <p:to>
                                        <p:strVal val="visible"/>
                                      </p:to>
                                    </p:set>
                                    <p:animEffect transition="in" filter="blinds(horizontal)">
                                      <p:cBhvr>
                                        <p:cTn id="74" dur="500"/>
                                        <p:tgtEl>
                                          <p:spTgt spid="56"/>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54"/>
                                        </p:tgtEl>
                                        <p:attrNameLst>
                                          <p:attrName>style.visibility</p:attrName>
                                        </p:attrNameLst>
                                      </p:cBhvr>
                                      <p:to>
                                        <p:strVal val="visible"/>
                                      </p:to>
                                    </p:set>
                                    <p:animEffect transition="in" filter="blinds(horizontal)">
                                      <p:cBhvr>
                                        <p:cTn id="79"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30" grpId="0"/>
      <p:bldP spid="39" grpId="0"/>
      <p:bldP spid="45" grpId="0"/>
      <p:bldP spid="47" grpId="0"/>
      <p:bldP spid="48" grpId="0"/>
      <p:bldP spid="49" grpId="0"/>
      <p:bldP spid="50" grpId="0" animBg="1"/>
      <p:bldP spid="51" grpId="0"/>
      <p:bldP spid="52" grpId="0" animBg="1"/>
      <p:bldP spid="53" grpId="0"/>
      <p:bldP spid="54" grpId="0"/>
      <p:bldP spid="55" grpId="0" animBg="1"/>
      <p:bldP spid="5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6085562" y="1146636"/>
            <a:ext cx="580608" cy="276999"/>
          </a:xfrm>
          <a:prstGeom prst="rect">
            <a:avLst/>
          </a:prstGeom>
          <a:noFill/>
        </p:spPr>
        <p:txBody>
          <a:bodyPr wrap="none" rtlCol="0">
            <a:spAutoFit/>
          </a:bodyPr>
          <a:lstStyle/>
          <a:p>
            <a:pPr algn="ctr"/>
            <a:r>
              <a:rPr lang="en-GB" sz="1200" dirty="0">
                <a:latin typeface="Comic Sans MS" pitchFamily="66" charset="0"/>
              </a:rPr>
              <a:t>3ms</a:t>
            </a:r>
            <a:r>
              <a:rPr lang="en-GB" sz="1200" baseline="30000" dirty="0">
                <a:latin typeface="Comic Sans MS" pitchFamily="66" charset="0"/>
              </a:rPr>
              <a:t>-2</a:t>
            </a:r>
          </a:p>
        </p:txBody>
      </p:sp>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10000"/>
          </a:bodyPr>
          <a:lstStyle/>
          <a:p>
            <a:pPr marL="0" indent="0" algn="ctr">
              <a:buNone/>
            </a:pPr>
            <a:r>
              <a:rPr lang="en-US" sz="1600" b="1" dirty="0">
                <a:latin typeface="Comic Sans MS" panose="030F0702030302020204" pitchFamily="66" charset="0"/>
              </a:rPr>
              <a:t>Sometimes a system will involve the motion of more than one particle, which are connected together</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Two particles, P and Q, of masses 5kg and 3kg respectively, are connected by a light inextensible string. Particle P is pulled by a horizontal force of magnitude 40N along a rough horizontal plane. Particle  P experiences a frictional force of 10N and particle Q experiences a frictional force of 6N.</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Find the acceleration of the particles</a:t>
            </a:r>
          </a:p>
          <a:p>
            <a:pPr marL="342900" indent="-342900" algn="ctr">
              <a:buAutoNum type="alphaLcParenR"/>
            </a:pPr>
            <a:r>
              <a:rPr lang="en-US" sz="1600" dirty="0">
                <a:latin typeface="Comic Sans MS" panose="030F0702030302020204" pitchFamily="66" charset="0"/>
              </a:rPr>
              <a:t>Find the tension in the string</a:t>
            </a:r>
          </a:p>
          <a:p>
            <a:pPr marL="342900" indent="-342900" algn="ctr">
              <a:buAutoNum type="alphaLcParenR"/>
            </a:pPr>
            <a:r>
              <a:rPr lang="en-US" sz="1600" dirty="0">
                <a:latin typeface="Comic Sans MS" panose="030F0702030302020204" pitchFamily="66" charset="0"/>
              </a:rPr>
              <a:t>Explain how the modelling assumptions that the string is light and inextensible have been used</a:t>
            </a: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10E</a:t>
            </a:r>
            <a:endParaRPr lang="en-GB" dirty="0">
              <a:latin typeface="Comic Sans MS" panose="030F0702030302020204" pitchFamily="66" charset="0"/>
            </a:endParaRPr>
          </a:p>
        </p:txBody>
      </p:sp>
      <p:cxnSp>
        <p:nvCxnSpPr>
          <p:cNvPr id="5" name="Straight Connector 4"/>
          <p:cNvCxnSpPr/>
          <p:nvPr/>
        </p:nvCxnSpPr>
        <p:spPr>
          <a:xfrm>
            <a:off x="4591595" y="2527663"/>
            <a:ext cx="3657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201195" y="2146663"/>
            <a:ext cx="609600" cy="381000"/>
          </a:xfrm>
          <a:prstGeom prst="rect">
            <a:avLst/>
          </a:prstGeom>
          <a:solidFill>
            <a:srgbClr val="92D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7106195" y="2146663"/>
            <a:ext cx="609600" cy="381000"/>
          </a:xfrm>
          <a:prstGeom prst="rect">
            <a:avLst/>
          </a:prstGeom>
          <a:solidFill>
            <a:srgbClr val="92D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5810795" y="2222863"/>
            <a:ext cx="1295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715795" y="2299063"/>
            <a:ext cx="4572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6725195" y="23752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4820195" y="23752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5505995" y="1765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410995" y="1765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810795" y="2222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6725195" y="2222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115595" y="1460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115595" y="1460863"/>
            <a:ext cx="5334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05995" y="2527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10995" y="2527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232469" y="2882537"/>
            <a:ext cx="388247" cy="307777"/>
          </a:xfrm>
          <a:prstGeom prst="rect">
            <a:avLst/>
          </a:prstGeom>
          <a:noFill/>
        </p:spPr>
        <p:txBody>
          <a:bodyPr wrap="none" rtlCol="0">
            <a:spAutoFit/>
          </a:bodyPr>
          <a:lstStyle/>
          <a:p>
            <a:pPr algn="ctr"/>
            <a:r>
              <a:rPr lang="en-GB" sz="1400" dirty="0">
                <a:latin typeface="Comic Sans MS" pitchFamily="66" charset="0"/>
              </a:rPr>
              <a:t>5g</a:t>
            </a:r>
          </a:p>
        </p:txBody>
      </p:sp>
      <p:sp>
        <p:nvSpPr>
          <p:cNvPr id="23" name="TextBox 22"/>
          <p:cNvSpPr txBox="1"/>
          <p:nvPr/>
        </p:nvSpPr>
        <p:spPr>
          <a:xfrm>
            <a:off x="5292635" y="2882537"/>
            <a:ext cx="388247" cy="307777"/>
          </a:xfrm>
          <a:prstGeom prst="rect">
            <a:avLst/>
          </a:prstGeom>
          <a:noFill/>
        </p:spPr>
        <p:txBody>
          <a:bodyPr wrap="none" rtlCol="0">
            <a:spAutoFit/>
          </a:bodyPr>
          <a:lstStyle/>
          <a:p>
            <a:pPr algn="ctr"/>
            <a:r>
              <a:rPr lang="en-GB" sz="1400" dirty="0">
                <a:latin typeface="Comic Sans MS" pitchFamily="66" charset="0"/>
              </a:rPr>
              <a:t>3g</a:t>
            </a:r>
          </a:p>
        </p:txBody>
      </p:sp>
      <p:sp>
        <p:nvSpPr>
          <p:cNvPr id="24" name="TextBox 23"/>
          <p:cNvSpPr txBox="1"/>
          <p:nvPr/>
        </p:nvSpPr>
        <p:spPr>
          <a:xfrm>
            <a:off x="7254587" y="1460863"/>
            <a:ext cx="359394" cy="307777"/>
          </a:xfrm>
          <a:prstGeom prst="rect">
            <a:avLst/>
          </a:prstGeom>
          <a:noFill/>
        </p:spPr>
        <p:txBody>
          <a:bodyPr wrap="none" rtlCol="0">
            <a:spAutoFit/>
          </a:bodyPr>
          <a:lstStyle/>
          <a:p>
            <a:pPr algn="ctr"/>
            <a:r>
              <a:rPr lang="en-GB" sz="1400" dirty="0">
                <a:latin typeface="Comic Sans MS" pitchFamily="66" charset="0"/>
              </a:rPr>
              <a:t>R</a:t>
            </a:r>
            <a:r>
              <a:rPr lang="en-GB" sz="1400" baseline="-25000" dirty="0">
                <a:latin typeface="Comic Sans MS" pitchFamily="66" charset="0"/>
              </a:rPr>
              <a:t>P</a:t>
            </a:r>
          </a:p>
        </p:txBody>
      </p:sp>
      <p:sp>
        <p:nvSpPr>
          <p:cNvPr id="25" name="TextBox 24"/>
          <p:cNvSpPr txBox="1"/>
          <p:nvPr/>
        </p:nvSpPr>
        <p:spPr>
          <a:xfrm>
            <a:off x="5275218" y="1460863"/>
            <a:ext cx="446314" cy="307777"/>
          </a:xfrm>
          <a:prstGeom prst="rect">
            <a:avLst/>
          </a:prstGeom>
          <a:noFill/>
        </p:spPr>
        <p:txBody>
          <a:bodyPr wrap="square" rtlCol="0">
            <a:spAutoFit/>
          </a:bodyPr>
          <a:lstStyle/>
          <a:p>
            <a:pPr algn="ctr"/>
            <a:r>
              <a:rPr lang="en-GB" sz="1400" dirty="0">
                <a:latin typeface="Comic Sans MS" pitchFamily="66" charset="0"/>
              </a:rPr>
              <a:t>R</a:t>
            </a:r>
            <a:r>
              <a:rPr lang="en-GB" sz="1400" baseline="-25000" dirty="0">
                <a:latin typeface="Comic Sans MS" pitchFamily="66" charset="0"/>
              </a:rPr>
              <a:t>Q</a:t>
            </a:r>
          </a:p>
        </p:txBody>
      </p:sp>
      <p:sp>
        <p:nvSpPr>
          <p:cNvPr id="26" name="TextBox 25"/>
          <p:cNvSpPr txBox="1"/>
          <p:nvPr/>
        </p:nvSpPr>
        <p:spPr>
          <a:xfrm>
            <a:off x="8096795" y="2146663"/>
            <a:ext cx="497252" cy="276999"/>
          </a:xfrm>
          <a:prstGeom prst="rect">
            <a:avLst/>
          </a:prstGeom>
          <a:noFill/>
        </p:spPr>
        <p:txBody>
          <a:bodyPr wrap="none" rtlCol="0">
            <a:spAutoFit/>
          </a:bodyPr>
          <a:lstStyle/>
          <a:p>
            <a:pPr algn="ctr"/>
            <a:r>
              <a:rPr lang="en-GB" sz="1200" dirty="0">
                <a:latin typeface="Comic Sans MS" pitchFamily="66" charset="0"/>
              </a:rPr>
              <a:t>40N</a:t>
            </a:r>
          </a:p>
        </p:txBody>
      </p:sp>
      <p:sp>
        <p:nvSpPr>
          <p:cNvPr id="27" name="TextBox 26"/>
          <p:cNvSpPr txBox="1"/>
          <p:nvPr/>
        </p:nvSpPr>
        <p:spPr>
          <a:xfrm>
            <a:off x="6648995" y="1918063"/>
            <a:ext cx="288862" cy="276999"/>
          </a:xfrm>
          <a:prstGeom prst="rect">
            <a:avLst/>
          </a:prstGeom>
          <a:noFill/>
        </p:spPr>
        <p:txBody>
          <a:bodyPr wrap="none" rtlCol="0">
            <a:spAutoFit/>
          </a:bodyPr>
          <a:lstStyle/>
          <a:p>
            <a:pPr algn="ctr"/>
            <a:r>
              <a:rPr lang="en-GB" sz="1200" dirty="0">
                <a:latin typeface="Comic Sans MS" pitchFamily="66" charset="0"/>
              </a:rPr>
              <a:t>T</a:t>
            </a:r>
          </a:p>
        </p:txBody>
      </p:sp>
      <p:sp>
        <p:nvSpPr>
          <p:cNvPr id="28" name="TextBox 27"/>
          <p:cNvSpPr txBox="1"/>
          <p:nvPr/>
        </p:nvSpPr>
        <p:spPr>
          <a:xfrm>
            <a:off x="5963195" y="1918063"/>
            <a:ext cx="304800" cy="276999"/>
          </a:xfrm>
          <a:prstGeom prst="rect">
            <a:avLst/>
          </a:prstGeom>
          <a:noFill/>
        </p:spPr>
        <p:txBody>
          <a:bodyPr wrap="square" rtlCol="0">
            <a:spAutoFit/>
          </a:bodyPr>
          <a:lstStyle/>
          <a:p>
            <a:pPr algn="ctr"/>
            <a:r>
              <a:rPr lang="en-GB" sz="1200" dirty="0">
                <a:latin typeface="Comic Sans MS" pitchFamily="66" charset="0"/>
              </a:rPr>
              <a:t>T</a:t>
            </a:r>
          </a:p>
        </p:txBody>
      </p:sp>
      <p:sp>
        <p:nvSpPr>
          <p:cNvPr id="30" name="TextBox 29"/>
          <p:cNvSpPr txBox="1"/>
          <p:nvPr/>
        </p:nvSpPr>
        <p:spPr>
          <a:xfrm>
            <a:off x="6275278" y="2231571"/>
            <a:ext cx="516488" cy="307777"/>
          </a:xfrm>
          <a:prstGeom prst="rect">
            <a:avLst/>
          </a:prstGeom>
          <a:noFill/>
        </p:spPr>
        <p:txBody>
          <a:bodyPr wrap="none" rtlCol="0">
            <a:spAutoFit/>
          </a:bodyPr>
          <a:lstStyle/>
          <a:p>
            <a:pPr algn="ctr"/>
            <a:r>
              <a:rPr lang="en-GB" sz="1400" dirty="0">
                <a:latin typeface="Comic Sans MS" pitchFamily="66" charset="0"/>
              </a:rPr>
              <a:t>10N</a:t>
            </a:r>
            <a:endParaRPr lang="en-GB" sz="1400" baseline="-25000" dirty="0">
              <a:latin typeface="Comic Sans MS" pitchFamily="66" charset="0"/>
            </a:endParaRPr>
          </a:p>
        </p:txBody>
      </p:sp>
      <p:sp>
        <p:nvSpPr>
          <p:cNvPr id="31" name="TextBox 30"/>
          <p:cNvSpPr txBox="1"/>
          <p:nvPr/>
        </p:nvSpPr>
        <p:spPr>
          <a:xfrm>
            <a:off x="4446096" y="2222863"/>
            <a:ext cx="436338" cy="307777"/>
          </a:xfrm>
          <a:prstGeom prst="rect">
            <a:avLst/>
          </a:prstGeom>
          <a:noFill/>
        </p:spPr>
        <p:txBody>
          <a:bodyPr wrap="none" rtlCol="0">
            <a:spAutoFit/>
          </a:bodyPr>
          <a:lstStyle/>
          <a:p>
            <a:pPr algn="ctr"/>
            <a:r>
              <a:rPr lang="en-GB" sz="1400" dirty="0">
                <a:latin typeface="Comic Sans MS" pitchFamily="66" charset="0"/>
              </a:rPr>
              <a:t>6N</a:t>
            </a:r>
            <a:endParaRPr lang="en-GB" sz="1400" baseline="-25000" dirty="0">
              <a:latin typeface="Comic Sans MS" pitchFamily="66" charset="0"/>
            </a:endParaRPr>
          </a:p>
        </p:txBody>
      </p:sp>
      <p:sp>
        <p:nvSpPr>
          <p:cNvPr id="34" name="TextBox 33"/>
          <p:cNvSpPr txBox="1"/>
          <p:nvPr/>
        </p:nvSpPr>
        <p:spPr>
          <a:xfrm>
            <a:off x="7260772" y="2174966"/>
            <a:ext cx="303288" cy="369332"/>
          </a:xfrm>
          <a:prstGeom prst="rect">
            <a:avLst/>
          </a:prstGeom>
          <a:noFill/>
        </p:spPr>
        <p:txBody>
          <a:bodyPr wrap="none" rtlCol="0">
            <a:spAutoFit/>
          </a:bodyPr>
          <a:lstStyle/>
          <a:p>
            <a:r>
              <a:rPr lang="en-GB" dirty="0">
                <a:latin typeface="Comic Sans MS" pitchFamily="66" charset="0"/>
              </a:rPr>
              <a:t>P</a:t>
            </a:r>
          </a:p>
        </p:txBody>
      </p:sp>
      <p:sp>
        <p:nvSpPr>
          <p:cNvPr id="35" name="TextBox 34"/>
          <p:cNvSpPr txBox="1"/>
          <p:nvPr/>
        </p:nvSpPr>
        <p:spPr>
          <a:xfrm>
            <a:off x="5286104" y="2166257"/>
            <a:ext cx="386644" cy="369332"/>
          </a:xfrm>
          <a:prstGeom prst="rect">
            <a:avLst/>
          </a:prstGeom>
          <a:noFill/>
        </p:spPr>
        <p:txBody>
          <a:bodyPr wrap="none" rtlCol="0">
            <a:spAutoFit/>
          </a:bodyPr>
          <a:lstStyle/>
          <a:p>
            <a:r>
              <a:rPr lang="en-GB" dirty="0">
                <a:latin typeface="Comic Sans MS" pitchFamily="66" charset="0"/>
              </a:rPr>
              <a:t>Q</a:t>
            </a:r>
          </a:p>
        </p:txBody>
      </p:sp>
      <p:sp>
        <p:nvSpPr>
          <p:cNvPr id="36" name="TextBox 35"/>
          <p:cNvSpPr txBox="1"/>
          <p:nvPr/>
        </p:nvSpPr>
        <p:spPr>
          <a:xfrm>
            <a:off x="7180219" y="986246"/>
            <a:ext cx="1845377" cy="369332"/>
          </a:xfrm>
          <a:prstGeom prst="rect">
            <a:avLst/>
          </a:prstGeom>
          <a:noFill/>
        </p:spPr>
        <p:txBody>
          <a:bodyPr wrap="none" rtlCol="0">
            <a:spAutoFit/>
          </a:bodyPr>
          <a:lstStyle/>
          <a:p>
            <a:r>
              <a:rPr lang="en-GB" dirty="0">
                <a:latin typeface="Comic Sans MS" pitchFamily="66" charset="0"/>
              </a:rPr>
              <a:t>Draw a diagram</a:t>
            </a:r>
          </a:p>
        </p:txBody>
      </p:sp>
      <p:sp>
        <p:nvSpPr>
          <p:cNvPr id="39" name="TextBox 38"/>
          <p:cNvSpPr txBox="1"/>
          <p:nvPr/>
        </p:nvSpPr>
        <p:spPr>
          <a:xfrm>
            <a:off x="4163627" y="3344535"/>
            <a:ext cx="4678533" cy="1323439"/>
          </a:xfrm>
          <a:prstGeom prst="rect">
            <a:avLst/>
          </a:prstGeom>
          <a:noFill/>
        </p:spPr>
        <p:txBody>
          <a:bodyPr wrap="square" rtlCol="0">
            <a:spAutoFit/>
          </a:bodyPr>
          <a:lstStyle/>
          <a:p>
            <a:pPr marL="285750" indent="-285750">
              <a:buFont typeface="Wingdings" panose="05000000000000000000" pitchFamily="2" charset="2"/>
              <a:buChar char="à"/>
            </a:pPr>
            <a:r>
              <a:rPr lang="en-US" sz="1600" dirty="0">
                <a:solidFill>
                  <a:srgbClr val="FF0000"/>
                </a:solidFill>
                <a:latin typeface="Comic Sans MS" pitchFamily="66" charset="0"/>
                <a:sym typeface="Wingdings" panose="05000000000000000000" pitchFamily="2" charset="2"/>
              </a:rPr>
              <a:t>Light – the string has no mass/tension is constant</a:t>
            </a:r>
          </a:p>
          <a:p>
            <a:pPr marL="285750" indent="-285750">
              <a:buFont typeface="Wingdings" panose="05000000000000000000" pitchFamily="2" charset="2"/>
              <a:buChar char="à"/>
            </a:pPr>
            <a:endParaRPr lang="en-US" sz="1600" dirty="0">
              <a:solidFill>
                <a:srgbClr val="FF0000"/>
              </a:solidFill>
              <a:latin typeface="Comic Sans MS" pitchFamily="66" charset="0"/>
              <a:sym typeface="Wingdings" panose="05000000000000000000" pitchFamily="2" charset="2"/>
            </a:endParaRPr>
          </a:p>
          <a:p>
            <a:pPr marL="285750" indent="-285750">
              <a:buFont typeface="Wingdings" panose="05000000000000000000" pitchFamily="2" charset="2"/>
              <a:buChar char="à"/>
            </a:pPr>
            <a:r>
              <a:rPr lang="en-US" sz="1600" dirty="0">
                <a:solidFill>
                  <a:srgbClr val="FF0000"/>
                </a:solidFill>
                <a:latin typeface="Comic Sans MS" pitchFamily="66" charset="0"/>
                <a:sym typeface="Wingdings" panose="05000000000000000000" pitchFamily="2" charset="2"/>
              </a:rPr>
              <a:t>Inextensible – the particle will share the same acceleration</a:t>
            </a:r>
            <a:endParaRPr lang="en-GB" sz="16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40" name="TextBox 39"/>
              <p:cNvSpPr txBox="1"/>
              <p:nvPr/>
            </p:nvSpPr>
            <p:spPr>
              <a:xfrm>
                <a:off x="2538848" y="4704150"/>
                <a:ext cx="108215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𝑎</m:t>
                      </m:r>
                      <m:r>
                        <a:rPr lang="en-US" sz="1400" b="0" i="1" smtClean="0">
                          <a:solidFill>
                            <a:srgbClr val="FF0000"/>
                          </a:solidFill>
                          <a:latin typeface="Cambria Math" panose="02040503050406030204" pitchFamily="18" charset="0"/>
                        </a:rPr>
                        <m:t>=3</m:t>
                      </m:r>
                      <m:sSup>
                        <m:sSupPr>
                          <m:ctrlPr>
                            <a:rPr lang="en-US" sz="1400" b="0" i="1" smtClean="0">
                              <a:solidFill>
                                <a:srgbClr val="FF0000"/>
                              </a:solidFill>
                              <a:latin typeface="Cambria Math" panose="02040503050406030204" pitchFamily="18" charset="0"/>
                            </a:rPr>
                          </m:ctrlPr>
                        </m:sSupPr>
                        <m:e>
                          <m:r>
                            <a:rPr lang="en-US" sz="1400" b="0" i="1" smtClean="0">
                              <a:solidFill>
                                <a:srgbClr val="FF0000"/>
                              </a:solidFill>
                              <a:latin typeface="Cambria Math" panose="02040503050406030204" pitchFamily="18" charset="0"/>
                            </a:rPr>
                            <m:t>𝑚𝑠</m:t>
                          </m:r>
                        </m:e>
                        <m:sup>
                          <m:r>
                            <a:rPr lang="en-US" sz="1400" b="0" i="1" smtClean="0">
                              <a:solidFill>
                                <a:srgbClr val="FF0000"/>
                              </a:solidFill>
                              <a:latin typeface="Cambria Math" panose="02040503050406030204" pitchFamily="18" charset="0"/>
                            </a:rPr>
                            <m:t>−2</m:t>
                          </m:r>
                        </m:sup>
                      </m:sSup>
                    </m:oMath>
                  </m:oMathPara>
                </a14:m>
                <a:endParaRPr lang="en-GB" sz="1400" dirty="0">
                  <a:solidFill>
                    <a:srgbClr val="FF0000"/>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2538848" y="4704150"/>
                <a:ext cx="1082156" cy="307777"/>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3187637" y="5161350"/>
                <a:ext cx="90512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𝑇</m:t>
                      </m:r>
                      <m:r>
                        <a:rPr lang="en-US" sz="1400" b="0" i="1" smtClean="0">
                          <a:solidFill>
                            <a:srgbClr val="FF0000"/>
                          </a:solidFill>
                          <a:latin typeface="Cambria Math" panose="02040503050406030204" pitchFamily="18" charset="0"/>
                        </a:rPr>
                        <m:t>=35</m:t>
                      </m:r>
                      <m:r>
                        <a:rPr lang="en-US" sz="1400" b="0" i="1" smtClean="0">
                          <a:solidFill>
                            <a:srgbClr val="FF0000"/>
                          </a:solidFill>
                          <a:latin typeface="Cambria Math" panose="02040503050406030204" pitchFamily="18" charset="0"/>
                        </a:rPr>
                        <m:t>𝑁</m:t>
                      </m:r>
                    </m:oMath>
                  </m:oMathPara>
                </a14:m>
                <a:endParaRPr lang="en-GB" sz="14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3187637" y="5161350"/>
                <a:ext cx="905120" cy="307777"/>
              </a:xfrm>
              <a:prstGeom prst="rect">
                <a:avLst/>
              </a:prstGeom>
              <a:blipFill>
                <a:blip r:embed="rId3"/>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77851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9">
                                            <p:txEl>
                                              <p:pRg st="0" end="0"/>
                                            </p:txEl>
                                          </p:spTgt>
                                        </p:tgtEl>
                                        <p:attrNameLst>
                                          <p:attrName>style.visibility</p:attrName>
                                        </p:attrNameLst>
                                      </p:cBhvr>
                                      <p:to>
                                        <p:strVal val="visible"/>
                                      </p:to>
                                    </p:set>
                                    <p:animEffect transition="in" filter="blinds(horizontal)">
                                      <p:cBhvr>
                                        <p:cTn id="7" dur="500"/>
                                        <p:tgtEl>
                                          <p:spTgt spid="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9">
                                            <p:txEl>
                                              <p:pRg st="2" end="2"/>
                                            </p:txEl>
                                          </p:spTgt>
                                        </p:tgtEl>
                                        <p:attrNameLst>
                                          <p:attrName>style.visibility</p:attrName>
                                        </p:attrNameLst>
                                      </p:cBhvr>
                                      <p:to>
                                        <p:strVal val="visible"/>
                                      </p:to>
                                    </p:set>
                                    <p:animEffect transition="in" filter="blinds(horizontal)">
                                      <p:cBhvr>
                                        <p:cTn id="12" dur="500"/>
                                        <p:tgtEl>
                                          <p:spTgt spid="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10000"/>
          </a:bodyPr>
          <a:lstStyle/>
          <a:p>
            <a:pPr marL="0" indent="0" algn="ctr">
              <a:buNone/>
            </a:pPr>
            <a:r>
              <a:rPr lang="en-US" sz="1600" b="1" dirty="0">
                <a:latin typeface="Comic Sans MS" panose="030F0702030302020204" pitchFamily="66" charset="0"/>
              </a:rPr>
              <a:t>Sometimes a system will involve the motion of more than one particle, which are connected together</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A light scale-pan is attached to a vertical light inextensible string. The scale pan carries two masses, A and B. The mass of A is 400g and the mass of B is 600g. A rests on top of B.</a:t>
            </a:r>
          </a:p>
          <a:p>
            <a:pPr marL="0" indent="0" algn="ctr">
              <a:buNone/>
            </a:pPr>
            <a:endParaRPr lang="en-GB" sz="1600" dirty="0">
              <a:latin typeface="Comic Sans MS" pitchFamily="66" charset="0"/>
            </a:endParaRPr>
          </a:p>
          <a:p>
            <a:pPr marL="0" indent="0" algn="ctr">
              <a:buNone/>
            </a:pPr>
            <a:r>
              <a:rPr lang="en-GB" sz="1600" dirty="0">
                <a:latin typeface="Comic Sans MS" pitchFamily="66" charset="0"/>
              </a:rPr>
              <a:t>The scale pan is raised vertically with an acceleration of 0.5ms</a:t>
            </a:r>
            <a:r>
              <a:rPr lang="en-GB" sz="1600" baseline="30000" dirty="0">
                <a:latin typeface="Comic Sans MS" pitchFamily="66" charset="0"/>
              </a:rPr>
              <a:t>-2</a:t>
            </a:r>
            <a:r>
              <a:rPr lang="en-GB" sz="1600" dirty="0">
                <a:latin typeface="Comic Sans MS" pitchFamily="66" charset="0"/>
              </a:rPr>
              <a:t>.</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Find the Tension in the string</a:t>
            </a:r>
          </a:p>
          <a:p>
            <a:pPr algn="ctr">
              <a:buAutoNum type="alphaLcParenR"/>
            </a:pPr>
            <a:r>
              <a:rPr lang="en-GB" sz="1600" dirty="0">
                <a:latin typeface="Comic Sans MS" pitchFamily="66" charset="0"/>
              </a:rPr>
              <a:t>Find the force exerted on mass B by mass A</a:t>
            </a:r>
          </a:p>
          <a:p>
            <a:pPr algn="ctr">
              <a:buAutoNum type="alphaLcParenR"/>
            </a:pPr>
            <a:r>
              <a:rPr lang="en-GB" sz="1600" dirty="0">
                <a:latin typeface="Comic Sans MS" pitchFamily="66" charset="0"/>
              </a:rPr>
              <a:t>Find the force exerted on mass B by the scale pan</a:t>
            </a: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10E</a:t>
            </a:r>
            <a:endParaRPr lang="en-GB" dirty="0">
              <a:latin typeface="Comic Sans MS" panose="030F0702030302020204" pitchFamily="66" charset="0"/>
            </a:endParaRPr>
          </a:p>
        </p:txBody>
      </p:sp>
      <p:sp>
        <p:nvSpPr>
          <p:cNvPr id="37" name="Isosceles Triangle 36"/>
          <p:cNvSpPr/>
          <p:nvPr/>
        </p:nvSpPr>
        <p:spPr>
          <a:xfrm>
            <a:off x="4648200" y="1828800"/>
            <a:ext cx="1371600" cy="1524000"/>
          </a:xfrm>
          <a:prstGeom prst="triangl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8" name="Straight Arrow Connector 37"/>
          <p:cNvCxnSpPr>
            <a:stCxn id="37" idx="0"/>
          </p:cNvCxnSpPr>
          <p:nvPr/>
        </p:nvCxnSpPr>
        <p:spPr>
          <a:xfrm flipV="1">
            <a:off x="5334000" y="1447800"/>
            <a:ext cx="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4953000" y="2971800"/>
            <a:ext cx="762000" cy="3810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p:cNvSpPr/>
          <p:nvPr/>
        </p:nvSpPr>
        <p:spPr>
          <a:xfrm>
            <a:off x="5105400" y="2628900"/>
            <a:ext cx="457200" cy="3429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p:cNvSpPr txBox="1"/>
          <p:nvPr/>
        </p:nvSpPr>
        <p:spPr>
          <a:xfrm>
            <a:off x="5486400" y="2667000"/>
            <a:ext cx="296876" cy="276999"/>
          </a:xfrm>
          <a:prstGeom prst="rect">
            <a:avLst/>
          </a:prstGeom>
          <a:noFill/>
        </p:spPr>
        <p:txBody>
          <a:bodyPr wrap="none" rtlCol="0">
            <a:spAutoFit/>
          </a:bodyPr>
          <a:lstStyle/>
          <a:p>
            <a:pPr algn="ctr"/>
            <a:r>
              <a:rPr lang="en-GB" sz="1200" dirty="0">
                <a:latin typeface="Comic Sans MS" pitchFamily="66" charset="0"/>
              </a:rPr>
              <a:t>A</a:t>
            </a:r>
          </a:p>
        </p:txBody>
      </p:sp>
      <p:sp>
        <p:nvSpPr>
          <p:cNvPr id="45" name="TextBox 44"/>
          <p:cNvSpPr txBox="1"/>
          <p:nvPr/>
        </p:nvSpPr>
        <p:spPr>
          <a:xfrm>
            <a:off x="5638800" y="3048000"/>
            <a:ext cx="282449" cy="276999"/>
          </a:xfrm>
          <a:prstGeom prst="rect">
            <a:avLst/>
          </a:prstGeom>
          <a:noFill/>
        </p:spPr>
        <p:txBody>
          <a:bodyPr wrap="none" rtlCol="0">
            <a:spAutoFit/>
          </a:bodyPr>
          <a:lstStyle/>
          <a:p>
            <a:pPr algn="ctr"/>
            <a:r>
              <a:rPr lang="en-GB" sz="1200" dirty="0">
                <a:latin typeface="Comic Sans MS" pitchFamily="66" charset="0"/>
              </a:rPr>
              <a:t>B</a:t>
            </a:r>
          </a:p>
        </p:txBody>
      </p:sp>
      <p:sp>
        <p:nvSpPr>
          <p:cNvPr id="46" name="TextBox 45"/>
          <p:cNvSpPr txBox="1"/>
          <p:nvPr/>
        </p:nvSpPr>
        <p:spPr>
          <a:xfrm>
            <a:off x="5334000" y="1524000"/>
            <a:ext cx="296876" cy="276999"/>
          </a:xfrm>
          <a:prstGeom prst="rect">
            <a:avLst/>
          </a:prstGeom>
          <a:noFill/>
        </p:spPr>
        <p:txBody>
          <a:bodyPr wrap="none" rtlCol="0">
            <a:spAutoFit/>
          </a:bodyPr>
          <a:lstStyle/>
          <a:p>
            <a:pPr algn="ctr"/>
            <a:r>
              <a:rPr lang="en-GB" sz="1200" dirty="0">
                <a:latin typeface="Comic Sans MS" pitchFamily="66" charset="0"/>
              </a:rPr>
              <a:t>T</a:t>
            </a:r>
          </a:p>
        </p:txBody>
      </p:sp>
      <p:cxnSp>
        <p:nvCxnSpPr>
          <p:cNvPr id="47" name="Straight Arrow Connector 46"/>
          <p:cNvCxnSpPr/>
          <p:nvPr/>
        </p:nvCxnSpPr>
        <p:spPr>
          <a:xfrm flipV="1">
            <a:off x="5943600" y="2209800"/>
            <a:ext cx="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5943600" y="2057400"/>
            <a:ext cx="0" cy="533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5334000" y="3352800"/>
            <a:ext cx="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5334000" y="2971800"/>
            <a:ext cx="0" cy="33410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4911970" y="2977661"/>
            <a:ext cx="494046" cy="276999"/>
          </a:xfrm>
          <a:prstGeom prst="rect">
            <a:avLst/>
          </a:prstGeom>
          <a:noFill/>
        </p:spPr>
        <p:txBody>
          <a:bodyPr wrap="none" rtlCol="0">
            <a:spAutoFit/>
          </a:bodyPr>
          <a:lstStyle/>
          <a:p>
            <a:pPr algn="ctr"/>
            <a:r>
              <a:rPr lang="en-GB" sz="1200" dirty="0">
                <a:latin typeface="Comic Sans MS" pitchFamily="66" charset="0"/>
              </a:rPr>
              <a:t>0.4g</a:t>
            </a:r>
          </a:p>
        </p:txBody>
      </p:sp>
      <p:sp>
        <p:nvSpPr>
          <p:cNvPr id="52" name="TextBox 51"/>
          <p:cNvSpPr txBox="1"/>
          <p:nvPr/>
        </p:nvSpPr>
        <p:spPr>
          <a:xfrm>
            <a:off x="4876800" y="3352800"/>
            <a:ext cx="494046" cy="276999"/>
          </a:xfrm>
          <a:prstGeom prst="rect">
            <a:avLst/>
          </a:prstGeom>
          <a:noFill/>
        </p:spPr>
        <p:txBody>
          <a:bodyPr wrap="none" rtlCol="0">
            <a:spAutoFit/>
          </a:bodyPr>
          <a:lstStyle/>
          <a:p>
            <a:pPr algn="ctr"/>
            <a:r>
              <a:rPr lang="en-GB" sz="1200" dirty="0">
                <a:latin typeface="Comic Sans MS" pitchFamily="66" charset="0"/>
              </a:rPr>
              <a:t>0.6g</a:t>
            </a:r>
          </a:p>
        </p:txBody>
      </p:sp>
      <p:sp>
        <p:nvSpPr>
          <p:cNvPr id="53" name="TextBox 52"/>
          <p:cNvSpPr txBox="1"/>
          <p:nvPr/>
        </p:nvSpPr>
        <p:spPr>
          <a:xfrm>
            <a:off x="5943600" y="2209800"/>
            <a:ext cx="713657" cy="276999"/>
          </a:xfrm>
          <a:prstGeom prst="rect">
            <a:avLst/>
          </a:prstGeom>
          <a:noFill/>
        </p:spPr>
        <p:txBody>
          <a:bodyPr wrap="none" rtlCol="0">
            <a:spAutoFit/>
          </a:bodyPr>
          <a:lstStyle/>
          <a:p>
            <a:pPr algn="ctr"/>
            <a:r>
              <a:rPr lang="en-GB" sz="1200" dirty="0">
                <a:latin typeface="Comic Sans MS" pitchFamily="66" charset="0"/>
              </a:rPr>
              <a:t>0.5ms</a:t>
            </a:r>
            <a:r>
              <a:rPr lang="en-GB" sz="1200" baseline="30000" dirty="0">
                <a:latin typeface="Comic Sans MS" pitchFamily="66" charset="0"/>
              </a:rPr>
              <a:t>-2</a:t>
            </a:r>
          </a:p>
        </p:txBody>
      </p:sp>
      <p:sp>
        <p:nvSpPr>
          <p:cNvPr id="55" name="TextBox 54"/>
          <p:cNvSpPr txBox="1"/>
          <p:nvPr/>
        </p:nvSpPr>
        <p:spPr>
          <a:xfrm>
            <a:off x="6934200" y="1905000"/>
            <a:ext cx="1904999" cy="1015663"/>
          </a:xfrm>
          <a:prstGeom prst="rect">
            <a:avLst/>
          </a:prstGeom>
          <a:noFill/>
        </p:spPr>
        <p:txBody>
          <a:bodyPr wrap="square" rtlCol="0">
            <a:spAutoFit/>
          </a:bodyPr>
          <a:lstStyle/>
          <a:p>
            <a:pPr algn="ctr"/>
            <a:r>
              <a:rPr lang="en-GB" sz="1200" dirty="0">
                <a:latin typeface="Comic Sans MS" pitchFamily="66" charset="0"/>
              </a:rPr>
              <a:t>To find the tension in the string you should consider the system as a whole, as all the forces will affect it!</a:t>
            </a:r>
          </a:p>
        </p:txBody>
      </p:sp>
      <p:sp>
        <p:nvSpPr>
          <p:cNvPr id="56" name="TextBox 55"/>
          <p:cNvSpPr txBox="1"/>
          <p:nvPr/>
        </p:nvSpPr>
        <p:spPr>
          <a:xfrm>
            <a:off x="4191000" y="3810000"/>
            <a:ext cx="1676400" cy="276999"/>
          </a:xfrm>
          <a:prstGeom prst="rect">
            <a:avLst/>
          </a:prstGeom>
          <a:noFill/>
        </p:spPr>
        <p:txBody>
          <a:bodyPr wrap="square" rtlCol="0">
            <a:spAutoFit/>
          </a:bodyPr>
          <a:lstStyle/>
          <a:p>
            <a:pPr algn="ctr"/>
            <a:r>
              <a:rPr lang="en-GB" sz="1200" u="sng" dirty="0">
                <a:latin typeface="Comic Sans MS" pitchFamily="66" charset="0"/>
              </a:rPr>
              <a:t>Resolving vertically</a:t>
            </a:r>
          </a:p>
        </p:txBody>
      </p:sp>
      <mc:AlternateContent xmlns:mc="http://schemas.openxmlformats.org/markup-compatibility/2006" xmlns:a14="http://schemas.microsoft.com/office/drawing/2010/main">
        <mc:Choice Requires="a14">
          <p:sp>
            <p:nvSpPr>
              <p:cNvPr id="57" name="TextBox 56"/>
              <p:cNvSpPr txBox="1"/>
              <p:nvPr/>
            </p:nvSpPr>
            <p:spPr>
              <a:xfrm>
                <a:off x="4256315" y="4125687"/>
                <a:ext cx="82958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𝐹</m:t>
                      </m:r>
                      <m:r>
                        <a:rPr lang="en-GB" sz="1400" b="0" i="1" smtClean="0">
                          <a:latin typeface="Cambria Math"/>
                        </a:rPr>
                        <m:t>=</m:t>
                      </m:r>
                      <m:r>
                        <a:rPr lang="en-GB" sz="1400" b="0" i="1" smtClean="0">
                          <a:latin typeface="Cambria Math"/>
                        </a:rPr>
                        <m:t>𝑚𝑎</m:t>
                      </m:r>
                    </m:oMath>
                  </m:oMathPara>
                </a14:m>
                <a:endParaRPr lang="en-GB" sz="1400" dirty="0"/>
              </a:p>
            </p:txBody>
          </p:sp>
        </mc:Choice>
        <mc:Fallback xmlns="">
          <p:sp>
            <p:nvSpPr>
              <p:cNvPr id="57" name="TextBox 56"/>
              <p:cNvSpPr txBox="1">
                <a:spLocks noRot="1" noChangeAspect="1" noMove="1" noResize="1" noEditPoints="1" noAdjustHandles="1" noChangeArrowheads="1" noChangeShapeType="1" noTextEdit="1"/>
              </p:cNvSpPr>
              <p:nvPr/>
            </p:nvSpPr>
            <p:spPr>
              <a:xfrm>
                <a:off x="4256315" y="4125687"/>
                <a:ext cx="829586" cy="307777"/>
              </a:xfrm>
              <a:prstGeom prst="rect">
                <a:avLst/>
              </a:prstGeom>
              <a:blipFill>
                <a:blip r:embed="rId2"/>
                <a:stretch>
                  <a:fillRect/>
                </a:stretch>
              </a:blipFill>
            </p:spPr>
            <p:txBody>
              <a:bodyPr/>
              <a:lstStyle/>
              <a:p>
                <a:r>
                  <a:rPr lang="en-GB">
                    <a:noFill/>
                  </a:rPr>
                  <a:t> </a:t>
                </a:r>
              </a:p>
            </p:txBody>
          </p:sp>
        </mc:Fallback>
      </mc:AlternateContent>
      <p:sp>
        <p:nvSpPr>
          <p:cNvPr id="58" name="Arc 57"/>
          <p:cNvSpPr/>
          <p:nvPr/>
        </p:nvSpPr>
        <p:spPr>
          <a:xfrm>
            <a:off x="6400800" y="4267200"/>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9" name="TextBox 58"/>
          <p:cNvSpPr txBox="1"/>
          <p:nvPr/>
        </p:nvSpPr>
        <p:spPr>
          <a:xfrm>
            <a:off x="6858001" y="4114800"/>
            <a:ext cx="2268414" cy="600164"/>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Resolve vertically. There is no normal reaction as the pan is not on a surface</a:t>
            </a:r>
            <a:endParaRPr lang="en-GB" sz="1100" baseline="-25000" dirty="0">
              <a:solidFill>
                <a:srgbClr val="0000FF"/>
              </a:solidFill>
              <a:latin typeface="Comic Sans MS" pitchFamily="66" charset="0"/>
            </a:endParaRPr>
          </a:p>
        </p:txBody>
      </p:sp>
      <mc:AlternateContent xmlns:mc="http://schemas.openxmlformats.org/markup-compatibility/2006" xmlns:a14="http://schemas.microsoft.com/office/drawing/2010/main">
        <mc:Choice Requires="a14">
          <p:sp>
            <p:nvSpPr>
              <p:cNvPr id="60" name="TextBox 59"/>
              <p:cNvSpPr txBox="1"/>
              <p:nvPr/>
            </p:nvSpPr>
            <p:spPr>
              <a:xfrm>
                <a:off x="4267200" y="4495800"/>
                <a:ext cx="238853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−0.4</m:t>
                      </m:r>
                      <m:r>
                        <a:rPr lang="en-GB" sz="1400" b="0" i="1" smtClean="0">
                          <a:latin typeface="Cambria Math"/>
                        </a:rPr>
                        <m:t>𝑔</m:t>
                      </m:r>
                      <m:r>
                        <a:rPr lang="en-GB" sz="1400" b="0" i="1" smtClean="0">
                          <a:latin typeface="Cambria Math"/>
                        </a:rPr>
                        <m:t>−0.6</m:t>
                      </m:r>
                      <m:r>
                        <a:rPr lang="en-GB" sz="1400" b="0" i="1" smtClean="0">
                          <a:latin typeface="Cambria Math"/>
                        </a:rPr>
                        <m:t>𝑔</m:t>
                      </m:r>
                      <m:r>
                        <a:rPr lang="en-GB" sz="1400" b="0" i="1" smtClean="0">
                          <a:latin typeface="Cambria Math"/>
                        </a:rPr>
                        <m:t>=(1×0.5)</m:t>
                      </m:r>
                    </m:oMath>
                  </m:oMathPara>
                </a14:m>
                <a:endParaRPr lang="en-GB" sz="1400" dirty="0"/>
              </a:p>
            </p:txBody>
          </p:sp>
        </mc:Choice>
        <mc:Fallback xmlns="">
          <p:sp>
            <p:nvSpPr>
              <p:cNvPr id="60" name="TextBox 59"/>
              <p:cNvSpPr txBox="1">
                <a:spLocks noRot="1" noChangeAspect="1" noMove="1" noResize="1" noEditPoints="1" noAdjustHandles="1" noChangeArrowheads="1" noChangeShapeType="1" noTextEdit="1"/>
              </p:cNvSpPr>
              <p:nvPr/>
            </p:nvSpPr>
            <p:spPr>
              <a:xfrm>
                <a:off x="4267200" y="4495800"/>
                <a:ext cx="2388538" cy="307777"/>
              </a:xfrm>
              <a:prstGeom prst="rect">
                <a:avLst/>
              </a:prstGeom>
              <a:blipFill>
                <a:blip r:embed="rId3"/>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5410200" y="4876800"/>
                <a:ext cx="169007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1</m:t>
                          </m:r>
                          <m:r>
                            <a:rPr lang="en-GB" sz="1400" b="0" i="1" smtClean="0">
                              <a:latin typeface="Cambria Math"/>
                              <a:ea typeface="Cambria Math"/>
                            </a:rPr>
                            <m:t>×0.5</m:t>
                          </m:r>
                        </m:e>
                      </m:d>
                      <m:r>
                        <a:rPr lang="en-GB" sz="1400" b="0" i="1" smtClean="0">
                          <a:latin typeface="Cambria Math"/>
                          <a:ea typeface="Cambria Math"/>
                        </a:rPr>
                        <m:t>+1</m:t>
                      </m:r>
                      <m:r>
                        <a:rPr lang="en-GB" sz="1400" b="0" i="1" smtClean="0">
                          <a:latin typeface="Cambria Math"/>
                          <a:ea typeface="Cambria Math"/>
                        </a:rPr>
                        <m:t>𝑔</m:t>
                      </m:r>
                    </m:oMath>
                  </m:oMathPara>
                </a14:m>
                <a:endParaRPr lang="en-GB" sz="1400" dirty="0"/>
              </a:p>
            </p:txBody>
          </p:sp>
        </mc:Choice>
        <mc:Fallback xmlns="">
          <p:sp>
            <p:nvSpPr>
              <p:cNvPr id="61" name="TextBox 60"/>
              <p:cNvSpPr txBox="1">
                <a:spLocks noRot="1" noChangeAspect="1" noMove="1" noResize="1" noEditPoints="1" noAdjustHandles="1" noChangeArrowheads="1" noChangeShapeType="1" noTextEdit="1"/>
              </p:cNvSpPr>
              <p:nvPr/>
            </p:nvSpPr>
            <p:spPr>
              <a:xfrm>
                <a:off x="5410200" y="4876800"/>
                <a:ext cx="1690078" cy="307777"/>
              </a:xfrm>
              <a:prstGeom prst="rect">
                <a:avLst/>
              </a:prstGeom>
              <a:blipFill>
                <a:blip r:embed="rId4"/>
                <a:stretch>
                  <a:fillRect b="-6000"/>
                </a:stretch>
              </a:blipFill>
            </p:spPr>
            <p:txBody>
              <a:bodyPr/>
              <a:lstStyle/>
              <a:p>
                <a:r>
                  <a:rPr lang="en-GB">
                    <a:noFill/>
                  </a:rPr>
                  <a:t> </a:t>
                </a:r>
              </a:p>
            </p:txBody>
          </p:sp>
        </mc:Fallback>
      </mc:AlternateContent>
      <p:sp>
        <p:nvSpPr>
          <p:cNvPr id="62" name="Arc 61"/>
          <p:cNvSpPr/>
          <p:nvPr/>
        </p:nvSpPr>
        <p:spPr>
          <a:xfrm>
            <a:off x="6781800" y="4648200"/>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3" name="TextBox 62"/>
          <p:cNvSpPr txBox="1"/>
          <p:nvPr/>
        </p:nvSpPr>
        <p:spPr>
          <a:xfrm>
            <a:off x="7315200" y="4724400"/>
            <a:ext cx="1600200" cy="261610"/>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Rearrange to find T</a:t>
            </a:r>
            <a:endParaRPr lang="en-GB" sz="1100" baseline="-25000" dirty="0">
              <a:solidFill>
                <a:srgbClr val="0000FF"/>
              </a:solidFill>
              <a:latin typeface="Comic Sans MS" pitchFamily="66" charset="0"/>
            </a:endParaRPr>
          </a:p>
        </p:txBody>
      </p:sp>
      <mc:AlternateContent xmlns:mc="http://schemas.openxmlformats.org/markup-compatibility/2006" xmlns:a14="http://schemas.microsoft.com/office/drawing/2010/main">
        <mc:Choice Requires="a14">
          <p:sp>
            <p:nvSpPr>
              <p:cNvPr id="64" name="TextBox 63"/>
              <p:cNvSpPr txBox="1"/>
              <p:nvPr/>
            </p:nvSpPr>
            <p:spPr>
              <a:xfrm>
                <a:off x="5410200" y="5257800"/>
                <a:ext cx="104137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=10.3</m:t>
                      </m:r>
                      <m:r>
                        <a:rPr lang="en-GB" sz="1400" b="0" i="1" smtClean="0">
                          <a:latin typeface="Cambria Math"/>
                        </a:rPr>
                        <m:t>𝑁</m:t>
                      </m:r>
                    </m:oMath>
                  </m:oMathPara>
                </a14:m>
                <a:endParaRPr lang="en-GB" sz="1400" dirty="0"/>
              </a:p>
            </p:txBody>
          </p:sp>
        </mc:Choice>
        <mc:Fallback xmlns="">
          <p:sp>
            <p:nvSpPr>
              <p:cNvPr id="64" name="TextBox 63"/>
              <p:cNvSpPr txBox="1">
                <a:spLocks noRot="1" noChangeAspect="1" noMove="1" noResize="1" noEditPoints="1" noAdjustHandles="1" noChangeArrowheads="1" noChangeShapeType="1" noTextEdit="1"/>
              </p:cNvSpPr>
              <p:nvPr/>
            </p:nvSpPr>
            <p:spPr>
              <a:xfrm>
                <a:off x="5410200" y="5257800"/>
                <a:ext cx="1041375" cy="307777"/>
              </a:xfrm>
              <a:prstGeom prst="rect">
                <a:avLst/>
              </a:prstGeom>
              <a:blipFill>
                <a:blip r:embed="rId5"/>
                <a:stretch>
                  <a:fillRect/>
                </a:stretch>
              </a:blipFill>
            </p:spPr>
            <p:txBody>
              <a:bodyPr/>
              <a:lstStyle/>
              <a:p>
                <a:r>
                  <a:rPr lang="en-GB">
                    <a:noFill/>
                  </a:rPr>
                  <a:t> </a:t>
                </a:r>
              </a:p>
            </p:txBody>
          </p:sp>
        </mc:Fallback>
      </mc:AlternateContent>
      <p:sp>
        <p:nvSpPr>
          <p:cNvPr id="65" name="Arc 64"/>
          <p:cNvSpPr/>
          <p:nvPr/>
        </p:nvSpPr>
        <p:spPr>
          <a:xfrm>
            <a:off x="6781800" y="5029200"/>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6" name="TextBox 65"/>
          <p:cNvSpPr txBox="1"/>
          <p:nvPr/>
        </p:nvSpPr>
        <p:spPr>
          <a:xfrm>
            <a:off x="7262447" y="5087815"/>
            <a:ext cx="990600" cy="261610"/>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Calculate</a:t>
            </a:r>
            <a:endParaRPr lang="en-GB" sz="1100" baseline="-25000" dirty="0">
              <a:solidFill>
                <a:srgbClr val="0000FF"/>
              </a:solidFill>
              <a:latin typeface="Comic Sans MS" pitchFamily="66" charset="0"/>
            </a:endParaRPr>
          </a:p>
        </p:txBody>
      </p:sp>
      <p:sp>
        <p:nvSpPr>
          <p:cNvPr id="67" name="TextBox 66"/>
          <p:cNvSpPr txBox="1"/>
          <p:nvPr/>
        </p:nvSpPr>
        <p:spPr>
          <a:xfrm>
            <a:off x="5334000" y="1524000"/>
            <a:ext cx="604654" cy="276999"/>
          </a:xfrm>
          <a:prstGeom prst="rect">
            <a:avLst/>
          </a:prstGeom>
          <a:noFill/>
        </p:spPr>
        <p:txBody>
          <a:bodyPr wrap="none" rtlCol="0">
            <a:spAutoFit/>
          </a:bodyPr>
          <a:lstStyle/>
          <a:p>
            <a:pPr algn="ctr"/>
            <a:r>
              <a:rPr lang="en-GB" sz="1200" dirty="0">
                <a:solidFill>
                  <a:srgbClr val="0000FF"/>
                </a:solidFill>
                <a:latin typeface="Comic Sans MS" pitchFamily="66" charset="0"/>
              </a:rPr>
              <a:t>10.3N</a:t>
            </a:r>
          </a:p>
        </p:txBody>
      </p:sp>
    </p:spTree>
    <p:extLst>
      <p:ext uri="{BB962C8B-B14F-4D97-AF65-F5344CB8AC3E}">
        <p14:creationId xmlns:p14="http://schemas.microsoft.com/office/powerpoint/2010/main" val="237267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blinds(horizontal)">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linds(horizontal)">
                                      <p:cBhvr>
                                        <p:cTn id="22" dur="5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blinds(horizontal)">
                                      <p:cBhvr>
                                        <p:cTn id="27" dur="500"/>
                                        <p:tgtEl>
                                          <p:spTgt spid="3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blinds(horizontal)">
                                      <p:cBhvr>
                                        <p:cTn id="32" dur="500"/>
                                        <p:tgtEl>
                                          <p:spTgt spid="3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blinds(horizontal)">
                                      <p:cBhvr>
                                        <p:cTn id="37" dur="500"/>
                                        <p:tgtEl>
                                          <p:spTgt spid="4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blinds(horizontal)">
                                      <p:cBhvr>
                                        <p:cTn id="42" dur="500"/>
                                        <p:tgtEl>
                                          <p:spTgt spid="42"/>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45"/>
                                        </p:tgtEl>
                                        <p:attrNameLst>
                                          <p:attrName>style.visibility</p:attrName>
                                        </p:attrNameLst>
                                      </p:cBhvr>
                                      <p:to>
                                        <p:strVal val="visible"/>
                                      </p:to>
                                    </p:set>
                                    <p:animEffect transition="in" filter="blinds(horizontal)">
                                      <p:cBhvr>
                                        <p:cTn id="45" dur="500"/>
                                        <p:tgtEl>
                                          <p:spTgt spid="45"/>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blinds(horizontal)">
                                      <p:cBhvr>
                                        <p:cTn id="48" dur="500"/>
                                        <p:tgtEl>
                                          <p:spTgt spid="43"/>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blinds(horizontal)">
                                      <p:cBhvr>
                                        <p:cTn id="51" dur="500"/>
                                        <p:tgtEl>
                                          <p:spTgt spid="44"/>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nodeType="clickEffect">
                                  <p:stCondLst>
                                    <p:cond delay="0"/>
                                  </p:stCondLst>
                                  <p:childTnLst>
                                    <p:set>
                                      <p:cBhvr>
                                        <p:cTn id="55" dur="1" fill="hold">
                                          <p:stCondLst>
                                            <p:cond delay="0"/>
                                          </p:stCondLst>
                                        </p:cTn>
                                        <p:tgtEl>
                                          <p:spTgt spid="50"/>
                                        </p:tgtEl>
                                        <p:attrNameLst>
                                          <p:attrName>style.visibility</p:attrName>
                                        </p:attrNameLst>
                                      </p:cBhvr>
                                      <p:to>
                                        <p:strVal val="visible"/>
                                      </p:to>
                                    </p:set>
                                    <p:animEffect transition="in" filter="blinds(horizontal)">
                                      <p:cBhvr>
                                        <p:cTn id="56" dur="500"/>
                                        <p:tgtEl>
                                          <p:spTgt spid="50"/>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blinds(horizontal)">
                                      <p:cBhvr>
                                        <p:cTn id="61" dur="500"/>
                                        <p:tgtEl>
                                          <p:spTgt spid="51"/>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nodeType="clickEffect">
                                  <p:stCondLst>
                                    <p:cond delay="0"/>
                                  </p:stCondLst>
                                  <p:childTnLst>
                                    <p:set>
                                      <p:cBhvr>
                                        <p:cTn id="65" dur="1" fill="hold">
                                          <p:stCondLst>
                                            <p:cond delay="0"/>
                                          </p:stCondLst>
                                        </p:cTn>
                                        <p:tgtEl>
                                          <p:spTgt spid="49"/>
                                        </p:tgtEl>
                                        <p:attrNameLst>
                                          <p:attrName>style.visibility</p:attrName>
                                        </p:attrNameLst>
                                      </p:cBhvr>
                                      <p:to>
                                        <p:strVal val="visible"/>
                                      </p:to>
                                    </p:set>
                                    <p:animEffect transition="in" filter="blinds(horizontal)">
                                      <p:cBhvr>
                                        <p:cTn id="66" dur="500"/>
                                        <p:tgtEl>
                                          <p:spTgt spid="49"/>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52"/>
                                        </p:tgtEl>
                                        <p:attrNameLst>
                                          <p:attrName>style.visibility</p:attrName>
                                        </p:attrNameLst>
                                      </p:cBhvr>
                                      <p:to>
                                        <p:strVal val="visible"/>
                                      </p:to>
                                    </p:set>
                                    <p:animEffect transition="in" filter="blinds(horizontal)">
                                      <p:cBhvr>
                                        <p:cTn id="71" dur="500"/>
                                        <p:tgtEl>
                                          <p:spTgt spid="52"/>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47"/>
                                        </p:tgtEl>
                                        <p:attrNameLst>
                                          <p:attrName>style.visibility</p:attrName>
                                        </p:attrNameLst>
                                      </p:cBhvr>
                                      <p:to>
                                        <p:strVal val="visible"/>
                                      </p:to>
                                    </p:set>
                                    <p:animEffect transition="in" filter="blinds(horizontal)">
                                      <p:cBhvr>
                                        <p:cTn id="76" dur="500"/>
                                        <p:tgtEl>
                                          <p:spTgt spid="47"/>
                                        </p:tgtEl>
                                      </p:cBhvr>
                                    </p:animEffect>
                                  </p:childTnLst>
                                </p:cTn>
                              </p:par>
                              <p:par>
                                <p:cTn id="77" presetID="3" presetClass="entr" presetSubtype="10" fill="hold" nodeType="withEffect">
                                  <p:stCondLst>
                                    <p:cond delay="0"/>
                                  </p:stCondLst>
                                  <p:childTnLst>
                                    <p:set>
                                      <p:cBhvr>
                                        <p:cTn id="78" dur="1" fill="hold">
                                          <p:stCondLst>
                                            <p:cond delay="0"/>
                                          </p:stCondLst>
                                        </p:cTn>
                                        <p:tgtEl>
                                          <p:spTgt spid="48"/>
                                        </p:tgtEl>
                                        <p:attrNameLst>
                                          <p:attrName>style.visibility</p:attrName>
                                        </p:attrNameLst>
                                      </p:cBhvr>
                                      <p:to>
                                        <p:strVal val="visible"/>
                                      </p:to>
                                    </p:set>
                                    <p:animEffect transition="in" filter="blinds(horizontal)">
                                      <p:cBhvr>
                                        <p:cTn id="79" dur="500"/>
                                        <p:tgtEl>
                                          <p:spTgt spid="48"/>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53"/>
                                        </p:tgtEl>
                                        <p:attrNameLst>
                                          <p:attrName>style.visibility</p:attrName>
                                        </p:attrNameLst>
                                      </p:cBhvr>
                                      <p:to>
                                        <p:strVal val="visible"/>
                                      </p:to>
                                    </p:set>
                                    <p:animEffect transition="in" filter="blinds(horizontal)">
                                      <p:cBhvr>
                                        <p:cTn id="84" dur="500"/>
                                        <p:tgtEl>
                                          <p:spTgt spid="53"/>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55"/>
                                        </p:tgtEl>
                                        <p:attrNameLst>
                                          <p:attrName>style.visibility</p:attrName>
                                        </p:attrNameLst>
                                      </p:cBhvr>
                                      <p:to>
                                        <p:strVal val="visible"/>
                                      </p:to>
                                    </p:set>
                                    <p:animEffect transition="in" filter="blinds(horizontal)">
                                      <p:cBhvr>
                                        <p:cTn id="89" dur="500"/>
                                        <p:tgtEl>
                                          <p:spTgt spid="55"/>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56"/>
                                        </p:tgtEl>
                                        <p:attrNameLst>
                                          <p:attrName>style.visibility</p:attrName>
                                        </p:attrNameLst>
                                      </p:cBhvr>
                                      <p:to>
                                        <p:strVal val="visible"/>
                                      </p:to>
                                    </p:set>
                                    <p:animEffect transition="in" filter="blinds(horizontal)">
                                      <p:cBhvr>
                                        <p:cTn id="94" dur="500"/>
                                        <p:tgtEl>
                                          <p:spTgt spid="56"/>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57"/>
                                        </p:tgtEl>
                                        <p:attrNameLst>
                                          <p:attrName>style.visibility</p:attrName>
                                        </p:attrNameLst>
                                      </p:cBhvr>
                                      <p:to>
                                        <p:strVal val="visible"/>
                                      </p:to>
                                    </p:set>
                                    <p:animEffect transition="in" filter="blinds(horizontal)">
                                      <p:cBhvr>
                                        <p:cTn id="99" dur="500"/>
                                        <p:tgtEl>
                                          <p:spTgt spid="57"/>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58"/>
                                        </p:tgtEl>
                                        <p:attrNameLst>
                                          <p:attrName>style.visibility</p:attrName>
                                        </p:attrNameLst>
                                      </p:cBhvr>
                                      <p:to>
                                        <p:strVal val="visible"/>
                                      </p:to>
                                    </p:set>
                                    <p:animEffect transition="in" filter="blinds(horizontal)">
                                      <p:cBhvr>
                                        <p:cTn id="104" dur="500"/>
                                        <p:tgtEl>
                                          <p:spTgt spid="58"/>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59"/>
                                        </p:tgtEl>
                                        <p:attrNameLst>
                                          <p:attrName>style.visibility</p:attrName>
                                        </p:attrNameLst>
                                      </p:cBhvr>
                                      <p:to>
                                        <p:strVal val="visible"/>
                                      </p:to>
                                    </p:set>
                                    <p:animEffect transition="in" filter="blinds(horizontal)">
                                      <p:cBhvr>
                                        <p:cTn id="109" dur="500"/>
                                        <p:tgtEl>
                                          <p:spTgt spid="59"/>
                                        </p:tgtEl>
                                      </p:cBhvr>
                                    </p:animEffect>
                                  </p:childTnLst>
                                </p:cTn>
                              </p:par>
                            </p:childTnLst>
                          </p:cTn>
                        </p:par>
                      </p:childTnLst>
                    </p:cTn>
                  </p:par>
                  <p:par>
                    <p:cTn id="110" fill="hold">
                      <p:stCondLst>
                        <p:cond delay="indefinite"/>
                      </p:stCondLst>
                      <p:childTnLst>
                        <p:par>
                          <p:cTn id="111" fill="hold">
                            <p:stCondLst>
                              <p:cond delay="0"/>
                            </p:stCondLst>
                            <p:childTnLst>
                              <p:par>
                                <p:cTn id="112" presetID="7" presetClass="emph" presetSubtype="2" fill="hold" nodeType="clickEffect">
                                  <p:stCondLst>
                                    <p:cond delay="0"/>
                                  </p:stCondLst>
                                  <p:childTnLst>
                                    <p:animClr clrSpc="rgb" dir="cw">
                                      <p:cBhvr>
                                        <p:cTn id="113" dur="500" fill="hold"/>
                                        <p:tgtEl>
                                          <p:spTgt spid="38"/>
                                        </p:tgtEl>
                                        <p:attrNameLst>
                                          <p:attrName>stroke.color</p:attrName>
                                        </p:attrNameLst>
                                      </p:cBhvr>
                                      <p:to>
                                        <a:srgbClr val="0000FF"/>
                                      </p:to>
                                    </p:animClr>
                                    <p:set>
                                      <p:cBhvr>
                                        <p:cTn id="114" dur="500" fill="hold"/>
                                        <p:tgtEl>
                                          <p:spTgt spid="38"/>
                                        </p:tgtEl>
                                        <p:attrNameLst>
                                          <p:attrName>stroke.on</p:attrName>
                                        </p:attrNameLst>
                                      </p:cBhvr>
                                      <p:to>
                                        <p:strVal val="true"/>
                                      </p:to>
                                    </p:set>
                                  </p:childTnLst>
                                </p:cTn>
                              </p:par>
                              <p:par>
                                <p:cTn id="115" presetID="7" presetClass="emph" presetSubtype="2" fill="hold" nodeType="withEffect">
                                  <p:stCondLst>
                                    <p:cond delay="0"/>
                                  </p:stCondLst>
                                  <p:childTnLst>
                                    <p:animClr clrSpc="rgb" dir="cw">
                                      <p:cBhvr>
                                        <p:cTn id="116" dur="500" fill="hold"/>
                                        <p:tgtEl>
                                          <p:spTgt spid="50"/>
                                        </p:tgtEl>
                                        <p:attrNameLst>
                                          <p:attrName>stroke.color</p:attrName>
                                        </p:attrNameLst>
                                      </p:cBhvr>
                                      <p:to>
                                        <a:srgbClr val="0000FF"/>
                                      </p:to>
                                    </p:animClr>
                                    <p:set>
                                      <p:cBhvr>
                                        <p:cTn id="117" dur="500" fill="hold"/>
                                        <p:tgtEl>
                                          <p:spTgt spid="50"/>
                                        </p:tgtEl>
                                        <p:attrNameLst>
                                          <p:attrName>stroke.on</p:attrName>
                                        </p:attrNameLst>
                                      </p:cBhvr>
                                      <p:to>
                                        <p:strVal val="true"/>
                                      </p:to>
                                    </p:set>
                                  </p:childTnLst>
                                </p:cTn>
                              </p:par>
                              <p:par>
                                <p:cTn id="118" presetID="7" presetClass="emph" presetSubtype="2" fill="hold" nodeType="withEffect">
                                  <p:stCondLst>
                                    <p:cond delay="0"/>
                                  </p:stCondLst>
                                  <p:childTnLst>
                                    <p:animClr clrSpc="rgb" dir="cw">
                                      <p:cBhvr>
                                        <p:cTn id="119" dur="500" fill="hold"/>
                                        <p:tgtEl>
                                          <p:spTgt spid="49"/>
                                        </p:tgtEl>
                                        <p:attrNameLst>
                                          <p:attrName>stroke.color</p:attrName>
                                        </p:attrNameLst>
                                      </p:cBhvr>
                                      <p:to>
                                        <a:srgbClr val="0000FF"/>
                                      </p:to>
                                    </p:animClr>
                                    <p:set>
                                      <p:cBhvr>
                                        <p:cTn id="120" dur="500" fill="hold"/>
                                        <p:tgtEl>
                                          <p:spTgt spid="49"/>
                                        </p:tgtEl>
                                        <p:attrNameLst>
                                          <p:attrName>stroke.on</p:attrName>
                                        </p:attrNameLst>
                                      </p:cBhvr>
                                      <p:to>
                                        <p:strVal val="true"/>
                                      </p:to>
                                    </p:set>
                                  </p:childTnLst>
                                </p:cTn>
                              </p:par>
                              <p:par>
                                <p:cTn id="121" presetID="7" presetClass="emph" presetSubtype="2" fill="hold" nodeType="withEffect">
                                  <p:stCondLst>
                                    <p:cond delay="0"/>
                                  </p:stCondLst>
                                  <p:childTnLst>
                                    <p:animClr clrSpc="rgb" dir="cw">
                                      <p:cBhvr>
                                        <p:cTn id="122" dur="500" fill="hold"/>
                                        <p:tgtEl>
                                          <p:spTgt spid="47"/>
                                        </p:tgtEl>
                                        <p:attrNameLst>
                                          <p:attrName>stroke.color</p:attrName>
                                        </p:attrNameLst>
                                      </p:cBhvr>
                                      <p:to>
                                        <a:srgbClr val="0000FF"/>
                                      </p:to>
                                    </p:animClr>
                                    <p:set>
                                      <p:cBhvr>
                                        <p:cTn id="123" dur="500" fill="hold"/>
                                        <p:tgtEl>
                                          <p:spTgt spid="47"/>
                                        </p:tgtEl>
                                        <p:attrNameLst>
                                          <p:attrName>stroke.on</p:attrName>
                                        </p:attrNameLst>
                                      </p:cBhvr>
                                      <p:to>
                                        <p:strVal val="true"/>
                                      </p:to>
                                    </p:set>
                                  </p:childTnLst>
                                </p:cTn>
                              </p:par>
                              <p:par>
                                <p:cTn id="124" presetID="7" presetClass="emph" presetSubtype="2" fill="hold" nodeType="withEffect">
                                  <p:stCondLst>
                                    <p:cond delay="0"/>
                                  </p:stCondLst>
                                  <p:childTnLst>
                                    <p:animClr clrSpc="rgb" dir="cw">
                                      <p:cBhvr>
                                        <p:cTn id="125" dur="500" fill="hold"/>
                                        <p:tgtEl>
                                          <p:spTgt spid="48"/>
                                        </p:tgtEl>
                                        <p:attrNameLst>
                                          <p:attrName>stroke.color</p:attrName>
                                        </p:attrNameLst>
                                      </p:cBhvr>
                                      <p:to>
                                        <a:srgbClr val="0000FF"/>
                                      </p:to>
                                    </p:animClr>
                                    <p:set>
                                      <p:cBhvr>
                                        <p:cTn id="126" dur="500" fill="hold"/>
                                        <p:tgtEl>
                                          <p:spTgt spid="48"/>
                                        </p:tgtEl>
                                        <p:attrNameLst>
                                          <p:attrName>stroke.on</p:attrName>
                                        </p:attrNameLst>
                                      </p:cBhvr>
                                      <p:to>
                                        <p:strVal val="true"/>
                                      </p:to>
                                    </p:set>
                                  </p:childTnLst>
                                </p:cTn>
                              </p:par>
                              <p:par>
                                <p:cTn id="127" presetID="3" presetClass="emph" presetSubtype="2" fill="hold" grpId="1" nodeType="withEffect">
                                  <p:stCondLst>
                                    <p:cond delay="0"/>
                                  </p:stCondLst>
                                  <p:childTnLst>
                                    <p:animClr clrSpc="rgb" dir="cw">
                                      <p:cBhvr override="childStyle">
                                        <p:cTn id="128" dur="500" fill="hold"/>
                                        <p:tgtEl>
                                          <p:spTgt spid="46"/>
                                        </p:tgtEl>
                                        <p:attrNameLst>
                                          <p:attrName>style.color</p:attrName>
                                        </p:attrNameLst>
                                      </p:cBhvr>
                                      <p:to>
                                        <a:srgbClr val="0000FF"/>
                                      </p:to>
                                    </p:animClr>
                                  </p:childTnLst>
                                </p:cTn>
                              </p:par>
                              <p:par>
                                <p:cTn id="129" presetID="3" presetClass="emph" presetSubtype="2" fill="hold" grpId="1" nodeType="withEffect">
                                  <p:stCondLst>
                                    <p:cond delay="0"/>
                                  </p:stCondLst>
                                  <p:childTnLst>
                                    <p:animClr clrSpc="rgb" dir="cw">
                                      <p:cBhvr override="childStyle">
                                        <p:cTn id="130" dur="500" fill="hold"/>
                                        <p:tgtEl>
                                          <p:spTgt spid="51"/>
                                        </p:tgtEl>
                                        <p:attrNameLst>
                                          <p:attrName>style.color</p:attrName>
                                        </p:attrNameLst>
                                      </p:cBhvr>
                                      <p:to>
                                        <a:srgbClr val="0000FF"/>
                                      </p:to>
                                    </p:animClr>
                                  </p:childTnLst>
                                </p:cTn>
                              </p:par>
                              <p:par>
                                <p:cTn id="131" presetID="3" presetClass="emph" presetSubtype="2" fill="hold" grpId="1" nodeType="withEffect">
                                  <p:stCondLst>
                                    <p:cond delay="0"/>
                                  </p:stCondLst>
                                  <p:childTnLst>
                                    <p:animClr clrSpc="rgb" dir="cw">
                                      <p:cBhvr override="childStyle">
                                        <p:cTn id="132" dur="500" fill="hold"/>
                                        <p:tgtEl>
                                          <p:spTgt spid="52"/>
                                        </p:tgtEl>
                                        <p:attrNameLst>
                                          <p:attrName>style.color</p:attrName>
                                        </p:attrNameLst>
                                      </p:cBhvr>
                                      <p:to>
                                        <a:srgbClr val="0000FF"/>
                                      </p:to>
                                    </p:animClr>
                                  </p:childTnLst>
                                </p:cTn>
                              </p:par>
                              <p:par>
                                <p:cTn id="133" presetID="3" presetClass="emph" presetSubtype="2" fill="hold" grpId="1" nodeType="withEffect">
                                  <p:stCondLst>
                                    <p:cond delay="0"/>
                                  </p:stCondLst>
                                  <p:childTnLst>
                                    <p:animClr clrSpc="rgb" dir="cw">
                                      <p:cBhvr override="childStyle">
                                        <p:cTn id="134" dur="500" fill="hold"/>
                                        <p:tgtEl>
                                          <p:spTgt spid="53"/>
                                        </p:tgtEl>
                                        <p:attrNameLst>
                                          <p:attrName>style.color</p:attrName>
                                        </p:attrNameLst>
                                      </p:cBhvr>
                                      <p:to>
                                        <a:srgbClr val="0000FF"/>
                                      </p:to>
                                    </p:animClr>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60"/>
                                        </p:tgtEl>
                                        <p:attrNameLst>
                                          <p:attrName>style.visibility</p:attrName>
                                        </p:attrNameLst>
                                      </p:cBhvr>
                                      <p:to>
                                        <p:strVal val="visible"/>
                                      </p:to>
                                    </p:set>
                                    <p:animEffect transition="in" filter="blinds(horizontal)">
                                      <p:cBhvr>
                                        <p:cTn id="139" dur="500"/>
                                        <p:tgtEl>
                                          <p:spTgt spid="60"/>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62"/>
                                        </p:tgtEl>
                                        <p:attrNameLst>
                                          <p:attrName>style.visibility</p:attrName>
                                        </p:attrNameLst>
                                      </p:cBhvr>
                                      <p:to>
                                        <p:strVal val="visible"/>
                                      </p:to>
                                    </p:set>
                                    <p:animEffect transition="in" filter="blinds(horizontal)">
                                      <p:cBhvr>
                                        <p:cTn id="144" dur="500"/>
                                        <p:tgtEl>
                                          <p:spTgt spid="62"/>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63"/>
                                        </p:tgtEl>
                                        <p:attrNameLst>
                                          <p:attrName>style.visibility</p:attrName>
                                        </p:attrNameLst>
                                      </p:cBhvr>
                                      <p:to>
                                        <p:strVal val="visible"/>
                                      </p:to>
                                    </p:set>
                                    <p:animEffect transition="in" filter="blinds(horizontal)">
                                      <p:cBhvr>
                                        <p:cTn id="149" dur="500"/>
                                        <p:tgtEl>
                                          <p:spTgt spid="63"/>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61"/>
                                        </p:tgtEl>
                                        <p:attrNameLst>
                                          <p:attrName>style.visibility</p:attrName>
                                        </p:attrNameLst>
                                      </p:cBhvr>
                                      <p:to>
                                        <p:strVal val="visible"/>
                                      </p:to>
                                    </p:set>
                                    <p:animEffect transition="in" filter="blinds(horizontal)">
                                      <p:cBhvr>
                                        <p:cTn id="154" dur="500"/>
                                        <p:tgtEl>
                                          <p:spTgt spid="61"/>
                                        </p:tgtEl>
                                      </p:cBhvr>
                                    </p:animEffect>
                                  </p:childTnLst>
                                </p:cTn>
                              </p:par>
                            </p:childTnLst>
                          </p:cTn>
                        </p:par>
                      </p:childTnLst>
                    </p:cTn>
                  </p:par>
                  <p:par>
                    <p:cTn id="155" fill="hold">
                      <p:stCondLst>
                        <p:cond delay="indefinite"/>
                      </p:stCondLst>
                      <p:childTnLst>
                        <p:par>
                          <p:cTn id="156" fill="hold">
                            <p:stCondLst>
                              <p:cond delay="0"/>
                            </p:stCondLst>
                            <p:childTnLst>
                              <p:par>
                                <p:cTn id="157" presetID="3" presetClass="entr" presetSubtype="10" fill="hold" grpId="0" nodeType="clickEffect">
                                  <p:stCondLst>
                                    <p:cond delay="0"/>
                                  </p:stCondLst>
                                  <p:childTnLst>
                                    <p:set>
                                      <p:cBhvr>
                                        <p:cTn id="158" dur="1" fill="hold">
                                          <p:stCondLst>
                                            <p:cond delay="0"/>
                                          </p:stCondLst>
                                        </p:cTn>
                                        <p:tgtEl>
                                          <p:spTgt spid="65"/>
                                        </p:tgtEl>
                                        <p:attrNameLst>
                                          <p:attrName>style.visibility</p:attrName>
                                        </p:attrNameLst>
                                      </p:cBhvr>
                                      <p:to>
                                        <p:strVal val="visible"/>
                                      </p:to>
                                    </p:set>
                                    <p:animEffect transition="in" filter="blinds(horizontal)">
                                      <p:cBhvr>
                                        <p:cTn id="159" dur="500"/>
                                        <p:tgtEl>
                                          <p:spTgt spid="65"/>
                                        </p:tgtEl>
                                      </p:cBhvr>
                                    </p:animEffect>
                                  </p:childTnLst>
                                </p:cTn>
                              </p:par>
                            </p:childTnLst>
                          </p:cTn>
                        </p:par>
                      </p:childTnLst>
                    </p:cTn>
                  </p:par>
                  <p:par>
                    <p:cTn id="160" fill="hold">
                      <p:stCondLst>
                        <p:cond delay="indefinite"/>
                      </p:stCondLst>
                      <p:childTnLst>
                        <p:par>
                          <p:cTn id="161" fill="hold">
                            <p:stCondLst>
                              <p:cond delay="0"/>
                            </p:stCondLst>
                            <p:childTnLst>
                              <p:par>
                                <p:cTn id="162" presetID="3" presetClass="entr" presetSubtype="10" fill="hold" grpId="0" nodeType="clickEffect">
                                  <p:stCondLst>
                                    <p:cond delay="0"/>
                                  </p:stCondLst>
                                  <p:childTnLst>
                                    <p:set>
                                      <p:cBhvr>
                                        <p:cTn id="163" dur="1" fill="hold">
                                          <p:stCondLst>
                                            <p:cond delay="0"/>
                                          </p:stCondLst>
                                        </p:cTn>
                                        <p:tgtEl>
                                          <p:spTgt spid="66"/>
                                        </p:tgtEl>
                                        <p:attrNameLst>
                                          <p:attrName>style.visibility</p:attrName>
                                        </p:attrNameLst>
                                      </p:cBhvr>
                                      <p:to>
                                        <p:strVal val="visible"/>
                                      </p:to>
                                    </p:set>
                                    <p:animEffect transition="in" filter="blinds(horizontal)">
                                      <p:cBhvr>
                                        <p:cTn id="164" dur="500"/>
                                        <p:tgtEl>
                                          <p:spTgt spid="66"/>
                                        </p:tgtEl>
                                      </p:cBhvr>
                                    </p:animEffect>
                                  </p:childTnLst>
                                </p:cTn>
                              </p:par>
                            </p:childTnLst>
                          </p:cTn>
                        </p:par>
                      </p:childTnLst>
                    </p:cTn>
                  </p:par>
                  <p:par>
                    <p:cTn id="165" fill="hold">
                      <p:stCondLst>
                        <p:cond delay="indefinite"/>
                      </p:stCondLst>
                      <p:childTnLst>
                        <p:par>
                          <p:cTn id="166" fill="hold">
                            <p:stCondLst>
                              <p:cond delay="0"/>
                            </p:stCondLst>
                            <p:childTnLst>
                              <p:par>
                                <p:cTn id="167" presetID="3" presetClass="entr" presetSubtype="10" fill="hold" grpId="0" nodeType="clickEffect">
                                  <p:stCondLst>
                                    <p:cond delay="0"/>
                                  </p:stCondLst>
                                  <p:childTnLst>
                                    <p:set>
                                      <p:cBhvr>
                                        <p:cTn id="168" dur="1" fill="hold">
                                          <p:stCondLst>
                                            <p:cond delay="0"/>
                                          </p:stCondLst>
                                        </p:cTn>
                                        <p:tgtEl>
                                          <p:spTgt spid="64"/>
                                        </p:tgtEl>
                                        <p:attrNameLst>
                                          <p:attrName>style.visibility</p:attrName>
                                        </p:attrNameLst>
                                      </p:cBhvr>
                                      <p:to>
                                        <p:strVal val="visible"/>
                                      </p:to>
                                    </p:set>
                                    <p:animEffect transition="in" filter="blinds(horizontal)">
                                      <p:cBhvr>
                                        <p:cTn id="169" dur="500"/>
                                        <p:tgtEl>
                                          <p:spTgt spid="64"/>
                                        </p:tgtEl>
                                      </p:cBhvr>
                                    </p:animEffect>
                                  </p:childTnLst>
                                </p:cTn>
                              </p:par>
                            </p:childTnLst>
                          </p:cTn>
                        </p:par>
                      </p:childTnLst>
                    </p:cTn>
                  </p:par>
                  <p:par>
                    <p:cTn id="170" fill="hold">
                      <p:stCondLst>
                        <p:cond delay="indefinite"/>
                      </p:stCondLst>
                      <p:childTnLst>
                        <p:par>
                          <p:cTn id="171" fill="hold">
                            <p:stCondLst>
                              <p:cond delay="0"/>
                            </p:stCondLst>
                            <p:childTnLst>
                              <p:par>
                                <p:cTn id="172" presetID="3" presetClass="exit" presetSubtype="10" fill="hold" grpId="2" nodeType="clickEffect">
                                  <p:stCondLst>
                                    <p:cond delay="0"/>
                                  </p:stCondLst>
                                  <p:childTnLst>
                                    <p:animEffect transition="out" filter="blinds(horizontal)">
                                      <p:cBhvr>
                                        <p:cTn id="173" dur="500"/>
                                        <p:tgtEl>
                                          <p:spTgt spid="46"/>
                                        </p:tgtEl>
                                      </p:cBhvr>
                                    </p:animEffect>
                                    <p:set>
                                      <p:cBhvr>
                                        <p:cTn id="174" dur="1" fill="hold">
                                          <p:stCondLst>
                                            <p:cond delay="499"/>
                                          </p:stCondLst>
                                        </p:cTn>
                                        <p:tgtEl>
                                          <p:spTgt spid="46"/>
                                        </p:tgtEl>
                                        <p:attrNameLst>
                                          <p:attrName>style.visibility</p:attrName>
                                        </p:attrNameLst>
                                      </p:cBhvr>
                                      <p:to>
                                        <p:strVal val="hidden"/>
                                      </p:to>
                                    </p:set>
                                  </p:childTnLst>
                                </p:cTn>
                              </p:par>
                            </p:childTnLst>
                          </p:cTn>
                        </p:par>
                      </p:childTnLst>
                    </p:cTn>
                  </p:par>
                  <p:par>
                    <p:cTn id="175" fill="hold">
                      <p:stCondLst>
                        <p:cond delay="indefinite"/>
                      </p:stCondLst>
                      <p:childTnLst>
                        <p:par>
                          <p:cTn id="176" fill="hold">
                            <p:stCondLst>
                              <p:cond delay="0"/>
                            </p:stCondLst>
                            <p:childTnLst>
                              <p:par>
                                <p:cTn id="177" presetID="3" presetClass="entr" presetSubtype="10" fill="hold" grpId="0" nodeType="clickEffect">
                                  <p:stCondLst>
                                    <p:cond delay="0"/>
                                  </p:stCondLst>
                                  <p:childTnLst>
                                    <p:set>
                                      <p:cBhvr>
                                        <p:cTn id="178" dur="1" fill="hold">
                                          <p:stCondLst>
                                            <p:cond delay="0"/>
                                          </p:stCondLst>
                                        </p:cTn>
                                        <p:tgtEl>
                                          <p:spTgt spid="67"/>
                                        </p:tgtEl>
                                        <p:attrNameLst>
                                          <p:attrName>style.visibility</p:attrName>
                                        </p:attrNameLst>
                                      </p:cBhvr>
                                      <p:to>
                                        <p:strVal val="visible"/>
                                      </p:to>
                                    </p:set>
                                    <p:animEffect transition="in" filter="blinds(horizontal)">
                                      <p:cBhvr>
                                        <p:cTn id="179"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42" grpId="0" animBg="1"/>
      <p:bldP spid="43" grpId="0" animBg="1"/>
      <p:bldP spid="44" grpId="0"/>
      <p:bldP spid="45" grpId="0"/>
      <p:bldP spid="46" grpId="0"/>
      <p:bldP spid="46" grpId="1"/>
      <p:bldP spid="46" grpId="2"/>
      <p:bldP spid="51" grpId="0"/>
      <p:bldP spid="51" grpId="1"/>
      <p:bldP spid="52" grpId="0"/>
      <p:bldP spid="52" grpId="1"/>
      <p:bldP spid="53" grpId="0"/>
      <p:bldP spid="53" grpId="1"/>
      <p:bldP spid="55" grpId="0"/>
      <p:bldP spid="56" grpId="0"/>
      <p:bldP spid="57" grpId="0"/>
      <p:bldP spid="58" grpId="0" animBg="1"/>
      <p:bldP spid="59" grpId="0"/>
      <p:bldP spid="60" grpId="0"/>
      <p:bldP spid="61" grpId="0"/>
      <p:bldP spid="62" grpId="0" animBg="1"/>
      <p:bldP spid="63" grpId="0"/>
      <p:bldP spid="64" grpId="0"/>
      <p:bldP spid="65" grpId="0" animBg="1"/>
      <p:bldP spid="66" grpId="0"/>
      <p:bldP spid="6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10000"/>
          </a:bodyPr>
          <a:lstStyle/>
          <a:p>
            <a:pPr marL="0" indent="0" algn="ctr">
              <a:buNone/>
            </a:pPr>
            <a:r>
              <a:rPr lang="en-US" sz="1600" b="1" dirty="0">
                <a:latin typeface="Comic Sans MS" panose="030F0702030302020204" pitchFamily="66" charset="0"/>
              </a:rPr>
              <a:t>Sometimes a system will involve the motion of more than one particle, which are connected together</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A light scale-pan is attached to a vertical light inextensible string. The scale pan carries two masses, A and B. The mass of A is 400g and the mass of B is 600g. A rests on top of B.</a:t>
            </a:r>
          </a:p>
          <a:p>
            <a:pPr marL="0" indent="0" algn="ctr">
              <a:buNone/>
            </a:pPr>
            <a:endParaRPr lang="en-GB" sz="1600" dirty="0">
              <a:latin typeface="Comic Sans MS" pitchFamily="66" charset="0"/>
            </a:endParaRPr>
          </a:p>
          <a:p>
            <a:pPr marL="0" indent="0" algn="ctr">
              <a:buNone/>
            </a:pPr>
            <a:r>
              <a:rPr lang="en-GB" sz="1600" dirty="0">
                <a:latin typeface="Comic Sans MS" pitchFamily="66" charset="0"/>
              </a:rPr>
              <a:t>The scale pan is raised vertically with an acceleration of 0.5ms</a:t>
            </a:r>
            <a:r>
              <a:rPr lang="en-GB" sz="1600" baseline="30000" dirty="0">
                <a:latin typeface="Comic Sans MS" pitchFamily="66" charset="0"/>
              </a:rPr>
              <a:t>-2</a:t>
            </a:r>
            <a:r>
              <a:rPr lang="en-GB" sz="1600" dirty="0">
                <a:latin typeface="Comic Sans MS" pitchFamily="66" charset="0"/>
              </a:rPr>
              <a:t>.</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Find the Tension in the string</a:t>
            </a:r>
          </a:p>
          <a:p>
            <a:pPr algn="ctr">
              <a:buAutoNum type="alphaLcParenR"/>
            </a:pPr>
            <a:r>
              <a:rPr lang="en-GB" sz="1600" dirty="0">
                <a:latin typeface="Comic Sans MS" pitchFamily="66" charset="0"/>
              </a:rPr>
              <a:t>Find the force exerted on mass B by mass A</a:t>
            </a:r>
          </a:p>
          <a:p>
            <a:pPr algn="ctr">
              <a:buAutoNum type="alphaLcParenR"/>
            </a:pPr>
            <a:r>
              <a:rPr lang="en-GB" sz="1600" dirty="0">
                <a:latin typeface="Comic Sans MS" pitchFamily="66" charset="0"/>
              </a:rPr>
              <a:t>Find the force exerted on mass B by the scale pan</a:t>
            </a: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10E</a:t>
            </a:r>
            <a:endParaRPr lang="en-GB" dirty="0">
              <a:latin typeface="Comic Sans MS" panose="030F0702030302020204" pitchFamily="66" charset="0"/>
            </a:endParaRPr>
          </a:p>
        </p:txBody>
      </p:sp>
      <p:sp>
        <p:nvSpPr>
          <p:cNvPr id="32" name="Rectangle 31"/>
          <p:cNvSpPr/>
          <p:nvPr/>
        </p:nvSpPr>
        <p:spPr>
          <a:xfrm>
            <a:off x="4331677" y="4917831"/>
            <a:ext cx="762000" cy="3810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p:cNvSpPr txBox="1"/>
          <p:nvPr/>
        </p:nvSpPr>
        <p:spPr>
          <a:xfrm>
            <a:off x="5017477" y="4994031"/>
            <a:ext cx="282449" cy="276999"/>
          </a:xfrm>
          <a:prstGeom prst="rect">
            <a:avLst/>
          </a:prstGeom>
          <a:noFill/>
        </p:spPr>
        <p:txBody>
          <a:bodyPr wrap="none" rtlCol="0">
            <a:spAutoFit/>
          </a:bodyPr>
          <a:lstStyle/>
          <a:p>
            <a:pPr algn="ctr"/>
            <a:r>
              <a:rPr lang="en-GB" sz="1200" dirty="0">
                <a:latin typeface="Comic Sans MS" pitchFamily="66" charset="0"/>
              </a:rPr>
              <a:t>B</a:t>
            </a:r>
          </a:p>
        </p:txBody>
      </p:sp>
      <p:sp>
        <p:nvSpPr>
          <p:cNvPr id="34" name="Isosceles Triangle 33"/>
          <p:cNvSpPr/>
          <p:nvPr/>
        </p:nvSpPr>
        <p:spPr>
          <a:xfrm>
            <a:off x="4648200" y="1828800"/>
            <a:ext cx="1371600" cy="1524000"/>
          </a:xfrm>
          <a:prstGeom prst="triangl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5" name="Straight Arrow Connector 34"/>
          <p:cNvCxnSpPr>
            <a:stCxn id="34" idx="0"/>
          </p:cNvCxnSpPr>
          <p:nvPr/>
        </p:nvCxnSpPr>
        <p:spPr>
          <a:xfrm flipV="1">
            <a:off x="5334000" y="1447800"/>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4953000" y="2971800"/>
            <a:ext cx="762000" cy="3810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p:cNvSpPr/>
          <p:nvPr/>
        </p:nvSpPr>
        <p:spPr>
          <a:xfrm>
            <a:off x="5105400" y="2628900"/>
            <a:ext cx="457200" cy="3429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TextBox 39"/>
          <p:cNvSpPr txBox="1"/>
          <p:nvPr/>
        </p:nvSpPr>
        <p:spPr>
          <a:xfrm>
            <a:off x="5486400" y="2667000"/>
            <a:ext cx="296876" cy="276999"/>
          </a:xfrm>
          <a:prstGeom prst="rect">
            <a:avLst/>
          </a:prstGeom>
          <a:noFill/>
        </p:spPr>
        <p:txBody>
          <a:bodyPr wrap="none" rtlCol="0">
            <a:spAutoFit/>
          </a:bodyPr>
          <a:lstStyle/>
          <a:p>
            <a:pPr algn="ctr"/>
            <a:r>
              <a:rPr lang="en-GB" sz="1200" dirty="0">
                <a:latin typeface="Comic Sans MS" pitchFamily="66" charset="0"/>
              </a:rPr>
              <a:t>A</a:t>
            </a:r>
          </a:p>
        </p:txBody>
      </p:sp>
      <p:sp>
        <p:nvSpPr>
          <p:cNvPr id="41" name="TextBox 40"/>
          <p:cNvSpPr txBox="1"/>
          <p:nvPr/>
        </p:nvSpPr>
        <p:spPr>
          <a:xfrm>
            <a:off x="5638800" y="3048000"/>
            <a:ext cx="282449" cy="276999"/>
          </a:xfrm>
          <a:prstGeom prst="rect">
            <a:avLst/>
          </a:prstGeom>
          <a:noFill/>
        </p:spPr>
        <p:txBody>
          <a:bodyPr wrap="none" rtlCol="0">
            <a:spAutoFit/>
          </a:bodyPr>
          <a:lstStyle/>
          <a:p>
            <a:pPr algn="ctr"/>
            <a:r>
              <a:rPr lang="en-GB" sz="1200" dirty="0">
                <a:latin typeface="Comic Sans MS" pitchFamily="66" charset="0"/>
              </a:rPr>
              <a:t>B</a:t>
            </a:r>
          </a:p>
        </p:txBody>
      </p:sp>
      <p:cxnSp>
        <p:nvCxnSpPr>
          <p:cNvPr id="54" name="Straight Arrow Connector 53"/>
          <p:cNvCxnSpPr/>
          <p:nvPr/>
        </p:nvCxnSpPr>
        <p:spPr>
          <a:xfrm flipV="1">
            <a:off x="5943600" y="2209800"/>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V="1">
            <a:off x="5943600" y="2057400"/>
            <a:ext cx="0" cy="5334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5334000" y="3352800"/>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5334000" y="2971800"/>
            <a:ext cx="0" cy="334108"/>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4911970" y="2977661"/>
            <a:ext cx="494046" cy="276999"/>
          </a:xfrm>
          <a:prstGeom prst="rect">
            <a:avLst/>
          </a:prstGeom>
          <a:noFill/>
        </p:spPr>
        <p:txBody>
          <a:bodyPr wrap="none" rtlCol="0">
            <a:spAutoFit/>
          </a:bodyPr>
          <a:lstStyle/>
          <a:p>
            <a:pPr algn="ctr"/>
            <a:r>
              <a:rPr lang="en-GB" sz="1200" dirty="0">
                <a:solidFill>
                  <a:srgbClr val="0000FF"/>
                </a:solidFill>
                <a:latin typeface="Comic Sans MS" pitchFamily="66" charset="0"/>
              </a:rPr>
              <a:t>0.4g</a:t>
            </a:r>
          </a:p>
        </p:txBody>
      </p:sp>
      <p:sp>
        <p:nvSpPr>
          <p:cNvPr id="72" name="TextBox 71"/>
          <p:cNvSpPr txBox="1"/>
          <p:nvPr/>
        </p:nvSpPr>
        <p:spPr>
          <a:xfrm>
            <a:off x="4876800" y="3352800"/>
            <a:ext cx="494046" cy="276999"/>
          </a:xfrm>
          <a:prstGeom prst="rect">
            <a:avLst/>
          </a:prstGeom>
          <a:noFill/>
        </p:spPr>
        <p:txBody>
          <a:bodyPr wrap="none" rtlCol="0">
            <a:spAutoFit/>
          </a:bodyPr>
          <a:lstStyle/>
          <a:p>
            <a:pPr algn="ctr"/>
            <a:r>
              <a:rPr lang="en-GB" sz="1200" dirty="0">
                <a:solidFill>
                  <a:srgbClr val="0000FF"/>
                </a:solidFill>
                <a:latin typeface="Comic Sans MS" pitchFamily="66" charset="0"/>
              </a:rPr>
              <a:t>0.6g</a:t>
            </a:r>
          </a:p>
        </p:txBody>
      </p:sp>
      <p:sp>
        <p:nvSpPr>
          <p:cNvPr id="73" name="TextBox 72"/>
          <p:cNvSpPr txBox="1"/>
          <p:nvPr/>
        </p:nvSpPr>
        <p:spPr>
          <a:xfrm>
            <a:off x="5943600" y="2209800"/>
            <a:ext cx="713657" cy="276999"/>
          </a:xfrm>
          <a:prstGeom prst="rect">
            <a:avLst/>
          </a:prstGeom>
          <a:noFill/>
        </p:spPr>
        <p:txBody>
          <a:bodyPr wrap="none" rtlCol="0">
            <a:spAutoFit/>
          </a:bodyPr>
          <a:lstStyle/>
          <a:p>
            <a:pPr algn="ctr"/>
            <a:r>
              <a:rPr lang="en-GB" sz="1200" dirty="0">
                <a:solidFill>
                  <a:srgbClr val="0000FF"/>
                </a:solidFill>
                <a:latin typeface="Comic Sans MS" pitchFamily="66" charset="0"/>
              </a:rPr>
              <a:t>0.5ms</a:t>
            </a:r>
            <a:r>
              <a:rPr lang="en-GB" sz="1200" baseline="30000" dirty="0">
                <a:solidFill>
                  <a:srgbClr val="0000FF"/>
                </a:solidFill>
                <a:latin typeface="Comic Sans MS" pitchFamily="66" charset="0"/>
              </a:rPr>
              <a:t>-2</a:t>
            </a:r>
          </a:p>
        </p:txBody>
      </p:sp>
      <p:sp>
        <p:nvSpPr>
          <p:cNvPr id="74" name="TextBox 73"/>
          <p:cNvSpPr txBox="1"/>
          <p:nvPr/>
        </p:nvSpPr>
        <p:spPr>
          <a:xfrm>
            <a:off x="5334000" y="1524000"/>
            <a:ext cx="604654" cy="276999"/>
          </a:xfrm>
          <a:prstGeom prst="rect">
            <a:avLst/>
          </a:prstGeom>
          <a:noFill/>
        </p:spPr>
        <p:txBody>
          <a:bodyPr wrap="none" rtlCol="0">
            <a:spAutoFit/>
          </a:bodyPr>
          <a:lstStyle/>
          <a:p>
            <a:pPr algn="ctr"/>
            <a:r>
              <a:rPr lang="en-GB" sz="1200" dirty="0">
                <a:solidFill>
                  <a:srgbClr val="0000FF"/>
                </a:solidFill>
                <a:latin typeface="Comic Sans MS" pitchFamily="66" charset="0"/>
              </a:rPr>
              <a:t>10.3N</a:t>
            </a:r>
          </a:p>
        </p:txBody>
      </p:sp>
      <p:sp>
        <p:nvSpPr>
          <p:cNvPr id="75" name="TextBox 74"/>
          <p:cNvSpPr txBox="1"/>
          <p:nvPr/>
        </p:nvSpPr>
        <p:spPr>
          <a:xfrm>
            <a:off x="6477000" y="1447800"/>
            <a:ext cx="2667000" cy="2123658"/>
          </a:xfrm>
          <a:prstGeom prst="rect">
            <a:avLst/>
          </a:prstGeom>
          <a:noFill/>
        </p:spPr>
        <p:txBody>
          <a:bodyPr wrap="square" rtlCol="0">
            <a:spAutoFit/>
          </a:bodyPr>
          <a:lstStyle/>
          <a:p>
            <a:pPr algn="ctr"/>
            <a:r>
              <a:rPr lang="en-GB" sz="1100" dirty="0">
                <a:latin typeface="Comic Sans MS" pitchFamily="66" charset="0"/>
              </a:rPr>
              <a:t>We cannot consider mass B on its own at this point.</a:t>
            </a:r>
          </a:p>
          <a:p>
            <a:pPr algn="ctr"/>
            <a:endParaRPr lang="en-GB" sz="1100" dirty="0">
              <a:latin typeface="Comic Sans MS" pitchFamily="66" charset="0"/>
            </a:endParaRPr>
          </a:p>
          <a:p>
            <a:pPr algn="ctr"/>
            <a:r>
              <a:rPr lang="en-GB" sz="1100" dirty="0">
                <a:latin typeface="Comic Sans MS" pitchFamily="66" charset="0"/>
              </a:rPr>
              <a:t>The reason is that the scale pan is also acting on mass B, and we </a:t>
            </a:r>
            <a:r>
              <a:rPr lang="en-GB" sz="1100" u="sng" dirty="0">
                <a:latin typeface="Comic Sans MS" pitchFamily="66" charset="0"/>
              </a:rPr>
              <a:t>do not </a:t>
            </a:r>
            <a:r>
              <a:rPr lang="en-GB" sz="1100" dirty="0">
                <a:latin typeface="Comic Sans MS" pitchFamily="66" charset="0"/>
              </a:rPr>
              <a:t>know the magnitude of this force</a:t>
            </a:r>
          </a:p>
          <a:p>
            <a:pPr algn="ctr"/>
            <a:endParaRPr lang="en-GB" sz="1100" dirty="0">
              <a:latin typeface="Comic Sans MS" pitchFamily="66" charset="0"/>
            </a:endParaRPr>
          </a:p>
          <a:p>
            <a:pPr algn="ctr"/>
            <a:r>
              <a:rPr lang="en-GB" sz="1100" dirty="0">
                <a:latin typeface="Comic Sans MS" pitchFamily="66" charset="0"/>
              </a:rPr>
              <a:t>However, the force exerted on mass B by mass A, will be the same as the force exerted on mass A by mass B</a:t>
            </a:r>
          </a:p>
          <a:p>
            <a:pPr algn="ctr"/>
            <a:r>
              <a:rPr lang="en-GB" sz="1100" dirty="0">
                <a:latin typeface="Comic Sans MS" pitchFamily="66" charset="0"/>
                <a:sym typeface="Wingdings" pitchFamily="2" charset="2"/>
              </a:rPr>
              <a:t> So we can consider mass A instead (the scale pan is not acting on it)</a:t>
            </a:r>
            <a:endParaRPr lang="en-GB" sz="1100" dirty="0">
              <a:latin typeface="Comic Sans MS" pitchFamily="66" charset="0"/>
            </a:endParaRPr>
          </a:p>
        </p:txBody>
      </p:sp>
      <p:sp>
        <p:nvSpPr>
          <p:cNvPr id="76" name="Rectangle 75"/>
          <p:cNvSpPr/>
          <p:nvPr/>
        </p:nvSpPr>
        <p:spPr>
          <a:xfrm>
            <a:off x="4495800" y="4572000"/>
            <a:ext cx="457200" cy="3429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p:cNvSpPr txBox="1"/>
          <p:nvPr/>
        </p:nvSpPr>
        <p:spPr>
          <a:xfrm>
            <a:off x="4876800" y="4610100"/>
            <a:ext cx="296876" cy="276999"/>
          </a:xfrm>
          <a:prstGeom prst="rect">
            <a:avLst/>
          </a:prstGeom>
          <a:noFill/>
        </p:spPr>
        <p:txBody>
          <a:bodyPr wrap="none" rtlCol="0">
            <a:spAutoFit/>
          </a:bodyPr>
          <a:lstStyle/>
          <a:p>
            <a:pPr algn="ctr"/>
            <a:r>
              <a:rPr lang="en-GB" sz="1200" dirty="0">
                <a:latin typeface="Comic Sans MS" pitchFamily="66" charset="0"/>
              </a:rPr>
              <a:t>A</a:t>
            </a:r>
          </a:p>
        </p:txBody>
      </p:sp>
      <p:cxnSp>
        <p:nvCxnSpPr>
          <p:cNvPr id="78" name="Straight Arrow Connector 77"/>
          <p:cNvCxnSpPr>
            <a:stCxn id="76" idx="2"/>
          </p:cNvCxnSpPr>
          <p:nvPr/>
        </p:nvCxnSpPr>
        <p:spPr>
          <a:xfrm>
            <a:off x="4724400" y="4914900"/>
            <a:ext cx="0" cy="334108"/>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275993" y="4982308"/>
            <a:ext cx="494046" cy="276999"/>
          </a:xfrm>
          <a:prstGeom prst="rect">
            <a:avLst/>
          </a:prstGeom>
          <a:noFill/>
        </p:spPr>
        <p:txBody>
          <a:bodyPr wrap="none" rtlCol="0">
            <a:spAutoFit/>
          </a:bodyPr>
          <a:lstStyle/>
          <a:p>
            <a:pPr algn="ctr"/>
            <a:r>
              <a:rPr lang="en-GB" sz="1200" dirty="0">
                <a:solidFill>
                  <a:srgbClr val="0000FF"/>
                </a:solidFill>
                <a:latin typeface="Comic Sans MS" pitchFamily="66" charset="0"/>
              </a:rPr>
              <a:t>0.4g</a:t>
            </a:r>
          </a:p>
        </p:txBody>
      </p:sp>
      <p:cxnSp>
        <p:nvCxnSpPr>
          <p:cNvPr id="80" name="Straight Arrow Connector 79"/>
          <p:cNvCxnSpPr>
            <a:stCxn id="76" idx="0"/>
          </p:cNvCxnSpPr>
          <p:nvPr/>
        </p:nvCxnSpPr>
        <p:spPr>
          <a:xfrm flipV="1">
            <a:off x="4724400" y="4229100"/>
            <a:ext cx="0" cy="3429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4572000" y="4038600"/>
            <a:ext cx="304800" cy="276999"/>
          </a:xfrm>
          <a:prstGeom prst="rect">
            <a:avLst/>
          </a:prstGeom>
          <a:noFill/>
        </p:spPr>
        <p:txBody>
          <a:bodyPr wrap="square" rtlCol="0">
            <a:spAutoFit/>
          </a:bodyPr>
          <a:lstStyle/>
          <a:p>
            <a:pPr algn="ctr"/>
            <a:r>
              <a:rPr lang="en-GB" sz="1200" dirty="0">
                <a:solidFill>
                  <a:srgbClr val="0000FF"/>
                </a:solidFill>
                <a:latin typeface="Comic Sans MS" pitchFamily="66" charset="0"/>
              </a:rPr>
              <a:t>R</a:t>
            </a:r>
          </a:p>
        </p:txBody>
      </p:sp>
      <p:cxnSp>
        <p:nvCxnSpPr>
          <p:cNvPr id="82" name="Straight Arrow Connector 81"/>
          <p:cNvCxnSpPr/>
          <p:nvPr/>
        </p:nvCxnSpPr>
        <p:spPr>
          <a:xfrm flipV="1">
            <a:off x="5257800" y="4648200"/>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flipV="1">
            <a:off x="5257800" y="4495800"/>
            <a:ext cx="0" cy="5334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5257800" y="4648200"/>
            <a:ext cx="713657" cy="276999"/>
          </a:xfrm>
          <a:prstGeom prst="rect">
            <a:avLst/>
          </a:prstGeom>
          <a:noFill/>
        </p:spPr>
        <p:txBody>
          <a:bodyPr wrap="none" rtlCol="0">
            <a:spAutoFit/>
          </a:bodyPr>
          <a:lstStyle/>
          <a:p>
            <a:pPr algn="ctr"/>
            <a:r>
              <a:rPr lang="en-GB" sz="1200" dirty="0">
                <a:solidFill>
                  <a:srgbClr val="0000FF"/>
                </a:solidFill>
                <a:latin typeface="Comic Sans MS" pitchFamily="66" charset="0"/>
              </a:rPr>
              <a:t>0.5ms</a:t>
            </a:r>
            <a:r>
              <a:rPr lang="en-GB" sz="1200" baseline="30000" dirty="0">
                <a:solidFill>
                  <a:srgbClr val="0000FF"/>
                </a:solidFill>
                <a:latin typeface="Comic Sans MS" pitchFamily="66" charset="0"/>
              </a:rPr>
              <a:t>-2</a:t>
            </a:r>
          </a:p>
        </p:txBody>
      </p:sp>
      <p:sp>
        <p:nvSpPr>
          <p:cNvPr id="85" name="TextBox 84"/>
          <p:cNvSpPr txBox="1"/>
          <p:nvPr/>
        </p:nvSpPr>
        <p:spPr>
          <a:xfrm>
            <a:off x="4419600" y="4648200"/>
            <a:ext cx="577402" cy="276999"/>
          </a:xfrm>
          <a:prstGeom prst="rect">
            <a:avLst/>
          </a:prstGeom>
          <a:noFill/>
        </p:spPr>
        <p:txBody>
          <a:bodyPr wrap="none" rtlCol="0">
            <a:spAutoFit/>
          </a:bodyPr>
          <a:lstStyle/>
          <a:p>
            <a:pPr algn="ctr"/>
            <a:r>
              <a:rPr lang="en-GB" sz="1200" dirty="0">
                <a:latin typeface="Comic Sans MS" pitchFamily="66" charset="0"/>
              </a:rPr>
              <a:t>0.4kg</a:t>
            </a:r>
          </a:p>
        </p:txBody>
      </p:sp>
      <p:sp>
        <p:nvSpPr>
          <p:cNvPr id="86" name="TextBox 85"/>
          <p:cNvSpPr txBox="1"/>
          <p:nvPr/>
        </p:nvSpPr>
        <p:spPr>
          <a:xfrm>
            <a:off x="6096001" y="3962400"/>
            <a:ext cx="2895600" cy="646331"/>
          </a:xfrm>
          <a:prstGeom prst="rect">
            <a:avLst/>
          </a:prstGeom>
          <a:noFill/>
        </p:spPr>
        <p:txBody>
          <a:bodyPr wrap="square" rtlCol="0">
            <a:spAutoFit/>
          </a:bodyPr>
          <a:lstStyle/>
          <a:p>
            <a:r>
              <a:rPr lang="en-GB" sz="1200" dirty="0">
                <a:latin typeface="Comic Sans MS" pitchFamily="66" charset="0"/>
              </a:rPr>
              <a:t>Resolving forces on A</a:t>
            </a:r>
          </a:p>
          <a:p>
            <a:r>
              <a:rPr lang="en-GB" sz="1200" dirty="0">
                <a:latin typeface="Comic Sans MS" pitchFamily="66" charset="0"/>
                <a:sym typeface="Wingdings" pitchFamily="2" charset="2"/>
              </a:rPr>
              <a:t> R is the normal reaction, the force of B acting on A</a:t>
            </a:r>
            <a:endParaRPr lang="en-GB" sz="1200" dirty="0">
              <a:latin typeface="Comic Sans MS" pitchFamily="66" charset="0"/>
            </a:endParaRPr>
          </a:p>
        </p:txBody>
      </p:sp>
      <mc:AlternateContent xmlns:mc="http://schemas.openxmlformats.org/markup-compatibility/2006" xmlns:a14="http://schemas.microsoft.com/office/drawing/2010/main">
        <mc:Choice Requires="a14">
          <p:sp>
            <p:nvSpPr>
              <p:cNvPr id="87" name="TextBox 86"/>
              <p:cNvSpPr txBox="1"/>
              <p:nvPr/>
            </p:nvSpPr>
            <p:spPr>
              <a:xfrm>
                <a:off x="6324600" y="4648200"/>
                <a:ext cx="82958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𝐹</m:t>
                      </m:r>
                      <m:r>
                        <a:rPr lang="en-GB" sz="1400" b="0" i="1" smtClean="0">
                          <a:latin typeface="Cambria Math"/>
                        </a:rPr>
                        <m:t>=</m:t>
                      </m:r>
                      <m:r>
                        <a:rPr lang="en-GB" sz="1400" b="0" i="1" smtClean="0">
                          <a:latin typeface="Cambria Math"/>
                        </a:rPr>
                        <m:t>𝑚𝑎</m:t>
                      </m:r>
                    </m:oMath>
                  </m:oMathPara>
                </a14:m>
                <a:endParaRPr lang="en-GB" sz="1400" dirty="0"/>
              </a:p>
            </p:txBody>
          </p:sp>
        </mc:Choice>
        <mc:Fallback xmlns="">
          <p:sp>
            <p:nvSpPr>
              <p:cNvPr id="87" name="TextBox 86"/>
              <p:cNvSpPr txBox="1">
                <a:spLocks noRot="1" noChangeAspect="1" noMove="1" noResize="1" noEditPoints="1" noAdjustHandles="1" noChangeArrowheads="1" noChangeShapeType="1" noTextEdit="1"/>
              </p:cNvSpPr>
              <p:nvPr/>
            </p:nvSpPr>
            <p:spPr>
              <a:xfrm>
                <a:off x="6324600" y="4648200"/>
                <a:ext cx="829586" cy="307777"/>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8" name="TextBox 87"/>
              <p:cNvSpPr txBox="1"/>
              <p:nvPr/>
            </p:nvSpPr>
            <p:spPr>
              <a:xfrm>
                <a:off x="5756030" y="5020408"/>
                <a:ext cx="196874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𝑅</m:t>
                      </m:r>
                      <m:r>
                        <a:rPr lang="en-GB" sz="1400" b="0" i="1" smtClean="0">
                          <a:latin typeface="Cambria Math"/>
                        </a:rPr>
                        <m:t>−0.4</m:t>
                      </m:r>
                      <m:r>
                        <a:rPr lang="en-GB" sz="1400" b="0" i="1" smtClean="0">
                          <a:latin typeface="Cambria Math"/>
                        </a:rPr>
                        <m:t>𝑔</m:t>
                      </m:r>
                      <m:r>
                        <a:rPr lang="en-GB" sz="1400" b="0" i="1" smtClean="0">
                          <a:latin typeface="Cambria Math"/>
                        </a:rPr>
                        <m:t>=(0.4×</m:t>
                      </m:r>
                      <m:r>
                        <a:rPr lang="en-GB" sz="1400" b="0" i="0" smtClean="0">
                          <a:latin typeface="Cambria Math"/>
                          <a:ea typeface="Cambria Math"/>
                        </a:rPr>
                        <m:t>0.5)</m:t>
                      </m:r>
                    </m:oMath>
                  </m:oMathPara>
                </a14:m>
                <a:endParaRPr lang="en-GB" sz="1400" dirty="0"/>
              </a:p>
            </p:txBody>
          </p:sp>
        </mc:Choice>
        <mc:Fallback xmlns="">
          <p:sp>
            <p:nvSpPr>
              <p:cNvPr id="88" name="TextBox 87"/>
              <p:cNvSpPr txBox="1">
                <a:spLocks noRot="1" noChangeAspect="1" noMove="1" noResize="1" noEditPoints="1" noAdjustHandles="1" noChangeArrowheads="1" noChangeShapeType="1" noTextEdit="1"/>
              </p:cNvSpPr>
              <p:nvPr/>
            </p:nvSpPr>
            <p:spPr>
              <a:xfrm>
                <a:off x="5756030" y="5020408"/>
                <a:ext cx="1968744" cy="307777"/>
              </a:xfrm>
              <a:prstGeom prst="rect">
                <a:avLst/>
              </a:prstGeom>
              <a:blipFill>
                <a:blip r:embed="rId3"/>
                <a:stretch>
                  <a:fillRect b="-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9" name="TextBox 88"/>
              <p:cNvSpPr txBox="1"/>
              <p:nvPr/>
            </p:nvSpPr>
            <p:spPr>
              <a:xfrm>
                <a:off x="6324600" y="5410200"/>
                <a:ext cx="142462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𝑅</m:t>
                      </m:r>
                      <m:r>
                        <a:rPr lang="en-GB" sz="1400" b="0" i="1" smtClean="0">
                          <a:latin typeface="Cambria Math"/>
                        </a:rPr>
                        <m:t>=4.1</m:t>
                      </m:r>
                      <m:r>
                        <a:rPr lang="en-GB" sz="1400" b="0" i="1" smtClean="0">
                          <a:latin typeface="Cambria Math"/>
                        </a:rPr>
                        <m:t>𝑁</m:t>
                      </m:r>
                      <m:r>
                        <a:rPr lang="en-GB" sz="1400" b="0" i="1" smtClean="0">
                          <a:latin typeface="Cambria Math"/>
                        </a:rPr>
                        <m:t> (2</m:t>
                      </m:r>
                      <m:r>
                        <a:rPr lang="en-GB" sz="1400" b="0" i="1" smtClean="0">
                          <a:latin typeface="Cambria Math"/>
                        </a:rPr>
                        <m:t>𝑠𝑓</m:t>
                      </m:r>
                      <m:r>
                        <a:rPr lang="en-GB" sz="1400" b="0" i="1" smtClean="0">
                          <a:latin typeface="Cambria Math"/>
                        </a:rPr>
                        <m:t>)</m:t>
                      </m:r>
                    </m:oMath>
                  </m:oMathPara>
                </a14:m>
                <a:endParaRPr lang="en-GB" sz="1400" dirty="0"/>
              </a:p>
            </p:txBody>
          </p:sp>
        </mc:Choice>
        <mc:Fallback xmlns="">
          <p:sp>
            <p:nvSpPr>
              <p:cNvPr id="89" name="TextBox 88"/>
              <p:cNvSpPr txBox="1">
                <a:spLocks noRot="1" noChangeAspect="1" noMove="1" noResize="1" noEditPoints="1" noAdjustHandles="1" noChangeArrowheads="1" noChangeShapeType="1" noTextEdit="1"/>
              </p:cNvSpPr>
              <p:nvPr/>
            </p:nvSpPr>
            <p:spPr>
              <a:xfrm>
                <a:off x="6324600" y="5410200"/>
                <a:ext cx="1424621" cy="307777"/>
              </a:xfrm>
              <a:prstGeom prst="rect">
                <a:avLst/>
              </a:prstGeom>
              <a:blipFill>
                <a:blip r:embed="rId4"/>
                <a:stretch>
                  <a:fillRect b="-6000"/>
                </a:stretch>
              </a:blipFill>
            </p:spPr>
            <p:txBody>
              <a:bodyPr/>
              <a:lstStyle/>
              <a:p>
                <a:r>
                  <a:rPr lang="en-GB">
                    <a:noFill/>
                  </a:rPr>
                  <a:t> </a:t>
                </a:r>
              </a:p>
            </p:txBody>
          </p:sp>
        </mc:Fallback>
      </mc:AlternateContent>
      <p:sp>
        <p:nvSpPr>
          <p:cNvPr id="90" name="Arc 89"/>
          <p:cNvSpPr/>
          <p:nvPr/>
        </p:nvSpPr>
        <p:spPr>
          <a:xfrm>
            <a:off x="7414847" y="4783015"/>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1" name="TextBox 90"/>
          <p:cNvSpPr txBox="1"/>
          <p:nvPr/>
        </p:nvSpPr>
        <p:spPr>
          <a:xfrm>
            <a:off x="7869116" y="4824046"/>
            <a:ext cx="1195753" cy="261610"/>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Sub in forces</a:t>
            </a:r>
            <a:endParaRPr lang="en-GB" sz="1100" baseline="-25000" dirty="0">
              <a:solidFill>
                <a:srgbClr val="0000FF"/>
              </a:solidFill>
              <a:latin typeface="Comic Sans MS" pitchFamily="66" charset="0"/>
            </a:endParaRPr>
          </a:p>
        </p:txBody>
      </p:sp>
      <p:sp>
        <p:nvSpPr>
          <p:cNvPr id="92" name="Arc 91"/>
          <p:cNvSpPr/>
          <p:nvPr/>
        </p:nvSpPr>
        <p:spPr>
          <a:xfrm>
            <a:off x="7435363" y="5190392"/>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3" name="TextBox 92"/>
          <p:cNvSpPr txBox="1"/>
          <p:nvPr/>
        </p:nvSpPr>
        <p:spPr>
          <a:xfrm>
            <a:off x="7836878" y="5249008"/>
            <a:ext cx="1195753" cy="261610"/>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Calculate</a:t>
            </a:r>
            <a:endParaRPr lang="en-GB" sz="1100" baseline="-25000" dirty="0">
              <a:solidFill>
                <a:srgbClr val="0000FF"/>
              </a:solidFill>
              <a:latin typeface="Comic Sans MS" pitchFamily="66" charset="0"/>
            </a:endParaRPr>
          </a:p>
        </p:txBody>
      </p:sp>
      <p:sp>
        <p:nvSpPr>
          <p:cNvPr id="94" name="TextBox 93"/>
          <p:cNvSpPr txBox="1"/>
          <p:nvPr/>
        </p:nvSpPr>
        <p:spPr>
          <a:xfrm>
            <a:off x="4431324" y="6016869"/>
            <a:ext cx="4299438" cy="600164"/>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The magnitude of the force from B acting on A is 4.1N. Therefore, the force from A acting on B must be equal to this!</a:t>
            </a:r>
          </a:p>
          <a:p>
            <a:pPr algn="ctr"/>
            <a:r>
              <a:rPr lang="en-GB" sz="1100" dirty="0">
                <a:solidFill>
                  <a:srgbClr val="0000FF"/>
                </a:solidFill>
                <a:latin typeface="Comic Sans MS" pitchFamily="66" charset="0"/>
                <a:sym typeface="Wingdings" pitchFamily="2" charset="2"/>
              </a:rPr>
              <a:t>(since the two masses are staying together)</a:t>
            </a:r>
            <a:endParaRPr lang="en-GB" sz="1100" baseline="-25000" dirty="0">
              <a:solidFill>
                <a:srgbClr val="0000FF"/>
              </a:solidFill>
              <a:latin typeface="Comic Sans MS" pitchFamily="66" charset="0"/>
            </a:endParaRPr>
          </a:p>
        </p:txBody>
      </p:sp>
      <p:sp>
        <p:nvSpPr>
          <p:cNvPr id="95" name="TextBox 94"/>
          <p:cNvSpPr txBox="1"/>
          <p:nvPr/>
        </p:nvSpPr>
        <p:spPr>
          <a:xfrm>
            <a:off x="3052428" y="4330337"/>
            <a:ext cx="604654" cy="276999"/>
          </a:xfrm>
          <a:prstGeom prst="rect">
            <a:avLst/>
          </a:prstGeom>
          <a:noFill/>
        </p:spPr>
        <p:txBody>
          <a:bodyPr wrap="none" rtlCol="0">
            <a:spAutoFit/>
          </a:bodyPr>
          <a:lstStyle/>
          <a:p>
            <a:pPr algn="ctr"/>
            <a:r>
              <a:rPr lang="en-GB" sz="1200" dirty="0">
                <a:solidFill>
                  <a:srgbClr val="0000FF"/>
                </a:solidFill>
                <a:latin typeface="Comic Sans MS" pitchFamily="66" charset="0"/>
              </a:rPr>
              <a:t>10.3N</a:t>
            </a:r>
            <a:endParaRPr lang="en-GB" sz="1200" baseline="30000" dirty="0">
              <a:solidFill>
                <a:srgbClr val="0000FF"/>
              </a:solidFill>
              <a:latin typeface="Comic Sans MS" pitchFamily="66" charset="0"/>
            </a:endParaRPr>
          </a:p>
        </p:txBody>
      </p:sp>
    </p:spTree>
    <p:extLst>
      <p:ext uri="{BB962C8B-B14F-4D97-AF65-F5344CB8AC3E}">
        <p14:creationId xmlns:p14="http://schemas.microsoft.com/office/powerpoint/2010/main" val="1720949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5">
                                            <p:txEl>
                                              <p:pRg st="0" end="0"/>
                                            </p:txEl>
                                          </p:spTgt>
                                        </p:tgtEl>
                                        <p:attrNameLst>
                                          <p:attrName>style.visibility</p:attrName>
                                        </p:attrNameLst>
                                      </p:cBhvr>
                                      <p:to>
                                        <p:strVal val="visible"/>
                                      </p:to>
                                    </p:set>
                                    <p:animEffect transition="in" filter="blinds(horizontal)">
                                      <p:cBhvr>
                                        <p:cTn id="7" dur="500"/>
                                        <p:tgtEl>
                                          <p:spTgt spid="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5">
                                            <p:txEl>
                                              <p:pRg st="2" end="2"/>
                                            </p:txEl>
                                          </p:spTgt>
                                        </p:tgtEl>
                                        <p:attrNameLst>
                                          <p:attrName>style.visibility</p:attrName>
                                        </p:attrNameLst>
                                      </p:cBhvr>
                                      <p:to>
                                        <p:strVal val="visible"/>
                                      </p:to>
                                    </p:set>
                                    <p:animEffect transition="in" filter="blinds(horizontal)">
                                      <p:cBhvr>
                                        <p:cTn id="12" dur="500"/>
                                        <p:tgtEl>
                                          <p:spTgt spid="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5">
                                            <p:txEl>
                                              <p:pRg st="4" end="4"/>
                                            </p:txEl>
                                          </p:spTgt>
                                        </p:tgtEl>
                                        <p:attrNameLst>
                                          <p:attrName>style.visibility</p:attrName>
                                        </p:attrNameLst>
                                      </p:cBhvr>
                                      <p:to>
                                        <p:strVal val="visible"/>
                                      </p:to>
                                    </p:set>
                                    <p:animEffect transition="in" filter="blinds(horizontal)">
                                      <p:cBhvr>
                                        <p:cTn id="17" dur="500"/>
                                        <p:tgtEl>
                                          <p:spTgt spid="7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5">
                                            <p:txEl>
                                              <p:pRg st="5" end="5"/>
                                            </p:txEl>
                                          </p:spTgt>
                                        </p:tgtEl>
                                        <p:attrNameLst>
                                          <p:attrName>style.visibility</p:attrName>
                                        </p:attrNameLst>
                                      </p:cBhvr>
                                      <p:to>
                                        <p:strVal val="visible"/>
                                      </p:to>
                                    </p:set>
                                    <p:animEffect transition="in" filter="blinds(horizontal)">
                                      <p:cBhvr>
                                        <p:cTn id="22" dur="500"/>
                                        <p:tgtEl>
                                          <p:spTgt spid="7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6">
                                            <p:txEl>
                                              <p:pRg st="0" end="0"/>
                                            </p:txEl>
                                          </p:spTgt>
                                        </p:tgtEl>
                                        <p:attrNameLst>
                                          <p:attrName>style.visibility</p:attrName>
                                        </p:attrNameLst>
                                      </p:cBhvr>
                                      <p:to>
                                        <p:strVal val="visible"/>
                                      </p:to>
                                    </p:set>
                                    <p:animEffect transition="in" filter="blinds(horizontal)">
                                      <p:cBhvr>
                                        <p:cTn id="27" dur="500"/>
                                        <p:tgtEl>
                                          <p:spTgt spid="8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5"/>
                                        </p:tgtEl>
                                        <p:attrNameLst>
                                          <p:attrName>style.visibility</p:attrName>
                                        </p:attrNameLst>
                                      </p:cBhvr>
                                      <p:to>
                                        <p:strVal val="visible"/>
                                      </p:to>
                                    </p:set>
                                    <p:animEffect transition="in" filter="blinds(horizontal)">
                                      <p:cBhvr>
                                        <p:cTn id="32" dur="500"/>
                                        <p:tgtEl>
                                          <p:spTgt spid="85"/>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blinds(horizontal)">
                                      <p:cBhvr>
                                        <p:cTn id="35" dur="500"/>
                                        <p:tgtEl>
                                          <p:spTgt spid="76"/>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77"/>
                                        </p:tgtEl>
                                        <p:attrNameLst>
                                          <p:attrName>style.visibility</p:attrName>
                                        </p:attrNameLst>
                                      </p:cBhvr>
                                      <p:to>
                                        <p:strVal val="visible"/>
                                      </p:to>
                                    </p:set>
                                    <p:animEffect transition="in" filter="blinds(horizontal)">
                                      <p:cBhvr>
                                        <p:cTn id="38" dur="500"/>
                                        <p:tgtEl>
                                          <p:spTgt spid="77"/>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blinds(horizontal)">
                                      <p:cBhvr>
                                        <p:cTn id="41" dur="500"/>
                                        <p:tgtEl>
                                          <p:spTgt spid="33"/>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blinds(horizontal)">
                                      <p:cBhvr>
                                        <p:cTn id="44" dur="500"/>
                                        <p:tgtEl>
                                          <p:spTgt spid="32"/>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78"/>
                                        </p:tgtEl>
                                        <p:attrNameLst>
                                          <p:attrName>style.visibility</p:attrName>
                                        </p:attrNameLst>
                                      </p:cBhvr>
                                      <p:to>
                                        <p:strVal val="visible"/>
                                      </p:to>
                                    </p:set>
                                    <p:animEffect transition="in" filter="blinds(horizontal)">
                                      <p:cBhvr>
                                        <p:cTn id="49" dur="500"/>
                                        <p:tgtEl>
                                          <p:spTgt spid="78"/>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79"/>
                                        </p:tgtEl>
                                        <p:attrNameLst>
                                          <p:attrName>style.visibility</p:attrName>
                                        </p:attrNameLst>
                                      </p:cBhvr>
                                      <p:to>
                                        <p:strVal val="visible"/>
                                      </p:to>
                                    </p:set>
                                    <p:animEffect transition="in" filter="blinds(horizontal)">
                                      <p:cBhvr>
                                        <p:cTn id="54" dur="500"/>
                                        <p:tgtEl>
                                          <p:spTgt spid="79"/>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80"/>
                                        </p:tgtEl>
                                        <p:attrNameLst>
                                          <p:attrName>style.visibility</p:attrName>
                                        </p:attrNameLst>
                                      </p:cBhvr>
                                      <p:to>
                                        <p:strVal val="visible"/>
                                      </p:to>
                                    </p:set>
                                    <p:animEffect transition="in" filter="blinds(horizontal)">
                                      <p:cBhvr>
                                        <p:cTn id="59" dur="500"/>
                                        <p:tgtEl>
                                          <p:spTgt spid="80"/>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81"/>
                                        </p:tgtEl>
                                        <p:attrNameLst>
                                          <p:attrName>style.visibility</p:attrName>
                                        </p:attrNameLst>
                                      </p:cBhvr>
                                      <p:to>
                                        <p:strVal val="visible"/>
                                      </p:to>
                                    </p:set>
                                    <p:animEffect transition="in" filter="blinds(horizontal)">
                                      <p:cBhvr>
                                        <p:cTn id="64" dur="500"/>
                                        <p:tgtEl>
                                          <p:spTgt spid="81"/>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nodeType="clickEffect">
                                  <p:stCondLst>
                                    <p:cond delay="0"/>
                                  </p:stCondLst>
                                  <p:childTnLst>
                                    <p:set>
                                      <p:cBhvr>
                                        <p:cTn id="68" dur="1" fill="hold">
                                          <p:stCondLst>
                                            <p:cond delay="0"/>
                                          </p:stCondLst>
                                        </p:cTn>
                                        <p:tgtEl>
                                          <p:spTgt spid="86">
                                            <p:txEl>
                                              <p:pRg st="1" end="1"/>
                                            </p:txEl>
                                          </p:spTgt>
                                        </p:tgtEl>
                                        <p:attrNameLst>
                                          <p:attrName>style.visibility</p:attrName>
                                        </p:attrNameLst>
                                      </p:cBhvr>
                                      <p:to>
                                        <p:strVal val="visible"/>
                                      </p:to>
                                    </p:set>
                                    <p:animEffect transition="in" filter="blinds(horizontal)">
                                      <p:cBhvr>
                                        <p:cTn id="69" dur="500"/>
                                        <p:tgtEl>
                                          <p:spTgt spid="86">
                                            <p:txEl>
                                              <p:pRg st="1" end="1"/>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nodeType="clickEffect">
                                  <p:stCondLst>
                                    <p:cond delay="0"/>
                                  </p:stCondLst>
                                  <p:childTnLst>
                                    <p:set>
                                      <p:cBhvr>
                                        <p:cTn id="73" dur="1" fill="hold">
                                          <p:stCondLst>
                                            <p:cond delay="0"/>
                                          </p:stCondLst>
                                        </p:cTn>
                                        <p:tgtEl>
                                          <p:spTgt spid="82"/>
                                        </p:tgtEl>
                                        <p:attrNameLst>
                                          <p:attrName>style.visibility</p:attrName>
                                        </p:attrNameLst>
                                      </p:cBhvr>
                                      <p:to>
                                        <p:strVal val="visible"/>
                                      </p:to>
                                    </p:set>
                                    <p:animEffect transition="in" filter="blinds(horizontal)">
                                      <p:cBhvr>
                                        <p:cTn id="74" dur="500"/>
                                        <p:tgtEl>
                                          <p:spTgt spid="82"/>
                                        </p:tgtEl>
                                      </p:cBhvr>
                                    </p:animEffect>
                                  </p:childTnLst>
                                </p:cTn>
                              </p:par>
                              <p:par>
                                <p:cTn id="75" presetID="3" presetClass="entr" presetSubtype="10" fill="hold" nodeType="withEffect">
                                  <p:stCondLst>
                                    <p:cond delay="0"/>
                                  </p:stCondLst>
                                  <p:childTnLst>
                                    <p:set>
                                      <p:cBhvr>
                                        <p:cTn id="76" dur="1" fill="hold">
                                          <p:stCondLst>
                                            <p:cond delay="0"/>
                                          </p:stCondLst>
                                        </p:cTn>
                                        <p:tgtEl>
                                          <p:spTgt spid="83"/>
                                        </p:tgtEl>
                                        <p:attrNameLst>
                                          <p:attrName>style.visibility</p:attrName>
                                        </p:attrNameLst>
                                      </p:cBhvr>
                                      <p:to>
                                        <p:strVal val="visible"/>
                                      </p:to>
                                    </p:set>
                                    <p:animEffect transition="in" filter="blinds(horizontal)">
                                      <p:cBhvr>
                                        <p:cTn id="77" dur="500"/>
                                        <p:tgtEl>
                                          <p:spTgt spid="83"/>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84"/>
                                        </p:tgtEl>
                                        <p:attrNameLst>
                                          <p:attrName>style.visibility</p:attrName>
                                        </p:attrNameLst>
                                      </p:cBhvr>
                                      <p:to>
                                        <p:strVal val="visible"/>
                                      </p:to>
                                    </p:set>
                                    <p:animEffect transition="in" filter="blinds(horizontal)">
                                      <p:cBhvr>
                                        <p:cTn id="82" dur="500"/>
                                        <p:tgtEl>
                                          <p:spTgt spid="84"/>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87"/>
                                        </p:tgtEl>
                                        <p:attrNameLst>
                                          <p:attrName>style.visibility</p:attrName>
                                        </p:attrNameLst>
                                      </p:cBhvr>
                                      <p:to>
                                        <p:strVal val="visible"/>
                                      </p:to>
                                    </p:set>
                                    <p:animEffect transition="in" filter="blinds(horizontal)">
                                      <p:cBhvr>
                                        <p:cTn id="87" dur="500"/>
                                        <p:tgtEl>
                                          <p:spTgt spid="87"/>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90"/>
                                        </p:tgtEl>
                                        <p:attrNameLst>
                                          <p:attrName>style.visibility</p:attrName>
                                        </p:attrNameLst>
                                      </p:cBhvr>
                                      <p:to>
                                        <p:strVal val="visible"/>
                                      </p:to>
                                    </p:set>
                                    <p:animEffect transition="in" filter="blinds(horizontal)">
                                      <p:cBhvr>
                                        <p:cTn id="92" dur="500"/>
                                        <p:tgtEl>
                                          <p:spTgt spid="90"/>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91"/>
                                        </p:tgtEl>
                                        <p:attrNameLst>
                                          <p:attrName>style.visibility</p:attrName>
                                        </p:attrNameLst>
                                      </p:cBhvr>
                                      <p:to>
                                        <p:strVal val="visible"/>
                                      </p:to>
                                    </p:set>
                                    <p:animEffect transition="in" filter="blinds(horizontal)">
                                      <p:cBhvr>
                                        <p:cTn id="97" dur="500"/>
                                        <p:tgtEl>
                                          <p:spTgt spid="91"/>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88"/>
                                        </p:tgtEl>
                                        <p:attrNameLst>
                                          <p:attrName>style.visibility</p:attrName>
                                        </p:attrNameLst>
                                      </p:cBhvr>
                                      <p:to>
                                        <p:strVal val="visible"/>
                                      </p:to>
                                    </p:set>
                                    <p:animEffect transition="in" filter="blinds(horizontal)">
                                      <p:cBhvr>
                                        <p:cTn id="102" dur="500"/>
                                        <p:tgtEl>
                                          <p:spTgt spid="88"/>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92"/>
                                        </p:tgtEl>
                                        <p:attrNameLst>
                                          <p:attrName>style.visibility</p:attrName>
                                        </p:attrNameLst>
                                      </p:cBhvr>
                                      <p:to>
                                        <p:strVal val="visible"/>
                                      </p:to>
                                    </p:set>
                                    <p:animEffect transition="in" filter="blinds(horizontal)">
                                      <p:cBhvr>
                                        <p:cTn id="107" dur="500"/>
                                        <p:tgtEl>
                                          <p:spTgt spid="92"/>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93"/>
                                        </p:tgtEl>
                                        <p:attrNameLst>
                                          <p:attrName>style.visibility</p:attrName>
                                        </p:attrNameLst>
                                      </p:cBhvr>
                                      <p:to>
                                        <p:strVal val="visible"/>
                                      </p:to>
                                    </p:set>
                                    <p:animEffect transition="in" filter="blinds(horizontal)">
                                      <p:cBhvr>
                                        <p:cTn id="112" dur="500"/>
                                        <p:tgtEl>
                                          <p:spTgt spid="93"/>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89"/>
                                        </p:tgtEl>
                                        <p:attrNameLst>
                                          <p:attrName>style.visibility</p:attrName>
                                        </p:attrNameLst>
                                      </p:cBhvr>
                                      <p:to>
                                        <p:strVal val="visible"/>
                                      </p:to>
                                    </p:set>
                                    <p:animEffect transition="in" filter="blinds(horizontal)">
                                      <p:cBhvr>
                                        <p:cTn id="117" dur="500"/>
                                        <p:tgtEl>
                                          <p:spTgt spid="89"/>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nodeType="clickEffect">
                                  <p:stCondLst>
                                    <p:cond delay="0"/>
                                  </p:stCondLst>
                                  <p:childTnLst>
                                    <p:set>
                                      <p:cBhvr>
                                        <p:cTn id="121" dur="1" fill="hold">
                                          <p:stCondLst>
                                            <p:cond delay="0"/>
                                          </p:stCondLst>
                                        </p:cTn>
                                        <p:tgtEl>
                                          <p:spTgt spid="94">
                                            <p:txEl>
                                              <p:pRg st="0" end="0"/>
                                            </p:txEl>
                                          </p:spTgt>
                                        </p:tgtEl>
                                        <p:attrNameLst>
                                          <p:attrName>style.visibility</p:attrName>
                                        </p:attrNameLst>
                                      </p:cBhvr>
                                      <p:to>
                                        <p:strVal val="visible"/>
                                      </p:to>
                                    </p:set>
                                    <p:animEffect transition="in" filter="blinds(horizontal)">
                                      <p:cBhvr>
                                        <p:cTn id="122" dur="500"/>
                                        <p:tgtEl>
                                          <p:spTgt spid="94">
                                            <p:txEl>
                                              <p:pRg st="0" end="0"/>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nodeType="clickEffect">
                                  <p:stCondLst>
                                    <p:cond delay="0"/>
                                  </p:stCondLst>
                                  <p:childTnLst>
                                    <p:set>
                                      <p:cBhvr>
                                        <p:cTn id="126" dur="1" fill="hold">
                                          <p:stCondLst>
                                            <p:cond delay="0"/>
                                          </p:stCondLst>
                                        </p:cTn>
                                        <p:tgtEl>
                                          <p:spTgt spid="94">
                                            <p:txEl>
                                              <p:pRg st="1" end="1"/>
                                            </p:txEl>
                                          </p:spTgt>
                                        </p:tgtEl>
                                        <p:attrNameLst>
                                          <p:attrName>style.visibility</p:attrName>
                                        </p:attrNameLst>
                                      </p:cBhvr>
                                      <p:to>
                                        <p:strVal val="visible"/>
                                      </p:to>
                                    </p:set>
                                    <p:animEffect transition="in" filter="blinds(horizontal)">
                                      <p:cBhvr>
                                        <p:cTn id="127" dur="500"/>
                                        <p:tgtEl>
                                          <p:spTgt spid="9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p:bldP spid="76" grpId="0" animBg="1"/>
      <p:bldP spid="77" grpId="0"/>
      <p:bldP spid="79" grpId="0"/>
      <p:bldP spid="81" grpId="0"/>
      <p:bldP spid="84" grpId="0"/>
      <p:bldP spid="85" grpId="0"/>
      <p:bldP spid="87" grpId="0"/>
      <p:bldP spid="88" grpId="0"/>
      <p:bldP spid="89" grpId="0"/>
      <p:bldP spid="90" grpId="0" animBg="1"/>
      <p:bldP spid="91" grpId="0"/>
      <p:bldP spid="92" grpId="0" animBg="1"/>
      <p:bldP spid="9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10000"/>
          </a:bodyPr>
          <a:lstStyle/>
          <a:p>
            <a:pPr marL="0" indent="0" algn="ctr">
              <a:buNone/>
            </a:pPr>
            <a:r>
              <a:rPr lang="en-US" sz="1600" b="1" dirty="0">
                <a:latin typeface="Comic Sans MS" panose="030F0702030302020204" pitchFamily="66" charset="0"/>
              </a:rPr>
              <a:t>Sometimes a system will involve the motion of more than one particle, which are connected together</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A light scale-pan is attached to a vertical light inextensible string. The scale pan carries two masses, A and B. The mass of A is 400g and the mass of B is 600g. A rests on top of B.</a:t>
            </a:r>
          </a:p>
          <a:p>
            <a:pPr marL="0" indent="0" algn="ctr">
              <a:buNone/>
            </a:pPr>
            <a:endParaRPr lang="en-GB" sz="1600" dirty="0">
              <a:latin typeface="Comic Sans MS" pitchFamily="66" charset="0"/>
            </a:endParaRPr>
          </a:p>
          <a:p>
            <a:pPr marL="0" indent="0" algn="ctr">
              <a:buNone/>
            </a:pPr>
            <a:r>
              <a:rPr lang="en-GB" sz="1600" dirty="0">
                <a:latin typeface="Comic Sans MS" pitchFamily="66" charset="0"/>
              </a:rPr>
              <a:t>The scale pan is raised vertically with an acceleration of 0.5ms</a:t>
            </a:r>
            <a:r>
              <a:rPr lang="en-GB" sz="1600" baseline="30000" dirty="0">
                <a:latin typeface="Comic Sans MS" pitchFamily="66" charset="0"/>
              </a:rPr>
              <a:t>-2</a:t>
            </a:r>
            <a:r>
              <a:rPr lang="en-GB" sz="1600" dirty="0">
                <a:latin typeface="Comic Sans MS" pitchFamily="66" charset="0"/>
              </a:rPr>
              <a:t>.</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Find the Tension in the string</a:t>
            </a:r>
          </a:p>
          <a:p>
            <a:pPr algn="ctr">
              <a:buAutoNum type="alphaLcParenR"/>
            </a:pPr>
            <a:r>
              <a:rPr lang="en-GB" sz="1600" dirty="0">
                <a:latin typeface="Comic Sans MS" pitchFamily="66" charset="0"/>
              </a:rPr>
              <a:t>Find the force exerted on mass B by mass A</a:t>
            </a:r>
          </a:p>
          <a:p>
            <a:pPr algn="ctr">
              <a:buAutoNum type="alphaLcParenR"/>
            </a:pPr>
            <a:r>
              <a:rPr lang="en-GB" sz="1600" dirty="0">
                <a:latin typeface="Comic Sans MS" pitchFamily="66" charset="0"/>
              </a:rPr>
              <a:t>Find the force exerted on mass B by the scale pan</a:t>
            </a: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10E</a:t>
            </a:r>
            <a:endParaRPr lang="en-GB" dirty="0">
              <a:latin typeface="Comic Sans MS" panose="030F0702030302020204" pitchFamily="66" charset="0"/>
            </a:endParaRPr>
          </a:p>
        </p:txBody>
      </p:sp>
      <p:sp>
        <p:nvSpPr>
          <p:cNvPr id="5" name="Isosceles Triangle 4"/>
          <p:cNvSpPr/>
          <p:nvPr/>
        </p:nvSpPr>
        <p:spPr>
          <a:xfrm>
            <a:off x="4648200" y="1828800"/>
            <a:ext cx="1371600" cy="1524000"/>
          </a:xfrm>
          <a:prstGeom prst="triangl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Arrow Connector 5"/>
          <p:cNvCxnSpPr>
            <a:stCxn id="5" idx="0"/>
          </p:cNvCxnSpPr>
          <p:nvPr/>
        </p:nvCxnSpPr>
        <p:spPr>
          <a:xfrm flipV="1">
            <a:off x="5334000" y="1447800"/>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4953000" y="2971800"/>
            <a:ext cx="762000" cy="3810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5105400" y="2628900"/>
            <a:ext cx="457200" cy="3429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5486400" y="2667000"/>
            <a:ext cx="296876" cy="276999"/>
          </a:xfrm>
          <a:prstGeom prst="rect">
            <a:avLst/>
          </a:prstGeom>
          <a:noFill/>
        </p:spPr>
        <p:txBody>
          <a:bodyPr wrap="none" rtlCol="0">
            <a:spAutoFit/>
          </a:bodyPr>
          <a:lstStyle/>
          <a:p>
            <a:pPr algn="ctr"/>
            <a:r>
              <a:rPr lang="en-GB" sz="1200" dirty="0">
                <a:latin typeface="Comic Sans MS" pitchFamily="66" charset="0"/>
              </a:rPr>
              <a:t>A</a:t>
            </a:r>
          </a:p>
        </p:txBody>
      </p:sp>
      <p:sp>
        <p:nvSpPr>
          <p:cNvPr id="10" name="TextBox 9"/>
          <p:cNvSpPr txBox="1"/>
          <p:nvPr/>
        </p:nvSpPr>
        <p:spPr>
          <a:xfrm>
            <a:off x="5638800" y="3048000"/>
            <a:ext cx="282449" cy="276999"/>
          </a:xfrm>
          <a:prstGeom prst="rect">
            <a:avLst/>
          </a:prstGeom>
          <a:noFill/>
        </p:spPr>
        <p:txBody>
          <a:bodyPr wrap="none" rtlCol="0">
            <a:spAutoFit/>
          </a:bodyPr>
          <a:lstStyle/>
          <a:p>
            <a:pPr algn="ctr"/>
            <a:r>
              <a:rPr lang="en-GB" sz="1200" dirty="0">
                <a:latin typeface="Comic Sans MS" pitchFamily="66" charset="0"/>
              </a:rPr>
              <a:t>B</a:t>
            </a:r>
          </a:p>
        </p:txBody>
      </p:sp>
      <p:cxnSp>
        <p:nvCxnSpPr>
          <p:cNvPr id="11" name="Straight Arrow Connector 10"/>
          <p:cNvCxnSpPr/>
          <p:nvPr/>
        </p:nvCxnSpPr>
        <p:spPr>
          <a:xfrm flipV="1">
            <a:off x="5943600" y="2209800"/>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5943600" y="2057400"/>
            <a:ext cx="0" cy="5334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334000" y="3352800"/>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334000" y="2971800"/>
            <a:ext cx="0" cy="334108"/>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911970" y="2977661"/>
            <a:ext cx="494046" cy="276999"/>
          </a:xfrm>
          <a:prstGeom prst="rect">
            <a:avLst/>
          </a:prstGeom>
          <a:noFill/>
        </p:spPr>
        <p:txBody>
          <a:bodyPr wrap="none" rtlCol="0">
            <a:spAutoFit/>
          </a:bodyPr>
          <a:lstStyle/>
          <a:p>
            <a:pPr algn="ctr"/>
            <a:r>
              <a:rPr lang="en-GB" sz="1200" dirty="0">
                <a:solidFill>
                  <a:srgbClr val="0000FF"/>
                </a:solidFill>
                <a:latin typeface="Comic Sans MS" pitchFamily="66" charset="0"/>
              </a:rPr>
              <a:t>0.4g</a:t>
            </a:r>
          </a:p>
        </p:txBody>
      </p:sp>
      <p:sp>
        <p:nvSpPr>
          <p:cNvPr id="16" name="TextBox 15"/>
          <p:cNvSpPr txBox="1"/>
          <p:nvPr/>
        </p:nvSpPr>
        <p:spPr>
          <a:xfrm>
            <a:off x="4876800" y="3352800"/>
            <a:ext cx="494046" cy="276999"/>
          </a:xfrm>
          <a:prstGeom prst="rect">
            <a:avLst/>
          </a:prstGeom>
          <a:noFill/>
        </p:spPr>
        <p:txBody>
          <a:bodyPr wrap="none" rtlCol="0">
            <a:spAutoFit/>
          </a:bodyPr>
          <a:lstStyle/>
          <a:p>
            <a:pPr algn="ctr"/>
            <a:r>
              <a:rPr lang="en-GB" sz="1200" dirty="0">
                <a:solidFill>
                  <a:srgbClr val="0000FF"/>
                </a:solidFill>
                <a:latin typeface="Comic Sans MS" pitchFamily="66" charset="0"/>
              </a:rPr>
              <a:t>0.6g</a:t>
            </a:r>
          </a:p>
        </p:txBody>
      </p:sp>
      <p:sp>
        <p:nvSpPr>
          <p:cNvPr id="17" name="TextBox 16"/>
          <p:cNvSpPr txBox="1"/>
          <p:nvPr/>
        </p:nvSpPr>
        <p:spPr>
          <a:xfrm>
            <a:off x="5943600" y="2209800"/>
            <a:ext cx="713657" cy="276999"/>
          </a:xfrm>
          <a:prstGeom prst="rect">
            <a:avLst/>
          </a:prstGeom>
          <a:noFill/>
        </p:spPr>
        <p:txBody>
          <a:bodyPr wrap="none" rtlCol="0">
            <a:spAutoFit/>
          </a:bodyPr>
          <a:lstStyle/>
          <a:p>
            <a:pPr algn="ctr"/>
            <a:r>
              <a:rPr lang="en-GB" sz="1200" dirty="0">
                <a:solidFill>
                  <a:srgbClr val="0000FF"/>
                </a:solidFill>
                <a:latin typeface="Comic Sans MS" pitchFamily="66" charset="0"/>
              </a:rPr>
              <a:t>0.5ms</a:t>
            </a:r>
            <a:r>
              <a:rPr lang="en-GB" sz="1200" baseline="30000" dirty="0">
                <a:solidFill>
                  <a:srgbClr val="0000FF"/>
                </a:solidFill>
                <a:latin typeface="Comic Sans MS" pitchFamily="66" charset="0"/>
              </a:rPr>
              <a:t>-2</a:t>
            </a:r>
          </a:p>
        </p:txBody>
      </p:sp>
      <p:sp>
        <p:nvSpPr>
          <p:cNvPr id="18" name="TextBox 17"/>
          <p:cNvSpPr txBox="1"/>
          <p:nvPr/>
        </p:nvSpPr>
        <p:spPr>
          <a:xfrm>
            <a:off x="5334000" y="1524000"/>
            <a:ext cx="604654" cy="276999"/>
          </a:xfrm>
          <a:prstGeom prst="rect">
            <a:avLst/>
          </a:prstGeom>
          <a:noFill/>
        </p:spPr>
        <p:txBody>
          <a:bodyPr wrap="none" rtlCol="0">
            <a:spAutoFit/>
          </a:bodyPr>
          <a:lstStyle/>
          <a:p>
            <a:pPr algn="ctr"/>
            <a:r>
              <a:rPr lang="en-GB" sz="1200" dirty="0">
                <a:solidFill>
                  <a:srgbClr val="0000FF"/>
                </a:solidFill>
                <a:latin typeface="Comic Sans MS" pitchFamily="66" charset="0"/>
              </a:rPr>
              <a:t>10.3N</a:t>
            </a:r>
          </a:p>
        </p:txBody>
      </p:sp>
      <p:sp>
        <p:nvSpPr>
          <p:cNvPr id="19" name="TextBox 18"/>
          <p:cNvSpPr txBox="1"/>
          <p:nvPr/>
        </p:nvSpPr>
        <p:spPr>
          <a:xfrm>
            <a:off x="6477000" y="2546838"/>
            <a:ext cx="2667000" cy="938719"/>
          </a:xfrm>
          <a:prstGeom prst="rect">
            <a:avLst/>
          </a:prstGeom>
          <a:noFill/>
        </p:spPr>
        <p:txBody>
          <a:bodyPr wrap="square" rtlCol="0">
            <a:spAutoFit/>
          </a:bodyPr>
          <a:lstStyle/>
          <a:p>
            <a:pPr algn="ctr"/>
            <a:r>
              <a:rPr lang="en-GB" sz="1100" dirty="0">
                <a:latin typeface="Comic Sans MS" pitchFamily="66" charset="0"/>
              </a:rPr>
              <a:t>Draw a diagram for B, remember to include the force exerted by A which pushes down, and the force from the scale pan which pushes up, from beneath…</a:t>
            </a:r>
          </a:p>
        </p:txBody>
      </p:sp>
      <p:sp>
        <p:nvSpPr>
          <p:cNvPr id="20" name="Rectangle 19"/>
          <p:cNvSpPr/>
          <p:nvPr/>
        </p:nvSpPr>
        <p:spPr>
          <a:xfrm>
            <a:off x="4621823" y="4522178"/>
            <a:ext cx="762000" cy="3810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p:cNvSpPr txBox="1"/>
          <p:nvPr/>
        </p:nvSpPr>
        <p:spPr>
          <a:xfrm>
            <a:off x="5307623" y="4598378"/>
            <a:ext cx="282449" cy="276999"/>
          </a:xfrm>
          <a:prstGeom prst="rect">
            <a:avLst/>
          </a:prstGeom>
          <a:noFill/>
        </p:spPr>
        <p:txBody>
          <a:bodyPr wrap="none" rtlCol="0">
            <a:spAutoFit/>
          </a:bodyPr>
          <a:lstStyle/>
          <a:p>
            <a:pPr algn="ctr"/>
            <a:r>
              <a:rPr lang="en-GB" sz="1200" dirty="0">
                <a:latin typeface="Comic Sans MS" pitchFamily="66" charset="0"/>
              </a:rPr>
              <a:t>B</a:t>
            </a:r>
          </a:p>
        </p:txBody>
      </p:sp>
      <p:cxnSp>
        <p:nvCxnSpPr>
          <p:cNvPr id="22" name="Straight Arrow Connector 21"/>
          <p:cNvCxnSpPr/>
          <p:nvPr/>
        </p:nvCxnSpPr>
        <p:spPr>
          <a:xfrm>
            <a:off x="5002823" y="4903178"/>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545623" y="4903178"/>
            <a:ext cx="494046" cy="276999"/>
          </a:xfrm>
          <a:prstGeom prst="rect">
            <a:avLst/>
          </a:prstGeom>
          <a:noFill/>
        </p:spPr>
        <p:txBody>
          <a:bodyPr wrap="none" rtlCol="0">
            <a:spAutoFit/>
          </a:bodyPr>
          <a:lstStyle/>
          <a:p>
            <a:pPr algn="ctr"/>
            <a:r>
              <a:rPr lang="en-GB" sz="1200" dirty="0">
                <a:solidFill>
                  <a:srgbClr val="0000FF"/>
                </a:solidFill>
                <a:latin typeface="Comic Sans MS" pitchFamily="66" charset="0"/>
              </a:rPr>
              <a:t>0.6g</a:t>
            </a:r>
          </a:p>
        </p:txBody>
      </p:sp>
      <p:cxnSp>
        <p:nvCxnSpPr>
          <p:cNvPr id="24" name="Straight Arrow Connector 23"/>
          <p:cNvCxnSpPr/>
          <p:nvPr/>
        </p:nvCxnSpPr>
        <p:spPr>
          <a:xfrm flipV="1">
            <a:off x="5673970" y="4428393"/>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5673970" y="4275993"/>
            <a:ext cx="0" cy="5334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673970" y="4428393"/>
            <a:ext cx="713657" cy="276999"/>
          </a:xfrm>
          <a:prstGeom prst="rect">
            <a:avLst/>
          </a:prstGeom>
          <a:noFill/>
        </p:spPr>
        <p:txBody>
          <a:bodyPr wrap="none" rtlCol="0">
            <a:spAutoFit/>
          </a:bodyPr>
          <a:lstStyle/>
          <a:p>
            <a:pPr algn="ctr"/>
            <a:r>
              <a:rPr lang="en-GB" sz="1200" dirty="0">
                <a:solidFill>
                  <a:srgbClr val="0000FF"/>
                </a:solidFill>
                <a:latin typeface="Comic Sans MS" pitchFamily="66" charset="0"/>
              </a:rPr>
              <a:t>0.5ms</a:t>
            </a:r>
            <a:r>
              <a:rPr lang="en-GB" sz="1200" baseline="30000" dirty="0">
                <a:solidFill>
                  <a:srgbClr val="0000FF"/>
                </a:solidFill>
                <a:latin typeface="Comic Sans MS" pitchFamily="66" charset="0"/>
              </a:rPr>
              <a:t>-2</a:t>
            </a:r>
          </a:p>
        </p:txBody>
      </p:sp>
      <p:cxnSp>
        <p:nvCxnSpPr>
          <p:cNvPr id="27" name="Straight Arrow Connector 26"/>
          <p:cNvCxnSpPr/>
          <p:nvPr/>
        </p:nvCxnSpPr>
        <p:spPr>
          <a:xfrm>
            <a:off x="4996961" y="4141178"/>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229100" y="4906108"/>
            <a:ext cx="1565031"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751556" y="3894993"/>
            <a:ext cx="510076" cy="276999"/>
          </a:xfrm>
          <a:prstGeom prst="rect">
            <a:avLst/>
          </a:prstGeom>
          <a:noFill/>
        </p:spPr>
        <p:txBody>
          <a:bodyPr wrap="none" rtlCol="0">
            <a:spAutoFit/>
          </a:bodyPr>
          <a:lstStyle/>
          <a:p>
            <a:pPr algn="ctr"/>
            <a:r>
              <a:rPr lang="en-GB" sz="1200" dirty="0">
                <a:solidFill>
                  <a:srgbClr val="0000FF"/>
                </a:solidFill>
                <a:latin typeface="Comic Sans MS" pitchFamily="66" charset="0"/>
              </a:rPr>
              <a:t>4.1N</a:t>
            </a:r>
          </a:p>
        </p:txBody>
      </p:sp>
      <p:cxnSp>
        <p:nvCxnSpPr>
          <p:cNvPr id="30" name="Straight Arrow Connector 29"/>
          <p:cNvCxnSpPr/>
          <p:nvPr/>
        </p:nvCxnSpPr>
        <p:spPr>
          <a:xfrm flipV="1">
            <a:off x="5231423" y="4897316"/>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123947" y="5266593"/>
            <a:ext cx="239361" cy="276999"/>
          </a:xfrm>
          <a:prstGeom prst="rect">
            <a:avLst/>
          </a:prstGeom>
          <a:noFill/>
        </p:spPr>
        <p:txBody>
          <a:bodyPr wrap="square" rtlCol="0">
            <a:spAutoFit/>
          </a:bodyPr>
          <a:lstStyle/>
          <a:p>
            <a:pPr algn="ctr"/>
            <a:r>
              <a:rPr lang="en-GB" sz="1200" dirty="0">
                <a:solidFill>
                  <a:srgbClr val="0000FF"/>
                </a:solidFill>
                <a:latin typeface="Comic Sans MS" pitchFamily="66" charset="0"/>
              </a:rPr>
              <a:t>S</a:t>
            </a:r>
          </a:p>
        </p:txBody>
      </p:sp>
      <p:sp>
        <p:nvSpPr>
          <p:cNvPr id="32" name="TextBox 31"/>
          <p:cNvSpPr txBox="1"/>
          <p:nvPr/>
        </p:nvSpPr>
        <p:spPr>
          <a:xfrm>
            <a:off x="4692162" y="4569070"/>
            <a:ext cx="577402" cy="276999"/>
          </a:xfrm>
          <a:prstGeom prst="rect">
            <a:avLst/>
          </a:prstGeom>
          <a:noFill/>
        </p:spPr>
        <p:txBody>
          <a:bodyPr wrap="none" rtlCol="0">
            <a:spAutoFit/>
          </a:bodyPr>
          <a:lstStyle/>
          <a:p>
            <a:pPr algn="ctr"/>
            <a:r>
              <a:rPr lang="en-GB" sz="1200" dirty="0">
                <a:latin typeface="Comic Sans MS" pitchFamily="66" charset="0"/>
              </a:rPr>
              <a:t>0.6kg</a:t>
            </a:r>
          </a:p>
        </p:txBody>
      </p:sp>
      <p:sp>
        <p:nvSpPr>
          <p:cNvPr id="33" name="TextBox 32"/>
          <p:cNvSpPr txBox="1"/>
          <p:nvPr/>
        </p:nvSpPr>
        <p:spPr>
          <a:xfrm>
            <a:off x="6477000" y="1521069"/>
            <a:ext cx="2667000" cy="600164"/>
          </a:xfrm>
          <a:prstGeom prst="rect">
            <a:avLst/>
          </a:prstGeom>
          <a:noFill/>
        </p:spPr>
        <p:txBody>
          <a:bodyPr wrap="square" rtlCol="0">
            <a:spAutoFit/>
          </a:bodyPr>
          <a:lstStyle/>
          <a:p>
            <a:pPr algn="ctr"/>
            <a:r>
              <a:rPr lang="en-GB" sz="1100" dirty="0">
                <a:latin typeface="Comic Sans MS" pitchFamily="66" charset="0"/>
              </a:rPr>
              <a:t>Now as we have to involve the scale pan, we will consider the forces acting on Mass B</a:t>
            </a:r>
          </a:p>
        </p:txBody>
      </p:sp>
      <p:sp>
        <p:nvSpPr>
          <p:cNvPr id="34" name="TextBox 33"/>
          <p:cNvSpPr txBox="1"/>
          <p:nvPr/>
        </p:nvSpPr>
        <p:spPr>
          <a:xfrm>
            <a:off x="6444762" y="3839308"/>
            <a:ext cx="2573216" cy="646331"/>
          </a:xfrm>
          <a:prstGeom prst="rect">
            <a:avLst/>
          </a:prstGeom>
          <a:noFill/>
        </p:spPr>
        <p:txBody>
          <a:bodyPr wrap="square" rtlCol="0">
            <a:spAutoFit/>
          </a:bodyPr>
          <a:lstStyle/>
          <a:p>
            <a:r>
              <a:rPr lang="en-GB" sz="1200" dirty="0">
                <a:latin typeface="Comic Sans MS" pitchFamily="66" charset="0"/>
              </a:rPr>
              <a:t>Resolving forces on B</a:t>
            </a:r>
          </a:p>
          <a:p>
            <a:r>
              <a:rPr lang="en-GB" sz="1200" dirty="0">
                <a:latin typeface="Comic Sans MS" pitchFamily="66" charset="0"/>
                <a:sym typeface="Wingdings" pitchFamily="2" charset="2"/>
              </a:rPr>
              <a:t> S is the force exerted by the scale pan on mass B</a:t>
            </a:r>
            <a:endParaRPr lang="en-GB" sz="1200" dirty="0">
              <a:latin typeface="Comic Sans MS" pitchFamily="66" charset="0"/>
            </a:endParaRPr>
          </a:p>
        </p:txBody>
      </p:sp>
      <mc:AlternateContent xmlns:mc="http://schemas.openxmlformats.org/markup-compatibility/2006" xmlns:a14="http://schemas.microsoft.com/office/drawing/2010/main">
        <mc:Choice Requires="a14">
          <p:sp>
            <p:nvSpPr>
              <p:cNvPr id="35" name="TextBox 34"/>
              <p:cNvSpPr txBox="1"/>
              <p:nvPr/>
            </p:nvSpPr>
            <p:spPr>
              <a:xfrm>
                <a:off x="6324600" y="4648200"/>
                <a:ext cx="82958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𝐹</m:t>
                      </m:r>
                      <m:r>
                        <a:rPr lang="en-GB" sz="1400" b="0" i="1" smtClean="0">
                          <a:latin typeface="Cambria Math"/>
                        </a:rPr>
                        <m:t>=</m:t>
                      </m:r>
                      <m:r>
                        <a:rPr lang="en-GB" sz="1400" b="0" i="1" smtClean="0">
                          <a:latin typeface="Cambria Math"/>
                        </a:rPr>
                        <m:t>𝑚𝑎</m:t>
                      </m:r>
                    </m:oMath>
                  </m:oMathPara>
                </a14:m>
                <a:endParaRPr lang="en-GB" sz="1400" dirty="0"/>
              </a:p>
            </p:txBody>
          </p:sp>
        </mc:Choice>
        <mc:Fallback xmlns="">
          <p:sp>
            <p:nvSpPr>
              <p:cNvPr id="35" name="TextBox 34"/>
              <p:cNvSpPr txBox="1">
                <a:spLocks noRot="1" noChangeAspect="1" noMove="1" noResize="1" noEditPoints="1" noAdjustHandles="1" noChangeArrowheads="1" noChangeShapeType="1" noTextEdit="1"/>
              </p:cNvSpPr>
              <p:nvPr/>
            </p:nvSpPr>
            <p:spPr>
              <a:xfrm>
                <a:off x="6324600" y="4648200"/>
                <a:ext cx="829586" cy="307777"/>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5756030" y="5020408"/>
                <a:ext cx="239783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𝑆</m:t>
                      </m:r>
                      <m:r>
                        <a:rPr lang="en-GB" sz="1400" b="0" i="1" smtClean="0">
                          <a:latin typeface="Cambria Math"/>
                        </a:rPr>
                        <m:t>−4.1−0.6</m:t>
                      </m:r>
                      <m:r>
                        <a:rPr lang="en-GB" sz="1400" b="0" i="1" smtClean="0">
                          <a:latin typeface="Cambria Math"/>
                        </a:rPr>
                        <m:t>𝑔</m:t>
                      </m:r>
                      <m:r>
                        <a:rPr lang="en-GB" sz="1400" b="0" i="1" smtClean="0">
                          <a:latin typeface="Cambria Math"/>
                        </a:rPr>
                        <m:t>=(0.6×</m:t>
                      </m:r>
                      <m:r>
                        <a:rPr lang="en-GB" sz="1400" b="0" i="0" smtClean="0">
                          <a:latin typeface="Cambria Math"/>
                          <a:ea typeface="Cambria Math"/>
                        </a:rPr>
                        <m:t>0.5)</m:t>
                      </m:r>
                    </m:oMath>
                  </m:oMathPara>
                </a14:m>
                <a:endParaRPr lang="en-GB" sz="1400" dirty="0"/>
              </a:p>
            </p:txBody>
          </p:sp>
        </mc:Choice>
        <mc:Fallback xmlns="">
          <p:sp>
            <p:nvSpPr>
              <p:cNvPr id="36" name="TextBox 35"/>
              <p:cNvSpPr txBox="1">
                <a:spLocks noRot="1" noChangeAspect="1" noMove="1" noResize="1" noEditPoints="1" noAdjustHandles="1" noChangeArrowheads="1" noChangeShapeType="1" noTextEdit="1"/>
              </p:cNvSpPr>
              <p:nvPr/>
            </p:nvSpPr>
            <p:spPr>
              <a:xfrm>
                <a:off x="5756030" y="5020408"/>
                <a:ext cx="2397836" cy="307777"/>
              </a:xfrm>
              <a:prstGeom prst="rect">
                <a:avLst/>
              </a:prstGeom>
              <a:blipFill>
                <a:blip r:embed="rId3"/>
                <a:stretch>
                  <a:fillRect b="-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6764216" y="5392616"/>
                <a:ext cx="102810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𝑆</m:t>
                      </m:r>
                      <m:r>
                        <a:rPr lang="en-GB" sz="1400" b="0" i="1" smtClean="0">
                          <a:latin typeface="Cambria Math"/>
                        </a:rPr>
                        <m:t>=10.3</m:t>
                      </m:r>
                      <m:r>
                        <a:rPr lang="en-GB" sz="1400" b="0" i="1" smtClean="0">
                          <a:latin typeface="Cambria Math"/>
                        </a:rPr>
                        <m:t>𝑁</m:t>
                      </m:r>
                    </m:oMath>
                  </m:oMathPara>
                </a14:m>
                <a:endParaRPr lang="en-GB" sz="1400" dirty="0"/>
              </a:p>
            </p:txBody>
          </p:sp>
        </mc:Choice>
        <mc:Fallback xmlns="">
          <p:sp>
            <p:nvSpPr>
              <p:cNvPr id="37" name="TextBox 36"/>
              <p:cNvSpPr txBox="1">
                <a:spLocks noRot="1" noChangeAspect="1" noMove="1" noResize="1" noEditPoints="1" noAdjustHandles="1" noChangeArrowheads="1" noChangeShapeType="1" noTextEdit="1"/>
              </p:cNvSpPr>
              <p:nvPr/>
            </p:nvSpPr>
            <p:spPr>
              <a:xfrm>
                <a:off x="6764216" y="5392616"/>
                <a:ext cx="1028102" cy="307777"/>
              </a:xfrm>
              <a:prstGeom prst="rect">
                <a:avLst/>
              </a:prstGeom>
              <a:blipFill>
                <a:blip r:embed="rId4"/>
                <a:stretch>
                  <a:fillRect/>
                </a:stretch>
              </a:blipFill>
            </p:spPr>
            <p:txBody>
              <a:bodyPr/>
              <a:lstStyle/>
              <a:p>
                <a:r>
                  <a:rPr lang="en-GB">
                    <a:noFill/>
                  </a:rPr>
                  <a:t> </a:t>
                </a:r>
              </a:p>
            </p:txBody>
          </p:sp>
        </mc:Fallback>
      </mc:AlternateContent>
      <p:sp>
        <p:nvSpPr>
          <p:cNvPr id="38" name="Arc 37"/>
          <p:cNvSpPr/>
          <p:nvPr/>
        </p:nvSpPr>
        <p:spPr>
          <a:xfrm>
            <a:off x="7784124" y="4800600"/>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9" name="TextBox 38"/>
          <p:cNvSpPr txBox="1"/>
          <p:nvPr/>
        </p:nvSpPr>
        <p:spPr>
          <a:xfrm>
            <a:off x="8255979" y="4753708"/>
            <a:ext cx="817684" cy="430887"/>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Sub in forces</a:t>
            </a:r>
            <a:endParaRPr lang="en-GB" sz="1100" baseline="-25000" dirty="0">
              <a:solidFill>
                <a:srgbClr val="0000FF"/>
              </a:solidFill>
              <a:latin typeface="Comic Sans MS" pitchFamily="66" charset="0"/>
            </a:endParaRPr>
          </a:p>
        </p:txBody>
      </p:sp>
      <p:sp>
        <p:nvSpPr>
          <p:cNvPr id="40" name="Arc 39"/>
          <p:cNvSpPr/>
          <p:nvPr/>
        </p:nvSpPr>
        <p:spPr>
          <a:xfrm>
            <a:off x="7804640" y="5207977"/>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TextBox 40"/>
          <p:cNvSpPr txBox="1"/>
          <p:nvPr/>
        </p:nvSpPr>
        <p:spPr>
          <a:xfrm>
            <a:off x="8083063" y="5213839"/>
            <a:ext cx="1195753" cy="261610"/>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Calculate</a:t>
            </a:r>
            <a:endParaRPr lang="en-GB" sz="1100" baseline="-25000" dirty="0">
              <a:solidFill>
                <a:srgbClr val="0000FF"/>
              </a:solidFill>
              <a:latin typeface="Comic Sans MS" pitchFamily="66" charset="0"/>
            </a:endParaRPr>
          </a:p>
        </p:txBody>
      </p:sp>
      <p:sp>
        <p:nvSpPr>
          <p:cNvPr id="42" name="TextBox 41"/>
          <p:cNvSpPr txBox="1"/>
          <p:nvPr/>
        </p:nvSpPr>
        <p:spPr>
          <a:xfrm>
            <a:off x="4903178" y="5955323"/>
            <a:ext cx="2816468" cy="600164"/>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This type of question can be very tricky to get the hang of – make sure you get lots of practice!</a:t>
            </a:r>
            <a:endParaRPr lang="en-GB" sz="1100" baseline="-25000" dirty="0">
              <a:solidFill>
                <a:srgbClr val="0000FF"/>
              </a:solidFill>
              <a:latin typeface="Comic Sans MS" pitchFamily="66" charset="0"/>
            </a:endParaRPr>
          </a:p>
        </p:txBody>
      </p:sp>
      <p:sp>
        <p:nvSpPr>
          <p:cNvPr id="44" name="TextBox 43"/>
          <p:cNvSpPr txBox="1"/>
          <p:nvPr/>
        </p:nvSpPr>
        <p:spPr>
          <a:xfrm>
            <a:off x="2651226" y="5074919"/>
            <a:ext cx="510076" cy="276999"/>
          </a:xfrm>
          <a:prstGeom prst="rect">
            <a:avLst/>
          </a:prstGeom>
          <a:noFill/>
        </p:spPr>
        <p:txBody>
          <a:bodyPr wrap="none" rtlCol="0">
            <a:spAutoFit/>
          </a:bodyPr>
          <a:lstStyle/>
          <a:p>
            <a:pPr algn="ctr"/>
            <a:r>
              <a:rPr lang="en-GB" sz="1200" dirty="0">
                <a:solidFill>
                  <a:srgbClr val="0000FF"/>
                </a:solidFill>
                <a:latin typeface="Comic Sans MS" pitchFamily="66" charset="0"/>
              </a:rPr>
              <a:t>4.1N</a:t>
            </a:r>
            <a:endParaRPr lang="en-GB" sz="1200" baseline="30000" dirty="0">
              <a:solidFill>
                <a:srgbClr val="0000FF"/>
              </a:solidFill>
              <a:latin typeface="Comic Sans MS" pitchFamily="66" charset="0"/>
            </a:endParaRPr>
          </a:p>
        </p:txBody>
      </p:sp>
      <p:sp>
        <p:nvSpPr>
          <p:cNvPr id="45" name="TextBox 44"/>
          <p:cNvSpPr txBox="1"/>
          <p:nvPr/>
        </p:nvSpPr>
        <p:spPr>
          <a:xfrm>
            <a:off x="3052428" y="4330337"/>
            <a:ext cx="604654" cy="276999"/>
          </a:xfrm>
          <a:prstGeom prst="rect">
            <a:avLst/>
          </a:prstGeom>
          <a:noFill/>
        </p:spPr>
        <p:txBody>
          <a:bodyPr wrap="none" rtlCol="0">
            <a:spAutoFit/>
          </a:bodyPr>
          <a:lstStyle/>
          <a:p>
            <a:pPr algn="ctr"/>
            <a:r>
              <a:rPr lang="en-GB" sz="1200" dirty="0">
                <a:solidFill>
                  <a:srgbClr val="0000FF"/>
                </a:solidFill>
                <a:latin typeface="Comic Sans MS" pitchFamily="66" charset="0"/>
              </a:rPr>
              <a:t>10.3N</a:t>
            </a:r>
            <a:endParaRPr lang="en-GB" sz="1200" baseline="30000" dirty="0">
              <a:solidFill>
                <a:srgbClr val="0000FF"/>
              </a:solidFill>
              <a:latin typeface="Comic Sans MS" pitchFamily="66" charset="0"/>
            </a:endParaRPr>
          </a:p>
        </p:txBody>
      </p:sp>
    </p:spTree>
    <p:extLst>
      <p:ext uri="{BB962C8B-B14F-4D97-AF65-F5344CB8AC3E}">
        <p14:creationId xmlns:p14="http://schemas.microsoft.com/office/powerpoint/2010/main" val="1417293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linds(horizontal)">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linds(horizont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blinds(vertical)">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blinds(horizontal)">
                                      <p:cBhvr>
                                        <p:cTn id="22" dur="500"/>
                                        <p:tgtEl>
                                          <p:spTgt spid="32"/>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blinds(horizontal)">
                                      <p:cBhvr>
                                        <p:cTn id="25" dur="500"/>
                                        <p:tgtEl>
                                          <p:spTgt spid="20"/>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blinds(horizontal)">
                                      <p:cBhvr>
                                        <p:cTn id="28" dur="500"/>
                                        <p:tgtEl>
                                          <p:spTgt spid="21"/>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blinds(horizontal)">
                                      <p:cBhvr>
                                        <p:cTn id="33" dur="500"/>
                                        <p:tgtEl>
                                          <p:spTgt spid="22"/>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blinds(horizontal)">
                                      <p:cBhvr>
                                        <p:cTn id="38" dur="500"/>
                                        <p:tgtEl>
                                          <p:spTgt spid="23"/>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blinds(horizontal)">
                                      <p:cBhvr>
                                        <p:cTn id="43" dur="500"/>
                                        <p:tgtEl>
                                          <p:spTgt spid="27"/>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blinds(horizontal)">
                                      <p:cBhvr>
                                        <p:cTn id="48" dur="500"/>
                                        <p:tgtEl>
                                          <p:spTgt spid="29"/>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blinds(horizontal)">
                                      <p:cBhvr>
                                        <p:cTn id="53" dur="500"/>
                                        <p:tgtEl>
                                          <p:spTgt spid="30"/>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blinds(horizontal)">
                                      <p:cBhvr>
                                        <p:cTn id="58" dur="500"/>
                                        <p:tgtEl>
                                          <p:spTgt spid="31"/>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blinds(horizontal)">
                                      <p:cBhvr>
                                        <p:cTn id="63" dur="500"/>
                                        <p:tgtEl>
                                          <p:spTgt spid="24"/>
                                        </p:tgtEl>
                                      </p:cBhvr>
                                    </p:animEffect>
                                  </p:childTnLst>
                                </p:cTn>
                              </p:par>
                              <p:par>
                                <p:cTn id="64" presetID="3" presetClass="entr" presetSubtype="10" fill="hold" nodeType="with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blinds(horizontal)">
                                      <p:cBhvr>
                                        <p:cTn id="66" dur="500"/>
                                        <p:tgtEl>
                                          <p:spTgt spid="25"/>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blinds(horizontal)">
                                      <p:cBhvr>
                                        <p:cTn id="71" dur="500"/>
                                        <p:tgtEl>
                                          <p:spTgt spid="26"/>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34">
                                            <p:txEl>
                                              <p:pRg st="0" end="0"/>
                                            </p:txEl>
                                          </p:spTgt>
                                        </p:tgtEl>
                                        <p:attrNameLst>
                                          <p:attrName>style.visibility</p:attrName>
                                        </p:attrNameLst>
                                      </p:cBhvr>
                                      <p:to>
                                        <p:strVal val="visible"/>
                                      </p:to>
                                    </p:set>
                                    <p:animEffect transition="in" filter="blinds(horizontal)">
                                      <p:cBhvr>
                                        <p:cTn id="76" dur="500"/>
                                        <p:tgtEl>
                                          <p:spTgt spid="34">
                                            <p:txEl>
                                              <p:pRg st="0" end="0"/>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nodeType="clickEffect">
                                  <p:stCondLst>
                                    <p:cond delay="0"/>
                                  </p:stCondLst>
                                  <p:childTnLst>
                                    <p:set>
                                      <p:cBhvr>
                                        <p:cTn id="80" dur="1" fill="hold">
                                          <p:stCondLst>
                                            <p:cond delay="0"/>
                                          </p:stCondLst>
                                        </p:cTn>
                                        <p:tgtEl>
                                          <p:spTgt spid="34">
                                            <p:txEl>
                                              <p:pRg st="1" end="1"/>
                                            </p:txEl>
                                          </p:spTgt>
                                        </p:tgtEl>
                                        <p:attrNameLst>
                                          <p:attrName>style.visibility</p:attrName>
                                        </p:attrNameLst>
                                      </p:cBhvr>
                                      <p:to>
                                        <p:strVal val="visible"/>
                                      </p:to>
                                    </p:set>
                                    <p:animEffect transition="in" filter="blinds(horizontal)">
                                      <p:cBhvr>
                                        <p:cTn id="81" dur="500"/>
                                        <p:tgtEl>
                                          <p:spTgt spid="34">
                                            <p:txEl>
                                              <p:pRg st="1" end="1"/>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blinds(horizontal)">
                                      <p:cBhvr>
                                        <p:cTn id="86" dur="500"/>
                                        <p:tgtEl>
                                          <p:spTgt spid="35"/>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38"/>
                                        </p:tgtEl>
                                        <p:attrNameLst>
                                          <p:attrName>style.visibility</p:attrName>
                                        </p:attrNameLst>
                                      </p:cBhvr>
                                      <p:to>
                                        <p:strVal val="visible"/>
                                      </p:to>
                                    </p:set>
                                    <p:animEffect transition="in" filter="blinds(horizontal)">
                                      <p:cBhvr>
                                        <p:cTn id="91" dur="500"/>
                                        <p:tgtEl>
                                          <p:spTgt spid="38"/>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39"/>
                                        </p:tgtEl>
                                        <p:attrNameLst>
                                          <p:attrName>style.visibility</p:attrName>
                                        </p:attrNameLst>
                                      </p:cBhvr>
                                      <p:to>
                                        <p:strVal val="visible"/>
                                      </p:to>
                                    </p:set>
                                    <p:animEffect transition="in" filter="blinds(horizontal)">
                                      <p:cBhvr>
                                        <p:cTn id="96" dur="500"/>
                                        <p:tgtEl>
                                          <p:spTgt spid="39"/>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blinds(horizontal)">
                                      <p:cBhvr>
                                        <p:cTn id="101" dur="500"/>
                                        <p:tgtEl>
                                          <p:spTgt spid="36"/>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40"/>
                                        </p:tgtEl>
                                        <p:attrNameLst>
                                          <p:attrName>style.visibility</p:attrName>
                                        </p:attrNameLst>
                                      </p:cBhvr>
                                      <p:to>
                                        <p:strVal val="visible"/>
                                      </p:to>
                                    </p:set>
                                    <p:animEffect transition="in" filter="blinds(horizontal)">
                                      <p:cBhvr>
                                        <p:cTn id="106" dur="500"/>
                                        <p:tgtEl>
                                          <p:spTgt spid="40"/>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41"/>
                                        </p:tgtEl>
                                        <p:attrNameLst>
                                          <p:attrName>style.visibility</p:attrName>
                                        </p:attrNameLst>
                                      </p:cBhvr>
                                      <p:to>
                                        <p:strVal val="visible"/>
                                      </p:to>
                                    </p:set>
                                    <p:animEffect transition="in" filter="blinds(horizontal)">
                                      <p:cBhvr>
                                        <p:cTn id="111" dur="500"/>
                                        <p:tgtEl>
                                          <p:spTgt spid="41"/>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37"/>
                                        </p:tgtEl>
                                        <p:attrNameLst>
                                          <p:attrName>style.visibility</p:attrName>
                                        </p:attrNameLst>
                                      </p:cBhvr>
                                      <p:to>
                                        <p:strVal val="visible"/>
                                      </p:to>
                                    </p:set>
                                    <p:animEffect transition="in" filter="blinds(horizontal)">
                                      <p:cBhvr>
                                        <p:cTn id="116" dur="500"/>
                                        <p:tgtEl>
                                          <p:spTgt spid="37"/>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42"/>
                                        </p:tgtEl>
                                        <p:attrNameLst>
                                          <p:attrName>style.visibility</p:attrName>
                                        </p:attrNameLst>
                                      </p:cBhvr>
                                      <p:to>
                                        <p:strVal val="visible"/>
                                      </p:to>
                                    </p:set>
                                    <p:animEffect transition="in" filter="blinds(horizontal)">
                                      <p:cBhvr>
                                        <p:cTn id="121"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animBg="1"/>
      <p:bldP spid="21" grpId="0"/>
      <p:bldP spid="23" grpId="0"/>
      <p:bldP spid="26" grpId="0"/>
      <p:bldP spid="29" grpId="0"/>
      <p:bldP spid="31" grpId="0"/>
      <p:bldP spid="32" grpId="0"/>
      <p:bldP spid="33" grpId="0"/>
      <p:bldP spid="35" grpId="0"/>
      <p:bldP spid="36" grpId="0"/>
      <p:bldP spid="37" grpId="0"/>
      <p:bldP spid="38" grpId="0" animBg="1"/>
      <p:bldP spid="39" grpId="0"/>
      <p:bldP spid="40" grpId="0" animBg="1"/>
      <p:bldP spid="41" grpId="0"/>
      <p:bldP spid="4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CEF88D2-8A79-4C94-BEEB-C9EE97687043}"/>
              </a:ext>
            </a:extLst>
          </p:cNvPr>
          <p:cNvSpPr/>
          <p:nvPr/>
        </p:nvSpPr>
        <p:spPr>
          <a:xfrm>
            <a:off x="1370834" y="2416926"/>
            <a:ext cx="6491201" cy="1915909"/>
          </a:xfrm>
          <a:prstGeom prst="rect">
            <a:avLst/>
          </a:prstGeom>
          <a:noFill/>
        </p:spPr>
        <p:txBody>
          <a:bodyPr wrap="none" lIns="68580" tIns="34290" rIns="68580" bIns="34290">
            <a:spAutoFit/>
          </a:bodyPr>
          <a:lstStyle/>
          <a:p>
            <a:pPr algn="ctr"/>
            <a:r>
              <a:rPr lang="en-US" altLang="ja-JP"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Teachings For </a:t>
            </a:r>
          </a:p>
          <a:p>
            <a:pPr algn="ctr"/>
            <a:r>
              <a:rPr lang="en-US" altLang="ja-JP"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Exercise 10F</a:t>
            </a:r>
            <a:endParaRPr lang="ja-JP" altLang="en-US"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endParaRPr>
          </a:p>
        </p:txBody>
      </p:sp>
    </p:spTree>
    <p:extLst>
      <p:ext uri="{BB962C8B-B14F-4D97-AF65-F5344CB8AC3E}">
        <p14:creationId xmlns:p14="http://schemas.microsoft.com/office/powerpoint/2010/main" val="26616715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a:bodyPr>
          <a:lstStyle/>
          <a:p>
            <a:pPr marL="0" indent="0" algn="ctr">
              <a:buNone/>
            </a:pPr>
            <a:r>
              <a:rPr lang="en-US" sz="1600" b="1" dirty="0">
                <a:latin typeface="Comic Sans MS" panose="030F0702030302020204" pitchFamily="66" charset="0"/>
              </a:rPr>
              <a:t>You need to be able to model situations where particles are connected across a pulley</a:t>
            </a: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sym typeface="Wingdings" panose="05000000000000000000" pitchFamily="2" charset="2"/>
              </a:rPr>
              <a:t> When modelling a situation where particles are connected across a pulley, you may need to use Simultaneous Equations…</a:t>
            </a:r>
            <a:endParaRPr lang="en-GB" sz="16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10F</a:t>
            </a:r>
            <a:endParaRPr lang="en-GB" dirty="0">
              <a:latin typeface="Comic Sans MS" panose="030F0702030302020204" pitchFamily="66" charset="0"/>
            </a:endParaRPr>
          </a:p>
        </p:txBody>
      </p:sp>
    </p:spTree>
    <p:extLst>
      <p:ext uri="{BB962C8B-B14F-4D97-AF65-F5344CB8AC3E}">
        <p14:creationId xmlns:p14="http://schemas.microsoft.com/office/powerpoint/2010/main" val="3148788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force diagram is a diagram showing all the forces acting on an object</a:t>
                </a:r>
              </a:p>
              <a:p>
                <a:pPr marL="0" indent="0" algn="ctr">
                  <a:buNone/>
                </a:pPr>
                <a:endParaRPr lang="en-US" sz="1600" b="1" dirty="0">
                  <a:latin typeface="Comic Sans MS" panose="030F0702030302020204" pitchFamily="66" charset="0"/>
                </a:endParaRPr>
              </a:p>
              <a:p>
                <a:pPr algn="ctr">
                  <a:buFont typeface="Wingdings" panose="05000000000000000000" pitchFamily="2" charset="2"/>
                  <a:buChar char="à"/>
                </a:pPr>
                <a:r>
                  <a:rPr lang="en-US" sz="1600" dirty="0">
                    <a:latin typeface="Comic Sans MS" panose="030F0702030302020204" pitchFamily="66" charset="0"/>
                    <a:sym typeface="Wingdings" panose="05000000000000000000" pitchFamily="2" charset="2"/>
                  </a:rPr>
                  <a:t>Whenever you have to solve a problem involving forces, you should fully draw and label a force diagram.</a:t>
                </a:r>
              </a:p>
              <a:p>
                <a:pPr algn="ctr">
                  <a:buFont typeface="Wingdings" panose="05000000000000000000" pitchFamily="2" charset="2"/>
                  <a:buChar char="à"/>
                </a:pPr>
                <a:endParaRPr lang="en-US" sz="1600" dirty="0">
                  <a:latin typeface="Comic Sans MS" panose="030F0702030302020204" pitchFamily="66" charset="0"/>
                  <a:sym typeface="Wingdings" panose="05000000000000000000" pitchFamily="2" charset="2"/>
                </a:endParaRPr>
              </a:p>
              <a:p>
                <a:pPr marL="0" indent="0" algn="ctr">
                  <a:buNone/>
                </a:pPr>
                <a:r>
                  <a:rPr lang="en-US" sz="1600" dirty="0">
                    <a:latin typeface="Comic Sans MS" panose="030F0702030302020204" pitchFamily="66" charset="0"/>
                    <a:sym typeface="Wingdings" panose="05000000000000000000" pitchFamily="2" charset="2"/>
                  </a:rPr>
                  <a:t>A block of weight </a:t>
                </a:r>
                <a14:m>
                  <m:oMath xmlns:m="http://schemas.openxmlformats.org/officeDocument/2006/math">
                    <m:r>
                      <a:rPr lang="en-US" sz="1600" i="1" dirty="0" smtClean="0">
                        <a:latin typeface="Cambria Math" panose="02040503050406030204" pitchFamily="18" charset="0"/>
                        <a:sym typeface="Wingdings" panose="05000000000000000000" pitchFamily="2" charset="2"/>
                      </a:rPr>
                      <m:t>𝑊</m:t>
                    </m:r>
                  </m:oMath>
                </a14:m>
                <a:r>
                  <a:rPr lang="en-US" sz="1600" dirty="0">
                    <a:latin typeface="Comic Sans MS" panose="030F0702030302020204" pitchFamily="66" charset="0"/>
                    <a:sym typeface="Wingdings" panose="05000000000000000000" pitchFamily="2" charset="2"/>
                  </a:rPr>
                  <a:t> is being pulled to the right by a force </a:t>
                </a:r>
                <a14:m>
                  <m:oMath xmlns:m="http://schemas.openxmlformats.org/officeDocument/2006/math">
                    <m:r>
                      <a:rPr lang="en-US" sz="1600" i="1" dirty="0" smtClean="0">
                        <a:latin typeface="Cambria Math" panose="02040503050406030204" pitchFamily="18" charset="0"/>
                        <a:sym typeface="Wingdings" panose="05000000000000000000" pitchFamily="2" charset="2"/>
                      </a:rPr>
                      <m:t>𝑃</m:t>
                    </m:r>
                  </m:oMath>
                </a14:m>
                <a:r>
                  <a:rPr lang="en-US" sz="1600" dirty="0">
                    <a:latin typeface="Comic Sans MS" panose="030F0702030302020204" pitchFamily="66" charset="0"/>
                    <a:sym typeface="Wingdings" panose="05000000000000000000" pitchFamily="2" charset="2"/>
                  </a:rPr>
                  <a:t>, along a rough horizontal plane. Draw a force diagram to show all the forces acting on the block.</a:t>
                </a:r>
                <a:endParaRPr lang="en-GB" sz="16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0135" cy="4776787"/>
              </a:xfrm>
              <a:blipFill>
                <a:blip r:embed="rId2"/>
                <a:stretch>
                  <a:fillRect t="-766" r="-839"/>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8241" cy="369332"/>
          </a:xfrm>
          <a:prstGeom prst="rect">
            <a:avLst/>
          </a:prstGeom>
          <a:noFill/>
        </p:spPr>
        <p:txBody>
          <a:bodyPr wrap="none" rtlCol="0">
            <a:spAutoFit/>
          </a:bodyPr>
          <a:lstStyle/>
          <a:p>
            <a:r>
              <a:rPr lang="en-US" dirty="0">
                <a:latin typeface="Comic Sans MS" panose="030F0702030302020204" pitchFamily="66" charset="0"/>
              </a:rPr>
              <a:t>10A</a:t>
            </a:r>
            <a:endParaRPr lang="en-GB" dirty="0">
              <a:latin typeface="Comic Sans MS" panose="030F0702030302020204" pitchFamily="66" charset="0"/>
            </a:endParaRPr>
          </a:p>
        </p:txBody>
      </p:sp>
      <p:cxnSp>
        <p:nvCxnSpPr>
          <p:cNvPr id="8" name="Straight Connector 7"/>
          <p:cNvCxnSpPr/>
          <p:nvPr/>
        </p:nvCxnSpPr>
        <p:spPr>
          <a:xfrm>
            <a:off x="4860032" y="2420888"/>
            <a:ext cx="2952328"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5868144" y="1988840"/>
            <a:ext cx="936104" cy="432048"/>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p:cNvCxnSpPr/>
          <p:nvPr/>
        </p:nvCxnSpPr>
        <p:spPr>
          <a:xfrm>
            <a:off x="5076056" y="2204864"/>
            <a:ext cx="792088" cy="0"/>
          </a:xfrm>
          <a:prstGeom prst="line">
            <a:avLst/>
          </a:prstGeom>
          <a:ln w="317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6804248" y="2193397"/>
            <a:ext cx="792088" cy="0"/>
          </a:xfrm>
          <a:prstGeom prst="line">
            <a:avLst/>
          </a:prstGeom>
          <a:ln w="317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6336196" y="1568136"/>
            <a:ext cx="2542" cy="432048"/>
          </a:xfrm>
          <a:prstGeom prst="line">
            <a:avLst/>
          </a:prstGeom>
          <a:ln w="317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6336196" y="2420888"/>
            <a:ext cx="0" cy="504056"/>
          </a:xfrm>
          <a:prstGeom prst="line">
            <a:avLst/>
          </a:prstGeom>
          <a:ln w="31750">
            <a:solidFill>
              <a:schemeClr val="tx1"/>
            </a:solidFill>
            <a:head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TextBox 16"/>
              <p:cNvSpPr txBox="1"/>
              <p:nvPr/>
            </p:nvSpPr>
            <p:spPr>
              <a:xfrm>
                <a:off x="7547414" y="2001349"/>
                <a:ext cx="38587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𝑃</m:t>
                      </m:r>
                    </m:oMath>
                  </m:oMathPara>
                </a14:m>
                <a:endParaRPr lang="en-GB" dirty="0"/>
              </a:p>
            </p:txBody>
          </p:sp>
        </mc:Choice>
        <mc:Fallback xmlns="">
          <p:sp>
            <p:nvSpPr>
              <p:cNvPr id="17" name="TextBox 16"/>
              <p:cNvSpPr txBox="1">
                <a:spLocks noRot="1" noChangeAspect="1" noMove="1" noResize="1" noEditPoints="1" noAdjustHandles="1" noChangeArrowheads="1" noChangeShapeType="1" noTextEdit="1"/>
              </p:cNvSpPr>
              <p:nvPr/>
            </p:nvSpPr>
            <p:spPr>
              <a:xfrm>
                <a:off x="7547414" y="2001349"/>
                <a:ext cx="385875" cy="36933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6140309" y="1173701"/>
                <a:ext cx="39177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𝑅</m:t>
                      </m:r>
                    </m:oMath>
                  </m:oMathPara>
                </a14:m>
                <a:endParaRPr lang="en-GB" dirty="0"/>
              </a:p>
            </p:txBody>
          </p:sp>
        </mc:Choice>
        <mc:Fallback xmlns="">
          <p:sp>
            <p:nvSpPr>
              <p:cNvPr id="18" name="TextBox 17"/>
              <p:cNvSpPr txBox="1">
                <a:spLocks noRot="1" noChangeAspect="1" noMove="1" noResize="1" noEditPoints="1" noAdjustHandles="1" noChangeArrowheads="1" noChangeShapeType="1" noTextEdit="1"/>
              </p:cNvSpPr>
              <p:nvPr/>
            </p:nvSpPr>
            <p:spPr>
              <a:xfrm>
                <a:off x="6140309" y="1173701"/>
                <a:ext cx="391774" cy="36933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6116420" y="2924944"/>
                <a:ext cx="46621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𝑊</m:t>
                      </m:r>
                    </m:oMath>
                  </m:oMathPara>
                </a14:m>
                <a:endParaRPr lang="en-GB" dirty="0"/>
              </a:p>
            </p:txBody>
          </p:sp>
        </mc:Choice>
        <mc:Fallback xmlns="">
          <p:sp>
            <p:nvSpPr>
              <p:cNvPr id="19" name="TextBox 18"/>
              <p:cNvSpPr txBox="1">
                <a:spLocks noRot="1" noChangeAspect="1" noMove="1" noResize="1" noEditPoints="1" noAdjustHandles="1" noChangeArrowheads="1" noChangeShapeType="1" noTextEdit="1"/>
              </p:cNvSpPr>
              <p:nvPr/>
            </p:nvSpPr>
            <p:spPr>
              <a:xfrm>
                <a:off x="6116420" y="2924944"/>
                <a:ext cx="466218" cy="369332"/>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4737308" y="2008731"/>
                <a:ext cx="38767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𝐹</m:t>
                      </m:r>
                    </m:oMath>
                  </m:oMathPara>
                </a14:m>
                <a:endParaRPr lang="en-GB" dirty="0"/>
              </a:p>
            </p:txBody>
          </p:sp>
        </mc:Choice>
        <mc:Fallback xmlns="">
          <p:sp>
            <p:nvSpPr>
              <p:cNvPr id="20" name="TextBox 19"/>
              <p:cNvSpPr txBox="1">
                <a:spLocks noRot="1" noChangeAspect="1" noMove="1" noResize="1" noEditPoints="1" noAdjustHandles="1" noChangeArrowheads="1" noChangeShapeType="1" noTextEdit="1"/>
              </p:cNvSpPr>
              <p:nvPr/>
            </p:nvSpPr>
            <p:spPr>
              <a:xfrm>
                <a:off x="4737308" y="2008731"/>
                <a:ext cx="387670" cy="369332"/>
              </a:xfrm>
              <a:prstGeom prst="rect">
                <a:avLst/>
              </a:prstGeom>
              <a:blipFill>
                <a:blip r:embed="rId6"/>
                <a:stretch>
                  <a:fillRect/>
                </a:stretch>
              </a:blipFill>
            </p:spPr>
            <p:txBody>
              <a:bodyPr/>
              <a:lstStyle/>
              <a:p>
                <a:r>
                  <a:rPr lang="en-GB">
                    <a:noFill/>
                  </a:rPr>
                  <a:t> </a:t>
                </a:r>
              </a:p>
            </p:txBody>
          </p:sp>
        </mc:Fallback>
      </mc:AlternateContent>
      <p:cxnSp>
        <p:nvCxnSpPr>
          <p:cNvPr id="21" name="Straight Connector 20"/>
          <p:cNvCxnSpPr/>
          <p:nvPr/>
        </p:nvCxnSpPr>
        <p:spPr>
          <a:xfrm>
            <a:off x="4860032" y="5301208"/>
            <a:ext cx="2952328"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5868144" y="4869160"/>
            <a:ext cx="936104" cy="432048"/>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4" name="Straight Connector 23"/>
          <p:cNvCxnSpPr/>
          <p:nvPr/>
        </p:nvCxnSpPr>
        <p:spPr>
          <a:xfrm flipH="1">
            <a:off x="6804248" y="5073717"/>
            <a:ext cx="792088" cy="0"/>
          </a:xfrm>
          <a:prstGeom prst="line">
            <a:avLst/>
          </a:prstGeom>
          <a:ln w="317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6336196" y="4448456"/>
            <a:ext cx="2542" cy="432048"/>
          </a:xfrm>
          <a:prstGeom prst="line">
            <a:avLst/>
          </a:prstGeom>
          <a:ln w="317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6336196" y="5301208"/>
            <a:ext cx="0" cy="504056"/>
          </a:xfrm>
          <a:prstGeom prst="line">
            <a:avLst/>
          </a:prstGeom>
          <a:ln w="31750">
            <a:solidFill>
              <a:schemeClr val="tx1"/>
            </a:solidFill>
            <a:head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TextBox 26"/>
              <p:cNvSpPr txBox="1"/>
              <p:nvPr/>
            </p:nvSpPr>
            <p:spPr>
              <a:xfrm>
                <a:off x="7547414" y="4881669"/>
                <a:ext cx="38587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𝑃</m:t>
                      </m:r>
                    </m:oMath>
                  </m:oMathPara>
                </a14:m>
                <a:endParaRPr lang="en-GB" dirty="0"/>
              </a:p>
            </p:txBody>
          </p:sp>
        </mc:Choice>
        <mc:Fallback xmlns="">
          <p:sp>
            <p:nvSpPr>
              <p:cNvPr id="27" name="TextBox 26"/>
              <p:cNvSpPr txBox="1">
                <a:spLocks noRot="1" noChangeAspect="1" noMove="1" noResize="1" noEditPoints="1" noAdjustHandles="1" noChangeArrowheads="1" noChangeShapeType="1" noTextEdit="1"/>
              </p:cNvSpPr>
              <p:nvPr/>
            </p:nvSpPr>
            <p:spPr>
              <a:xfrm>
                <a:off x="7547414" y="4881669"/>
                <a:ext cx="385875" cy="369332"/>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6140309" y="4054021"/>
                <a:ext cx="39177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𝑅</m:t>
                      </m:r>
                    </m:oMath>
                  </m:oMathPara>
                </a14:m>
                <a:endParaRPr lang="en-GB" dirty="0"/>
              </a:p>
            </p:txBody>
          </p:sp>
        </mc:Choice>
        <mc:Fallback xmlns="">
          <p:sp>
            <p:nvSpPr>
              <p:cNvPr id="28" name="TextBox 27"/>
              <p:cNvSpPr txBox="1">
                <a:spLocks noRot="1" noChangeAspect="1" noMove="1" noResize="1" noEditPoints="1" noAdjustHandles="1" noChangeArrowheads="1" noChangeShapeType="1" noTextEdit="1"/>
              </p:cNvSpPr>
              <p:nvPr/>
            </p:nvSpPr>
            <p:spPr>
              <a:xfrm>
                <a:off x="6140309" y="4054021"/>
                <a:ext cx="391774" cy="369332"/>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6116420" y="5805264"/>
                <a:ext cx="46621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𝑊</m:t>
                      </m:r>
                    </m:oMath>
                  </m:oMathPara>
                </a14:m>
                <a:endParaRPr lang="en-GB" dirty="0"/>
              </a:p>
            </p:txBody>
          </p:sp>
        </mc:Choice>
        <mc:Fallback xmlns="">
          <p:sp>
            <p:nvSpPr>
              <p:cNvPr id="29" name="TextBox 28"/>
              <p:cNvSpPr txBox="1">
                <a:spLocks noRot="1" noChangeAspect="1" noMove="1" noResize="1" noEditPoints="1" noAdjustHandles="1" noChangeArrowheads="1" noChangeShapeType="1" noTextEdit="1"/>
              </p:cNvSpPr>
              <p:nvPr/>
            </p:nvSpPr>
            <p:spPr>
              <a:xfrm>
                <a:off x="6116420" y="5805264"/>
                <a:ext cx="466218" cy="369332"/>
              </a:xfrm>
              <a:prstGeom prst="rect">
                <a:avLst/>
              </a:prstGeom>
              <a:blipFill>
                <a:blip r:embed="rId9"/>
                <a:stretch>
                  <a:fillRect/>
                </a:stretch>
              </a:blipFill>
            </p:spPr>
            <p:txBody>
              <a:bodyPr/>
              <a:lstStyle/>
              <a:p>
                <a:r>
                  <a:rPr lang="en-GB">
                    <a:noFill/>
                  </a:rPr>
                  <a:t> </a:t>
                </a:r>
              </a:p>
            </p:txBody>
          </p:sp>
        </mc:Fallback>
      </mc:AlternateContent>
      <p:sp>
        <p:nvSpPr>
          <p:cNvPr id="31" name="TextBox 30"/>
          <p:cNvSpPr txBox="1"/>
          <p:nvPr/>
        </p:nvSpPr>
        <p:spPr>
          <a:xfrm>
            <a:off x="4847808" y="3593413"/>
            <a:ext cx="3231975" cy="307777"/>
          </a:xfrm>
          <a:prstGeom prst="rect">
            <a:avLst/>
          </a:prstGeom>
          <a:noFill/>
        </p:spPr>
        <p:txBody>
          <a:bodyPr wrap="none" rtlCol="0">
            <a:spAutoFit/>
          </a:bodyPr>
          <a:lstStyle/>
          <a:p>
            <a:r>
              <a:rPr lang="en-US" sz="1400" dirty="0">
                <a:latin typeface="Comic Sans MS" panose="030F0702030302020204" pitchFamily="66" charset="0"/>
              </a:rPr>
              <a:t>If the horizontal plane was </a:t>
            </a:r>
            <a:r>
              <a:rPr lang="en-US" sz="1400" u="sng" dirty="0">
                <a:latin typeface="Comic Sans MS" panose="030F0702030302020204" pitchFamily="66" charset="0"/>
              </a:rPr>
              <a:t>smooth</a:t>
            </a:r>
            <a:r>
              <a:rPr lang="en-US" sz="1400" dirty="0">
                <a:latin typeface="Comic Sans MS" panose="030F0702030302020204" pitchFamily="66" charset="0"/>
              </a:rPr>
              <a:t>…</a:t>
            </a:r>
            <a:endParaRPr lang="en-GB" sz="1400" dirty="0">
              <a:latin typeface="Comic Sans MS" panose="030F0702030302020204" pitchFamily="66" charset="0"/>
            </a:endParaRPr>
          </a:p>
        </p:txBody>
      </p:sp>
    </p:spTree>
    <p:extLst>
      <p:ext uri="{BB962C8B-B14F-4D97-AF65-F5344CB8AC3E}">
        <p14:creationId xmlns:p14="http://schemas.microsoft.com/office/powerpoint/2010/main" val="1718743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vertical)">
                                      <p:cBhvr>
                                        <p:cTn id="12" dur="500"/>
                                        <p:tgtEl>
                                          <p:spTgt spid="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blinds(horizontal)">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blinds(horizontal)">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linds(horizontal)">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blinds(horizontal)">
                                      <p:cBhvr>
                                        <p:cTn id="35" dur="500"/>
                                        <p:tgtEl>
                                          <p:spTgt spid="18"/>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blinds(horizontal)">
                                      <p:cBhvr>
                                        <p:cTn id="40" dur="500"/>
                                        <p:tgtEl>
                                          <p:spTgt spid="12"/>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blinds(horizontal)">
                                      <p:cBhvr>
                                        <p:cTn id="45" dur="500"/>
                                        <p:tgtEl>
                                          <p:spTgt spid="17"/>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blinds(horizontal)">
                                      <p:cBhvr>
                                        <p:cTn id="50" dur="500"/>
                                        <p:tgtEl>
                                          <p:spTgt spid="10"/>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blinds(horizontal)">
                                      <p:cBhvr>
                                        <p:cTn id="55" dur="500"/>
                                        <p:tgtEl>
                                          <p:spTgt spid="20"/>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nodeType="clickEffect">
                                  <p:stCondLst>
                                    <p:cond delay="0"/>
                                  </p:stCondLst>
                                  <p:childTnLst>
                                    <p:set>
                                      <p:cBhvr>
                                        <p:cTn id="59" dur="1" fill="hold">
                                          <p:stCondLst>
                                            <p:cond delay="0"/>
                                          </p:stCondLst>
                                        </p:cTn>
                                        <p:tgtEl>
                                          <p:spTgt spid="31">
                                            <p:txEl>
                                              <p:pRg st="0" end="0"/>
                                            </p:txEl>
                                          </p:spTgt>
                                        </p:tgtEl>
                                        <p:attrNameLst>
                                          <p:attrName>style.visibility</p:attrName>
                                        </p:attrNameLst>
                                      </p:cBhvr>
                                      <p:to>
                                        <p:strVal val="visible"/>
                                      </p:to>
                                    </p:set>
                                    <p:animEffect transition="in" filter="blinds(horizontal)">
                                      <p:cBhvr>
                                        <p:cTn id="60" dur="500"/>
                                        <p:tgtEl>
                                          <p:spTgt spid="31">
                                            <p:txEl>
                                              <p:pRg st="0" end="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5" fill="hold" nodeType="click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blinds(vertical)">
                                      <p:cBhvr>
                                        <p:cTn id="65" dur="500"/>
                                        <p:tgtEl>
                                          <p:spTgt spid="21"/>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blinds(horizontal)">
                                      <p:cBhvr>
                                        <p:cTn id="68" dur="500"/>
                                        <p:tgtEl>
                                          <p:spTgt spid="22"/>
                                        </p:tgtEl>
                                      </p:cBhvr>
                                    </p:animEffect>
                                  </p:childTnLst>
                                </p:cTn>
                              </p:par>
                              <p:par>
                                <p:cTn id="69" presetID="3" presetClass="entr" presetSubtype="10" fill="hold" nodeType="with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blinds(horizontal)">
                                      <p:cBhvr>
                                        <p:cTn id="71" dur="500"/>
                                        <p:tgtEl>
                                          <p:spTgt spid="26"/>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blinds(horizontal)">
                                      <p:cBhvr>
                                        <p:cTn id="74" dur="500"/>
                                        <p:tgtEl>
                                          <p:spTgt spid="29"/>
                                        </p:tgtEl>
                                      </p:cBhvr>
                                    </p:animEffect>
                                  </p:childTnLst>
                                </p:cTn>
                              </p:par>
                              <p:par>
                                <p:cTn id="75" presetID="3" presetClass="entr" presetSubtype="10" fill="hold" nodeType="with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blinds(horizontal)">
                                      <p:cBhvr>
                                        <p:cTn id="77" dur="500"/>
                                        <p:tgtEl>
                                          <p:spTgt spid="25"/>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blinds(horizontal)">
                                      <p:cBhvr>
                                        <p:cTn id="80" dur="500"/>
                                        <p:tgtEl>
                                          <p:spTgt spid="28"/>
                                        </p:tgtEl>
                                      </p:cBhvr>
                                    </p:animEffect>
                                  </p:childTnLst>
                                </p:cTn>
                              </p:par>
                              <p:par>
                                <p:cTn id="81" presetID="3" presetClass="entr" presetSubtype="10" fill="hold" nodeType="with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blinds(horizontal)">
                                      <p:cBhvr>
                                        <p:cTn id="83" dur="500"/>
                                        <p:tgtEl>
                                          <p:spTgt spid="24"/>
                                        </p:tgtEl>
                                      </p:cBhvr>
                                    </p:animEffect>
                                  </p:childTnLst>
                                </p:cTn>
                              </p:par>
                              <p:par>
                                <p:cTn id="84" presetID="3" presetClass="entr" presetSubtype="10" fill="hold" grpId="0" nodeType="withEffect">
                                  <p:stCondLst>
                                    <p:cond delay="0"/>
                                  </p:stCondLst>
                                  <p:childTnLst>
                                    <p:set>
                                      <p:cBhvr>
                                        <p:cTn id="85" dur="1" fill="hold">
                                          <p:stCondLst>
                                            <p:cond delay="0"/>
                                          </p:stCondLst>
                                        </p:cTn>
                                        <p:tgtEl>
                                          <p:spTgt spid="27"/>
                                        </p:tgtEl>
                                        <p:attrNameLst>
                                          <p:attrName>style.visibility</p:attrName>
                                        </p:attrNameLst>
                                      </p:cBhvr>
                                      <p:to>
                                        <p:strVal val="visible"/>
                                      </p:to>
                                    </p:set>
                                    <p:animEffect transition="in" filter="blinds(horizontal)">
                                      <p:cBhvr>
                                        <p:cTn id="8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7" grpId="0"/>
      <p:bldP spid="18" grpId="0"/>
      <p:bldP spid="19" grpId="0"/>
      <p:bldP spid="20" grpId="0"/>
      <p:bldP spid="22" grpId="0" animBg="1"/>
      <p:bldP spid="27" grpId="0"/>
      <p:bldP spid="28" grpId="0"/>
      <p:bldP spid="2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20000"/>
          </a:bodyPr>
          <a:lstStyle/>
          <a:p>
            <a:pPr marL="0" indent="0" algn="ctr">
              <a:buNone/>
            </a:pPr>
            <a:r>
              <a:rPr lang="en-US" sz="1600" b="1" dirty="0">
                <a:latin typeface="Comic Sans MS" panose="030F0702030302020204" pitchFamily="66" charset="0"/>
              </a:rPr>
              <a:t>You need to be able to model situations where particles are connected across a pulley</a:t>
            </a:r>
          </a:p>
          <a:p>
            <a:pPr marL="0" indent="0" algn="ctr">
              <a:buNone/>
            </a:pPr>
            <a:endParaRPr lang="en-US" sz="1600" b="1" dirty="0">
              <a:latin typeface="Comic Sans MS" panose="030F0702030302020204" pitchFamily="66" charset="0"/>
            </a:endParaRPr>
          </a:p>
          <a:p>
            <a:pPr marL="0" indent="0" algn="ctr">
              <a:buNone/>
            </a:pPr>
            <a:r>
              <a:rPr lang="en-GB" sz="1600" dirty="0">
                <a:latin typeface="Comic Sans MS" pitchFamily="66" charset="0"/>
              </a:rPr>
              <a:t>Particles P and Q, of masses 2m and 3m, are attached to the ends of a light inextensible string. The string passes over a small, smooth, fixed pulley and the masses hang with the string taut. The system is released from rest.</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Find the acceleration of each mass</a:t>
            </a:r>
          </a:p>
          <a:p>
            <a:pPr algn="ctr">
              <a:buAutoNum type="alphaLcParenR"/>
            </a:pPr>
            <a:r>
              <a:rPr lang="en-GB" sz="1600" dirty="0">
                <a:latin typeface="Comic Sans MS" pitchFamily="66" charset="0"/>
              </a:rPr>
              <a:t>Find the tension in the string, in terms of m</a:t>
            </a:r>
          </a:p>
          <a:p>
            <a:pPr algn="ctr">
              <a:buAutoNum type="alphaLcParenR"/>
            </a:pPr>
            <a:r>
              <a:rPr lang="en-GB" sz="1600" dirty="0">
                <a:latin typeface="Comic Sans MS" pitchFamily="66" charset="0"/>
              </a:rPr>
              <a:t>Find the force exerted on the pulley by the string, in terms of m</a:t>
            </a:r>
          </a:p>
          <a:p>
            <a:pPr algn="ctr">
              <a:buAutoNum type="alphaLcParenR"/>
            </a:pPr>
            <a:r>
              <a:rPr lang="en-GB" sz="1600" dirty="0">
                <a:latin typeface="Comic Sans MS" pitchFamily="66" charset="0"/>
              </a:rPr>
              <a:t>Find the distance travelled by Q in the first 4 seconds, assuming that P does not reach the pulley</a:t>
            </a:r>
          </a:p>
          <a:p>
            <a:pPr algn="ctr">
              <a:buAutoNum type="alphaLcParenR"/>
            </a:pPr>
            <a:r>
              <a:rPr lang="en-GB" sz="1600" dirty="0">
                <a:latin typeface="Comic Sans MS" pitchFamily="66" charset="0"/>
              </a:rPr>
              <a:t>Comment on any modelling assumptions used</a:t>
            </a:r>
          </a:p>
          <a:p>
            <a:pPr marL="0" indent="0" algn="ctr">
              <a:buNone/>
            </a:pPr>
            <a:endParaRPr lang="en-US" sz="1600" b="1"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endParaRPr lang="en-GB" sz="16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10F</a:t>
            </a:r>
            <a:endParaRPr lang="en-GB" dirty="0">
              <a:latin typeface="Comic Sans MS" panose="030F0702030302020204" pitchFamily="66" charset="0"/>
            </a:endParaRPr>
          </a:p>
        </p:txBody>
      </p:sp>
      <p:cxnSp>
        <p:nvCxnSpPr>
          <p:cNvPr id="54" name="Straight Connector 53"/>
          <p:cNvCxnSpPr/>
          <p:nvPr/>
        </p:nvCxnSpPr>
        <p:spPr>
          <a:xfrm>
            <a:off x="4800600" y="16002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V="1">
            <a:off x="5486400" y="1600200"/>
            <a:ext cx="0" cy="381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5181600" y="1676400"/>
            <a:ext cx="609600" cy="6096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7" name="Straight Connector 56"/>
          <p:cNvCxnSpPr/>
          <p:nvPr/>
        </p:nvCxnSpPr>
        <p:spPr>
          <a:xfrm>
            <a:off x="5172809" y="1946030"/>
            <a:ext cx="0" cy="137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5799992" y="1946031"/>
            <a:ext cx="0" cy="137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Oval 58"/>
          <p:cNvSpPr/>
          <p:nvPr/>
        </p:nvSpPr>
        <p:spPr>
          <a:xfrm>
            <a:off x="4979378" y="3317631"/>
            <a:ext cx="381000" cy="381000"/>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Oval 59"/>
          <p:cNvSpPr/>
          <p:nvPr/>
        </p:nvSpPr>
        <p:spPr>
          <a:xfrm>
            <a:off x="5615354" y="3320561"/>
            <a:ext cx="381000" cy="381000"/>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1" name="Straight Connector 60"/>
          <p:cNvCxnSpPr/>
          <p:nvPr/>
        </p:nvCxnSpPr>
        <p:spPr>
          <a:xfrm>
            <a:off x="5181600" y="3689838"/>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808785" y="3689838"/>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V="1">
            <a:off x="5802923" y="2866292"/>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5172808" y="2860430"/>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6248400" y="3352800"/>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6248400" y="3276600"/>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4724400" y="3276600"/>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4724400" y="3352800"/>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6286500" y="3390900"/>
            <a:ext cx="276038" cy="307777"/>
          </a:xfrm>
          <a:prstGeom prst="rect">
            <a:avLst/>
          </a:prstGeom>
          <a:noFill/>
        </p:spPr>
        <p:txBody>
          <a:bodyPr wrap="none" rtlCol="0">
            <a:spAutoFit/>
          </a:bodyPr>
          <a:lstStyle/>
          <a:p>
            <a:r>
              <a:rPr lang="en-GB" sz="1400" dirty="0">
                <a:latin typeface="Comic Sans MS" pitchFamily="66" charset="0"/>
              </a:rPr>
              <a:t>a</a:t>
            </a:r>
          </a:p>
        </p:txBody>
      </p:sp>
      <p:sp>
        <p:nvSpPr>
          <p:cNvPr id="70" name="TextBox 69"/>
          <p:cNvSpPr txBox="1"/>
          <p:nvPr/>
        </p:nvSpPr>
        <p:spPr>
          <a:xfrm>
            <a:off x="4416669" y="3349869"/>
            <a:ext cx="276038" cy="307777"/>
          </a:xfrm>
          <a:prstGeom prst="rect">
            <a:avLst/>
          </a:prstGeom>
          <a:noFill/>
        </p:spPr>
        <p:txBody>
          <a:bodyPr wrap="none" rtlCol="0">
            <a:spAutoFit/>
          </a:bodyPr>
          <a:lstStyle/>
          <a:p>
            <a:r>
              <a:rPr lang="en-GB" sz="1400" dirty="0">
                <a:latin typeface="Comic Sans MS" pitchFamily="66" charset="0"/>
              </a:rPr>
              <a:t>a</a:t>
            </a:r>
          </a:p>
        </p:txBody>
      </p:sp>
      <p:sp>
        <p:nvSpPr>
          <p:cNvPr id="71" name="TextBox 70"/>
          <p:cNvSpPr txBox="1"/>
          <p:nvPr/>
        </p:nvSpPr>
        <p:spPr>
          <a:xfrm>
            <a:off x="5588977" y="3344008"/>
            <a:ext cx="433132" cy="307777"/>
          </a:xfrm>
          <a:prstGeom prst="rect">
            <a:avLst/>
          </a:prstGeom>
          <a:noFill/>
        </p:spPr>
        <p:txBody>
          <a:bodyPr wrap="none" rtlCol="0">
            <a:spAutoFit/>
          </a:bodyPr>
          <a:lstStyle/>
          <a:p>
            <a:r>
              <a:rPr lang="en-GB" sz="1400" dirty="0">
                <a:solidFill>
                  <a:srgbClr val="FFFF00"/>
                </a:solidFill>
                <a:latin typeface="Comic Sans MS" pitchFamily="66" charset="0"/>
              </a:rPr>
              <a:t>3m</a:t>
            </a:r>
          </a:p>
        </p:txBody>
      </p:sp>
      <p:sp>
        <p:nvSpPr>
          <p:cNvPr id="72" name="TextBox 71"/>
          <p:cNvSpPr txBox="1"/>
          <p:nvPr/>
        </p:nvSpPr>
        <p:spPr>
          <a:xfrm>
            <a:off x="4958862" y="3346938"/>
            <a:ext cx="433132" cy="307777"/>
          </a:xfrm>
          <a:prstGeom prst="rect">
            <a:avLst/>
          </a:prstGeom>
          <a:noFill/>
        </p:spPr>
        <p:txBody>
          <a:bodyPr wrap="none" rtlCol="0">
            <a:spAutoFit/>
          </a:bodyPr>
          <a:lstStyle/>
          <a:p>
            <a:r>
              <a:rPr lang="en-GB" sz="1400" dirty="0">
                <a:solidFill>
                  <a:srgbClr val="FFFF00"/>
                </a:solidFill>
                <a:latin typeface="Comic Sans MS" pitchFamily="66" charset="0"/>
              </a:rPr>
              <a:t>2m</a:t>
            </a:r>
          </a:p>
        </p:txBody>
      </p:sp>
      <p:sp>
        <p:nvSpPr>
          <p:cNvPr id="73" name="TextBox 72"/>
          <p:cNvSpPr txBox="1"/>
          <p:nvPr/>
        </p:nvSpPr>
        <p:spPr>
          <a:xfrm>
            <a:off x="4829908" y="3622431"/>
            <a:ext cx="276038" cy="307777"/>
          </a:xfrm>
          <a:prstGeom prst="rect">
            <a:avLst/>
          </a:prstGeom>
          <a:noFill/>
        </p:spPr>
        <p:txBody>
          <a:bodyPr wrap="none" rtlCol="0">
            <a:spAutoFit/>
          </a:bodyPr>
          <a:lstStyle/>
          <a:p>
            <a:r>
              <a:rPr lang="en-GB" sz="1400" dirty="0">
                <a:latin typeface="Comic Sans MS" pitchFamily="66" charset="0"/>
              </a:rPr>
              <a:t>P</a:t>
            </a:r>
          </a:p>
        </p:txBody>
      </p:sp>
      <p:sp>
        <p:nvSpPr>
          <p:cNvPr id="74" name="TextBox 73"/>
          <p:cNvSpPr txBox="1"/>
          <p:nvPr/>
        </p:nvSpPr>
        <p:spPr>
          <a:xfrm>
            <a:off x="5826369" y="3625361"/>
            <a:ext cx="341760" cy="307777"/>
          </a:xfrm>
          <a:prstGeom prst="rect">
            <a:avLst/>
          </a:prstGeom>
          <a:noFill/>
        </p:spPr>
        <p:txBody>
          <a:bodyPr wrap="none" rtlCol="0">
            <a:spAutoFit/>
          </a:bodyPr>
          <a:lstStyle/>
          <a:p>
            <a:r>
              <a:rPr lang="en-GB" sz="1400" dirty="0">
                <a:latin typeface="Comic Sans MS" pitchFamily="66" charset="0"/>
              </a:rPr>
              <a:t>Q</a:t>
            </a:r>
          </a:p>
        </p:txBody>
      </p:sp>
      <p:sp>
        <p:nvSpPr>
          <p:cNvPr id="75" name="TextBox 74"/>
          <p:cNvSpPr txBox="1"/>
          <p:nvPr/>
        </p:nvSpPr>
        <p:spPr>
          <a:xfrm>
            <a:off x="5838092" y="2749061"/>
            <a:ext cx="306494" cy="307777"/>
          </a:xfrm>
          <a:prstGeom prst="rect">
            <a:avLst/>
          </a:prstGeom>
          <a:noFill/>
        </p:spPr>
        <p:txBody>
          <a:bodyPr wrap="none" rtlCol="0">
            <a:spAutoFit/>
          </a:bodyPr>
          <a:lstStyle/>
          <a:p>
            <a:r>
              <a:rPr lang="en-GB" sz="1400" dirty="0">
                <a:latin typeface="Comic Sans MS" pitchFamily="66" charset="0"/>
              </a:rPr>
              <a:t>T</a:t>
            </a:r>
          </a:p>
        </p:txBody>
      </p:sp>
      <p:sp>
        <p:nvSpPr>
          <p:cNvPr id="76" name="TextBox 75"/>
          <p:cNvSpPr txBox="1"/>
          <p:nvPr/>
        </p:nvSpPr>
        <p:spPr>
          <a:xfrm>
            <a:off x="4838700" y="2743199"/>
            <a:ext cx="306494" cy="307777"/>
          </a:xfrm>
          <a:prstGeom prst="rect">
            <a:avLst/>
          </a:prstGeom>
          <a:noFill/>
        </p:spPr>
        <p:txBody>
          <a:bodyPr wrap="none" rtlCol="0">
            <a:spAutoFit/>
          </a:bodyPr>
          <a:lstStyle/>
          <a:p>
            <a:r>
              <a:rPr lang="en-GB" sz="1400" dirty="0">
                <a:latin typeface="Comic Sans MS" pitchFamily="66" charset="0"/>
              </a:rPr>
              <a:t>T</a:t>
            </a:r>
          </a:p>
        </p:txBody>
      </p:sp>
      <p:sp>
        <p:nvSpPr>
          <p:cNvPr id="77" name="TextBox 76"/>
          <p:cNvSpPr txBox="1"/>
          <p:nvPr/>
        </p:nvSpPr>
        <p:spPr>
          <a:xfrm>
            <a:off x="5550877" y="4132384"/>
            <a:ext cx="527709" cy="307777"/>
          </a:xfrm>
          <a:prstGeom prst="rect">
            <a:avLst/>
          </a:prstGeom>
          <a:noFill/>
        </p:spPr>
        <p:txBody>
          <a:bodyPr wrap="none" rtlCol="0">
            <a:spAutoFit/>
          </a:bodyPr>
          <a:lstStyle/>
          <a:p>
            <a:r>
              <a:rPr lang="en-GB" sz="1400" dirty="0">
                <a:latin typeface="Comic Sans MS" pitchFamily="66" charset="0"/>
              </a:rPr>
              <a:t>3mg</a:t>
            </a:r>
          </a:p>
        </p:txBody>
      </p:sp>
      <p:sp>
        <p:nvSpPr>
          <p:cNvPr id="78" name="TextBox 77"/>
          <p:cNvSpPr txBox="1"/>
          <p:nvPr/>
        </p:nvSpPr>
        <p:spPr>
          <a:xfrm>
            <a:off x="4894386" y="4144107"/>
            <a:ext cx="527709" cy="307777"/>
          </a:xfrm>
          <a:prstGeom prst="rect">
            <a:avLst/>
          </a:prstGeom>
          <a:noFill/>
        </p:spPr>
        <p:txBody>
          <a:bodyPr wrap="none" rtlCol="0">
            <a:spAutoFit/>
          </a:bodyPr>
          <a:lstStyle/>
          <a:p>
            <a:r>
              <a:rPr lang="en-GB" sz="1400" dirty="0">
                <a:latin typeface="Comic Sans MS" pitchFamily="66" charset="0"/>
              </a:rPr>
              <a:t>2mg</a:t>
            </a:r>
          </a:p>
        </p:txBody>
      </p:sp>
      <p:sp>
        <p:nvSpPr>
          <p:cNvPr id="79" name="TextBox 78"/>
          <p:cNvSpPr txBox="1"/>
          <p:nvPr/>
        </p:nvSpPr>
        <p:spPr>
          <a:xfrm>
            <a:off x="6468208" y="2608384"/>
            <a:ext cx="2384613" cy="830997"/>
          </a:xfrm>
          <a:prstGeom prst="rect">
            <a:avLst/>
          </a:prstGeom>
          <a:noFill/>
        </p:spPr>
        <p:txBody>
          <a:bodyPr wrap="square" rtlCol="0">
            <a:spAutoFit/>
          </a:bodyPr>
          <a:lstStyle/>
          <a:p>
            <a:pPr algn="ctr"/>
            <a:r>
              <a:rPr lang="en-GB" sz="1200" dirty="0">
                <a:latin typeface="Comic Sans MS" pitchFamily="66" charset="0"/>
              </a:rPr>
              <a:t>Sometimes you have to set up two equations with the information given, and combine them…</a:t>
            </a:r>
          </a:p>
        </p:txBody>
      </p:sp>
      <p:sp>
        <p:nvSpPr>
          <p:cNvPr id="80" name="TextBox 79"/>
          <p:cNvSpPr txBox="1"/>
          <p:nvPr/>
        </p:nvSpPr>
        <p:spPr>
          <a:xfrm>
            <a:off x="6468208" y="1922584"/>
            <a:ext cx="2384613" cy="646331"/>
          </a:xfrm>
          <a:prstGeom prst="rect">
            <a:avLst/>
          </a:prstGeom>
          <a:noFill/>
        </p:spPr>
        <p:txBody>
          <a:bodyPr wrap="square" rtlCol="0">
            <a:spAutoFit/>
          </a:bodyPr>
          <a:lstStyle/>
          <a:p>
            <a:pPr algn="ctr"/>
            <a:r>
              <a:rPr lang="en-GB" sz="1200" dirty="0">
                <a:latin typeface="Comic Sans MS" pitchFamily="66" charset="0"/>
              </a:rPr>
              <a:t>The heavier particle will move downwards, pulling the lighter one upwards</a:t>
            </a:r>
          </a:p>
        </p:txBody>
      </p:sp>
      <p:sp>
        <p:nvSpPr>
          <p:cNvPr id="81" name="TextBox 80"/>
          <p:cNvSpPr txBox="1"/>
          <p:nvPr/>
        </p:nvSpPr>
        <p:spPr>
          <a:xfrm>
            <a:off x="4495800" y="4495800"/>
            <a:ext cx="1329210" cy="276999"/>
          </a:xfrm>
          <a:prstGeom prst="rect">
            <a:avLst/>
          </a:prstGeom>
          <a:noFill/>
        </p:spPr>
        <p:txBody>
          <a:bodyPr wrap="none" rtlCol="0">
            <a:spAutoFit/>
          </a:bodyPr>
          <a:lstStyle/>
          <a:p>
            <a:r>
              <a:rPr lang="en-GB" sz="1200" u="sng" dirty="0">
                <a:latin typeface="Comic Sans MS" pitchFamily="66" charset="0"/>
              </a:rPr>
              <a:t>Equation using P</a:t>
            </a:r>
          </a:p>
        </p:txBody>
      </p:sp>
      <p:sp>
        <p:nvSpPr>
          <p:cNvPr id="82" name="TextBox 81"/>
          <p:cNvSpPr txBox="1"/>
          <p:nvPr/>
        </p:nvSpPr>
        <p:spPr>
          <a:xfrm>
            <a:off x="7010400" y="4495800"/>
            <a:ext cx="1383712" cy="276999"/>
          </a:xfrm>
          <a:prstGeom prst="rect">
            <a:avLst/>
          </a:prstGeom>
          <a:noFill/>
        </p:spPr>
        <p:txBody>
          <a:bodyPr wrap="none" rtlCol="0">
            <a:spAutoFit/>
          </a:bodyPr>
          <a:lstStyle/>
          <a:p>
            <a:r>
              <a:rPr lang="en-GB" sz="1200" u="sng" dirty="0">
                <a:latin typeface="Comic Sans MS" pitchFamily="66" charset="0"/>
              </a:rPr>
              <a:t>Equation using Q</a:t>
            </a:r>
          </a:p>
        </p:txBody>
      </p:sp>
      <mc:AlternateContent xmlns:mc="http://schemas.openxmlformats.org/markup-compatibility/2006" xmlns:a14="http://schemas.microsoft.com/office/drawing/2010/main">
        <mc:Choice Requires="a14">
          <p:sp>
            <p:nvSpPr>
              <p:cNvPr id="83" name="TextBox 82"/>
              <p:cNvSpPr txBox="1"/>
              <p:nvPr/>
            </p:nvSpPr>
            <p:spPr>
              <a:xfrm>
                <a:off x="4800600" y="4800600"/>
                <a:ext cx="82958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𝐹</m:t>
                      </m:r>
                      <m:r>
                        <a:rPr lang="en-GB" sz="1400" b="0" i="1" smtClean="0">
                          <a:latin typeface="Cambria Math"/>
                        </a:rPr>
                        <m:t>=</m:t>
                      </m:r>
                      <m:r>
                        <a:rPr lang="en-GB" sz="1400" b="0" i="1" smtClean="0">
                          <a:latin typeface="Cambria Math"/>
                        </a:rPr>
                        <m:t>𝑚𝑎</m:t>
                      </m:r>
                    </m:oMath>
                  </m:oMathPara>
                </a14:m>
                <a:endParaRPr lang="en-GB" sz="1400" dirty="0"/>
              </a:p>
            </p:txBody>
          </p:sp>
        </mc:Choice>
        <mc:Fallback xmlns="">
          <p:sp>
            <p:nvSpPr>
              <p:cNvPr id="83" name="TextBox 82"/>
              <p:cNvSpPr txBox="1">
                <a:spLocks noRot="1" noChangeAspect="1" noMove="1" noResize="1" noEditPoints="1" noAdjustHandles="1" noChangeArrowheads="1" noChangeShapeType="1" noTextEdit="1"/>
              </p:cNvSpPr>
              <p:nvPr/>
            </p:nvSpPr>
            <p:spPr>
              <a:xfrm>
                <a:off x="4800600" y="4800600"/>
                <a:ext cx="829586" cy="307777"/>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4267200" y="5181600"/>
                <a:ext cx="150252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−2</m:t>
                      </m:r>
                      <m:r>
                        <a:rPr lang="en-GB" sz="1400" b="0" i="1" smtClean="0">
                          <a:latin typeface="Cambria Math"/>
                        </a:rPr>
                        <m:t>𝑚𝑔</m:t>
                      </m:r>
                      <m:r>
                        <a:rPr lang="en-GB" sz="1400" b="0" i="1" smtClean="0">
                          <a:latin typeface="Cambria Math"/>
                        </a:rPr>
                        <m:t>=2</m:t>
                      </m:r>
                      <m:r>
                        <a:rPr lang="en-GB" sz="1400" b="0" i="1" smtClean="0">
                          <a:latin typeface="Cambria Math"/>
                        </a:rPr>
                        <m:t>𝑚𝑎</m:t>
                      </m:r>
                    </m:oMath>
                  </m:oMathPara>
                </a14:m>
                <a:endParaRPr lang="en-GB" sz="1400" dirty="0"/>
              </a:p>
            </p:txBody>
          </p:sp>
        </mc:Choice>
        <mc:Fallback xmlns="">
          <p:sp>
            <p:nvSpPr>
              <p:cNvPr id="84" name="TextBox 83"/>
              <p:cNvSpPr txBox="1">
                <a:spLocks noRot="1" noChangeAspect="1" noMove="1" noResize="1" noEditPoints="1" noAdjustHandles="1" noChangeArrowheads="1" noChangeShapeType="1" noTextEdit="1"/>
              </p:cNvSpPr>
              <p:nvPr/>
            </p:nvSpPr>
            <p:spPr>
              <a:xfrm>
                <a:off x="4267200" y="5181600"/>
                <a:ext cx="1502527" cy="307777"/>
              </a:xfrm>
              <a:prstGeom prst="rect">
                <a:avLst/>
              </a:prstGeom>
              <a:blipFill>
                <a:blip r:embed="rId3"/>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5" name="TextBox 84"/>
              <p:cNvSpPr txBox="1"/>
              <p:nvPr/>
            </p:nvSpPr>
            <p:spPr>
              <a:xfrm>
                <a:off x="7162800" y="4800600"/>
                <a:ext cx="82958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𝐹</m:t>
                      </m:r>
                      <m:r>
                        <a:rPr lang="en-GB" sz="1400" b="0" i="1" smtClean="0">
                          <a:latin typeface="Cambria Math"/>
                        </a:rPr>
                        <m:t>=</m:t>
                      </m:r>
                      <m:r>
                        <a:rPr lang="en-GB" sz="1400" b="0" i="1" smtClean="0">
                          <a:latin typeface="Cambria Math"/>
                        </a:rPr>
                        <m:t>𝑚𝑎</m:t>
                      </m:r>
                    </m:oMath>
                  </m:oMathPara>
                </a14:m>
                <a:endParaRPr lang="en-GB" sz="1400" dirty="0"/>
              </a:p>
            </p:txBody>
          </p:sp>
        </mc:Choice>
        <mc:Fallback xmlns="">
          <p:sp>
            <p:nvSpPr>
              <p:cNvPr id="85" name="TextBox 84"/>
              <p:cNvSpPr txBox="1">
                <a:spLocks noRot="1" noChangeAspect="1" noMove="1" noResize="1" noEditPoints="1" noAdjustHandles="1" noChangeArrowheads="1" noChangeShapeType="1" noTextEdit="1"/>
              </p:cNvSpPr>
              <p:nvPr/>
            </p:nvSpPr>
            <p:spPr>
              <a:xfrm>
                <a:off x="7162800" y="4800600"/>
                <a:ext cx="829586" cy="307777"/>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6" name="TextBox 85"/>
              <p:cNvSpPr txBox="1"/>
              <p:nvPr/>
            </p:nvSpPr>
            <p:spPr>
              <a:xfrm>
                <a:off x="6629400" y="5181600"/>
                <a:ext cx="150252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3</m:t>
                      </m:r>
                      <m:r>
                        <a:rPr lang="en-GB" sz="1400" b="0" i="1" smtClean="0">
                          <a:latin typeface="Cambria Math"/>
                        </a:rPr>
                        <m:t>𝑚𝑔</m:t>
                      </m:r>
                      <m:r>
                        <a:rPr lang="en-GB" sz="1400" b="0" i="1" smtClean="0">
                          <a:latin typeface="Cambria Math"/>
                        </a:rPr>
                        <m:t>−</m:t>
                      </m:r>
                      <m:r>
                        <a:rPr lang="en-GB" sz="1400" b="0" i="1" smtClean="0">
                          <a:latin typeface="Cambria Math"/>
                        </a:rPr>
                        <m:t>𝑇</m:t>
                      </m:r>
                      <m:r>
                        <a:rPr lang="en-GB" sz="1400" b="0" i="1" smtClean="0">
                          <a:latin typeface="Cambria Math"/>
                        </a:rPr>
                        <m:t>=3</m:t>
                      </m:r>
                      <m:r>
                        <a:rPr lang="en-GB" sz="1400" b="0" i="1" smtClean="0">
                          <a:latin typeface="Cambria Math"/>
                        </a:rPr>
                        <m:t>𝑚𝑎</m:t>
                      </m:r>
                    </m:oMath>
                  </m:oMathPara>
                </a14:m>
                <a:endParaRPr lang="en-GB" sz="1400" dirty="0"/>
              </a:p>
            </p:txBody>
          </p:sp>
        </mc:Choice>
        <mc:Fallback xmlns="">
          <p:sp>
            <p:nvSpPr>
              <p:cNvPr id="86" name="TextBox 85"/>
              <p:cNvSpPr txBox="1">
                <a:spLocks noRot="1" noChangeAspect="1" noMove="1" noResize="1" noEditPoints="1" noAdjustHandles="1" noChangeArrowheads="1" noChangeShapeType="1" noTextEdit="1"/>
              </p:cNvSpPr>
              <p:nvPr/>
            </p:nvSpPr>
            <p:spPr>
              <a:xfrm>
                <a:off x="6629400" y="5181600"/>
                <a:ext cx="1502527" cy="307777"/>
              </a:xfrm>
              <a:prstGeom prst="rect">
                <a:avLst/>
              </a:prstGeom>
              <a:blipFill>
                <a:blip r:embed="rId4"/>
                <a:stretch>
                  <a:fillRect b="-6000"/>
                </a:stretch>
              </a:blipFill>
            </p:spPr>
            <p:txBody>
              <a:bodyPr/>
              <a:lstStyle/>
              <a:p>
                <a:r>
                  <a:rPr lang="en-GB">
                    <a:noFill/>
                  </a:rPr>
                  <a:t> </a:t>
                </a:r>
              </a:p>
            </p:txBody>
          </p:sp>
        </mc:Fallback>
      </mc:AlternateContent>
      <p:sp>
        <p:nvSpPr>
          <p:cNvPr id="87" name="Arc 86"/>
          <p:cNvSpPr/>
          <p:nvPr/>
        </p:nvSpPr>
        <p:spPr>
          <a:xfrm>
            <a:off x="5410200" y="4953000"/>
            <a:ext cx="53340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8" name="TextBox 87"/>
          <p:cNvSpPr txBox="1"/>
          <p:nvPr/>
        </p:nvSpPr>
        <p:spPr>
          <a:xfrm>
            <a:off x="5867400" y="4953000"/>
            <a:ext cx="762000" cy="430887"/>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Sub in values</a:t>
            </a:r>
            <a:endParaRPr lang="en-GB" sz="1100" baseline="-25000" dirty="0">
              <a:solidFill>
                <a:srgbClr val="FF0000"/>
              </a:solidFill>
              <a:latin typeface="Comic Sans MS" pitchFamily="66" charset="0"/>
            </a:endParaRPr>
          </a:p>
        </p:txBody>
      </p:sp>
      <p:sp>
        <p:nvSpPr>
          <p:cNvPr id="89" name="Arc 88"/>
          <p:cNvSpPr/>
          <p:nvPr/>
        </p:nvSpPr>
        <p:spPr>
          <a:xfrm>
            <a:off x="7772400" y="4953000"/>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0" name="TextBox 89"/>
          <p:cNvSpPr txBox="1"/>
          <p:nvPr/>
        </p:nvSpPr>
        <p:spPr>
          <a:xfrm>
            <a:off x="8229600" y="4953000"/>
            <a:ext cx="838200" cy="430887"/>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Sub in values</a:t>
            </a:r>
            <a:endParaRPr lang="en-GB" sz="1100" baseline="-25000" dirty="0">
              <a:solidFill>
                <a:srgbClr val="0000FF"/>
              </a:solidFill>
              <a:latin typeface="Comic Sans MS" pitchFamily="66" charset="0"/>
            </a:endParaRPr>
          </a:p>
        </p:txBody>
      </p:sp>
      <mc:AlternateContent xmlns:mc="http://schemas.openxmlformats.org/markup-compatibility/2006" xmlns:a14="http://schemas.microsoft.com/office/drawing/2010/main">
        <mc:Choice Requires="a14">
          <p:sp>
            <p:nvSpPr>
              <p:cNvPr id="91" name="TextBox 90"/>
              <p:cNvSpPr txBox="1"/>
              <p:nvPr/>
            </p:nvSpPr>
            <p:spPr>
              <a:xfrm>
                <a:off x="5477608" y="5615354"/>
                <a:ext cx="150252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−2</m:t>
                      </m:r>
                      <m:r>
                        <a:rPr lang="en-GB" sz="1400" b="0" i="1" smtClean="0">
                          <a:latin typeface="Cambria Math"/>
                        </a:rPr>
                        <m:t>𝑚𝑔</m:t>
                      </m:r>
                      <m:r>
                        <a:rPr lang="en-GB" sz="1400" b="0" i="1" smtClean="0">
                          <a:latin typeface="Cambria Math"/>
                        </a:rPr>
                        <m:t>=2</m:t>
                      </m:r>
                      <m:r>
                        <a:rPr lang="en-GB" sz="1400" b="0" i="1" smtClean="0">
                          <a:latin typeface="Cambria Math"/>
                        </a:rPr>
                        <m:t>𝑚𝑎</m:t>
                      </m:r>
                    </m:oMath>
                  </m:oMathPara>
                </a14:m>
                <a:endParaRPr lang="en-GB" sz="1400" dirty="0"/>
              </a:p>
            </p:txBody>
          </p:sp>
        </mc:Choice>
        <mc:Fallback xmlns="">
          <p:sp>
            <p:nvSpPr>
              <p:cNvPr id="91" name="TextBox 90"/>
              <p:cNvSpPr txBox="1">
                <a:spLocks noRot="1" noChangeAspect="1" noMove="1" noResize="1" noEditPoints="1" noAdjustHandles="1" noChangeArrowheads="1" noChangeShapeType="1" noTextEdit="1"/>
              </p:cNvSpPr>
              <p:nvPr/>
            </p:nvSpPr>
            <p:spPr>
              <a:xfrm>
                <a:off x="5477608" y="5615354"/>
                <a:ext cx="1502527" cy="307777"/>
              </a:xfrm>
              <a:prstGeom prst="rect">
                <a:avLst/>
              </a:prstGeom>
              <a:blipFill>
                <a:blip r:embed="rId5"/>
                <a:stretch>
                  <a:fillRect b="-588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2" name="TextBox 91"/>
              <p:cNvSpPr txBox="1"/>
              <p:nvPr/>
            </p:nvSpPr>
            <p:spPr>
              <a:xfrm>
                <a:off x="5477608" y="5920154"/>
                <a:ext cx="150252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3</m:t>
                      </m:r>
                      <m:r>
                        <a:rPr lang="en-GB" sz="1400" b="0" i="1" smtClean="0">
                          <a:latin typeface="Cambria Math"/>
                        </a:rPr>
                        <m:t>𝑚𝑔</m:t>
                      </m:r>
                      <m:r>
                        <a:rPr lang="en-GB" sz="1400" b="0" i="1" smtClean="0">
                          <a:latin typeface="Cambria Math"/>
                        </a:rPr>
                        <m:t>−</m:t>
                      </m:r>
                      <m:r>
                        <a:rPr lang="en-GB" sz="1400" b="0" i="1" smtClean="0">
                          <a:latin typeface="Cambria Math"/>
                        </a:rPr>
                        <m:t>𝑇</m:t>
                      </m:r>
                      <m:r>
                        <a:rPr lang="en-GB" sz="1400" b="0" i="1" smtClean="0">
                          <a:latin typeface="Cambria Math"/>
                        </a:rPr>
                        <m:t>=3</m:t>
                      </m:r>
                      <m:r>
                        <a:rPr lang="en-GB" sz="1400" b="0" i="1" smtClean="0">
                          <a:latin typeface="Cambria Math"/>
                        </a:rPr>
                        <m:t>𝑚𝑎</m:t>
                      </m:r>
                    </m:oMath>
                  </m:oMathPara>
                </a14:m>
                <a:endParaRPr lang="en-GB" sz="1400" dirty="0"/>
              </a:p>
            </p:txBody>
          </p:sp>
        </mc:Choice>
        <mc:Fallback xmlns="">
          <p:sp>
            <p:nvSpPr>
              <p:cNvPr id="92" name="TextBox 91"/>
              <p:cNvSpPr txBox="1">
                <a:spLocks noRot="1" noChangeAspect="1" noMove="1" noResize="1" noEditPoints="1" noAdjustHandles="1" noChangeArrowheads="1" noChangeShapeType="1" noTextEdit="1"/>
              </p:cNvSpPr>
              <p:nvPr/>
            </p:nvSpPr>
            <p:spPr>
              <a:xfrm>
                <a:off x="5477608" y="5920154"/>
                <a:ext cx="1502527" cy="307777"/>
              </a:xfrm>
              <a:prstGeom prst="rect">
                <a:avLst/>
              </a:prstGeom>
              <a:blipFill>
                <a:blip r:embed="rId6"/>
                <a:stretch>
                  <a:fillRect b="-588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3" name="TextBox 92"/>
              <p:cNvSpPr txBox="1"/>
              <p:nvPr/>
            </p:nvSpPr>
            <p:spPr>
              <a:xfrm>
                <a:off x="5908431" y="6242537"/>
                <a:ext cx="107734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𝑚𝑔</m:t>
                      </m:r>
                      <m:r>
                        <a:rPr lang="en-GB" sz="1400" b="0" i="1" smtClean="0">
                          <a:latin typeface="Cambria Math"/>
                        </a:rPr>
                        <m:t>=5</m:t>
                      </m:r>
                      <m:r>
                        <a:rPr lang="en-GB" sz="1400" b="0" i="1" smtClean="0">
                          <a:latin typeface="Cambria Math"/>
                        </a:rPr>
                        <m:t>𝑚𝑎</m:t>
                      </m:r>
                    </m:oMath>
                  </m:oMathPara>
                </a14:m>
                <a:endParaRPr lang="en-GB" sz="1400" dirty="0"/>
              </a:p>
            </p:txBody>
          </p:sp>
        </mc:Choice>
        <mc:Fallback xmlns="">
          <p:sp>
            <p:nvSpPr>
              <p:cNvPr id="93" name="TextBox 92"/>
              <p:cNvSpPr txBox="1">
                <a:spLocks noRot="1" noChangeAspect="1" noMove="1" noResize="1" noEditPoints="1" noAdjustHandles="1" noChangeArrowheads="1" noChangeShapeType="1" noTextEdit="1"/>
              </p:cNvSpPr>
              <p:nvPr/>
            </p:nvSpPr>
            <p:spPr>
              <a:xfrm>
                <a:off x="5908431" y="6242537"/>
                <a:ext cx="1077346" cy="307777"/>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4" name="TextBox 93"/>
              <p:cNvSpPr txBox="1"/>
              <p:nvPr/>
            </p:nvSpPr>
            <p:spPr>
              <a:xfrm>
                <a:off x="5841022" y="6550223"/>
                <a:ext cx="89793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1.96=</m:t>
                      </m:r>
                      <m:r>
                        <a:rPr lang="en-GB" sz="1400" b="0" i="1" smtClean="0">
                          <a:latin typeface="Cambria Math"/>
                        </a:rPr>
                        <m:t>𝑎</m:t>
                      </m:r>
                    </m:oMath>
                  </m:oMathPara>
                </a14:m>
                <a:endParaRPr lang="en-GB" sz="1400" dirty="0"/>
              </a:p>
            </p:txBody>
          </p:sp>
        </mc:Choice>
        <mc:Fallback xmlns="">
          <p:sp>
            <p:nvSpPr>
              <p:cNvPr id="94" name="TextBox 93"/>
              <p:cNvSpPr txBox="1">
                <a:spLocks noRot="1" noChangeAspect="1" noMove="1" noResize="1" noEditPoints="1" noAdjustHandles="1" noChangeArrowheads="1" noChangeShapeType="1" noTextEdit="1"/>
              </p:cNvSpPr>
              <p:nvPr/>
            </p:nvSpPr>
            <p:spPr>
              <a:xfrm>
                <a:off x="5841022" y="6550223"/>
                <a:ext cx="897938" cy="307777"/>
              </a:xfrm>
              <a:prstGeom prst="rect">
                <a:avLst/>
              </a:prstGeom>
              <a:blipFill>
                <a:blip r:embed="rId8"/>
                <a:stretch>
                  <a:fillRect/>
                </a:stretch>
              </a:blipFill>
            </p:spPr>
            <p:txBody>
              <a:bodyPr/>
              <a:lstStyle/>
              <a:p>
                <a:r>
                  <a:rPr lang="en-GB">
                    <a:noFill/>
                  </a:rPr>
                  <a:t> </a:t>
                </a:r>
              </a:p>
            </p:txBody>
          </p:sp>
        </mc:Fallback>
      </mc:AlternateContent>
      <p:sp>
        <p:nvSpPr>
          <p:cNvPr id="95" name="Arc 94"/>
          <p:cNvSpPr/>
          <p:nvPr/>
        </p:nvSpPr>
        <p:spPr>
          <a:xfrm>
            <a:off x="6711462" y="6421316"/>
            <a:ext cx="530469" cy="328246"/>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6" name="TextBox 95"/>
          <p:cNvSpPr txBox="1"/>
          <p:nvPr/>
        </p:nvSpPr>
        <p:spPr>
          <a:xfrm>
            <a:off x="3979983" y="6204439"/>
            <a:ext cx="1462455" cy="430887"/>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Add the equations together</a:t>
            </a:r>
            <a:endParaRPr lang="en-GB" sz="1100" baseline="-25000" dirty="0">
              <a:solidFill>
                <a:srgbClr val="FF0000"/>
              </a:solidFill>
              <a:latin typeface="Comic Sans MS" pitchFamily="66" charset="0"/>
            </a:endParaRPr>
          </a:p>
        </p:txBody>
      </p:sp>
      <p:sp>
        <p:nvSpPr>
          <p:cNvPr id="97" name="TextBox 96"/>
          <p:cNvSpPr txBox="1"/>
          <p:nvPr/>
        </p:nvSpPr>
        <p:spPr>
          <a:xfrm>
            <a:off x="7095392" y="6348047"/>
            <a:ext cx="1462455" cy="430887"/>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Cancel m’s and divide g by 5</a:t>
            </a:r>
            <a:endParaRPr lang="en-GB" sz="1100" baseline="-25000" dirty="0">
              <a:solidFill>
                <a:srgbClr val="FF0000"/>
              </a:solidFill>
              <a:latin typeface="Comic Sans MS" pitchFamily="66" charset="0"/>
            </a:endParaRPr>
          </a:p>
        </p:txBody>
      </p:sp>
      <p:sp>
        <p:nvSpPr>
          <p:cNvPr id="98" name="TextBox 97"/>
          <p:cNvSpPr txBox="1"/>
          <p:nvPr/>
        </p:nvSpPr>
        <p:spPr>
          <a:xfrm>
            <a:off x="6479930" y="1397977"/>
            <a:ext cx="2384613" cy="461665"/>
          </a:xfrm>
          <a:prstGeom prst="rect">
            <a:avLst/>
          </a:prstGeom>
          <a:noFill/>
        </p:spPr>
        <p:txBody>
          <a:bodyPr wrap="square" rtlCol="0">
            <a:spAutoFit/>
          </a:bodyPr>
          <a:lstStyle/>
          <a:p>
            <a:pPr algn="ctr"/>
            <a:r>
              <a:rPr lang="en-GB" sz="1200" dirty="0">
                <a:latin typeface="Comic Sans MS" pitchFamily="66" charset="0"/>
              </a:rPr>
              <a:t>Draw a diagram with all the forces on…</a:t>
            </a:r>
          </a:p>
        </p:txBody>
      </p:sp>
      <p:cxnSp>
        <p:nvCxnSpPr>
          <p:cNvPr id="99" name="Straight Connector 98"/>
          <p:cNvCxnSpPr/>
          <p:nvPr/>
        </p:nvCxnSpPr>
        <p:spPr>
          <a:xfrm>
            <a:off x="5174378" y="1945809"/>
            <a:ext cx="0" cy="62838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0" name="TextBox 99"/>
          <p:cNvSpPr txBox="1"/>
          <p:nvPr/>
        </p:nvSpPr>
        <p:spPr>
          <a:xfrm>
            <a:off x="5841023" y="2365130"/>
            <a:ext cx="306494" cy="307777"/>
          </a:xfrm>
          <a:prstGeom prst="rect">
            <a:avLst/>
          </a:prstGeom>
          <a:noFill/>
        </p:spPr>
        <p:txBody>
          <a:bodyPr wrap="none" rtlCol="0">
            <a:spAutoFit/>
          </a:bodyPr>
          <a:lstStyle/>
          <a:p>
            <a:r>
              <a:rPr lang="en-GB" sz="1400" dirty="0">
                <a:latin typeface="Comic Sans MS" pitchFamily="66" charset="0"/>
              </a:rPr>
              <a:t>T</a:t>
            </a:r>
          </a:p>
        </p:txBody>
      </p:sp>
      <p:sp>
        <p:nvSpPr>
          <p:cNvPr id="101" name="TextBox 100"/>
          <p:cNvSpPr txBox="1"/>
          <p:nvPr/>
        </p:nvSpPr>
        <p:spPr>
          <a:xfrm>
            <a:off x="4841631" y="2359268"/>
            <a:ext cx="306494" cy="307777"/>
          </a:xfrm>
          <a:prstGeom prst="rect">
            <a:avLst/>
          </a:prstGeom>
          <a:noFill/>
        </p:spPr>
        <p:txBody>
          <a:bodyPr wrap="none" rtlCol="0">
            <a:spAutoFit/>
          </a:bodyPr>
          <a:lstStyle/>
          <a:p>
            <a:r>
              <a:rPr lang="en-GB" sz="1400" dirty="0">
                <a:latin typeface="Comic Sans MS" pitchFamily="66" charset="0"/>
              </a:rPr>
              <a:t>T</a:t>
            </a:r>
          </a:p>
        </p:txBody>
      </p:sp>
      <p:cxnSp>
        <p:nvCxnSpPr>
          <p:cNvPr id="102" name="Straight Connector 101"/>
          <p:cNvCxnSpPr/>
          <p:nvPr/>
        </p:nvCxnSpPr>
        <p:spPr>
          <a:xfrm>
            <a:off x="5803673" y="1946531"/>
            <a:ext cx="0" cy="62838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675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linds(horizontal)">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8"/>
                                        </p:tgtEl>
                                        <p:attrNameLst>
                                          <p:attrName>style.visibility</p:attrName>
                                        </p:attrNameLst>
                                      </p:cBhvr>
                                      <p:to>
                                        <p:strVal val="visible"/>
                                      </p:to>
                                    </p:set>
                                    <p:animEffect transition="in" filter="blinds(horizontal)">
                                      <p:cBhvr>
                                        <p:cTn id="32" dur="500"/>
                                        <p:tgtEl>
                                          <p:spTgt spid="9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5" fill="hold" nodeType="click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blinds(vertical)">
                                      <p:cBhvr>
                                        <p:cTn id="37" dur="500"/>
                                        <p:tgtEl>
                                          <p:spTgt spid="54"/>
                                        </p:tgtEl>
                                      </p:cBhvr>
                                    </p:animEffect>
                                  </p:childTnLst>
                                </p:cTn>
                              </p:par>
                              <p:par>
                                <p:cTn id="38" presetID="3" presetClass="entr" presetSubtype="10" fill="hold" nodeType="withEffect">
                                  <p:stCondLst>
                                    <p:cond delay="0"/>
                                  </p:stCondLst>
                                  <p:childTnLst>
                                    <p:set>
                                      <p:cBhvr>
                                        <p:cTn id="39" dur="1" fill="hold">
                                          <p:stCondLst>
                                            <p:cond delay="0"/>
                                          </p:stCondLst>
                                        </p:cTn>
                                        <p:tgtEl>
                                          <p:spTgt spid="55"/>
                                        </p:tgtEl>
                                        <p:attrNameLst>
                                          <p:attrName>style.visibility</p:attrName>
                                        </p:attrNameLst>
                                      </p:cBhvr>
                                      <p:to>
                                        <p:strVal val="visible"/>
                                      </p:to>
                                    </p:set>
                                    <p:animEffect transition="in" filter="blinds(horizontal)">
                                      <p:cBhvr>
                                        <p:cTn id="40" dur="500"/>
                                        <p:tgtEl>
                                          <p:spTgt spid="55"/>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blinds(horizontal)">
                                      <p:cBhvr>
                                        <p:cTn id="43" dur="500"/>
                                        <p:tgtEl>
                                          <p:spTgt spid="56"/>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57"/>
                                        </p:tgtEl>
                                        <p:attrNameLst>
                                          <p:attrName>style.visibility</p:attrName>
                                        </p:attrNameLst>
                                      </p:cBhvr>
                                      <p:to>
                                        <p:strVal val="visible"/>
                                      </p:to>
                                    </p:set>
                                    <p:animEffect transition="in" filter="blinds(horizontal)">
                                      <p:cBhvr>
                                        <p:cTn id="48" dur="500"/>
                                        <p:tgtEl>
                                          <p:spTgt spid="57"/>
                                        </p:tgtEl>
                                      </p:cBhvr>
                                    </p:animEffect>
                                  </p:childTnLst>
                                </p:cTn>
                              </p:par>
                              <p:par>
                                <p:cTn id="49" presetID="3" presetClass="entr" presetSubtype="10" fill="hold" nodeType="withEffect">
                                  <p:stCondLst>
                                    <p:cond delay="0"/>
                                  </p:stCondLst>
                                  <p:childTnLst>
                                    <p:set>
                                      <p:cBhvr>
                                        <p:cTn id="50" dur="1" fill="hold">
                                          <p:stCondLst>
                                            <p:cond delay="0"/>
                                          </p:stCondLst>
                                        </p:cTn>
                                        <p:tgtEl>
                                          <p:spTgt spid="58"/>
                                        </p:tgtEl>
                                        <p:attrNameLst>
                                          <p:attrName>style.visibility</p:attrName>
                                        </p:attrNameLst>
                                      </p:cBhvr>
                                      <p:to>
                                        <p:strVal val="visible"/>
                                      </p:to>
                                    </p:set>
                                    <p:animEffect transition="in" filter="blinds(horizontal)">
                                      <p:cBhvr>
                                        <p:cTn id="51" dur="500"/>
                                        <p:tgtEl>
                                          <p:spTgt spid="58"/>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72"/>
                                        </p:tgtEl>
                                        <p:attrNameLst>
                                          <p:attrName>style.visibility</p:attrName>
                                        </p:attrNameLst>
                                      </p:cBhvr>
                                      <p:to>
                                        <p:strVal val="visible"/>
                                      </p:to>
                                    </p:set>
                                    <p:animEffect transition="in" filter="blinds(horizontal)">
                                      <p:cBhvr>
                                        <p:cTn id="54" dur="500"/>
                                        <p:tgtEl>
                                          <p:spTgt spid="72"/>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59"/>
                                        </p:tgtEl>
                                        <p:attrNameLst>
                                          <p:attrName>style.visibility</p:attrName>
                                        </p:attrNameLst>
                                      </p:cBhvr>
                                      <p:to>
                                        <p:strVal val="visible"/>
                                      </p:to>
                                    </p:set>
                                    <p:animEffect transition="in" filter="blinds(horizontal)">
                                      <p:cBhvr>
                                        <p:cTn id="57" dur="500"/>
                                        <p:tgtEl>
                                          <p:spTgt spid="59"/>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71"/>
                                        </p:tgtEl>
                                        <p:attrNameLst>
                                          <p:attrName>style.visibility</p:attrName>
                                        </p:attrNameLst>
                                      </p:cBhvr>
                                      <p:to>
                                        <p:strVal val="visible"/>
                                      </p:to>
                                    </p:set>
                                    <p:animEffect transition="in" filter="blinds(horizontal)">
                                      <p:cBhvr>
                                        <p:cTn id="60" dur="500"/>
                                        <p:tgtEl>
                                          <p:spTgt spid="71"/>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60"/>
                                        </p:tgtEl>
                                        <p:attrNameLst>
                                          <p:attrName>style.visibility</p:attrName>
                                        </p:attrNameLst>
                                      </p:cBhvr>
                                      <p:to>
                                        <p:strVal val="visible"/>
                                      </p:to>
                                    </p:set>
                                    <p:animEffect transition="in" filter="blinds(horizontal)">
                                      <p:cBhvr>
                                        <p:cTn id="63" dur="500"/>
                                        <p:tgtEl>
                                          <p:spTgt spid="60"/>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73"/>
                                        </p:tgtEl>
                                        <p:attrNameLst>
                                          <p:attrName>style.visibility</p:attrName>
                                        </p:attrNameLst>
                                      </p:cBhvr>
                                      <p:to>
                                        <p:strVal val="visible"/>
                                      </p:to>
                                    </p:set>
                                    <p:animEffect transition="in" filter="blinds(horizontal)">
                                      <p:cBhvr>
                                        <p:cTn id="66" dur="500"/>
                                        <p:tgtEl>
                                          <p:spTgt spid="73"/>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74"/>
                                        </p:tgtEl>
                                        <p:attrNameLst>
                                          <p:attrName>style.visibility</p:attrName>
                                        </p:attrNameLst>
                                      </p:cBhvr>
                                      <p:to>
                                        <p:strVal val="visible"/>
                                      </p:to>
                                    </p:set>
                                    <p:animEffect transition="in" filter="blinds(horizontal)">
                                      <p:cBhvr>
                                        <p:cTn id="69" dur="500"/>
                                        <p:tgtEl>
                                          <p:spTgt spid="74"/>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nodeType="clickEffect">
                                  <p:stCondLst>
                                    <p:cond delay="0"/>
                                  </p:stCondLst>
                                  <p:childTnLst>
                                    <p:set>
                                      <p:cBhvr>
                                        <p:cTn id="73" dur="1" fill="hold">
                                          <p:stCondLst>
                                            <p:cond delay="0"/>
                                          </p:stCondLst>
                                        </p:cTn>
                                        <p:tgtEl>
                                          <p:spTgt spid="61"/>
                                        </p:tgtEl>
                                        <p:attrNameLst>
                                          <p:attrName>style.visibility</p:attrName>
                                        </p:attrNameLst>
                                      </p:cBhvr>
                                      <p:to>
                                        <p:strVal val="visible"/>
                                      </p:to>
                                    </p:set>
                                    <p:animEffect transition="in" filter="blinds(horizontal)">
                                      <p:cBhvr>
                                        <p:cTn id="74" dur="500"/>
                                        <p:tgtEl>
                                          <p:spTgt spid="61"/>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78"/>
                                        </p:tgtEl>
                                        <p:attrNameLst>
                                          <p:attrName>style.visibility</p:attrName>
                                        </p:attrNameLst>
                                      </p:cBhvr>
                                      <p:to>
                                        <p:strVal val="visible"/>
                                      </p:to>
                                    </p:set>
                                    <p:animEffect transition="in" filter="blinds(horizontal)">
                                      <p:cBhvr>
                                        <p:cTn id="79" dur="500"/>
                                        <p:tgtEl>
                                          <p:spTgt spid="78"/>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nodeType="clickEffect">
                                  <p:stCondLst>
                                    <p:cond delay="0"/>
                                  </p:stCondLst>
                                  <p:childTnLst>
                                    <p:set>
                                      <p:cBhvr>
                                        <p:cTn id="83" dur="1" fill="hold">
                                          <p:stCondLst>
                                            <p:cond delay="0"/>
                                          </p:stCondLst>
                                        </p:cTn>
                                        <p:tgtEl>
                                          <p:spTgt spid="62"/>
                                        </p:tgtEl>
                                        <p:attrNameLst>
                                          <p:attrName>style.visibility</p:attrName>
                                        </p:attrNameLst>
                                      </p:cBhvr>
                                      <p:to>
                                        <p:strVal val="visible"/>
                                      </p:to>
                                    </p:set>
                                    <p:animEffect transition="in" filter="blinds(horizontal)">
                                      <p:cBhvr>
                                        <p:cTn id="84" dur="500"/>
                                        <p:tgtEl>
                                          <p:spTgt spid="62"/>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77"/>
                                        </p:tgtEl>
                                        <p:attrNameLst>
                                          <p:attrName>style.visibility</p:attrName>
                                        </p:attrNameLst>
                                      </p:cBhvr>
                                      <p:to>
                                        <p:strVal val="visible"/>
                                      </p:to>
                                    </p:set>
                                    <p:animEffect transition="in" filter="blinds(horizontal)">
                                      <p:cBhvr>
                                        <p:cTn id="89" dur="500"/>
                                        <p:tgtEl>
                                          <p:spTgt spid="77"/>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nodeType="clickEffect">
                                  <p:stCondLst>
                                    <p:cond delay="0"/>
                                  </p:stCondLst>
                                  <p:childTnLst>
                                    <p:set>
                                      <p:cBhvr>
                                        <p:cTn id="93" dur="1" fill="hold">
                                          <p:stCondLst>
                                            <p:cond delay="0"/>
                                          </p:stCondLst>
                                        </p:cTn>
                                        <p:tgtEl>
                                          <p:spTgt spid="64"/>
                                        </p:tgtEl>
                                        <p:attrNameLst>
                                          <p:attrName>style.visibility</p:attrName>
                                        </p:attrNameLst>
                                      </p:cBhvr>
                                      <p:to>
                                        <p:strVal val="visible"/>
                                      </p:to>
                                    </p:set>
                                    <p:animEffect transition="in" filter="blinds(horizontal)">
                                      <p:cBhvr>
                                        <p:cTn id="94" dur="500"/>
                                        <p:tgtEl>
                                          <p:spTgt spid="64"/>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76"/>
                                        </p:tgtEl>
                                        <p:attrNameLst>
                                          <p:attrName>style.visibility</p:attrName>
                                        </p:attrNameLst>
                                      </p:cBhvr>
                                      <p:to>
                                        <p:strVal val="visible"/>
                                      </p:to>
                                    </p:set>
                                    <p:animEffect transition="in" filter="blinds(horizontal)">
                                      <p:cBhvr>
                                        <p:cTn id="99" dur="500"/>
                                        <p:tgtEl>
                                          <p:spTgt spid="76"/>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nodeType="clickEffect">
                                  <p:stCondLst>
                                    <p:cond delay="0"/>
                                  </p:stCondLst>
                                  <p:childTnLst>
                                    <p:set>
                                      <p:cBhvr>
                                        <p:cTn id="103" dur="1" fill="hold">
                                          <p:stCondLst>
                                            <p:cond delay="0"/>
                                          </p:stCondLst>
                                        </p:cTn>
                                        <p:tgtEl>
                                          <p:spTgt spid="63"/>
                                        </p:tgtEl>
                                        <p:attrNameLst>
                                          <p:attrName>style.visibility</p:attrName>
                                        </p:attrNameLst>
                                      </p:cBhvr>
                                      <p:to>
                                        <p:strVal val="visible"/>
                                      </p:to>
                                    </p:set>
                                    <p:animEffect transition="in" filter="blinds(horizontal)">
                                      <p:cBhvr>
                                        <p:cTn id="104" dur="500"/>
                                        <p:tgtEl>
                                          <p:spTgt spid="63"/>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75"/>
                                        </p:tgtEl>
                                        <p:attrNameLst>
                                          <p:attrName>style.visibility</p:attrName>
                                        </p:attrNameLst>
                                      </p:cBhvr>
                                      <p:to>
                                        <p:strVal val="visible"/>
                                      </p:to>
                                    </p:set>
                                    <p:animEffect transition="in" filter="blinds(horizontal)">
                                      <p:cBhvr>
                                        <p:cTn id="109" dur="500"/>
                                        <p:tgtEl>
                                          <p:spTgt spid="75"/>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nodeType="clickEffect">
                                  <p:stCondLst>
                                    <p:cond delay="0"/>
                                  </p:stCondLst>
                                  <p:childTnLst>
                                    <p:set>
                                      <p:cBhvr>
                                        <p:cTn id="113" dur="1" fill="hold">
                                          <p:stCondLst>
                                            <p:cond delay="0"/>
                                          </p:stCondLst>
                                        </p:cTn>
                                        <p:tgtEl>
                                          <p:spTgt spid="99"/>
                                        </p:tgtEl>
                                        <p:attrNameLst>
                                          <p:attrName>style.visibility</p:attrName>
                                        </p:attrNameLst>
                                      </p:cBhvr>
                                      <p:to>
                                        <p:strVal val="visible"/>
                                      </p:to>
                                    </p:set>
                                    <p:animEffect transition="in" filter="blinds(horizontal)">
                                      <p:cBhvr>
                                        <p:cTn id="114" dur="500"/>
                                        <p:tgtEl>
                                          <p:spTgt spid="99"/>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101"/>
                                        </p:tgtEl>
                                        <p:attrNameLst>
                                          <p:attrName>style.visibility</p:attrName>
                                        </p:attrNameLst>
                                      </p:cBhvr>
                                      <p:to>
                                        <p:strVal val="visible"/>
                                      </p:to>
                                    </p:set>
                                    <p:animEffect transition="in" filter="blinds(horizontal)">
                                      <p:cBhvr>
                                        <p:cTn id="119" dur="500"/>
                                        <p:tgtEl>
                                          <p:spTgt spid="101"/>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nodeType="clickEffect">
                                  <p:stCondLst>
                                    <p:cond delay="0"/>
                                  </p:stCondLst>
                                  <p:childTnLst>
                                    <p:set>
                                      <p:cBhvr>
                                        <p:cTn id="123" dur="1" fill="hold">
                                          <p:stCondLst>
                                            <p:cond delay="0"/>
                                          </p:stCondLst>
                                        </p:cTn>
                                        <p:tgtEl>
                                          <p:spTgt spid="102"/>
                                        </p:tgtEl>
                                        <p:attrNameLst>
                                          <p:attrName>style.visibility</p:attrName>
                                        </p:attrNameLst>
                                      </p:cBhvr>
                                      <p:to>
                                        <p:strVal val="visible"/>
                                      </p:to>
                                    </p:set>
                                    <p:animEffect transition="in" filter="blinds(horizontal)">
                                      <p:cBhvr>
                                        <p:cTn id="124" dur="500"/>
                                        <p:tgtEl>
                                          <p:spTgt spid="102"/>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100"/>
                                        </p:tgtEl>
                                        <p:attrNameLst>
                                          <p:attrName>style.visibility</p:attrName>
                                        </p:attrNameLst>
                                      </p:cBhvr>
                                      <p:to>
                                        <p:strVal val="visible"/>
                                      </p:to>
                                    </p:set>
                                    <p:animEffect transition="in" filter="blinds(horizontal)">
                                      <p:cBhvr>
                                        <p:cTn id="129" dur="500"/>
                                        <p:tgtEl>
                                          <p:spTgt spid="100"/>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80"/>
                                        </p:tgtEl>
                                        <p:attrNameLst>
                                          <p:attrName>style.visibility</p:attrName>
                                        </p:attrNameLst>
                                      </p:cBhvr>
                                      <p:to>
                                        <p:strVal val="visible"/>
                                      </p:to>
                                    </p:set>
                                    <p:animEffect transition="in" filter="blinds(horizontal)">
                                      <p:cBhvr>
                                        <p:cTn id="134" dur="500"/>
                                        <p:tgtEl>
                                          <p:spTgt spid="80"/>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nodeType="clickEffect">
                                  <p:stCondLst>
                                    <p:cond delay="0"/>
                                  </p:stCondLst>
                                  <p:childTnLst>
                                    <p:set>
                                      <p:cBhvr>
                                        <p:cTn id="138" dur="1" fill="hold">
                                          <p:stCondLst>
                                            <p:cond delay="0"/>
                                          </p:stCondLst>
                                        </p:cTn>
                                        <p:tgtEl>
                                          <p:spTgt spid="65"/>
                                        </p:tgtEl>
                                        <p:attrNameLst>
                                          <p:attrName>style.visibility</p:attrName>
                                        </p:attrNameLst>
                                      </p:cBhvr>
                                      <p:to>
                                        <p:strVal val="visible"/>
                                      </p:to>
                                    </p:set>
                                    <p:animEffect transition="in" filter="blinds(horizontal)">
                                      <p:cBhvr>
                                        <p:cTn id="139" dur="500"/>
                                        <p:tgtEl>
                                          <p:spTgt spid="65"/>
                                        </p:tgtEl>
                                      </p:cBhvr>
                                    </p:animEffect>
                                  </p:childTnLst>
                                </p:cTn>
                              </p:par>
                              <p:par>
                                <p:cTn id="140" presetID="3" presetClass="entr" presetSubtype="10" fill="hold" nodeType="withEffect">
                                  <p:stCondLst>
                                    <p:cond delay="0"/>
                                  </p:stCondLst>
                                  <p:childTnLst>
                                    <p:set>
                                      <p:cBhvr>
                                        <p:cTn id="141" dur="1" fill="hold">
                                          <p:stCondLst>
                                            <p:cond delay="0"/>
                                          </p:stCondLst>
                                        </p:cTn>
                                        <p:tgtEl>
                                          <p:spTgt spid="66"/>
                                        </p:tgtEl>
                                        <p:attrNameLst>
                                          <p:attrName>style.visibility</p:attrName>
                                        </p:attrNameLst>
                                      </p:cBhvr>
                                      <p:to>
                                        <p:strVal val="visible"/>
                                      </p:to>
                                    </p:set>
                                    <p:animEffect transition="in" filter="blinds(horizontal)">
                                      <p:cBhvr>
                                        <p:cTn id="142" dur="500"/>
                                        <p:tgtEl>
                                          <p:spTgt spid="66"/>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69"/>
                                        </p:tgtEl>
                                        <p:attrNameLst>
                                          <p:attrName>style.visibility</p:attrName>
                                        </p:attrNameLst>
                                      </p:cBhvr>
                                      <p:to>
                                        <p:strVal val="visible"/>
                                      </p:to>
                                    </p:set>
                                    <p:animEffect transition="in" filter="blinds(horizontal)">
                                      <p:cBhvr>
                                        <p:cTn id="147" dur="500"/>
                                        <p:tgtEl>
                                          <p:spTgt spid="69"/>
                                        </p:tgtEl>
                                      </p:cBhvr>
                                    </p:animEffect>
                                  </p:childTnLst>
                                </p:cTn>
                              </p:par>
                            </p:childTnLst>
                          </p:cTn>
                        </p:par>
                      </p:childTnLst>
                    </p:cTn>
                  </p:par>
                  <p:par>
                    <p:cTn id="148" fill="hold">
                      <p:stCondLst>
                        <p:cond delay="indefinite"/>
                      </p:stCondLst>
                      <p:childTnLst>
                        <p:par>
                          <p:cTn id="149" fill="hold">
                            <p:stCondLst>
                              <p:cond delay="0"/>
                            </p:stCondLst>
                            <p:childTnLst>
                              <p:par>
                                <p:cTn id="150" presetID="3" presetClass="entr" presetSubtype="10" fill="hold" nodeType="clickEffect">
                                  <p:stCondLst>
                                    <p:cond delay="0"/>
                                  </p:stCondLst>
                                  <p:childTnLst>
                                    <p:set>
                                      <p:cBhvr>
                                        <p:cTn id="151" dur="1" fill="hold">
                                          <p:stCondLst>
                                            <p:cond delay="0"/>
                                          </p:stCondLst>
                                        </p:cTn>
                                        <p:tgtEl>
                                          <p:spTgt spid="67"/>
                                        </p:tgtEl>
                                        <p:attrNameLst>
                                          <p:attrName>style.visibility</p:attrName>
                                        </p:attrNameLst>
                                      </p:cBhvr>
                                      <p:to>
                                        <p:strVal val="visible"/>
                                      </p:to>
                                    </p:set>
                                    <p:animEffect transition="in" filter="blinds(horizontal)">
                                      <p:cBhvr>
                                        <p:cTn id="152" dur="500"/>
                                        <p:tgtEl>
                                          <p:spTgt spid="67"/>
                                        </p:tgtEl>
                                      </p:cBhvr>
                                    </p:animEffect>
                                  </p:childTnLst>
                                </p:cTn>
                              </p:par>
                              <p:par>
                                <p:cTn id="153" presetID="3" presetClass="entr" presetSubtype="10" fill="hold" nodeType="withEffect">
                                  <p:stCondLst>
                                    <p:cond delay="0"/>
                                  </p:stCondLst>
                                  <p:childTnLst>
                                    <p:set>
                                      <p:cBhvr>
                                        <p:cTn id="154" dur="1" fill="hold">
                                          <p:stCondLst>
                                            <p:cond delay="0"/>
                                          </p:stCondLst>
                                        </p:cTn>
                                        <p:tgtEl>
                                          <p:spTgt spid="68"/>
                                        </p:tgtEl>
                                        <p:attrNameLst>
                                          <p:attrName>style.visibility</p:attrName>
                                        </p:attrNameLst>
                                      </p:cBhvr>
                                      <p:to>
                                        <p:strVal val="visible"/>
                                      </p:to>
                                    </p:set>
                                    <p:animEffect transition="in" filter="blinds(horizontal)">
                                      <p:cBhvr>
                                        <p:cTn id="155" dur="500"/>
                                        <p:tgtEl>
                                          <p:spTgt spid="68"/>
                                        </p:tgtEl>
                                      </p:cBhvr>
                                    </p:animEffect>
                                  </p:childTnLst>
                                </p:cTn>
                              </p:par>
                            </p:childTnLst>
                          </p:cTn>
                        </p:par>
                      </p:childTnLst>
                    </p:cTn>
                  </p:par>
                  <p:par>
                    <p:cTn id="156" fill="hold">
                      <p:stCondLst>
                        <p:cond delay="indefinite"/>
                      </p:stCondLst>
                      <p:childTnLst>
                        <p:par>
                          <p:cTn id="157" fill="hold">
                            <p:stCondLst>
                              <p:cond delay="0"/>
                            </p:stCondLst>
                            <p:childTnLst>
                              <p:par>
                                <p:cTn id="158" presetID="3" presetClass="entr" presetSubtype="10" fill="hold" grpId="0" nodeType="clickEffect">
                                  <p:stCondLst>
                                    <p:cond delay="0"/>
                                  </p:stCondLst>
                                  <p:childTnLst>
                                    <p:set>
                                      <p:cBhvr>
                                        <p:cTn id="159" dur="1" fill="hold">
                                          <p:stCondLst>
                                            <p:cond delay="0"/>
                                          </p:stCondLst>
                                        </p:cTn>
                                        <p:tgtEl>
                                          <p:spTgt spid="70"/>
                                        </p:tgtEl>
                                        <p:attrNameLst>
                                          <p:attrName>style.visibility</p:attrName>
                                        </p:attrNameLst>
                                      </p:cBhvr>
                                      <p:to>
                                        <p:strVal val="visible"/>
                                      </p:to>
                                    </p:set>
                                    <p:animEffect transition="in" filter="blinds(horizontal)">
                                      <p:cBhvr>
                                        <p:cTn id="160" dur="500"/>
                                        <p:tgtEl>
                                          <p:spTgt spid="70"/>
                                        </p:tgtEl>
                                      </p:cBhvr>
                                    </p:animEffect>
                                  </p:childTnLst>
                                </p:cTn>
                              </p:par>
                            </p:childTnLst>
                          </p:cTn>
                        </p:par>
                      </p:childTnLst>
                    </p:cTn>
                  </p:par>
                  <p:par>
                    <p:cTn id="161" fill="hold">
                      <p:stCondLst>
                        <p:cond delay="indefinite"/>
                      </p:stCondLst>
                      <p:childTnLst>
                        <p:par>
                          <p:cTn id="162" fill="hold">
                            <p:stCondLst>
                              <p:cond delay="0"/>
                            </p:stCondLst>
                            <p:childTnLst>
                              <p:par>
                                <p:cTn id="163" presetID="3" presetClass="entr" presetSubtype="10" fill="hold" grpId="0" nodeType="clickEffect">
                                  <p:stCondLst>
                                    <p:cond delay="0"/>
                                  </p:stCondLst>
                                  <p:childTnLst>
                                    <p:set>
                                      <p:cBhvr>
                                        <p:cTn id="164" dur="1" fill="hold">
                                          <p:stCondLst>
                                            <p:cond delay="0"/>
                                          </p:stCondLst>
                                        </p:cTn>
                                        <p:tgtEl>
                                          <p:spTgt spid="79"/>
                                        </p:tgtEl>
                                        <p:attrNameLst>
                                          <p:attrName>style.visibility</p:attrName>
                                        </p:attrNameLst>
                                      </p:cBhvr>
                                      <p:to>
                                        <p:strVal val="visible"/>
                                      </p:to>
                                    </p:set>
                                    <p:animEffect transition="in" filter="blinds(horizontal)">
                                      <p:cBhvr>
                                        <p:cTn id="165" dur="500"/>
                                        <p:tgtEl>
                                          <p:spTgt spid="79"/>
                                        </p:tgtEl>
                                      </p:cBhvr>
                                    </p:animEffect>
                                  </p:childTnLst>
                                </p:cTn>
                              </p:par>
                            </p:childTnLst>
                          </p:cTn>
                        </p:par>
                      </p:childTnLst>
                    </p:cTn>
                  </p:par>
                  <p:par>
                    <p:cTn id="166" fill="hold">
                      <p:stCondLst>
                        <p:cond delay="indefinite"/>
                      </p:stCondLst>
                      <p:childTnLst>
                        <p:par>
                          <p:cTn id="167" fill="hold">
                            <p:stCondLst>
                              <p:cond delay="0"/>
                            </p:stCondLst>
                            <p:childTnLst>
                              <p:par>
                                <p:cTn id="168" presetID="3" presetClass="entr" presetSubtype="10" fill="hold" grpId="0" nodeType="clickEffect">
                                  <p:stCondLst>
                                    <p:cond delay="0"/>
                                  </p:stCondLst>
                                  <p:childTnLst>
                                    <p:set>
                                      <p:cBhvr>
                                        <p:cTn id="169" dur="1" fill="hold">
                                          <p:stCondLst>
                                            <p:cond delay="0"/>
                                          </p:stCondLst>
                                        </p:cTn>
                                        <p:tgtEl>
                                          <p:spTgt spid="81"/>
                                        </p:tgtEl>
                                        <p:attrNameLst>
                                          <p:attrName>style.visibility</p:attrName>
                                        </p:attrNameLst>
                                      </p:cBhvr>
                                      <p:to>
                                        <p:strVal val="visible"/>
                                      </p:to>
                                    </p:set>
                                    <p:animEffect transition="in" filter="blinds(horizontal)">
                                      <p:cBhvr>
                                        <p:cTn id="170" dur="500"/>
                                        <p:tgtEl>
                                          <p:spTgt spid="81"/>
                                        </p:tgtEl>
                                      </p:cBhvr>
                                    </p:animEffect>
                                  </p:childTnLst>
                                </p:cTn>
                              </p:par>
                            </p:childTnLst>
                          </p:cTn>
                        </p:par>
                      </p:childTnLst>
                    </p:cTn>
                  </p:par>
                  <p:par>
                    <p:cTn id="171" fill="hold">
                      <p:stCondLst>
                        <p:cond delay="indefinite"/>
                      </p:stCondLst>
                      <p:childTnLst>
                        <p:par>
                          <p:cTn id="172" fill="hold">
                            <p:stCondLst>
                              <p:cond delay="0"/>
                            </p:stCondLst>
                            <p:childTnLst>
                              <p:par>
                                <p:cTn id="173" presetID="3" presetClass="entr" presetSubtype="10" fill="hold" grpId="0" nodeType="clickEffect">
                                  <p:stCondLst>
                                    <p:cond delay="0"/>
                                  </p:stCondLst>
                                  <p:childTnLst>
                                    <p:set>
                                      <p:cBhvr>
                                        <p:cTn id="174" dur="1" fill="hold">
                                          <p:stCondLst>
                                            <p:cond delay="0"/>
                                          </p:stCondLst>
                                        </p:cTn>
                                        <p:tgtEl>
                                          <p:spTgt spid="83"/>
                                        </p:tgtEl>
                                        <p:attrNameLst>
                                          <p:attrName>style.visibility</p:attrName>
                                        </p:attrNameLst>
                                      </p:cBhvr>
                                      <p:to>
                                        <p:strVal val="visible"/>
                                      </p:to>
                                    </p:set>
                                    <p:animEffect transition="in" filter="blinds(horizontal)">
                                      <p:cBhvr>
                                        <p:cTn id="175" dur="500"/>
                                        <p:tgtEl>
                                          <p:spTgt spid="83"/>
                                        </p:tgtEl>
                                      </p:cBhvr>
                                    </p:animEffect>
                                  </p:childTnLst>
                                </p:cTn>
                              </p:par>
                            </p:childTnLst>
                          </p:cTn>
                        </p:par>
                      </p:childTnLst>
                    </p:cTn>
                  </p:par>
                  <p:par>
                    <p:cTn id="176" fill="hold">
                      <p:stCondLst>
                        <p:cond delay="indefinite"/>
                      </p:stCondLst>
                      <p:childTnLst>
                        <p:par>
                          <p:cTn id="177" fill="hold">
                            <p:stCondLst>
                              <p:cond delay="0"/>
                            </p:stCondLst>
                            <p:childTnLst>
                              <p:par>
                                <p:cTn id="178" presetID="3" presetClass="entr" presetSubtype="10" fill="hold" grpId="0" nodeType="clickEffect">
                                  <p:stCondLst>
                                    <p:cond delay="0"/>
                                  </p:stCondLst>
                                  <p:childTnLst>
                                    <p:set>
                                      <p:cBhvr>
                                        <p:cTn id="179" dur="1" fill="hold">
                                          <p:stCondLst>
                                            <p:cond delay="0"/>
                                          </p:stCondLst>
                                        </p:cTn>
                                        <p:tgtEl>
                                          <p:spTgt spid="87"/>
                                        </p:tgtEl>
                                        <p:attrNameLst>
                                          <p:attrName>style.visibility</p:attrName>
                                        </p:attrNameLst>
                                      </p:cBhvr>
                                      <p:to>
                                        <p:strVal val="visible"/>
                                      </p:to>
                                    </p:set>
                                    <p:animEffect transition="in" filter="blinds(horizontal)">
                                      <p:cBhvr>
                                        <p:cTn id="180" dur="500"/>
                                        <p:tgtEl>
                                          <p:spTgt spid="87"/>
                                        </p:tgtEl>
                                      </p:cBhvr>
                                    </p:animEffect>
                                  </p:childTnLst>
                                </p:cTn>
                              </p:par>
                            </p:childTnLst>
                          </p:cTn>
                        </p:par>
                      </p:childTnLst>
                    </p:cTn>
                  </p:par>
                  <p:par>
                    <p:cTn id="181" fill="hold">
                      <p:stCondLst>
                        <p:cond delay="indefinite"/>
                      </p:stCondLst>
                      <p:childTnLst>
                        <p:par>
                          <p:cTn id="182" fill="hold">
                            <p:stCondLst>
                              <p:cond delay="0"/>
                            </p:stCondLst>
                            <p:childTnLst>
                              <p:par>
                                <p:cTn id="183" presetID="3" presetClass="entr" presetSubtype="10" fill="hold" grpId="0" nodeType="clickEffect">
                                  <p:stCondLst>
                                    <p:cond delay="0"/>
                                  </p:stCondLst>
                                  <p:childTnLst>
                                    <p:set>
                                      <p:cBhvr>
                                        <p:cTn id="184" dur="1" fill="hold">
                                          <p:stCondLst>
                                            <p:cond delay="0"/>
                                          </p:stCondLst>
                                        </p:cTn>
                                        <p:tgtEl>
                                          <p:spTgt spid="88"/>
                                        </p:tgtEl>
                                        <p:attrNameLst>
                                          <p:attrName>style.visibility</p:attrName>
                                        </p:attrNameLst>
                                      </p:cBhvr>
                                      <p:to>
                                        <p:strVal val="visible"/>
                                      </p:to>
                                    </p:set>
                                    <p:animEffect transition="in" filter="blinds(horizontal)">
                                      <p:cBhvr>
                                        <p:cTn id="185" dur="500"/>
                                        <p:tgtEl>
                                          <p:spTgt spid="88"/>
                                        </p:tgtEl>
                                      </p:cBhvr>
                                    </p:animEffect>
                                  </p:childTnLst>
                                </p:cTn>
                              </p:par>
                            </p:childTnLst>
                          </p:cTn>
                        </p:par>
                      </p:childTnLst>
                    </p:cTn>
                  </p:par>
                  <p:par>
                    <p:cTn id="186" fill="hold">
                      <p:stCondLst>
                        <p:cond delay="indefinite"/>
                      </p:stCondLst>
                      <p:childTnLst>
                        <p:par>
                          <p:cTn id="187" fill="hold">
                            <p:stCondLst>
                              <p:cond delay="0"/>
                            </p:stCondLst>
                            <p:childTnLst>
                              <p:par>
                                <p:cTn id="188" presetID="7" presetClass="emph" presetSubtype="2" fill="hold" nodeType="clickEffect">
                                  <p:stCondLst>
                                    <p:cond delay="0"/>
                                  </p:stCondLst>
                                  <p:childTnLst>
                                    <p:animClr clrSpc="rgb" dir="cw">
                                      <p:cBhvr>
                                        <p:cTn id="189" dur="500" fill="hold"/>
                                        <p:tgtEl>
                                          <p:spTgt spid="61"/>
                                        </p:tgtEl>
                                        <p:attrNameLst>
                                          <p:attrName>stroke.color</p:attrName>
                                        </p:attrNameLst>
                                      </p:cBhvr>
                                      <p:to>
                                        <a:srgbClr val="FF0000"/>
                                      </p:to>
                                    </p:animClr>
                                    <p:set>
                                      <p:cBhvr>
                                        <p:cTn id="190" dur="500" fill="hold"/>
                                        <p:tgtEl>
                                          <p:spTgt spid="61"/>
                                        </p:tgtEl>
                                        <p:attrNameLst>
                                          <p:attrName>stroke.on</p:attrName>
                                        </p:attrNameLst>
                                      </p:cBhvr>
                                      <p:to>
                                        <p:strVal val="true"/>
                                      </p:to>
                                    </p:set>
                                  </p:childTnLst>
                                </p:cTn>
                              </p:par>
                              <p:par>
                                <p:cTn id="191" presetID="7" presetClass="emph" presetSubtype="2" fill="hold" nodeType="withEffect">
                                  <p:stCondLst>
                                    <p:cond delay="0"/>
                                  </p:stCondLst>
                                  <p:childTnLst>
                                    <p:animClr clrSpc="rgb" dir="cw">
                                      <p:cBhvr>
                                        <p:cTn id="192" dur="500" fill="hold"/>
                                        <p:tgtEl>
                                          <p:spTgt spid="64"/>
                                        </p:tgtEl>
                                        <p:attrNameLst>
                                          <p:attrName>stroke.color</p:attrName>
                                        </p:attrNameLst>
                                      </p:cBhvr>
                                      <p:to>
                                        <a:srgbClr val="FF0000"/>
                                      </p:to>
                                    </p:animClr>
                                    <p:set>
                                      <p:cBhvr>
                                        <p:cTn id="193" dur="500" fill="hold"/>
                                        <p:tgtEl>
                                          <p:spTgt spid="64"/>
                                        </p:tgtEl>
                                        <p:attrNameLst>
                                          <p:attrName>stroke.on</p:attrName>
                                        </p:attrNameLst>
                                      </p:cBhvr>
                                      <p:to>
                                        <p:strVal val="true"/>
                                      </p:to>
                                    </p:set>
                                  </p:childTnLst>
                                </p:cTn>
                              </p:par>
                              <p:par>
                                <p:cTn id="194" presetID="7" presetClass="emph" presetSubtype="2" fill="hold" nodeType="withEffect">
                                  <p:stCondLst>
                                    <p:cond delay="0"/>
                                  </p:stCondLst>
                                  <p:childTnLst>
                                    <p:animClr clrSpc="rgb" dir="cw">
                                      <p:cBhvr>
                                        <p:cTn id="195" dur="500" fill="hold"/>
                                        <p:tgtEl>
                                          <p:spTgt spid="67"/>
                                        </p:tgtEl>
                                        <p:attrNameLst>
                                          <p:attrName>stroke.color</p:attrName>
                                        </p:attrNameLst>
                                      </p:cBhvr>
                                      <p:to>
                                        <a:srgbClr val="FF0000"/>
                                      </p:to>
                                    </p:animClr>
                                    <p:set>
                                      <p:cBhvr>
                                        <p:cTn id="196" dur="500" fill="hold"/>
                                        <p:tgtEl>
                                          <p:spTgt spid="67"/>
                                        </p:tgtEl>
                                        <p:attrNameLst>
                                          <p:attrName>stroke.on</p:attrName>
                                        </p:attrNameLst>
                                      </p:cBhvr>
                                      <p:to>
                                        <p:strVal val="true"/>
                                      </p:to>
                                    </p:set>
                                  </p:childTnLst>
                                </p:cTn>
                              </p:par>
                              <p:par>
                                <p:cTn id="197" presetID="7" presetClass="emph" presetSubtype="2" fill="hold" nodeType="withEffect">
                                  <p:stCondLst>
                                    <p:cond delay="0"/>
                                  </p:stCondLst>
                                  <p:childTnLst>
                                    <p:animClr clrSpc="rgb" dir="cw">
                                      <p:cBhvr>
                                        <p:cTn id="198" dur="500" fill="hold"/>
                                        <p:tgtEl>
                                          <p:spTgt spid="68"/>
                                        </p:tgtEl>
                                        <p:attrNameLst>
                                          <p:attrName>stroke.color</p:attrName>
                                        </p:attrNameLst>
                                      </p:cBhvr>
                                      <p:to>
                                        <a:srgbClr val="FF0000"/>
                                      </p:to>
                                    </p:animClr>
                                    <p:set>
                                      <p:cBhvr>
                                        <p:cTn id="199" dur="500" fill="hold"/>
                                        <p:tgtEl>
                                          <p:spTgt spid="68"/>
                                        </p:tgtEl>
                                        <p:attrNameLst>
                                          <p:attrName>stroke.on</p:attrName>
                                        </p:attrNameLst>
                                      </p:cBhvr>
                                      <p:to>
                                        <p:strVal val="true"/>
                                      </p:to>
                                    </p:set>
                                  </p:childTnLst>
                                </p:cTn>
                              </p:par>
                              <p:par>
                                <p:cTn id="200" presetID="3" presetClass="emph" presetSubtype="2" fill="hold" grpId="1" nodeType="withEffect">
                                  <p:stCondLst>
                                    <p:cond delay="0"/>
                                  </p:stCondLst>
                                  <p:childTnLst>
                                    <p:animClr clrSpc="rgb" dir="cw">
                                      <p:cBhvr override="childStyle">
                                        <p:cTn id="201" dur="500" fill="hold"/>
                                        <p:tgtEl>
                                          <p:spTgt spid="78"/>
                                        </p:tgtEl>
                                        <p:attrNameLst>
                                          <p:attrName>style.color</p:attrName>
                                        </p:attrNameLst>
                                      </p:cBhvr>
                                      <p:to>
                                        <a:srgbClr val="FF0000"/>
                                      </p:to>
                                    </p:animClr>
                                  </p:childTnLst>
                                </p:cTn>
                              </p:par>
                              <p:par>
                                <p:cTn id="202" presetID="3" presetClass="emph" presetSubtype="2" fill="hold" grpId="1" nodeType="withEffect">
                                  <p:stCondLst>
                                    <p:cond delay="0"/>
                                  </p:stCondLst>
                                  <p:childTnLst>
                                    <p:animClr clrSpc="rgb" dir="cw">
                                      <p:cBhvr override="childStyle">
                                        <p:cTn id="203" dur="500" fill="hold"/>
                                        <p:tgtEl>
                                          <p:spTgt spid="76"/>
                                        </p:tgtEl>
                                        <p:attrNameLst>
                                          <p:attrName>style.color</p:attrName>
                                        </p:attrNameLst>
                                      </p:cBhvr>
                                      <p:to>
                                        <a:srgbClr val="FF0000"/>
                                      </p:to>
                                    </p:animClr>
                                  </p:childTnLst>
                                </p:cTn>
                              </p:par>
                              <p:par>
                                <p:cTn id="204" presetID="3" presetClass="emph" presetSubtype="2" fill="hold" grpId="1" nodeType="withEffect">
                                  <p:stCondLst>
                                    <p:cond delay="0"/>
                                  </p:stCondLst>
                                  <p:childTnLst>
                                    <p:animClr clrSpc="rgb" dir="cw">
                                      <p:cBhvr override="childStyle">
                                        <p:cTn id="205" dur="500" fill="hold"/>
                                        <p:tgtEl>
                                          <p:spTgt spid="70"/>
                                        </p:tgtEl>
                                        <p:attrNameLst>
                                          <p:attrName>style.color</p:attrName>
                                        </p:attrNameLst>
                                      </p:cBhvr>
                                      <p:to>
                                        <a:srgbClr val="FF0000"/>
                                      </p:to>
                                    </p:animClr>
                                  </p:childTnLst>
                                </p:cTn>
                              </p:par>
                            </p:childTnLst>
                          </p:cTn>
                        </p:par>
                      </p:childTnLst>
                    </p:cTn>
                  </p:par>
                  <p:par>
                    <p:cTn id="206" fill="hold">
                      <p:stCondLst>
                        <p:cond delay="indefinite"/>
                      </p:stCondLst>
                      <p:childTnLst>
                        <p:par>
                          <p:cTn id="207" fill="hold">
                            <p:stCondLst>
                              <p:cond delay="0"/>
                            </p:stCondLst>
                            <p:childTnLst>
                              <p:par>
                                <p:cTn id="208" presetID="3" presetClass="entr" presetSubtype="10" fill="hold" grpId="0" nodeType="clickEffect">
                                  <p:stCondLst>
                                    <p:cond delay="0"/>
                                  </p:stCondLst>
                                  <p:childTnLst>
                                    <p:set>
                                      <p:cBhvr>
                                        <p:cTn id="209" dur="1" fill="hold">
                                          <p:stCondLst>
                                            <p:cond delay="0"/>
                                          </p:stCondLst>
                                        </p:cTn>
                                        <p:tgtEl>
                                          <p:spTgt spid="84"/>
                                        </p:tgtEl>
                                        <p:attrNameLst>
                                          <p:attrName>style.visibility</p:attrName>
                                        </p:attrNameLst>
                                      </p:cBhvr>
                                      <p:to>
                                        <p:strVal val="visible"/>
                                      </p:to>
                                    </p:set>
                                    <p:animEffect transition="in" filter="blinds(horizontal)">
                                      <p:cBhvr>
                                        <p:cTn id="210" dur="500"/>
                                        <p:tgtEl>
                                          <p:spTgt spid="84"/>
                                        </p:tgtEl>
                                      </p:cBhvr>
                                    </p:animEffect>
                                  </p:childTnLst>
                                </p:cTn>
                              </p:par>
                            </p:childTnLst>
                          </p:cTn>
                        </p:par>
                      </p:childTnLst>
                    </p:cTn>
                  </p:par>
                  <p:par>
                    <p:cTn id="211" fill="hold">
                      <p:stCondLst>
                        <p:cond delay="indefinite"/>
                      </p:stCondLst>
                      <p:childTnLst>
                        <p:par>
                          <p:cTn id="212" fill="hold">
                            <p:stCondLst>
                              <p:cond delay="0"/>
                            </p:stCondLst>
                            <p:childTnLst>
                              <p:par>
                                <p:cTn id="213" presetID="3" presetClass="entr" presetSubtype="10" fill="hold" grpId="0" nodeType="clickEffect">
                                  <p:stCondLst>
                                    <p:cond delay="0"/>
                                  </p:stCondLst>
                                  <p:childTnLst>
                                    <p:set>
                                      <p:cBhvr>
                                        <p:cTn id="214" dur="1" fill="hold">
                                          <p:stCondLst>
                                            <p:cond delay="0"/>
                                          </p:stCondLst>
                                        </p:cTn>
                                        <p:tgtEl>
                                          <p:spTgt spid="82"/>
                                        </p:tgtEl>
                                        <p:attrNameLst>
                                          <p:attrName>style.visibility</p:attrName>
                                        </p:attrNameLst>
                                      </p:cBhvr>
                                      <p:to>
                                        <p:strVal val="visible"/>
                                      </p:to>
                                    </p:set>
                                    <p:animEffect transition="in" filter="blinds(horizontal)">
                                      <p:cBhvr>
                                        <p:cTn id="215" dur="500"/>
                                        <p:tgtEl>
                                          <p:spTgt spid="82"/>
                                        </p:tgtEl>
                                      </p:cBhvr>
                                    </p:animEffect>
                                  </p:childTnLst>
                                </p:cTn>
                              </p:par>
                            </p:childTnLst>
                          </p:cTn>
                        </p:par>
                      </p:childTnLst>
                    </p:cTn>
                  </p:par>
                  <p:par>
                    <p:cTn id="216" fill="hold">
                      <p:stCondLst>
                        <p:cond delay="indefinite"/>
                      </p:stCondLst>
                      <p:childTnLst>
                        <p:par>
                          <p:cTn id="217" fill="hold">
                            <p:stCondLst>
                              <p:cond delay="0"/>
                            </p:stCondLst>
                            <p:childTnLst>
                              <p:par>
                                <p:cTn id="218" presetID="3" presetClass="entr" presetSubtype="10" fill="hold" grpId="0" nodeType="clickEffect">
                                  <p:stCondLst>
                                    <p:cond delay="0"/>
                                  </p:stCondLst>
                                  <p:childTnLst>
                                    <p:set>
                                      <p:cBhvr>
                                        <p:cTn id="219" dur="1" fill="hold">
                                          <p:stCondLst>
                                            <p:cond delay="0"/>
                                          </p:stCondLst>
                                        </p:cTn>
                                        <p:tgtEl>
                                          <p:spTgt spid="85"/>
                                        </p:tgtEl>
                                        <p:attrNameLst>
                                          <p:attrName>style.visibility</p:attrName>
                                        </p:attrNameLst>
                                      </p:cBhvr>
                                      <p:to>
                                        <p:strVal val="visible"/>
                                      </p:to>
                                    </p:set>
                                    <p:animEffect transition="in" filter="blinds(horizontal)">
                                      <p:cBhvr>
                                        <p:cTn id="220" dur="500"/>
                                        <p:tgtEl>
                                          <p:spTgt spid="85"/>
                                        </p:tgtEl>
                                      </p:cBhvr>
                                    </p:animEffect>
                                  </p:childTnLst>
                                </p:cTn>
                              </p:par>
                            </p:childTnLst>
                          </p:cTn>
                        </p:par>
                      </p:childTnLst>
                    </p:cTn>
                  </p:par>
                  <p:par>
                    <p:cTn id="221" fill="hold">
                      <p:stCondLst>
                        <p:cond delay="indefinite"/>
                      </p:stCondLst>
                      <p:childTnLst>
                        <p:par>
                          <p:cTn id="222" fill="hold">
                            <p:stCondLst>
                              <p:cond delay="0"/>
                            </p:stCondLst>
                            <p:childTnLst>
                              <p:par>
                                <p:cTn id="223" presetID="3" presetClass="entr" presetSubtype="10" fill="hold" grpId="0" nodeType="clickEffect">
                                  <p:stCondLst>
                                    <p:cond delay="0"/>
                                  </p:stCondLst>
                                  <p:childTnLst>
                                    <p:set>
                                      <p:cBhvr>
                                        <p:cTn id="224" dur="1" fill="hold">
                                          <p:stCondLst>
                                            <p:cond delay="0"/>
                                          </p:stCondLst>
                                        </p:cTn>
                                        <p:tgtEl>
                                          <p:spTgt spid="89"/>
                                        </p:tgtEl>
                                        <p:attrNameLst>
                                          <p:attrName>style.visibility</p:attrName>
                                        </p:attrNameLst>
                                      </p:cBhvr>
                                      <p:to>
                                        <p:strVal val="visible"/>
                                      </p:to>
                                    </p:set>
                                    <p:animEffect transition="in" filter="blinds(horizontal)">
                                      <p:cBhvr>
                                        <p:cTn id="225" dur="500"/>
                                        <p:tgtEl>
                                          <p:spTgt spid="89"/>
                                        </p:tgtEl>
                                      </p:cBhvr>
                                    </p:animEffect>
                                  </p:childTnLst>
                                </p:cTn>
                              </p:par>
                            </p:childTnLst>
                          </p:cTn>
                        </p:par>
                      </p:childTnLst>
                    </p:cTn>
                  </p:par>
                  <p:par>
                    <p:cTn id="226" fill="hold">
                      <p:stCondLst>
                        <p:cond delay="indefinite"/>
                      </p:stCondLst>
                      <p:childTnLst>
                        <p:par>
                          <p:cTn id="227" fill="hold">
                            <p:stCondLst>
                              <p:cond delay="0"/>
                            </p:stCondLst>
                            <p:childTnLst>
                              <p:par>
                                <p:cTn id="228" presetID="3" presetClass="entr" presetSubtype="10" fill="hold" grpId="0" nodeType="clickEffect">
                                  <p:stCondLst>
                                    <p:cond delay="0"/>
                                  </p:stCondLst>
                                  <p:childTnLst>
                                    <p:set>
                                      <p:cBhvr>
                                        <p:cTn id="229" dur="1" fill="hold">
                                          <p:stCondLst>
                                            <p:cond delay="0"/>
                                          </p:stCondLst>
                                        </p:cTn>
                                        <p:tgtEl>
                                          <p:spTgt spid="90"/>
                                        </p:tgtEl>
                                        <p:attrNameLst>
                                          <p:attrName>style.visibility</p:attrName>
                                        </p:attrNameLst>
                                      </p:cBhvr>
                                      <p:to>
                                        <p:strVal val="visible"/>
                                      </p:to>
                                    </p:set>
                                    <p:animEffect transition="in" filter="blinds(horizontal)">
                                      <p:cBhvr>
                                        <p:cTn id="230" dur="500"/>
                                        <p:tgtEl>
                                          <p:spTgt spid="90"/>
                                        </p:tgtEl>
                                      </p:cBhvr>
                                    </p:animEffect>
                                  </p:childTnLst>
                                </p:cTn>
                              </p:par>
                            </p:childTnLst>
                          </p:cTn>
                        </p:par>
                      </p:childTnLst>
                    </p:cTn>
                  </p:par>
                  <p:par>
                    <p:cTn id="231" fill="hold">
                      <p:stCondLst>
                        <p:cond delay="indefinite"/>
                      </p:stCondLst>
                      <p:childTnLst>
                        <p:par>
                          <p:cTn id="232" fill="hold">
                            <p:stCondLst>
                              <p:cond delay="0"/>
                            </p:stCondLst>
                            <p:childTnLst>
                              <p:par>
                                <p:cTn id="233" presetID="7" presetClass="emph" presetSubtype="2" fill="hold" nodeType="clickEffect">
                                  <p:stCondLst>
                                    <p:cond delay="0"/>
                                  </p:stCondLst>
                                  <p:childTnLst>
                                    <p:animClr clrSpc="rgb" dir="cw">
                                      <p:cBhvr>
                                        <p:cTn id="234" dur="500" fill="hold"/>
                                        <p:tgtEl>
                                          <p:spTgt spid="62"/>
                                        </p:tgtEl>
                                        <p:attrNameLst>
                                          <p:attrName>stroke.color</p:attrName>
                                        </p:attrNameLst>
                                      </p:cBhvr>
                                      <p:to>
                                        <a:srgbClr val="0000FF"/>
                                      </p:to>
                                    </p:animClr>
                                    <p:set>
                                      <p:cBhvr>
                                        <p:cTn id="235" dur="500" fill="hold"/>
                                        <p:tgtEl>
                                          <p:spTgt spid="62"/>
                                        </p:tgtEl>
                                        <p:attrNameLst>
                                          <p:attrName>stroke.on</p:attrName>
                                        </p:attrNameLst>
                                      </p:cBhvr>
                                      <p:to>
                                        <p:strVal val="true"/>
                                      </p:to>
                                    </p:set>
                                  </p:childTnLst>
                                </p:cTn>
                              </p:par>
                              <p:par>
                                <p:cTn id="236" presetID="7" presetClass="emph" presetSubtype="2" fill="hold" nodeType="withEffect">
                                  <p:stCondLst>
                                    <p:cond delay="0"/>
                                  </p:stCondLst>
                                  <p:childTnLst>
                                    <p:animClr clrSpc="rgb" dir="cw">
                                      <p:cBhvr>
                                        <p:cTn id="237" dur="500" fill="hold"/>
                                        <p:tgtEl>
                                          <p:spTgt spid="63"/>
                                        </p:tgtEl>
                                        <p:attrNameLst>
                                          <p:attrName>stroke.color</p:attrName>
                                        </p:attrNameLst>
                                      </p:cBhvr>
                                      <p:to>
                                        <a:srgbClr val="0000FF"/>
                                      </p:to>
                                    </p:animClr>
                                    <p:set>
                                      <p:cBhvr>
                                        <p:cTn id="238" dur="500" fill="hold"/>
                                        <p:tgtEl>
                                          <p:spTgt spid="63"/>
                                        </p:tgtEl>
                                        <p:attrNameLst>
                                          <p:attrName>stroke.on</p:attrName>
                                        </p:attrNameLst>
                                      </p:cBhvr>
                                      <p:to>
                                        <p:strVal val="true"/>
                                      </p:to>
                                    </p:set>
                                  </p:childTnLst>
                                </p:cTn>
                              </p:par>
                              <p:par>
                                <p:cTn id="239" presetID="7" presetClass="emph" presetSubtype="2" fill="hold" nodeType="withEffect">
                                  <p:stCondLst>
                                    <p:cond delay="0"/>
                                  </p:stCondLst>
                                  <p:childTnLst>
                                    <p:animClr clrSpc="rgb" dir="cw">
                                      <p:cBhvr>
                                        <p:cTn id="240" dur="500" fill="hold"/>
                                        <p:tgtEl>
                                          <p:spTgt spid="65"/>
                                        </p:tgtEl>
                                        <p:attrNameLst>
                                          <p:attrName>stroke.color</p:attrName>
                                        </p:attrNameLst>
                                      </p:cBhvr>
                                      <p:to>
                                        <a:srgbClr val="0000FF"/>
                                      </p:to>
                                    </p:animClr>
                                    <p:set>
                                      <p:cBhvr>
                                        <p:cTn id="241" dur="500" fill="hold"/>
                                        <p:tgtEl>
                                          <p:spTgt spid="65"/>
                                        </p:tgtEl>
                                        <p:attrNameLst>
                                          <p:attrName>stroke.on</p:attrName>
                                        </p:attrNameLst>
                                      </p:cBhvr>
                                      <p:to>
                                        <p:strVal val="true"/>
                                      </p:to>
                                    </p:set>
                                  </p:childTnLst>
                                </p:cTn>
                              </p:par>
                              <p:par>
                                <p:cTn id="242" presetID="7" presetClass="emph" presetSubtype="2" fill="hold" nodeType="withEffect">
                                  <p:stCondLst>
                                    <p:cond delay="0"/>
                                  </p:stCondLst>
                                  <p:childTnLst>
                                    <p:animClr clrSpc="rgb" dir="cw">
                                      <p:cBhvr>
                                        <p:cTn id="243" dur="500" fill="hold"/>
                                        <p:tgtEl>
                                          <p:spTgt spid="66"/>
                                        </p:tgtEl>
                                        <p:attrNameLst>
                                          <p:attrName>stroke.color</p:attrName>
                                        </p:attrNameLst>
                                      </p:cBhvr>
                                      <p:to>
                                        <a:srgbClr val="0000FF"/>
                                      </p:to>
                                    </p:animClr>
                                    <p:set>
                                      <p:cBhvr>
                                        <p:cTn id="244" dur="500" fill="hold"/>
                                        <p:tgtEl>
                                          <p:spTgt spid="66"/>
                                        </p:tgtEl>
                                        <p:attrNameLst>
                                          <p:attrName>stroke.on</p:attrName>
                                        </p:attrNameLst>
                                      </p:cBhvr>
                                      <p:to>
                                        <p:strVal val="true"/>
                                      </p:to>
                                    </p:set>
                                  </p:childTnLst>
                                </p:cTn>
                              </p:par>
                              <p:par>
                                <p:cTn id="245" presetID="3" presetClass="emph" presetSubtype="2" fill="hold" grpId="1" nodeType="withEffect">
                                  <p:stCondLst>
                                    <p:cond delay="0"/>
                                  </p:stCondLst>
                                  <p:childTnLst>
                                    <p:animClr clrSpc="rgb" dir="cw">
                                      <p:cBhvr override="childStyle">
                                        <p:cTn id="246" dur="500" fill="hold"/>
                                        <p:tgtEl>
                                          <p:spTgt spid="77"/>
                                        </p:tgtEl>
                                        <p:attrNameLst>
                                          <p:attrName>style.color</p:attrName>
                                        </p:attrNameLst>
                                      </p:cBhvr>
                                      <p:to>
                                        <a:srgbClr val="0000FF"/>
                                      </p:to>
                                    </p:animClr>
                                  </p:childTnLst>
                                </p:cTn>
                              </p:par>
                              <p:par>
                                <p:cTn id="247" presetID="3" presetClass="emph" presetSubtype="2" fill="hold" grpId="1" nodeType="withEffect">
                                  <p:stCondLst>
                                    <p:cond delay="0"/>
                                  </p:stCondLst>
                                  <p:childTnLst>
                                    <p:animClr clrSpc="rgb" dir="cw">
                                      <p:cBhvr override="childStyle">
                                        <p:cTn id="248" dur="500" fill="hold"/>
                                        <p:tgtEl>
                                          <p:spTgt spid="75"/>
                                        </p:tgtEl>
                                        <p:attrNameLst>
                                          <p:attrName>style.color</p:attrName>
                                        </p:attrNameLst>
                                      </p:cBhvr>
                                      <p:to>
                                        <a:srgbClr val="0000FF"/>
                                      </p:to>
                                    </p:animClr>
                                  </p:childTnLst>
                                </p:cTn>
                              </p:par>
                              <p:par>
                                <p:cTn id="249" presetID="3" presetClass="emph" presetSubtype="2" fill="hold" grpId="1" nodeType="withEffect">
                                  <p:stCondLst>
                                    <p:cond delay="0"/>
                                  </p:stCondLst>
                                  <p:childTnLst>
                                    <p:animClr clrSpc="rgb" dir="cw">
                                      <p:cBhvr override="childStyle">
                                        <p:cTn id="250" dur="500" fill="hold"/>
                                        <p:tgtEl>
                                          <p:spTgt spid="69"/>
                                        </p:tgtEl>
                                        <p:attrNameLst>
                                          <p:attrName>style.color</p:attrName>
                                        </p:attrNameLst>
                                      </p:cBhvr>
                                      <p:to>
                                        <a:srgbClr val="0000FF"/>
                                      </p:to>
                                    </p:animClr>
                                  </p:childTnLst>
                                </p:cTn>
                              </p:par>
                            </p:childTnLst>
                          </p:cTn>
                        </p:par>
                      </p:childTnLst>
                    </p:cTn>
                  </p:par>
                  <p:par>
                    <p:cTn id="251" fill="hold">
                      <p:stCondLst>
                        <p:cond delay="indefinite"/>
                      </p:stCondLst>
                      <p:childTnLst>
                        <p:par>
                          <p:cTn id="252" fill="hold">
                            <p:stCondLst>
                              <p:cond delay="0"/>
                            </p:stCondLst>
                            <p:childTnLst>
                              <p:par>
                                <p:cTn id="253" presetID="3" presetClass="entr" presetSubtype="10" fill="hold" grpId="0" nodeType="clickEffect">
                                  <p:stCondLst>
                                    <p:cond delay="0"/>
                                  </p:stCondLst>
                                  <p:childTnLst>
                                    <p:set>
                                      <p:cBhvr>
                                        <p:cTn id="254" dur="1" fill="hold">
                                          <p:stCondLst>
                                            <p:cond delay="0"/>
                                          </p:stCondLst>
                                        </p:cTn>
                                        <p:tgtEl>
                                          <p:spTgt spid="86"/>
                                        </p:tgtEl>
                                        <p:attrNameLst>
                                          <p:attrName>style.visibility</p:attrName>
                                        </p:attrNameLst>
                                      </p:cBhvr>
                                      <p:to>
                                        <p:strVal val="visible"/>
                                      </p:to>
                                    </p:set>
                                    <p:animEffect transition="in" filter="blinds(horizontal)">
                                      <p:cBhvr>
                                        <p:cTn id="255" dur="500"/>
                                        <p:tgtEl>
                                          <p:spTgt spid="86"/>
                                        </p:tgtEl>
                                      </p:cBhvr>
                                    </p:animEffect>
                                  </p:childTnLst>
                                </p:cTn>
                              </p:par>
                            </p:childTnLst>
                          </p:cTn>
                        </p:par>
                      </p:childTnLst>
                    </p:cTn>
                  </p:par>
                  <p:par>
                    <p:cTn id="256" fill="hold">
                      <p:stCondLst>
                        <p:cond delay="indefinite"/>
                      </p:stCondLst>
                      <p:childTnLst>
                        <p:par>
                          <p:cTn id="257" fill="hold">
                            <p:stCondLst>
                              <p:cond delay="0"/>
                            </p:stCondLst>
                            <p:childTnLst>
                              <p:par>
                                <p:cTn id="258" presetID="3" presetClass="entr" presetSubtype="10" fill="hold" grpId="0" nodeType="clickEffect">
                                  <p:stCondLst>
                                    <p:cond delay="0"/>
                                  </p:stCondLst>
                                  <p:childTnLst>
                                    <p:set>
                                      <p:cBhvr>
                                        <p:cTn id="259" dur="1" fill="hold">
                                          <p:stCondLst>
                                            <p:cond delay="0"/>
                                          </p:stCondLst>
                                        </p:cTn>
                                        <p:tgtEl>
                                          <p:spTgt spid="91"/>
                                        </p:tgtEl>
                                        <p:attrNameLst>
                                          <p:attrName>style.visibility</p:attrName>
                                        </p:attrNameLst>
                                      </p:cBhvr>
                                      <p:to>
                                        <p:strVal val="visible"/>
                                      </p:to>
                                    </p:set>
                                    <p:animEffect transition="in" filter="blinds(horizontal)">
                                      <p:cBhvr>
                                        <p:cTn id="260" dur="500"/>
                                        <p:tgtEl>
                                          <p:spTgt spid="91"/>
                                        </p:tgtEl>
                                      </p:cBhvr>
                                    </p:animEffect>
                                  </p:childTnLst>
                                </p:cTn>
                              </p:par>
                              <p:par>
                                <p:cTn id="261" presetID="3" presetClass="entr" presetSubtype="10" fill="hold" grpId="0" nodeType="withEffect">
                                  <p:stCondLst>
                                    <p:cond delay="0"/>
                                  </p:stCondLst>
                                  <p:childTnLst>
                                    <p:set>
                                      <p:cBhvr>
                                        <p:cTn id="262" dur="1" fill="hold">
                                          <p:stCondLst>
                                            <p:cond delay="0"/>
                                          </p:stCondLst>
                                        </p:cTn>
                                        <p:tgtEl>
                                          <p:spTgt spid="92"/>
                                        </p:tgtEl>
                                        <p:attrNameLst>
                                          <p:attrName>style.visibility</p:attrName>
                                        </p:attrNameLst>
                                      </p:cBhvr>
                                      <p:to>
                                        <p:strVal val="visible"/>
                                      </p:to>
                                    </p:set>
                                    <p:animEffect transition="in" filter="blinds(horizontal)">
                                      <p:cBhvr>
                                        <p:cTn id="263" dur="500"/>
                                        <p:tgtEl>
                                          <p:spTgt spid="92"/>
                                        </p:tgtEl>
                                      </p:cBhvr>
                                    </p:animEffect>
                                  </p:childTnLst>
                                </p:cTn>
                              </p:par>
                            </p:childTnLst>
                          </p:cTn>
                        </p:par>
                      </p:childTnLst>
                    </p:cTn>
                  </p:par>
                  <p:par>
                    <p:cTn id="264" fill="hold">
                      <p:stCondLst>
                        <p:cond delay="indefinite"/>
                      </p:stCondLst>
                      <p:childTnLst>
                        <p:par>
                          <p:cTn id="265" fill="hold">
                            <p:stCondLst>
                              <p:cond delay="0"/>
                            </p:stCondLst>
                            <p:childTnLst>
                              <p:par>
                                <p:cTn id="266" presetID="3" presetClass="entr" presetSubtype="10" fill="hold" grpId="0" nodeType="clickEffect">
                                  <p:stCondLst>
                                    <p:cond delay="0"/>
                                  </p:stCondLst>
                                  <p:childTnLst>
                                    <p:set>
                                      <p:cBhvr>
                                        <p:cTn id="267" dur="1" fill="hold">
                                          <p:stCondLst>
                                            <p:cond delay="0"/>
                                          </p:stCondLst>
                                        </p:cTn>
                                        <p:tgtEl>
                                          <p:spTgt spid="96"/>
                                        </p:tgtEl>
                                        <p:attrNameLst>
                                          <p:attrName>style.visibility</p:attrName>
                                        </p:attrNameLst>
                                      </p:cBhvr>
                                      <p:to>
                                        <p:strVal val="visible"/>
                                      </p:to>
                                    </p:set>
                                    <p:animEffect transition="in" filter="blinds(horizontal)">
                                      <p:cBhvr>
                                        <p:cTn id="268" dur="500"/>
                                        <p:tgtEl>
                                          <p:spTgt spid="96"/>
                                        </p:tgtEl>
                                      </p:cBhvr>
                                    </p:animEffect>
                                  </p:childTnLst>
                                </p:cTn>
                              </p:par>
                            </p:childTnLst>
                          </p:cTn>
                        </p:par>
                      </p:childTnLst>
                    </p:cTn>
                  </p:par>
                  <p:par>
                    <p:cTn id="269" fill="hold">
                      <p:stCondLst>
                        <p:cond delay="indefinite"/>
                      </p:stCondLst>
                      <p:childTnLst>
                        <p:par>
                          <p:cTn id="270" fill="hold">
                            <p:stCondLst>
                              <p:cond delay="0"/>
                            </p:stCondLst>
                            <p:childTnLst>
                              <p:par>
                                <p:cTn id="271" presetID="3" presetClass="entr" presetSubtype="10" fill="hold" grpId="0" nodeType="clickEffect">
                                  <p:stCondLst>
                                    <p:cond delay="0"/>
                                  </p:stCondLst>
                                  <p:childTnLst>
                                    <p:set>
                                      <p:cBhvr>
                                        <p:cTn id="272" dur="1" fill="hold">
                                          <p:stCondLst>
                                            <p:cond delay="0"/>
                                          </p:stCondLst>
                                        </p:cTn>
                                        <p:tgtEl>
                                          <p:spTgt spid="93"/>
                                        </p:tgtEl>
                                        <p:attrNameLst>
                                          <p:attrName>style.visibility</p:attrName>
                                        </p:attrNameLst>
                                      </p:cBhvr>
                                      <p:to>
                                        <p:strVal val="visible"/>
                                      </p:to>
                                    </p:set>
                                    <p:animEffect transition="in" filter="blinds(horizontal)">
                                      <p:cBhvr>
                                        <p:cTn id="273" dur="500"/>
                                        <p:tgtEl>
                                          <p:spTgt spid="93"/>
                                        </p:tgtEl>
                                      </p:cBhvr>
                                    </p:animEffect>
                                  </p:childTnLst>
                                </p:cTn>
                              </p:par>
                            </p:childTnLst>
                          </p:cTn>
                        </p:par>
                      </p:childTnLst>
                    </p:cTn>
                  </p:par>
                  <p:par>
                    <p:cTn id="274" fill="hold">
                      <p:stCondLst>
                        <p:cond delay="indefinite"/>
                      </p:stCondLst>
                      <p:childTnLst>
                        <p:par>
                          <p:cTn id="275" fill="hold">
                            <p:stCondLst>
                              <p:cond delay="0"/>
                            </p:stCondLst>
                            <p:childTnLst>
                              <p:par>
                                <p:cTn id="276" presetID="3" presetClass="entr" presetSubtype="10" fill="hold" grpId="0" nodeType="clickEffect">
                                  <p:stCondLst>
                                    <p:cond delay="0"/>
                                  </p:stCondLst>
                                  <p:childTnLst>
                                    <p:set>
                                      <p:cBhvr>
                                        <p:cTn id="277" dur="1" fill="hold">
                                          <p:stCondLst>
                                            <p:cond delay="0"/>
                                          </p:stCondLst>
                                        </p:cTn>
                                        <p:tgtEl>
                                          <p:spTgt spid="95"/>
                                        </p:tgtEl>
                                        <p:attrNameLst>
                                          <p:attrName>style.visibility</p:attrName>
                                        </p:attrNameLst>
                                      </p:cBhvr>
                                      <p:to>
                                        <p:strVal val="visible"/>
                                      </p:to>
                                    </p:set>
                                    <p:animEffect transition="in" filter="blinds(horizontal)">
                                      <p:cBhvr>
                                        <p:cTn id="278" dur="500"/>
                                        <p:tgtEl>
                                          <p:spTgt spid="95"/>
                                        </p:tgtEl>
                                      </p:cBhvr>
                                    </p:animEffect>
                                  </p:childTnLst>
                                </p:cTn>
                              </p:par>
                            </p:childTnLst>
                          </p:cTn>
                        </p:par>
                      </p:childTnLst>
                    </p:cTn>
                  </p:par>
                  <p:par>
                    <p:cTn id="279" fill="hold">
                      <p:stCondLst>
                        <p:cond delay="indefinite"/>
                      </p:stCondLst>
                      <p:childTnLst>
                        <p:par>
                          <p:cTn id="280" fill="hold">
                            <p:stCondLst>
                              <p:cond delay="0"/>
                            </p:stCondLst>
                            <p:childTnLst>
                              <p:par>
                                <p:cTn id="281" presetID="3" presetClass="entr" presetSubtype="10" fill="hold" grpId="0" nodeType="clickEffect">
                                  <p:stCondLst>
                                    <p:cond delay="0"/>
                                  </p:stCondLst>
                                  <p:childTnLst>
                                    <p:set>
                                      <p:cBhvr>
                                        <p:cTn id="282" dur="1" fill="hold">
                                          <p:stCondLst>
                                            <p:cond delay="0"/>
                                          </p:stCondLst>
                                        </p:cTn>
                                        <p:tgtEl>
                                          <p:spTgt spid="97"/>
                                        </p:tgtEl>
                                        <p:attrNameLst>
                                          <p:attrName>style.visibility</p:attrName>
                                        </p:attrNameLst>
                                      </p:cBhvr>
                                      <p:to>
                                        <p:strVal val="visible"/>
                                      </p:to>
                                    </p:set>
                                    <p:animEffect transition="in" filter="blinds(horizontal)">
                                      <p:cBhvr>
                                        <p:cTn id="283" dur="500"/>
                                        <p:tgtEl>
                                          <p:spTgt spid="97"/>
                                        </p:tgtEl>
                                      </p:cBhvr>
                                    </p:animEffect>
                                  </p:childTnLst>
                                </p:cTn>
                              </p:par>
                            </p:childTnLst>
                          </p:cTn>
                        </p:par>
                      </p:childTnLst>
                    </p:cTn>
                  </p:par>
                  <p:par>
                    <p:cTn id="284" fill="hold">
                      <p:stCondLst>
                        <p:cond delay="indefinite"/>
                      </p:stCondLst>
                      <p:childTnLst>
                        <p:par>
                          <p:cTn id="285" fill="hold">
                            <p:stCondLst>
                              <p:cond delay="0"/>
                            </p:stCondLst>
                            <p:childTnLst>
                              <p:par>
                                <p:cTn id="286" presetID="3" presetClass="entr" presetSubtype="10" fill="hold" grpId="0" nodeType="clickEffect">
                                  <p:stCondLst>
                                    <p:cond delay="0"/>
                                  </p:stCondLst>
                                  <p:childTnLst>
                                    <p:set>
                                      <p:cBhvr>
                                        <p:cTn id="287" dur="1" fill="hold">
                                          <p:stCondLst>
                                            <p:cond delay="0"/>
                                          </p:stCondLst>
                                        </p:cTn>
                                        <p:tgtEl>
                                          <p:spTgt spid="94"/>
                                        </p:tgtEl>
                                        <p:attrNameLst>
                                          <p:attrName>style.visibility</p:attrName>
                                        </p:attrNameLst>
                                      </p:cBhvr>
                                      <p:to>
                                        <p:strVal val="visible"/>
                                      </p:to>
                                    </p:set>
                                    <p:animEffect transition="in" filter="blinds(horizontal)">
                                      <p:cBhvr>
                                        <p:cTn id="288" dur="5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9" grpId="0" animBg="1"/>
      <p:bldP spid="60" grpId="0" animBg="1"/>
      <p:bldP spid="69" grpId="0"/>
      <p:bldP spid="69" grpId="1"/>
      <p:bldP spid="70" grpId="0"/>
      <p:bldP spid="70" grpId="1"/>
      <p:bldP spid="71" grpId="0"/>
      <p:bldP spid="72" grpId="0"/>
      <p:bldP spid="73" grpId="0"/>
      <p:bldP spid="74" grpId="0"/>
      <p:bldP spid="75" grpId="0"/>
      <p:bldP spid="75" grpId="1"/>
      <p:bldP spid="76" grpId="0"/>
      <p:bldP spid="76" grpId="1"/>
      <p:bldP spid="77" grpId="0"/>
      <p:bldP spid="77" grpId="1"/>
      <p:bldP spid="78" grpId="0"/>
      <p:bldP spid="78" grpId="1"/>
      <p:bldP spid="79" grpId="0"/>
      <p:bldP spid="80" grpId="0"/>
      <p:bldP spid="81" grpId="0"/>
      <p:bldP spid="82" grpId="0"/>
      <p:bldP spid="83" grpId="0"/>
      <p:bldP spid="84" grpId="0"/>
      <p:bldP spid="85" grpId="0"/>
      <p:bldP spid="86" grpId="0"/>
      <p:bldP spid="87" grpId="0" animBg="1"/>
      <p:bldP spid="88" grpId="0"/>
      <p:bldP spid="89" grpId="0" animBg="1"/>
      <p:bldP spid="90" grpId="0"/>
      <p:bldP spid="91" grpId="0"/>
      <p:bldP spid="92" grpId="0"/>
      <p:bldP spid="93" grpId="0"/>
      <p:bldP spid="94" grpId="0"/>
      <p:bldP spid="95" grpId="0" animBg="1"/>
      <p:bldP spid="96" grpId="0"/>
      <p:bldP spid="97" grpId="0"/>
      <p:bldP spid="98" grpId="0"/>
      <p:bldP spid="100" grpId="0"/>
      <p:bldP spid="10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20000"/>
          </a:bodyPr>
          <a:lstStyle/>
          <a:p>
            <a:pPr marL="0" indent="0" algn="ctr">
              <a:buNone/>
            </a:pPr>
            <a:r>
              <a:rPr lang="en-US" sz="1600" b="1" dirty="0">
                <a:latin typeface="Comic Sans MS" panose="030F0702030302020204" pitchFamily="66" charset="0"/>
              </a:rPr>
              <a:t>You need to be able to model situations where particles are connected across a pulley</a:t>
            </a:r>
          </a:p>
          <a:p>
            <a:pPr marL="0" indent="0" algn="ctr">
              <a:buNone/>
            </a:pPr>
            <a:endParaRPr lang="en-US" sz="1600" b="1" dirty="0">
              <a:latin typeface="Comic Sans MS" panose="030F0702030302020204" pitchFamily="66" charset="0"/>
            </a:endParaRPr>
          </a:p>
          <a:p>
            <a:pPr marL="0" indent="0" algn="ctr">
              <a:buNone/>
            </a:pPr>
            <a:r>
              <a:rPr lang="en-GB" sz="1600" dirty="0">
                <a:latin typeface="Comic Sans MS" pitchFamily="66" charset="0"/>
              </a:rPr>
              <a:t>Particles P and Q, of masses 2m and 3m, are attached to the ends of a light inextensible string. The string passes over a small, smooth, fixed pulley and the masses hang with the string taut. The system is released from rest.</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Find the acceleration of each mass</a:t>
            </a:r>
          </a:p>
          <a:p>
            <a:pPr algn="ctr">
              <a:buAutoNum type="alphaLcParenR"/>
            </a:pPr>
            <a:r>
              <a:rPr lang="en-GB" sz="1600" dirty="0">
                <a:latin typeface="Comic Sans MS" pitchFamily="66" charset="0"/>
              </a:rPr>
              <a:t>Find the tension in the string, in terms of m</a:t>
            </a:r>
          </a:p>
          <a:p>
            <a:pPr algn="ctr">
              <a:buAutoNum type="alphaLcParenR"/>
            </a:pPr>
            <a:r>
              <a:rPr lang="en-GB" sz="1600" dirty="0">
                <a:latin typeface="Comic Sans MS" pitchFamily="66" charset="0"/>
              </a:rPr>
              <a:t>Find the force exerted on the pulley by the string, in terms of m</a:t>
            </a:r>
          </a:p>
          <a:p>
            <a:pPr algn="ctr">
              <a:buAutoNum type="alphaLcParenR"/>
            </a:pPr>
            <a:r>
              <a:rPr lang="en-GB" sz="1600" dirty="0">
                <a:latin typeface="Comic Sans MS" pitchFamily="66" charset="0"/>
              </a:rPr>
              <a:t>Find the distance travelled by Q in the first 4 seconds, assuming that P does not reach the pulley</a:t>
            </a:r>
          </a:p>
          <a:p>
            <a:pPr algn="ctr">
              <a:buAutoNum type="alphaLcParenR"/>
            </a:pPr>
            <a:r>
              <a:rPr lang="en-GB" sz="1600" dirty="0">
                <a:latin typeface="Comic Sans MS" pitchFamily="66" charset="0"/>
              </a:rPr>
              <a:t>Comment on any modelling assumptions used</a:t>
            </a:r>
          </a:p>
          <a:p>
            <a:pPr marL="0" indent="0" algn="ctr">
              <a:buNone/>
            </a:pPr>
            <a:endParaRPr lang="en-US" sz="1600" b="1"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endParaRPr lang="en-GB" sz="16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10F</a:t>
            </a:r>
            <a:endParaRPr lang="en-GB" dirty="0">
              <a:latin typeface="Comic Sans MS" panose="030F0702030302020204" pitchFamily="66" charset="0"/>
            </a:endParaRPr>
          </a:p>
        </p:txBody>
      </p:sp>
      <p:cxnSp>
        <p:nvCxnSpPr>
          <p:cNvPr id="5" name="Straight Connector 4"/>
          <p:cNvCxnSpPr/>
          <p:nvPr/>
        </p:nvCxnSpPr>
        <p:spPr>
          <a:xfrm>
            <a:off x="4800600" y="16002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5486400" y="1600200"/>
            <a:ext cx="0" cy="381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5181600" y="1676400"/>
            <a:ext cx="609600" cy="6096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5172809" y="1946030"/>
            <a:ext cx="0" cy="137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799992" y="1946031"/>
            <a:ext cx="0" cy="137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979378" y="3317631"/>
            <a:ext cx="381000" cy="381000"/>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5615354" y="3320561"/>
            <a:ext cx="381000" cy="381000"/>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p:cNvCxnSpPr/>
          <p:nvPr/>
        </p:nvCxnSpPr>
        <p:spPr>
          <a:xfrm>
            <a:off x="5181600" y="3689838"/>
            <a:ext cx="0" cy="457200"/>
          </a:xfrm>
          <a:prstGeom prst="line">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808785" y="3689838"/>
            <a:ext cx="0" cy="457200"/>
          </a:xfrm>
          <a:prstGeom prst="line">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5802923" y="2866292"/>
            <a:ext cx="0" cy="457200"/>
          </a:xfrm>
          <a:prstGeom prst="line">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5172808" y="2860430"/>
            <a:ext cx="0" cy="457200"/>
          </a:xfrm>
          <a:prstGeom prst="line">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248400" y="3352800"/>
            <a:ext cx="0" cy="457200"/>
          </a:xfrm>
          <a:prstGeom prst="line">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248400" y="3276600"/>
            <a:ext cx="0" cy="457200"/>
          </a:xfrm>
          <a:prstGeom prst="line">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4724400" y="3276600"/>
            <a:ext cx="0" cy="457200"/>
          </a:xfrm>
          <a:prstGeom prst="line">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4724400" y="3352800"/>
            <a:ext cx="0" cy="457200"/>
          </a:xfrm>
          <a:prstGeom prst="line">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286500" y="3390900"/>
            <a:ext cx="276038" cy="307777"/>
          </a:xfrm>
          <a:prstGeom prst="rect">
            <a:avLst/>
          </a:prstGeom>
          <a:noFill/>
        </p:spPr>
        <p:txBody>
          <a:bodyPr wrap="none" rtlCol="0">
            <a:spAutoFit/>
          </a:bodyPr>
          <a:lstStyle/>
          <a:p>
            <a:r>
              <a:rPr lang="en-GB" sz="1400" dirty="0">
                <a:solidFill>
                  <a:srgbClr val="0000FF"/>
                </a:solidFill>
                <a:latin typeface="Comic Sans MS" pitchFamily="66" charset="0"/>
              </a:rPr>
              <a:t>a</a:t>
            </a:r>
          </a:p>
        </p:txBody>
      </p:sp>
      <p:sp>
        <p:nvSpPr>
          <p:cNvPr id="21" name="TextBox 20"/>
          <p:cNvSpPr txBox="1"/>
          <p:nvPr/>
        </p:nvSpPr>
        <p:spPr>
          <a:xfrm>
            <a:off x="4416669" y="3349869"/>
            <a:ext cx="276038" cy="307777"/>
          </a:xfrm>
          <a:prstGeom prst="rect">
            <a:avLst/>
          </a:prstGeom>
          <a:noFill/>
        </p:spPr>
        <p:txBody>
          <a:bodyPr wrap="none" rtlCol="0">
            <a:spAutoFit/>
          </a:bodyPr>
          <a:lstStyle/>
          <a:p>
            <a:r>
              <a:rPr lang="en-GB" sz="1400" dirty="0">
                <a:solidFill>
                  <a:srgbClr val="FF0000"/>
                </a:solidFill>
                <a:latin typeface="Comic Sans MS" pitchFamily="66" charset="0"/>
              </a:rPr>
              <a:t>a</a:t>
            </a:r>
          </a:p>
        </p:txBody>
      </p:sp>
      <p:sp>
        <p:nvSpPr>
          <p:cNvPr id="22" name="TextBox 21"/>
          <p:cNvSpPr txBox="1"/>
          <p:nvPr/>
        </p:nvSpPr>
        <p:spPr>
          <a:xfrm>
            <a:off x="5588977" y="3344008"/>
            <a:ext cx="433132" cy="307777"/>
          </a:xfrm>
          <a:prstGeom prst="rect">
            <a:avLst/>
          </a:prstGeom>
          <a:noFill/>
        </p:spPr>
        <p:txBody>
          <a:bodyPr wrap="none" rtlCol="0">
            <a:spAutoFit/>
          </a:bodyPr>
          <a:lstStyle/>
          <a:p>
            <a:r>
              <a:rPr lang="en-GB" sz="1400" dirty="0">
                <a:solidFill>
                  <a:srgbClr val="FFFF00"/>
                </a:solidFill>
                <a:latin typeface="Comic Sans MS" pitchFamily="66" charset="0"/>
              </a:rPr>
              <a:t>3m</a:t>
            </a:r>
          </a:p>
        </p:txBody>
      </p:sp>
      <p:sp>
        <p:nvSpPr>
          <p:cNvPr id="23" name="TextBox 22"/>
          <p:cNvSpPr txBox="1"/>
          <p:nvPr/>
        </p:nvSpPr>
        <p:spPr>
          <a:xfrm>
            <a:off x="4958862" y="3346938"/>
            <a:ext cx="433132" cy="307777"/>
          </a:xfrm>
          <a:prstGeom prst="rect">
            <a:avLst/>
          </a:prstGeom>
          <a:noFill/>
        </p:spPr>
        <p:txBody>
          <a:bodyPr wrap="none" rtlCol="0">
            <a:spAutoFit/>
          </a:bodyPr>
          <a:lstStyle/>
          <a:p>
            <a:r>
              <a:rPr lang="en-GB" sz="1400" dirty="0">
                <a:solidFill>
                  <a:srgbClr val="FFFF00"/>
                </a:solidFill>
                <a:latin typeface="Comic Sans MS" pitchFamily="66" charset="0"/>
              </a:rPr>
              <a:t>2m</a:t>
            </a:r>
          </a:p>
        </p:txBody>
      </p:sp>
      <p:sp>
        <p:nvSpPr>
          <p:cNvPr id="24" name="TextBox 23"/>
          <p:cNvSpPr txBox="1"/>
          <p:nvPr/>
        </p:nvSpPr>
        <p:spPr>
          <a:xfrm>
            <a:off x="4829908" y="3622431"/>
            <a:ext cx="276038" cy="307777"/>
          </a:xfrm>
          <a:prstGeom prst="rect">
            <a:avLst/>
          </a:prstGeom>
          <a:noFill/>
        </p:spPr>
        <p:txBody>
          <a:bodyPr wrap="none" rtlCol="0">
            <a:spAutoFit/>
          </a:bodyPr>
          <a:lstStyle/>
          <a:p>
            <a:r>
              <a:rPr lang="en-GB" sz="1400" dirty="0">
                <a:latin typeface="Comic Sans MS" pitchFamily="66" charset="0"/>
              </a:rPr>
              <a:t>P</a:t>
            </a:r>
          </a:p>
        </p:txBody>
      </p:sp>
      <p:sp>
        <p:nvSpPr>
          <p:cNvPr id="25" name="TextBox 24"/>
          <p:cNvSpPr txBox="1"/>
          <p:nvPr/>
        </p:nvSpPr>
        <p:spPr>
          <a:xfrm>
            <a:off x="5826369" y="3625361"/>
            <a:ext cx="341760" cy="307777"/>
          </a:xfrm>
          <a:prstGeom prst="rect">
            <a:avLst/>
          </a:prstGeom>
          <a:noFill/>
        </p:spPr>
        <p:txBody>
          <a:bodyPr wrap="none" rtlCol="0">
            <a:spAutoFit/>
          </a:bodyPr>
          <a:lstStyle/>
          <a:p>
            <a:r>
              <a:rPr lang="en-GB" sz="1400" dirty="0">
                <a:latin typeface="Comic Sans MS" pitchFamily="66" charset="0"/>
              </a:rPr>
              <a:t>Q</a:t>
            </a:r>
          </a:p>
        </p:txBody>
      </p:sp>
      <p:sp>
        <p:nvSpPr>
          <p:cNvPr id="26" name="TextBox 25"/>
          <p:cNvSpPr txBox="1"/>
          <p:nvPr/>
        </p:nvSpPr>
        <p:spPr>
          <a:xfrm>
            <a:off x="5838092" y="2749061"/>
            <a:ext cx="306494" cy="307777"/>
          </a:xfrm>
          <a:prstGeom prst="rect">
            <a:avLst/>
          </a:prstGeom>
          <a:noFill/>
        </p:spPr>
        <p:txBody>
          <a:bodyPr wrap="none" rtlCol="0">
            <a:spAutoFit/>
          </a:bodyPr>
          <a:lstStyle/>
          <a:p>
            <a:r>
              <a:rPr lang="en-GB" sz="1400" dirty="0">
                <a:solidFill>
                  <a:srgbClr val="0000FF"/>
                </a:solidFill>
                <a:latin typeface="Comic Sans MS" pitchFamily="66" charset="0"/>
              </a:rPr>
              <a:t>T</a:t>
            </a:r>
          </a:p>
        </p:txBody>
      </p:sp>
      <p:sp>
        <p:nvSpPr>
          <p:cNvPr id="27" name="TextBox 26"/>
          <p:cNvSpPr txBox="1"/>
          <p:nvPr/>
        </p:nvSpPr>
        <p:spPr>
          <a:xfrm>
            <a:off x="4838700" y="2743199"/>
            <a:ext cx="306494" cy="307777"/>
          </a:xfrm>
          <a:prstGeom prst="rect">
            <a:avLst/>
          </a:prstGeom>
          <a:noFill/>
        </p:spPr>
        <p:txBody>
          <a:bodyPr wrap="none" rtlCol="0">
            <a:spAutoFit/>
          </a:bodyPr>
          <a:lstStyle/>
          <a:p>
            <a:r>
              <a:rPr lang="en-GB" sz="1400" dirty="0">
                <a:solidFill>
                  <a:srgbClr val="FF0000"/>
                </a:solidFill>
                <a:latin typeface="Comic Sans MS" pitchFamily="66" charset="0"/>
              </a:rPr>
              <a:t>T</a:t>
            </a:r>
          </a:p>
        </p:txBody>
      </p:sp>
      <p:sp>
        <p:nvSpPr>
          <p:cNvPr id="28" name="TextBox 27"/>
          <p:cNvSpPr txBox="1"/>
          <p:nvPr/>
        </p:nvSpPr>
        <p:spPr>
          <a:xfrm>
            <a:off x="5550877" y="4132384"/>
            <a:ext cx="527709" cy="307777"/>
          </a:xfrm>
          <a:prstGeom prst="rect">
            <a:avLst/>
          </a:prstGeom>
          <a:noFill/>
        </p:spPr>
        <p:txBody>
          <a:bodyPr wrap="none" rtlCol="0">
            <a:spAutoFit/>
          </a:bodyPr>
          <a:lstStyle/>
          <a:p>
            <a:r>
              <a:rPr lang="en-GB" sz="1400" dirty="0">
                <a:solidFill>
                  <a:srgbClr val="0000FF"/>
                </a:solidFill>
                <a:latin typeface="Comic Sans MS" pitchFamily="66" charset="0"/>
              </a:rPr>
              <a:t>3mg</a:t>
            </a:r>
          </a:p>
        </p:txBody>
      </p:sp>
      <p:sp>
        <p:nvSpPr>
          <p:cNvPr id="29" name="TextBox 28"/>
          <p:cNvSpPr txBox="1"/>
          <p:nvPr/>
        </p:nvSpPr>
        <p:spPr>
          <a:xfrm>
            <a:off x="4894386" y="4144107"/>
            <a:ext cx="527709" cy="307777"/>
          </a:xfrm>
          <a:prstGeom prst="rect">
            <a:avLst/>
          </a:prstGeom>
          <a:noFill/>
        </p:spPr>
        <p:txBody>
          <a:bodyPr wrap="none" rtlCol="0">
            <a:spAutoFit/>
          </a:bodyPr>
          <a:lstStyle/>
          <a:p>
            <a:r>
              <a:rPr lang="en-GB" sz="1400" dirty="0">
                <a:solidFill>
                  <a:srgbClr val="FF0000"/>
                </a:solidFill>
                <a:latin typeface="Comic Sans MS" pitchFamily="66" charset="0"/>
              </a:rPr>
              <a:t>2mg</a:t>
            </a:r>
          </a:p>
        </p:txBody>
      </p:sp>
      <p:sp>
        <p:nvSpPr>
          <p:cNvPr id="30" name="TextBox 29"/>
          <p:cNvSpPr txBox="1"/>
          <p:nvPr/>
        </p:nvSpPr>
        <p:spPr>
          <a:xfrm>
            <a:off x="6468208" y="2608384"/>
            <a:ext cx="2384613" cy="830997"/>
          </a:xfrm>
          <a:prstGeom prst="rect">
            <a:avLst/>
          </a:prstGeom>
          <a:noFill/>
        </p:spPr>
        <p:txBody>
          <a:bodyPr wrap="square" rtlCol="0">
            <a:spAutoFit/>
          </a:bodyPr>
          <a:lstStyle/>
          <a:p>
            <a:pPr algn="ctr"/>
            <a:r>
              <a:rPr lang="en-GB" sz="1200" dirty="0">
                <a:latin typeface="Comic Sans MS" pitchFamily="66" charset="0"/>
              </a:rPr>
              <a:t>Sometimes you have to set up two equations with the information given, and combine them…</a:t>
            </a:r>
          </a:p>
        </p:txBody>
      </p:sp>
      <p:sp>
        <p:nvSpPr>
          <p:cNvPr id="31" name="TextBox 30"/>
          <p:cNvSpPr txBox="1"/>
          <p:nvPr/>
        </p:nvSpPr>
        <p:spPr>
          <a:xfrm>
            <a:off x="6468208" y="1922584"/>
            <a:ext cx="2384613" cy="646331"/>
          </a:xfrm>
          <a:prstGeom prst="rect">
            <a:avLst/>
          </a:prstGeom>
          <a:noFill/>
        </p:spPr>
        <p:txBody>
          <a:bodyPr wrap="square" rtlCol="0">
            <a:spAutoFit/>
          </a:bodyPr>
          <a:lstStyle/>
          <a:p>
            <a:pPr algn="ctr"/>
            <a:r>
              <a:rPr lang="en-GB" sz="1200" dirty="0">
                <a:latin typeface="Comic Sans MS" pitchFamily="66" charset="0"/>
              </a:rPr>
              <a:t>The heavier particle will move downwards, pulling the lighter one upwards</a:t>
            </a:r>
          </a:p>
        </p:txBody>
      </p:sp>
      <p:sp>
        <p:nvSpPr>
          <p:cNvPr id="32" name="TextBox 31"/>
          <p:cNvSpPr txBox="1"/>
          <p:nvPr/>
        </p:nvSpPr>
        <p:spPr>
          <a:xfrm>
            <a:off x="4495800" y="4495800"/>
            <a:ext cx="1329210" cy="276999"/>
          </a:xfrm>
          <a:prstGeom prst="rect">
            <a:avLst/>
          </a:prstGeom>
          <a:noFill/>
        </p:spPr>
        <p:txBody>
          <a:bodyPr wrap="none" rtlCol="0">
            <a:spAutoFit/>
          </a:bodyPr>
          <a:lstStyle/>
          <a:p>
            <a:r>
              <a:rPr lang="en-GB" sz="1200" u="sng" dirty="0">
                <a:latin typeface="Comic Sans MS" pitchFamily="66" charset="0"/>
              </a:rPr>
              <a:t>Equation using P</a:t>
            </a:r>
          </a:p>
        </p:txBody>
      </p:sp>
      <p:sp>
        <p:nvSpPr>
          <p:cNvPr id="33" name="TextBox 32"/>
          <p:cNvSpPr txBox="1"/>
          <p:nvPr/>
        </p:nvSpPr>
        <p:spPr>
          <a:xfrm>
            <a:off x="7010400" y="4495800"/>
            <a:ext cx="1383712" cy="276999"/>
          </a:xfrm>
          <a:prstGeom prst="rect">
            <a:avLst/>
          </a:prstGeom>
          <a:noFill/>
        </p:spPr>
        <p:txBody>
          <a:bodyPr wrap="none" rtlCol="0">
            <a:spAutoFit/>
          </a:bodyPr>
          <a:lstStyle/>
          <a:p>
            <a:r>
              <a:rPr lang="en-GB" sz="1200" u="sng" dirty="0">
                <a:latin typeface="Comic Sans MS" pitchFamily="66" charset="0"/>
              </a:rPr>
              <a:t>Equation using Q</a:t>
            </a:r>
          </a:p>
        </p:txBody>
      </p:sp>
      <mc:AlternateContent xmlns:mc="http://schemas.openxmlformats.org/markup-compatibility/2006" xmlns:a14="http://schemas.microsoft.com/office/drawing/2010/main">
        <mc:Choice Requires="a14">
          <p:sp>
            <p:nvSpPr>
              <p:cNvPr id="34" name="TextBox 33"/>
              <p:cNvSpPr txBox="1"/>
              <p:nvPr/>
            </p:nvSpPr>
            <p:spPr>
              <a:xfrm>
                <a:off x="4800600" y="4800600"/>
                <a:ext cx="82958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𝐹</m:t>
                      </m:r>
                      <m:r>
                        <a:rPr lang="en-GB" sz="1400" b="0" i="1" smtClean="0">
                          <a:latin typeface="Cambria Math"/>
                        </a:rPr>
                        <m:t>=</m:t>
                      </m:r>
                      <m:r>
                        <a:rPr lang="en-GB" sz="1400" b="0" i="1" smtClean="0">
                          <a:latin typeface="Cambria Math"/>
                        </a:rPr>
                        <m:t>𝑚𝑎</m:t>
                      </m:r>
                    </m:oMath>
                  </m:oMathPara>
                </a14:m>
                <a:endParaRPr lang="en-GB" sz="1400" dirty="0"/>
              </a:p>
            </p:txBody>
          </p:sp>
        </mc:Choice>
        <mc:Fallback xmlns="">
          <p:sp>
            <p:nvSpPr>
              <p:cNvPr id="34" name="TextBox 33"/>
              <p:cNvSpPr txBox="1">
                <a:spLocks noRot="1" noChangeAspect="1" noMove="1" noResize="1" noEditPoints="1" noAdjustHandles="1" noChangeArrowheads="1" noChangeShapeType="1" noTextEdit="1"/>
              </p:cNvSpPr>
              <p:nvPr/>
            </p:nvSpPr>
            <p:spPr>
              <a:xfrm>
                <a:off x="4800600" y="4800600"/>
                <a:ext cx="829586" cy="307777"/>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4267200" y="5181600"/>
                <a:ext cx="150252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−2</m:t>
                      </m:r>
                      <m:r>
                        <a:rPr lang="en-GB" sz="1400" b="0" i="1" smtClean="0">
                          <a:latin typeface="Cambria Math"/>
                        </a:rPr>
                        <m:t>𝑚𝑔</m:t>
                      </m:r>
                      <m:r>
                        <a:rPr lang="en-GB" sz="1400" b="0" i="1" smtClean="0">
                          <a:latin typeface="Cambria Math"/>
                        </a:rPr>
                        <m:t>=2</m:t>
                      </m:r>
                      <m:r>
                        <a:rPr lang="en-GB" sz="1400" b="0" i="1" smtClean="0">
                          <a:latin typeface="Cambria Math"/>
                        </a:rPr>
                        <m:t>𝑚𝑎</m:t>
                      </m:r>
                    </m:oMath>
                  </m:oMathPara>
                </a14:m>
                <a:endParaRPr lang="en-GB" sz="1400" dirty="0"/>
              </a:p>
            </p:txBody>
          </p:sp>
        </mc:Choice>
        <mc:Fallback xmlns="">
          <p:sp>
            <p:nvSpPr>
              <p:cNvPr id="35" name="TextBox 34"/>
              <p:cNvSpPr txBox="1">
                <a:spLocks noRot="1" noChangeAspect="1" noMove="1" noResize="1" noEditPoints="1" noAdjustHandles="1" noChangeArrowheads="1" noChangeShapeType="1" noTextEdit="1"/>
              </p:cNvSpPr>
              <p:nvPr/>
            </p:nvSpPr>
            <p:spPr>
              <a:xfrm>
                <a:off x="4267200" y="5181600"/>
                <a:ext cx="1502527" cy="307777"/>
              </a:xfrm>
              <a:prstGeom prst="rect">
                <a:avLst/>
              </a:prstGeom>
              <a:blipFill>
                <a:blip r:embed="rId3"/>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7162800" y="4800600"/>
                <a:ext cx="82958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𝐹</m:t>
                      </m:r>
                      <m:r>
                        <a:rPr lang="en-GB" sz="1400" b="0" i="1" smtClean="0">
                          <a:latin typeface="Cambria Math"/>
                        </a:rPr>
                        <m:t>=</m:t>
                      </m:r>
                      <m:r>
                        <a:rPr lang="en-GB" sz="1400" b="0" i="1" smtClean="0">
                          <a:latin typeface="Cambria Math"/>
                        </a:rPr>
                        <m:t>𝑚𝑎</m:t>
                      </m:r>
                    </m:oMath>
                  </m:oMathPara>
                </a14:m>
                <a:endParaRPr lang="en-GB" sz="1400" dirty="0"/>
              </a:p>
            </p:txBody>
          </p:sp>
        </mc:Choice>
        <mc:Fallback xmlns="">
          <p:sp>
            <p:nvSpPr>
              <p:cNvPr id="36" name="TextBox 35"/>
              <p:cNvSpPr txBox="1">
                <a:spLocks noRot="1" noChangeAspect="1" noMove="1" noResize="1" noEditPoints="1" noAdjustHandles="1" noChangeArrowheads="1" noChangeShapeType="1" noTextEdit="1"/>
              </p:cNvSpPr>
              <p:nvPr/>
            </p:nvSpPr>
            <p:spPr>
              <a:xfrm>
                <a:off x="7162800" y="4800600"/>
                <a:ext cx="829586" cy="307777"/>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6629400" y="5181600"/>
                <a:ext cx="150252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3</m:t>
                      </m:r>
                      <m:r>
                        <a:rPr lang="en-GB" sz="1400" b="0" i="1" smtClean="0">
                          <a:latin typeface="Cambria Math"/>
                        </a:rPr>
                        <m:t>𝑚𝑔</m:t>
                      </m:r>
                      <m:r>
                        <a:rPr lang="en-GB" sz="1400" b="0" i="1" smtClean="0">
                          <a:latin typeface="Cambria Math"/>
                        </a:rPr>
                        <m:t>−</m:t>
                      </m:r>
                      <m:r>
                        <a:rPr lang="en-GB" sz="1400" b="0" i="1" smtClean="0">
                          <a:latin typeface="Cambria Math"/>
                        </a:rPr>
                        <m:t>𝑇</m:t>
                      </m:r>
                      <m:r>
                        <a:rPr lang="en-GB" sz="1400" b="0" i="1" smtClean="0">
                          <a:latin typeface="Cambria Math"/>
                        </a:rPr>
                        <m:t>=3</m:t>
                      </m:r>
                      <m:r>
                        <a:rPr lang="en-GB" sz="1400" b="0" i="1" smtClean="0">
                          <a:latin typeface="Cambria Math"/>
                        </a:rPr>
                        <m:t>𝑚𝑎</m:t>
                      </m:r>
                    </m:oMath>
                  </m:oMathPara>
                </a14:m>
                <a:endParaRPr lang="en-GB" sz="1400" dirty="0"/>
              </a:p>
            </p:txBody>
          </p:sp>
        </mc:Choice>
        <mc:Fallback xmlns="">
          <p:sp>
            <p:nvSpPr>
              <p:cNvPr id="37" name="TextBox 36"/>
              <p:cNvSpPr txBox="1">
                <a:spLocks noRot="1" noChangeAspect="1" noMove="1" noResize="1" noEditPoints="1" noAdjustHandles="1" noChangeArrowheads="1" noChangeShapeType="1" noTextEdit="1"/>
              </p:cNvSpPr>
              <p:nvPr/>
            </p:nvSpPr>
            <p:spPr>
              <a:xfrm>
                <a:off x="6629400" y="5181600"/>
                <a:ext cx="1502527" cy="307777"/>
              </a:xfrm>
              <a:prstGeom prst="rect">
                <a:avLst/>
              </a:prstGeom>
              <a:blipFill>
                <a:blip r:embed="rId4"/>
                <a:stretch>
                  <a:fillRect b="-6000"/>
                </a:stretch>
              </a:blipFill>
            </p:spPr>
            <p:txBody>
              <a:bodyPr/>
              <a:lstStyle/>
              <a:p>
                <a:r>
                  <a:rPr lang="en-GB">
                    <a:noFill/>
                  </a:rPr>
                  <a:t> </a:t>
                </a:r>
              </a:p>
            </p:txBody>
          </p:sp>
        </mc:Fallback>
      </mc:AlternateContent>
      <p:sp>
        <p:nvSpPr>
          <p:cNvPr id="38" name="Arc 37"/>
          <p:cNvSpPr/>
          <p:nvPr/>
        </p:nvSpPr>
        <p:spPr>
          <a:xfrm>
            <a:off x="5410200" y="4953000"/>
            <a:ext cx="53340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9" name="TextBox 38"/>
          <p:cNvSpPr txBox="1"/>
          <p:nvPr/>
        </p:nvSpPr>
        <p:spPr>
          <a:xfrm>
            <a:off x="5867400" y="4953000"/>
            <a:ext cx="762000" cy="430887"/>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Sub in values</a:t>
            </a:r>
            <a:endParaRPr lang="en-GB" sz="1100" baseline="-25000" dirty="0">
              <a:solidFill>
                <a:srgbClr val="FF0000"/>
              </a:solidFill>
              <a:latin typeface="Comic Sans MS" pitchFamily="66" charset="0"/>
            </a:endParaRPr>
          </a:p>
        </p:txBody>
      </p:sp>
      <p:sp>
        <p:nvSpPr>
          <p:cNvPr id="40" name="Arc 39"/>
          <p:cNvSpPr/>
          <p:nvPr/>
        </p:nvSpPr>
        <p:spPr>
          <a:xfrm>
            <a:off x="7772400" y="4953000"/>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TextBox 40"/>
          <p:cNvSpPr txBox="1"/>
          <p:nvPr/>
        </p:nvSpPr>
        <p:spPr>
          <a:xfrm>
            <a:off x="8229600" y="4953000"/>
            <a:ext cx="838200" cy="430887"/>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Sub in values</a:t>
            </a:r>
            <a:endParaRPr lang="en-GB" sz="1100" baseline="-25000" dirty="0">
              <a:solidFill>
                <a:srgbClr val="0000FF"/>
              </a:solidFill>
              <a:latin typeface="Comic Sans MS" pitchFamily="66" charset="0"/>
            </a:endParaRPr>
          </a:p>
        </p:txBody>
      </p:sp>
      <p:sp>
        <p:nvSpPr>
          <p:cNvPr id="42" name="TextBox 41"/>
          <p:cNvSpPr txBox="1"/>
          <p:nvPr/>
        </p:nvSpPr>
        <p:spPr>
          <a:xfrm>
            <a:off x="6479930" y="1397977"/>
            <a:ext cx="2384613" cy="461665"/>
          </a:xfrm>
          <a:prstGeom prst="rect">
            <a:avLst/>
          </a:prstGeom>
          <a:noFill/>
        </p:spPr>
        <p:txBody>
          <a:bodyPr wrap="square" rtlCol="0">
            <a:spAutoFit/>
          </a:bodyPr>
          <a:lstStyle/>
          <a:p>
            <a:pPr algn="ctr"/>
            <a:r>
              <a:rPr lang="en-GB" sz="1200" dirty="0">
                <a:latin typeface="Comic Sans MS" pitchFamily="66" charset="0"/>
              </a:rPr>
              <a:t>Draw a diagram with all the forces on…</a:t>
            </a:r>
          </a:p>
        </p:txBody>
      </p:sp>
      <mc:AlternateContent xmlns:mc="http://schemas.openxmlformats.org/markup-compatibility/2006" xmlns:a14="http://schemas.microsoft.com/office/drawing/2010/main">
        <mc:Choice Requires="a14">
          <p:sp>
            <p:nvSpPr>
              <p:cNvPr id="43" name="TextBox 42"/>
              <p:cNvSpPr txBox="1"/>
              <p:nvPr/>
            </p:nvSpPr>
            <p:spPr>
              <a:xfrm>
                <a:off x="4217377" y="5568462"/>
                <a:ext cx="150252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−2</m:t>
                      </m:r>
                      <m:r>
                        <a:rPr lang="en-GB" sz="1400" b="0" i="1" smtClean="0">
                          <a:latin typeface="Cambria Math"/>
                        </a:rPr>
                        <m:t>𝑚𝑔</m:t>
                      </m:r>
                      <m:r>
                        <a:rPr lang="en-GB" sz="1400" b="0" i="1" smtClean="0">
                          <a:latin typeface="Cambria Math"/>
                        </a:rPr>
                        <m:t>=2</m:t>
                      </m:r>
                      <m:r>
                        <a:rPr lang="en-GB" sz="1400" b="0" i="1" smtClean="0">
                          <a:latin typeface="Cambria Math"/>
                        </a:rPr>
                        <m:t>𝑚𝑎</m:t>
                      </m:r>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4217377" y="5568462"/>
                <a:ext cx="1502527" cy="307777"/>
              </a:xfrm>
              <a:prstGeom prst="rect">
                <a:avLst/>
              </a:prstGeom>
              <a:blipFill>
                <a:blip r:embed="rId5"/>
                <a:stretch>
                  <a:fillRect b="-588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4800600" y="5867400"/>
                <a:ext cx="150252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=2</m:t>
                      </m:r>
                      <m:r>
                        <a:rPr lang="en-GB" sz="1400" b="0" i="1" smtClean="0">
                          <a:latin typeface="Cambria Math"/>
                        </a:rPr>
                        <m:t>𝑚𝑎</m:t>
                      </m:r>
                      <m:r>
                        <a:rPr lang="en-GB" sz="1400" b="0" i="1" smtClean="0">
                          <a:latin typeface="Cambria Math"/>
                        </a:rPr>
                        <m:t>+2</m:t>
                      </m:r>
                      <m:r>
                        <a:rPr lang="en-GB" sz="1400" b="0" i="1" smtClean="0">
                          <a:latin typeface="Cambria Math"/>
                        </a:rPr>
                        <m:t>𝑚𝑔</m:t>
                      </m:r>
                    </m:oMath>
                  </m:oMathPara>
                </a14:m>
                <a:endParaRPr lang="en-GB"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4800600" y="5867400"/>
                <a:ext cx="1502527" cy="307777"/>
              </a:xfrm>
              <a:prstGeom prst="rect">
                <a:avLst/>
              </a:prstGeom>
              <a:blipFill>
                <a:blip r:embed="rId6"/>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4800600" y="6172200"/>
                <a:ext cx="257596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2</m:t>
                          </m:r>
                          <m:r>
                            <a:rPr lang="en-GB" sz="1400" b="0" i="1" smtClean="0">
                              <a:latin typeface="Cambria Math"/>
                              <a:ea typeface="Cambria Math"/>
                            </a:rPr>
                            <m:t>×1.96</m:t>
                          </m:r>
                        </m:e>
                      </m:d>
                      <m:r>
                        <a:rPr lang="en-GB" sz="1400" b="0" i="1" smtClean="0">
                          <a:latin typeface="Cambria Math"/>
                          <a:ea typeface="Cambria Math"/>
                        </a:rPr>
                        <m:t>𝑚</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2</m:t>
                          </m:r>
                          <m:r>
                            <a:rPr lang="en-GB" sz="1400" b="0" i="1" smtClean="0">
                              <a:latin typeface="Cambria Math"/>
                              <a:ea typeface="Cambria Math"/>
                            </a:rPr>
                            <m:t>×9.8</m:t>
                          </m:r>
                        </m:e>
                      </m:d>
                      <m:r>
                        <a:rPr lang="en-GB" sz="1400" b="0" i="1" smtClean="0">
                          <a:latin typeface="Cambria Math"/>
                          <a:ea typeface="Cambria Math"/>
                        </a:rPr>
                        <m:t>𝑚</m:t>
                      </m:r>
                    </m:oMath>
                  </m:oMathPara>
                </a14:m>
                <a:endParaRPr lang="en-GB" sz="1400" dirty="0"/>
              </a:p>
            </p:txBody>
          </p:sp>
        </mc:Choice>
        <mc:Fallback xmlns="">
          <p:sp>
            <p:nvSpPr>
              <p:cNvPr id="45" name="TextBox 44"/>
              <p:cNvSpPr txBox="1">
                <a:spLocks noRot="1" noChangeAspect="1" noMove="1" noResize="1" noEditPoints="1" noAdjustHandles="1" noChangeArrowheads="1" noChangeShapeType="1" noTextEdit="1"/>
              </p:cNvSpPr>
              <p:nvPr/>
            </p:nvSpPr>
            <p:spPr>
              <a:xfrm>
                <a:off x="4800600" y="6172200"/>
                <a:ext cx="2575962" cy="307777"/>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4800600" y="6474023"/>
                <a:ext cx="115871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=23.52</m:t>
                      </m:r>
                      <m:r>
                        <a:rPr lang="en-GB" sz="1400" b="0" i="1" smtClean="0">
                          <a:latin typeface="Cambria Math"/>
                        </a:rPr>
                        <m:t>𝑚</m:t>
                      </m:r>
                    </m:oMath>
                  </m:oMathPara>
                </a14:m>
                <a:endParaRPr lang="en-GB" sz="1400" dirty="0"/>
              </a:p>
            </p:txBody>
          </p:sp>
        </mc:Choice>
        <mc:Fallback xmlns="">
          <p:sp>
            <p:nvSpPr>
              <p:cNvPr id="46" name="TextBox 45"/>
              <p:cNvSpPr txBox="1">
                <a:spLocks noRot="1" noChangeAspect="1" noMove="1" noResize="1" noEditPoints="1" noAdjustHandles="1" noChangeArrowheads="1" noChangeShapeType="1" noTextEdit="1"/>
              </p:cNvSpPr>
              <p:nvPr/>
            </p:nvSpPr>
            <p:spPr>
              <a:xfrm>
                <a:off x="4800600" y="6474023"/>
                <a:ext cx="1158715" cy="307777"/>
              </a:xfrm>
              <a:prstGeom prst="rect">
                <a:avLst/>
              </a:prstGeom>
              <a:blipFill>
                <a:blip r:embed="rId8"/>
                <a:stretch>
                  <a:fillRect/>
                </a:stretch>
              </a:blipFill>
            </p:spPr>
            <p:txBody>
              <a:bodyPr/>
              <a:lstStyle/>
              <a:p>
                <a:r>
                  <a:rPr lang="en-GB">
                    <a:noFill/>
                  </a:rPr>
                  <a:t> </a:t>
                </a:r>
              </a:p>
            </p:txBody>
          </p:sp>
        </mc:Fallback>
      </mc:AlternateContent>
      <p:sp>
        <p:nvSpPr>
          <p:cNvPr id="47" name="Arc 46"/>
          <p:cNvSpPr/>
          <p:nvPr/>
        </p:nvSpPr>
        <p:spPr>
          <a:xfrm>
            <a:off x="5967046" y="5723792"/>
            <a:ext cx="539262" cy="334108"/>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Arc 47"/>
          <p:cNvSpPr/>
          <p:nvPr/>
        </p:nvSpPr>
        <p:spPr>
          <a:xfrm>
            <a:off x="7051430" y="6016869"/>
            <a:ext cx="539262" cy="334108"/>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Arc 48"/>
          <p:cNvSpPr/>
          <p:nvPr/>
        </p:nvSpPr>
        <p:spPr>
          <a:xfrm>
            <a:off x="7071946" y="6336323"/>
            <a:ext cx="539262" cy="334108"/>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TextBox 49"/>
          <p:cNvSpPr txBox="1"/>
          <p:nvPr/>
        </p:nvSpPr>
        <p:spPr>
          <a:xfrm>
            <a:off x="6415454" y="5668108"/>
            <a:ext cx="934916" cy="430887"/>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Rearrange to find T</a:t>
            </a:r>
            <a:endParaRPr lang="en-GB" sz="1100" baseline="-25000" dirty="0">
              <a:solidFill>
                <a:srgbClr val="FF0000"/>
              </a:solidFill>
              <a:latin typeface="Comic Sans MS" pitchFamily="66" charset="0"/>
            </a:endParaRPr>
          </a:p>
        </p:txBody>
      </p:sp>
      <p:sp>
        <p:nvSpPr>
          <p:cNvPr id="51" name="TextBox 50"/>
          <p:cNvSpPr txBox="1"/>
          <p:nvPr/>
        </p:nvSpPr>
        <p:spPr>
          <a:xfrm>
            <a:off x="7464669" y="5943600"/>
            <a:ext cx="934916" cy="430887"/>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Sub in g and a</a:t>
            </a:r>
            <a:endParaRPr lang="en-GB" sz="1100" baseline="-25000" dirty="0">
              <a:solidFill>
                <a:srgbClr val="FF0000"/>
              </a:solidFill>
              <a:latin typeface="Comic Sans MS" pitchFamily="66" charset="0"/>
            </a:endParaRPr>
          </a:p>
        </p:txBody>
      </p:sp>
      <p:sp>
        <p:nvSpPr>
          <p:cNvPr id="52" name="TextBox 51"/>
          <p:cNvSpPr txBox="1"/>
          <p:nvPr/>
        </p:nvSpPr>
        <p:spPr>
          <a:xfrm>
            <a:off x="7485185" y="6289431"/>
            <a:ext cx="934916" cy="430887"/>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Group up for m</a:t>
            </a:r>
            <a:endParaRPr lang="en-GB" sz="1100" baseline="-25000" dirty="0">
              <a:solidFill>
                <a:srgbClr val="FF0000"/>
              </a:solidFill>
              <a:latin typeface="Comic Sans MS" pitchFamily="66" charset="0"/>
            </a:endParaRPr>
          </a:p>
        </p:txBody>
      </p:sp>
      <p:sp>
        <p:nvSpPr>
          <p:cNvPr id="53" name="TextBox 52"/>
          <p:cNvSpPr txBox="1"/>
          <p:nvPr/>
        </p:nvSpPr>
        <p:spPr>
          <a:xfrm>
            <a:off x="5841023" y="2365130"/>
            <a:ext cx="306494" cy="307777"/>
          </a:xfrm>
          <a:prstGeom prst="rect">
            <a:avLst/>
          </a:prstGeom>
          <a:noFill/>
        </p:spPr>
        <p:txBody>
          <a:bodyPr wrap="none" rtlCol="0">
            <a:spAutoFit/>
          </a:bodyPr>
          <a:lstStyle/>
          <a:p>
            <a:r>
              <a:rPr lang="en-GB" sz="1400" dirty="0">
                <a:latin typeface="Comic Sans MS" pitchFamily="66" charset="0"/>
              </a:rPr>
              <a:t>T</a:t>
            </a:r>
          </a:p>
        </p:txBody>
      </p:sp>
      <p:sp>
        <p:nvSpPr>
          <p:cNvPr id="54" name="TextBox 53"/>
          <p:cNvSpPr txBox="1"/>
          <p:nvPr/>
        </p:nvSpPr>
        <p:spPr>
          <a:xfrm>
            <a:off x="4841631" y="2359268"/>
            <a:ext cx="306494" cy="307777"/>
          </a:xfrm>
          <a:prstGeom prst="rect">
            <a:avLst/>
          </a:prstGeom>
          <a:noFill/>
        </p:spPr>
        <p:txBody>
          <a:bodyPr wrap="none" rtlCol="0">
            <a:spAutoFit/>
          </a:bodyPr>
          <a:lstStyle/>
          <a:p>
            <a:r>
              <a:rPr lang="en-GB" sz="1400" dirty="0">
                <a:latin typeface="Comic Sans MS" pitchFamily="66" charset="0"/>
              </a:rPr>
              <a:t>T</a:t>
            </a:r>
          </a:p>
        </p:txBody>
      </p:sp>
      <p:cxnSp>
        <p:nvCxnSpPr>
          <p:cNvPr id="55" name="Straight Connector 54"/>
          <p:cNvCxnSpPr/>
          <p:nvPr/>
        </p:nvCxnSpPr>
        <p:spPr>
          <a:xfrm>
            <a:off x="5174378" y="1945809"/>
            <a:ext cx="0" cy="62838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5803673" y="1946531"/>
            <a:ext cx="0" cy="62838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3443766" y="3957958"/>
            <a:ext cx="878767" cy="307777"/>
          </a:xfrm>
          <a:prstGeom prst="rect">
            <a:avLst/>
          </a:prstGeom>
          <a:noFill/>
        </p:spPr>
        <p:txBody>
          <a:bodyPr wrap="none" rtlCol="0">
            <a:spAutoFit/>
          </a:bodyPr>
          <a:lstStyle/>
          <a:p>
            <a:r>
              <a:rPr lang="en-GB" sz="1400" dirty="0">
                <a:solidFill>
                  <a:srgbClr val="FF0000"/>
                </a:solidFill>
                <a:latin typeface="Comic Sans MS" pitchFamily="66" charset="0"/>
              </a:rPr>
              <a:t>1.96ms</a:t>
            </a:r>
            <a:r>
              <a:rPr lang="en-GB" sz="1400" baseline="30000" dirty="0">
                <a:solidFill>
                  <a:srgbClr val="FF0000"/>
                </a:solidFill>
                <a:latin typeface="Comic Sans MS" pitchFamily="66" charset="0"/>
              </a:rPr>
              <a:t>-2</a:t>
            </a:r>
          </a:p>
        </p:txBody>
      </p:sp>
    </p:spTree>
    <p:extLst>
      <p:ext uri="{BB962C8B-B14F-4D97-AF65-F5344CB8AC3E}">
        <p14:creationId xmlns:p14="http://schemas.microsoft.com/office/powerpoint/2010/main" val="71309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blinds(horizontal)">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blinds(horizontal)">
                                      <p:cBhvr>
                                        <p:cTn id="12" dur="5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blinds(horizontal)">
                                      <p:cBhvr>
                                        <p:cTn id="17" dur="500"/>
                                        <p:tgtEl>
                                          <p:spTgt spid="5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blinds(horizontal)">
                                      <p:cBhvr>
                                        <p:cTn id="22" dur="500"/>
                                        <p:tgtEl>
                                          <p:spTgt spid="4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blinds(horizontal)">
                                      <p:cBhvr>
                                        <p:cTn id="27" dur="500"/>
                                        <p:tgtEl>
                                          <p:spTgt spid="4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blinds(horizontal)">
                                      <p:cBhvr>
                                        <p:cTn id="32" dur="500"/>
                                        <p:tgtEl>
                                          <p:spTgt spid="5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5"/>
                                        </p:tgtEl>
                                        <p:attrNameLst>
                                          <p:attrName>style.visibility</p:attrName>
                                        </p:attrNameLst>
                                      </p:cBhvr>
                                      <p:to>
                                        <p:strVal val="visible"/>
                                      </p:to>
                                    </p:set>
                                    <p:animEffect transition="in" filter="blinds(horizontal)">
                                      <p:cBhvr>
                                        <p:cTn id="37" dur="500"/>
                                        <p:tgtEl>
                                          <p:spTgt spid="4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9"/>
                                        </p:tgtEl>
                                        <p:attrNameLst>
                                          <p:attrName>style.visibility</p:attrName>
                                        </p:attrNameLst>
                                      </p:cBhvr>
                                      <p:to>
                                        <p:strVal val="visible"/>
                                      </p:to>
                                    </p:set>
                                    <p:animEffect transition="in" filter="blinds(horizontal)">
                                      <p:cBhvr>
                                        <p:cTn id="42" dur="500"/>
                                        <p:tgtEl>
                                          <p:spTgt spid="4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52"/>
                                        </p:tgtEl>
                                        <p:attrNameLst>
                                          <p:attrName>style.visibility</p:attrName>
                                        </p:attrNameLst>
                                      </p:cBhvr>
                                      <p:to>
                                        <p:strVal val="visible"/>
                                      </p:to>
                                    </p:set>
                                    <p:animEffect transition="in" filter="blinds(horizontal)">
                                      <p:cBhvr>
                                        <p:cTn id="47" dur="500"/>
                                        <p:tgtEl>
                                          <p:spTgt spid="5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46"/>
                                        </p:tgtEl>
                                        <p:attrNameLst>
                                          <p:attrName>style.visibility</p:attrName>
                                        </p:attrNameLst>
                                      </p:cBhvr>
                                      <p:to>
                                        <p:strVal val="visible"/>
                                      </p:to>
                                    </p:set>
                                    <p:animEffect transition="in" filter="blinds(horizontal)">
                                      <p:cBhvr>
                                        <p:cTn id="5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P spid="45" grpId="0"/>
      <p:bldP spid="46" grpId="0"/>
      <p:bldP spid="47" grpId="0" animBg="1"/>
      <p:bldP spid="48" grpId="0" animBg="1"/>
      <p:bldP spid="49" grpId="0" animBg="1"/>
      <p:bldP spid="50" grpId="0"/>
      <p:bldP spid="51" grpId="0"/>
      <p:bldP spid="5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20000"/>
          </a:bodyPr>
          <a:lstStyle/>
          <a:p>
            <a:pPr marL="0" indent="0" algn="ctr">
              <a:buNone/>
            </a:pPr>
            <a:r>
              <a:rPr lang="en-US" sz="1600" b="1" dirty="0">
                <a:latin typeface="Comic Sans MS" panose="030F0702030302020204" pitchFamily="66" charset="0"/>
              </a:rPr>
              <a:t>You need to be able to model situations where particles are connected across a pulley</a:t>
            </a: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Particles P and Q, of masses 2m and 3m, are attached to the ends of a light inextensible string. The string passes over a small, smooth, fixed pulley and the masses hang with the string taut. The system is released from rest.</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Find the acceleration of each mass</a:t>
            </a:r>
          </a:p>
          <a:p>
            <a:pPr algn="ctr">
              <a:buAutoNum type="alphaLcParenR"/>
            </a:pPr>
            <a:r>
              <a:rPr lang="en-GB" sz="1600" dirty="0">
                <a:latin typeface="Comic Sans MS" pitchFamily="66" charset="0"/>
              </a:rPr>
              <a:t>Find the tension in the string, in terms of m</a:t>
            </a:r>
          </a:p>
          <a:p>
            <a:pPr algn="ctr">
              <a:buAutoNum type="alphaLcParenR"/>
            </a:pPr>
            <a:r>
              <a:rPr lang="en-GB" sz="1600" dirty="0">
                <a:latin typeface="Comic Sans MS" pitchFamily="66" charset="0"/>
              </a:rPr>
              <a:t>Find the force exerted on the pulley by the string, in terms of m</a:t>
            </a:r>
          </a:p>
          <a:p>
            <a:pPr algn="ctr">
              <a:buAutoNum type="alphaLcParenR"/>
            </a:pPr>
            <a:r>
              <a:rPr lang="en-GB" sz="1600" dirty="0">
                <a:latin typeface="Comic Sans MS" pitchFamily="66" charset="0"/>
              </a:rPr>
              <a:t>Find the distance travelled by Q in the first 4 seconds, assuming that P does not reach the pulley</a:t>
            </a:r>
          </a:p>
          <a:p>
            <a:pPr algn="ctr">
              <a:buAutoNum type="alphaLcParenR"/>
            </a:pPr>
            <a:r>
              <a:rPr lang="en-GB" sz="1600" dirty="0">
                <a:latin typeface="Comic Sans MS" pitchFamily="66" charset="0"/>
              </a:rPr>
              <a:t>Comment on any modelling assumptions used</a:t>
            </a:r>
          </a:p>
          <a:p>
            <a:pPr marL="0" indent="0" algn="ctr">
              <a:buNone/>
            </a:pPr>
            <a:endParaRPr lang="en-GB" sz="1600" dirty="0">
              <a:latin typeface="Comic Sans MS"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10F</a:t>
            </a:r>
            <a:endParaRPr lang="en-GB" dirty="0">
              <a:latin typeface="Comic Sans MS" panose="030F0702030302020204" pitchFamily="66" charset="0"/>
            </a:endParaRPr>
          </a:p>
        </p:txBody>
      </p:sp>
      <p:cxnSp>
        <p:nvCxnSpPr>
          <p:cNvPr id="5" name="Straight Connector 4"/>
          <p:cNvCxnSpPr/>
          <p:nvPr/>
        </p:nvCxnSpPr>
        <p:spPr>
          <a:xfrm>
            <a:off x="4800600" y="16002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5486400" y="1600200"/>
            <a:ext cx="0" cy="381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5181600" y="1676400"/>
            <a:ext cx="609600" cy="609600"/>
          </a:xfrm>
          <a:prstGeom prst="ellipse">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5172809" y="1946030"/>
            <a:ext cx="0" cy="137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799992" y="1946031"/>
            <a:ext cx="0" cy="137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979378" y="3317631"/>
            <a:ext cx="381000" cy="381000"/>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5615354" y="3320561"/>
            <a:ext cx="381000" cy="381000"/>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p:cNvCxnSpPr/>
          <p:nvPr/>
        </p:nvCxnSpPr>
        <p:spPr>
          <a:xfrm>
            <a:off x="5181600" y="3689838"/>
            <a:ext cx="0" cy="457200"/>
          </a:xfrm>
          <a:prstGeom prst="line">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808785" y="3689838"/>
            <a:ext cx="0" cy="457200"/>
          </a:xfrm>
          <a:prstGeom prst="line">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5802923" y="2866292"/>
            <a:ext cx="0" cy="457200"/>
          </a:xfrm>
          <a:prstGeom prst="line">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5172808" y="2860430"/>
            <a:ext cx="0" cy="457200"/>
          </a:xfrm>
          <a:prstGeom prst="line">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248400" y="3352800"/>
            <a:ext cx="0" cy="457200"/>
          </a:xfrm>
          <a:prstGeom prst="line">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248400" y="3276600"/>
            <a:ext cx="0" cy="457200"/>
          </a:xfrm>
          <a:prstGeom prst="line">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4724400" y="3276600"/>
            <a:ext cx="0" cy="457200"/>
          </a:xfrm>
          <a:prstGeom prst="line">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4724400" y="3352800"/>
            <a:ext cx="0" cy="457200"/>
          </a:xfrm>
          <a:prstGeom prst="line">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286500" y="3390900"/>
            <a:ext cx="276038" cy="307777"/>
          </a:xfrm>
          <a:prstGeom prst="rect">
            <a:avLst/>
          </a:prstGeom>
          <a:noFill/>
        </p:spPr>
        <p:txBody>
          <a:bodyPr wrap="none" rtlCol="0">
            <a:spAutoFit/>
          </a:bodyPr>
          <a:lstStyle/>
          <a:p>
            <a:r>
              <a:rPr lang="en-GB" sz="1400" dirty="0">
                <a:solidFill>
                  <a:srgbClr val="0000FF"/>
                </a:solidFill>
                <a:latin typeface="Comic Sans MS" pitchFamily="66" charset="0"/>
              </a:rPr>
              <a:t>a</a:t>
            </a:r>
          </a:p>
        </p:txBody>
      </p:sp>
      <p:sp>
        <p:nvSpPr>
          <p:cNvPr id="21" name="TextBox 20"/>
          <p:cNvSpPr txBox="1"/>
          <p:nvPr/>
        </p:nvSpPr>
        <p:spPr>
          <a:xfrm>
            <a:off x="4416669" y="3349869"/>
            <a:ext cx="276038" cy="307777"/>
          </a:xfrm>
          <a:prstGeom prst="rect">
            <a:avLst/>
          </a:prstGeom>
          <a:noFill/>
        </p:spPr>
        <p:txBody>
          <a:bodyPr wrap="none" rtlCol="0">
            <a:spAutoFit/>
          </a:bodyPr>
          <a:lstStyle/>
          <a:p>
            <a:r>
              <a:rPr lang="en-GB" sz="1400" dirty="0">
                <a:solidFill>
                  <a:srgbClr val="FF0000"/>
                </a:solidFill>
                <a:latin typeface="Comic Sans MS" pitchFamily="66" charset="0"/>
              </a:rPr>
              <a:t>a</a:t>
            </a:r>
          </a:p>
        </p:txBody>
      </p:sp>
      <p:sp>
        <p:nvSpPr>
          <p:cNvPr id="22" name="TextBox 21"/>
          <p:cNvSpPr txBox="1"/>
          <p:nvPr/>
        </p:nvSpPr>
        <p:spPr>
          <a:xfrm>
            <a:off x="5588977" y="3344008"/>
            <a:ext cx="433132" cy="307777"/>
          </a:xfrm>
          <a:prstGeom prst="rect">
            <a:avLst/>
          </a:prstGeom>
          <a:noFill/>
        </p:spPr>
        <p:txBody>
          <a:bodyPr wrap="none" rtlCol="0">
            <a:spAutoFit/>
          </a:bodyPr>
          <a:lstStyle/>
          <a:p>
            <a:r>
              <a:rPr lang="en-GB" sz="1400" dirty="0">
                <a:solidFill>
                  <a:srgbClr val="FFFF00"/>
                </a:solidFill>
                <a:latin typeface="Comic Sans MS" pitchFamily="66" charset="0"/>
              </a:rPr>
              <a:t>3m</a:t>
            </a:r>
          </a:p>
        </p:txBody>
      </p:sp>
      <p:sp>
        <p:nvSpPr>
          <p:cNvPr id="23" name="TextBox 22"/>
          <p:cNvSpPr txBox="1"/>
          <p:nvPr/>
        </p:nvSpPr>
        <p:spPr>
          <a:xfrm>
            <a:off x="4958862" y="3346938"/>
            <a:ext cx="433132" cy="307777"/>
          </a:xfrm>
          <a:prstGeom prst="rect">
            <a:avLst/>
          </a:prstGeom>
          <a:noFill/>
        </p:spPr>
        <p:txBody>
          <a:bodyPr wrap="none" rtlCol="0">
            <a:spAutoFit/>
          </a:bodyPr>
          <a:lstStyle/>
          <a:p>
            <a:r>
              <a:rPr lang="en-GB" sz="1400" dirty="0">
                <a:solidFill>
                  <a:srgbClr val="FFFF00"/>
                </a:solidFill>
                <a:latin typeface="Comic Sans MS" pitchFamily="66" charset="0"/>
              </a:rPr>
              <a:t>2m</a:t>
            </a:r>
          </a:p>
        </p:txBody>
      </p:sp>
      <p:sp>
        <p:nvSpPr>
          <p:cNvPr id="24" name="TextBox 23"/>
          <p:cNvSpPr txBox="1"/>
          <p:nvPr/>
        </p:nvSpPr>
        <p:spPr>
          <a:xfrm>
            <a:off x="4829908" y="3622431"/>
            <a:ext cx="276038" cy="307777"/>
          </a:xfrm>
          <a:prstGeom prst="rect">
            <a:avLst/>
          </a:prstGeom>
          <a:noFill/>
        </p:spPr>
        <p:txBody>
          <a:bodyPr wrap="none" rtlCol="0">
            <a:spAutoFit/>
          </a:bodyPr>
          <a:lstStyle/>
          <a:p>
            <a:r>
              <a:rPr lang="en-GB" sz="1400" dirty="0">
                <a:latin typeface="Comic Sans MS" pitchFamily="66" charset="0"/>
              </a:rPr>
              <a:t>P</a:t>
            </a:r>
          </a:p>
        </p:txBody>
      </p:sp>
      <p:sp>
        <p:nvSpPr>
          <p:cNvPr id="25" name="TextBox 24"/>
          <p:cNvSpPr txBox="1"/>
          <p:nvPr/>
        </p:nvSpPr>
        <p:spPr>
          <a:xfrm>
            <a:off x="5826369" y="3625361"/>
            <a:ext cx="341760" cy="307777"/>
          </a:xfrm>
          <a:prstGeom prst="rect">
            <a:avLst/>
          </a:prstGeom>
          <a:noFill/>
        </p:spPr>
        <p:txBody>
          <a:bodyPr wrap="none" rtlCol="0">
            <a:spAutoFit/>
          </a:bodyPr>
          <a:lstStyle/>
          <a:p>
            <a:r>
              <a:rPr lang="en-GB" sz="1400" dirty="0">
                <a:latin typeface="Comic Sans MS" pitchFamily="66" charset="0"/>
              </a:rPr>
              <a:t>Q</a:t>
            </a:r>
          </a:p>
        </p:txBody>
      </p:sp>
      <p:sp>
        <p:nvSpPr>
          <p:cNvPr id="26" name="TextBox 25"/>
          <p:cNvSpPr txBox="1"/>
          <p:nvPr/>
        </p:nvSpPr>
        <p:spPr>
          <a:xfrm>
            <a:off x="5838092" y="2749061"/>
            <a:ext cx="306494" cy="307777"/>
          </a:xfrm>
          <a:prstGeom prst="rect">
            <a:avLst/>
          </a:prstGeom>
          <a:noFill/>
        </p:spPr>
        <p:txBody>
          <a:bodyPr wrap="none" rtlCol="0">
            <a:spAutoFit/>
          </a:bodyPr>
          <a:lstStyle/>
          <a:p>
            <a:r>
              <a:rPr lang="en-GB" sz="1400" dirty="0">
                <a:solidFill>
                  <a:srgbClr val="0000FF"/>
                </a:solidFill>
                <a:latin typeface="Comic Sans MS" pitchFamily="66" charset="0"/>
              </a:rPr>
              <a:t>T</a:t>
            </a:r>
          </a:p>
        </p:txBody>
      </p:sp>
      <p:sp>
        <p:nvSpPr>
          <p:cNvPr id="27" name="TextBox 26"/>
          <p:cNvSpPr txBox="1"/>
          <p:nvPr/>
        </p:nvSpPr>
        <p:spPr>
          <a:xfrm>
            <a:off x="4838700" y="2743199"/>
            <a:ext cx="306494" cy="307777"/>
          </a:xfrm>
          <a:prstGeom prst="rect">
            <a:avLst/>
          </a:prstGeom>
          <a:noFill/>
        </p:spPr>
        <p:txBody>
          <a:bodyPr wrap="none" rtlCol="0">
            <a:spAutoFit/>
          </a:bodyPr>
          <a:lstStyle/>
          <a:p>
            <a:r>
              <a:rPr lang="en-GB" sz="1400" dirty="0">
                <a:solidFill>
                  <a:srgbClr val="FF0000"/>
                </a:solidFill>
                <a:latin typeface="Comic Sans MS" pitchFamily="66" charset="0"/>
              </a:rPr>
              <a:t>T</a:t>
            </a:r>
          </a:p>
        </p:txBody>
      </p:sp>
      <p:sp>
        <p:nvSpPr>
          <p:cNvPr id="28" name="TextBox 27"/>
          <p:cNvSpPr txBox="1"/>
          <p:nvPr/>
        </p:nvSpPr>
        <p:spPr>
          <a:xfrm>
            <a:off x="5550877" y="4132384"/>
            <a:ext cx="527709" cy="307777"/>
          </a:xfrm>
          <a:prstGeom prst="rect">
            <a:avLst/>
          </a:prstGeom>
          <a:noFill/>
        </p:spPr>
        <p:txBody>
          <a:bodyPr wrap="none" rtlCol="0">
            <a:spAutoFit/>
          </a:bodyPr>
          <a:lstStyle/>
          <a:p>
            <a:r>
              <a:rPr lang="en-GB" sz="1400" dirty="0">
                <a:solidFill>
                  <a:srgbClr val="0000FF"/>
                </a:solidFill>
                <a:latin typeface="Comic Sans MS" pitchFamily="66" charset="0"/>
              </a:rPr>
              <a:t>3mg</a:t>
            </a:r>
          </a:p>
        </p:txBody>
      </p:sp>
      <p:sp>
        <p:nvSpPr>
          <p:cNvPr id="29" name="TextBox 28"/>
          <p:cNvSpPr txBox="1"/>
          <p:nvPr/>
        </p:nvSpPr>
        <p:spPr>
          <a:xfrm>
            <a:off x="4894386" y="4144107"/>
            <a:ext cx="527709" cy="307777"/>
          </a:xfrm>
          <a:prstGeom prst="rect">
            <a:avLst/>
          </a:prstGeom>
          <a:noFill/>
        </p:spPr>
        <p:txBody>
          <a:bodyPr wrap="none" rtlCol="0">
            <a:spAutoFit/>
          </a:bodyPr>
          <a:lstStyle/>
          <a:p>
            <a:r>
              <a:rPr lang="en-GB" sz="1400" dirty="0">
                <a:solidFill>
                  <a:srgbClr val="FF0000"/>
                </a:solidFill>
                <a:latin typeface="Comic Sans MS" pitchFamily="66" charset="0"/>
              </a:rPr>
              <a:t>2mg</a:t>
            </a:r>
          </a:p>
        </p:txBody>
      </p:sp>
      <p:sp>
        <p:nvSpPr>
          <p:cNvPr id="30" name="TextBox 29"/>
          <p:cNvSpPr txBox="1"/>
          <p:nvPr/>
        </p:nvSpPr>
        <p:spPr>
          <a:xfrm>
            <a:off x="5841023" y="2365130"/>
            <a:ext cx="306494" cy="307777"/>
          </a:xfrm>
          <a:prstGeom prst="rect">
            <a:avLst/>
          </a:prstGeom>
          <a:noFill/>
        </p:spPr>
        <p:txBody>
          <a:bodyPr wrap="none" rtlCol="0">
            <a:spAutoFit/>
          </a:bodyPr>
          <a:lstStyle/>
          <a:p>
            <a:r>
              <a:rPr lang="en-GB" sz="1400" dirty="0">
                <a:latin typeface="Comic Sans MS" pitchFamily="66" charset="0"/>
              </a:rPr>
              <a:t>T</a:t>
            </a:r>
          </a:p>
        </p:txBody>
      </p:sp>
      <p:sp>
        <p:nvSpPr>
          <p:cNvPr id="31" name="TextBox 30"/>
          <p:cNvSpPr txBox="1"/>
          <p:nvPr/>
        </p:nvSpPr>
        <p:spPr>
          <a:xfrm>
            <a:off x="4841631" y="2359268"/>
            <a:ext cx="306494" cy="307777"/>
          </a:xfrm>
          <a:prstGeom prst="rect">
            <a:avLst/>
          </a:prstGeom>
          <a:noFill/>
        </p:spPr>
        <p:txBody>
          <a:bodyPr wrap="none" rtlCol="0">
            <a:spAutoFit/>
          </a:bodyPr>
          <a:lstStyle/>
          <a:p>
            <a:r>
              <a:rPr lang="en-GB" sz="1400" dirty="0">
                <a:latin typeface="Comic Sans MS" pitchFamily="66" charset="0"/>
              </a:rPr>
              <a:t>T</a:t>
            </a:r>
          </a:p>
        </p:txBody>
      </p:sp>
      <p:cxnSp>
        <p:nvCxnSpPr>
          <p:cNvPr id="32" name="Straight Connector 31"/>
          <p:cNvCxnSpPr/>
          <p:nvPr/>
        </p:nvCxnSpPr>
        <p:spPr>
          <a:xfrm>
            <a:off x="5174378" y="1945809"/>
            <a:ext cx="0" cy="62838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5803673" y="1946531"/>
            <a:ext cx="0" cy="62838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400800" y="1524000"/>
            <a:ext cx="2743200" cy="738664"/>
          </a:xfrm>
          <a:prstGeom prst="rect">
            <a:avLst/>
          </a:prstGeom>
          <a:noFill/>
        </p:spPr>
        <p:txBody>
          <a:bodyPr wrap="square" rtlCol="0">
            <a:spAutoFit/>
          </a:bodyPr>
          <a:lstStyle/>
          <a:p>
            <a:pPr algn="ctr"/>
            <a:r>
              <a:rPr lang="en-GB" sz="1400" dirty="0">
                <a:latin typeface="Comic Sans MS" pitchFamily="66" charset="0"/>
              </a:rPr>
              <a:t>The force on the pulley is the tension on both sides – these must be added together</a:t>
            </a:r>
          </a:p>
        </p:txBody>
      </p:sp>
      <p:sp>
        <p:nvSpPr>
          <p:cNvPr id="35" name="TextBox 34"/>
          <p:cNvSpPr txBox="1"/>
          <p:nvPr/>
        </p:nvSpPr>
        <p:spPr>
          <a:xfrm>
            <a:off x="5791200" y="2362200"/>
            <a:ext cx="805029" cy="307777"/>
          </a:xfrm>
          <a:prstGeom prst="rect">
            <a:avLst/>
          </a:prstGeom>
          <a:noFill/>
        </p:spPr>
        <p:txBody>
          <a:bodyPr wrap="none" rtlCol="0">
            <a:spAutoFit/>
          </a:bodyPr>
          <a:lstStyle/>
          <a:p>
            <a:r>
              <a:rPr lang="en-GB" sz="1400" dirty="0">
                <a:solidFill>
                  <a:srgbClr val="FF0000"/>
                </a:solidFill>
                <a:latin typeface="Comic Sans MS" pitchFamily="66" charset="0"/>
              </a:rPr>
              <a:t>23.52m</a:t>
            </a:r>
          </a:p>
        </p:txBody>
      </p:sp>
      <p:sp>
        <p:nvSpPr>
          <p:cNvPr id="36" name="TextBox 35"/>
          <p:cNvSpPr txBox="1"/>
          <p:nvPr/>
        </p:nvSpPr>
        <p:spPr>
          <a:xfrm>
            <a:off x="4419600" y="2362200"/>
            <a:ext cx="805029" cy="307777"/>
          </a:xfrm>
          <a:prstGeom prst="rect">
            <a:avLst/>
          </a:prstGeom>
          <a:noFill/>
        </p:spPr>
        <p:txBody>
          <a:bodyPr wrap="none" rtlCol="0">
            <a:spAutoFit/>
          </a:bodyPr>
          <a:lstStyle/>
          <a:p>
            <a:r>
              <a:rPr lang="en-GB" sz="1400" dirty="0">
                <a:solidFill>
                  <a:srgbClr val="FF0000"/>
                </a:solidFill>
                <a:latin typeface="Comic Sans MS" pitchFamily="66" charset="0"/>
              </a:rPr>
              <a:t>23.52m</a:t>
            </a:r>
          </a:p>
        </p:txBody>
      </p:sp>
      <p:sp>
        <p:nvSpPr>
          <p:cNvPr id="37" name="TextBox 36"/>
          <p:cNvSpPr txBox="1"/>
          <p:nvPr/>
        </p:nvSpPr>
        <p:spPr>
          <a:xfrm>
            <a:off x="6934200" y="2514600"/>
            <a:ext cx="1617751" cy="307777"/>
          </a:xfrm>
          <a:prstGeom prst="rect">
            <a:avLst/>
          </a:prstGeom>
          <a:noFill/>
        </p:spPr>
        <p:txBody>
          <a:bodyPr wrap="none" rtlCol="0">
            <a:spAutoFit/>
          </a:bodyPr>
          <a:lstStyle/>
          <a:p>
            <a:r>
              <a:rPr lang="en-GB" sz="1400" dirty="0">
                <a:latin typeface="Comic Sans MS" pitchFamily="66" charset="0"/>
              </a:rPr>
              <a:t>23.52m + 23.52m</a:t>
            </a:r>
          </a:p>
        </p:txBody>
      </p:sp>
      <p:sp>
        <p:nvSpPr>
          <p:cNvPr id="38" name="TextBox 37"/>
          <p:cNvSpPr txBox="1"/>
          <p:nvPr/>
        </p:nvSpPr>
        <p:spPr>
          <a:xfrm>
            <a:off x="7239000" y="2895600"/>
            <a:ext cx="949299" cy="307777"/>
          </a:xfrm>
          <a:prstGeom prst="rect">
            <a:avLst/>
          </a:prstGeom>
          <a:noFill/>
        </p:spPr>
        <p:txBody>
          <a:bodyPr wrap="none" rtlCol="0">
            <a:spAutoFit/>
          </a:bodyPr>
          <a:lstStyle/>
          <a:p>
            <a:r>
              <a:rPr lang="en-GB" sz="1400" dirty="0">
                <a:latin typeface="Comic Sans MS" pitchFamily="66" charset="0"/>
              </a:rPr>
              <a:t>= 47.04m</a:t>
            </a:r>
          </a:p>
        </p:txBody>
      </p:sp>
      <p:sp>
        <p:nvSpPr>
          <p:cNvPr id="39" name="Arc 38"/>
          <p:cNvSpPr/>
          <p:nvPr/>
        </p:nvSpPr>
        <p:spPr>
          <a:xfrm>
            <a:off x="5181600" y="1678675"/>
            <a:ext cx="618699" cy="683525"/>
          </a:xfrm>
          <a:prstGeom prst="arc">
            <a:avLst>
              <a:gd name="adj1" fmla="val 10718163"/>
              <a:gd name="adj2" fmla="val 0"/>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0" name="Straight Connector 39"/>
          <p:cNvCxnSpPr/>
          <p:nvPr/>
        </p:nvCxnSpPr>
        <p:spPr>
          <a:xfrm>
            <a:off x="5182376" y="1971380"/>
            <a:ext cx="0" cy="628380"/>
          </a:xfrm>
          <a:prstGeom prst="line">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798023" y="1965277"/>
            <a:ext cx="0" cy="628380"/>
          </a:xfrm>
          <a:prstGeom prst="line">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443766" y="3957958"/>
            <a:ext cx="878767" cy="307777"/>
          </a:xfrm>
          <a:prstGeom prst="rect">
            <a:avLst/>
          </a:prstGeom>
          <a:noFill/>
        </p:spPr>
        <p:txBody>
          <a:bodyPr wrap="none" rtlCol="0">
            <a:spAutoFit/>
          </a:bodyPr>
          <a:lstStyle/>
          <a:p>
            <a:r>
              <a:rPr lang="en-GB" sz="1400" dirty="0">
                <a:solidFill>
                  <a:srgbClr val="FF0000"/>
                </a:solidFill>
                <a:latin typeface="Comic Sans MS" pitchFamily="66" charset="0"/>
              </a:rPr>
              <a:t>1.96ms</a:t>
            </a:r>
            <a:r>
              <a:rPr lang="en-GB" sz="1400" baseline="30000" dirty="0">
                <a:solidFill>
                  <a:srgbClr val="FF0000"/>
                </a:solidFill>
                <a:latin typeface="Comic Sans MS" pitchFamily="66" charset="0"/>
              </a:rPr>
              <a:t>-2</a:t>
            </a:r>
          </a:p>
        </p:txBody>
      </p:sp>
      <p:sp>
        <p:nvSpPr>
          <p:cNvPr id="43" name="TextBox 42"/>
          <p:cNvSpPr txBox="1"/>
          <p:nvPr/>
        </p:nvSpPr>
        <p:spPr>
          <a:xfrm>
            <a:off x="3385843" y="4297995"/>
            <a:ext cx="805029" cy="307777"/>
          </a:xfrm>
          <a:prstGeom prst="rect">
            <a:avLst/>
          </a:prstGeom>
          <a:noFill/>
        </p:spPr>
        <p:txBody>
          <a:bodyPr wrap="none" rtlCol="0">
            <a:spAutoFit/>
          </a:bodyPr>
          <a:lstStyle/>
          <a:p>
            <a:r>
              <a:rPr lang="en-GB" sz="1400" dirty="0">
                <a:solidFill>
                  <a:srgbClr val="FF0000"/>
                </a:solidFill>
                <a:latin typeface="Comic Sans MS" pitchFamily="66" charset="0"/>
              </a:rPr>
              <a:t>23.52m</a:t>
            </a:r>
            <a:endParaRPr lang="en-GB" sz="1400" baseline="30000" dirty="0">
              <a:solidFill>
                <a:srgbClr val="FF0000"/>
              </a:solidFill>
              <a:latin typeface="Comic Sans MS" pitchFamily="66" charset="0"/>
            </a:endParaRPr>
          </a:p>
        </p:txBody>
      </p:sp>
    </p:spTree>
    <p:extLst>
      <p:ext uri="{BB962C8B-B14F-4D97-AF65-F5344CB8AC3E}">
        <p14:creationId xmlns:p14="http://schemas.microsoft.com/office/powerpoint/2010/main" val="1415913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500" fill="hold"/>
                                        <p:tgtEl>
                                          <p:spTgt spid="15"/>
                                        </p:tgtEl>
                                        <p:attrNameLst>
                                          <p:attrName>stroke.color</p:attrName>
                                        </p:attrNameLst>
                                      </p:cBhvr>
                                      <p:to>
                                        <a:schemeClr val="tx1"/>
                                      </p:to>
                                    </p:animClr>
                                    <p:set>
                                      <p:cBhvr>
                                        <p:cTn id="7" dur="500" fill="hold"/>
                                        <p:tgtEl>
                                          <p:spTgt spid="15"/>
                                        </p:tgtEl>
                                        <p:attrNameLst>
                                          <p:attrName>stroke.on</p:attrName>
                                        </p:attrNameLst>
                                      </p:cBhvr>
                                      <p:to>
                                        <p:strVal val="true"/>
                                      </p:to>
                                    </p:set>
                                  </p:childTnLst>
                                </p:cTn>
                              </p:par>
                              <p:par>
                                <p:cTn id="8" presetID="7" presetClass="emph" presetSubtype="2" fill="hold" nodeType="withEffect">
                                  <p:stCondLst>
                                    <p:cond delay="0"/>
                                  </p:stCondLst>
                                  <p:childTnLst>
                                    <p:animClr clrSpc="rgb" dir="cw">
                                      <p:cBhvr>
                                        <p:cTn id="9" dur="500" fill="hold"/>
                                        <p:tgtEl>
                                          <p:spTgt spid="14"/>
                                        </p:tgtEl>
                                        <p:attrNameLst>
                                          <p:attrName>stroke.color</p:attrName>
                                        </p:attrNameLst>
                                      </p:cBhvr>
                                      <p:to>
                                        <a:schemeClr val="tx1"/>
                                      </p:to>
                                    </p:animClr>
                                    <p:set>
                                      <p:cBhvr>
                                        <p:cTn id="10" dur="500" fill="hold"/>
                                        <p:tgtEl>
                                          <p:spTgt spid="14"/>
                                        </p:tgtEl>
                                        <p:attrNameLst>
                                          <p:attrName>stroke.on</p:attrName>
                                        </p:attrNameLst>
                                      </p:cBhvr>
                                      <p:to>
                                        <p:strVal val="true"/>
                                      </p:to>
                                    </p:set>
                                  </p:childTnLst>
                                </p:cTn>
                              </p:par>
                              <p:par>
                                <p:cTn id="11" presetID="7" presetClass="emph" presetSubtype="2" fill="hold" nodeType="withEffect">
                                  <p:stCondLst>
                                    <p:cond delay="0"/>
                                  </p:stCondLst>
                                  <p:childTnLst>
                                    <p:animClr clrSpc="rgb" dir="cw">
                                      <p:cBhvr>
                                        <p:cTn id="12" dur="500" fill="hold"/>
                                        <p:tgtEl>
                                          <p:spTgt spid="13"/>
                                        </p:tgtEl>
                                        <p:attrNameLst>
                                          <p:attrName>stroke.color</p:attrName>
                                        </p:attrNameLst>
                                      </p:cBhvr>
                                      <p:to>
                                        <a:schemeClr val="tx1"/>
                                      </p:to>
                                    </p:animClr>
                                    <p:set>
                                      <p:cBhvr>
                                        <p:cTn id="13" dur="500" fill="hold"/>
                                        <p:tgtEl>
                                          <p:spTgt spid="13"/>
                                        </p:tgtEl>
                                        <p:attrNameLst>
                                          <p:attrName>stroke.on</p:attrName>
                                        </p:attrNameLst>
                                      </p:cBhvr>
                                      <p:to>
                                        <p:strVal val="true"/>
                                      </p:to>
                                    </p:set>
                                  </p:childTnLst>
                                </p:cTn>
                              </p:par>
                              <p:par>
                                <p:cTn id="14" presetID="7" presetClass="emph" presetSubtype="2" fill="hold" nodeType="withEffect">
                                  <p:stCondLst>
                                    <p:cond delay="0"/>
                                  </p:stCondLst>
                                  <p:childTnLst>
                                    <p:animClr clrSpc="rgb" dir="cw">
                                      <p:cBhvr>
                                        <p:cTn id="15" dur="500" fill="hold"/>
                                        <p:tgtEl>
                                          <p:spTgt spid="12"/>
                                        </p:tgtEl>
                                        <p:attrNameLst>
                                          <p:attrName>stroke.color</p:attrName>
                                        </p:attrNameLst>
                                      </p:cBhvr>
                                      <p:to>
                                        <a:schemeClr val="tx1"/>
                                      </p:to>
                                    </p:animClr>
                                    <p:set>
                                      <p:cBhvr>
                                        <p:cTn id="16" dur="500" fill="hold"/>
                                        <p:tgtEl>
                                          <p:spTgt spid="12"/>
                                        </p:tgtEl>
                                        <p:attrNameLst>
                                          <p:attrName>stroke.on</p:attrName>
                                        </p:attrNameLst>
                                      </p:cBhvr>
                                      <p:to>
                                        <p:strVal val="true"/>
                                      </p:to>
                                    </p:set>
                                  </p:childTnLst>
                                </p:cTn>
                              </p:par>
                              <p:par>
                                <p:cTn id="17" presetID="7" presetClass="emph" presetSubtype="2" fill="hold" nodeType="withEffect">
                                  <p:stCondLst>
                                    <p:cond delay="0"/>
                                  </p:stCondLst>
                                  <p:childTnLst>
                                    <p:animClr clrSpc="rgb" dir="cw">
                                      <p:cBhvr>
                                        <p:cTn id="18" dur="500" fill="hold"/>
                                        <p:tgtEl>
                                          <p:spTgt spid="18"/>
                                        </p:tgtEl>
                                        <p:attrNameLst>
                                          <p:attrName>stroke.color</p:attrName>
                                        </p:attrNameLst>
                                      </p:cBhvr>
                                      <p:to>
                                        <a:schemeClr val="tx1"/>
                                      </p:to>
                                    </p:animClr>
                                    <p:set>
                                      <p:cBhvr>
                                        <p:cTn id="19" dur="500" fill="hold"/>
                                        <p:tgtEl>
                                          <p:spTgt spid="18"/>
                                        </p:tgtEl>
                                        <p:attrNameLst>
                                          <p:attrName>stroke.on</p:attrName>
                                        </p:attrNameLst>
                                      </p:cBhvr>
                                      <p:to>
                                        <p:strVal val="true"/>
                                      </p:to>
                                    </p:set>
                                  </p:childTnLst>
                                </p:cTn>
                              </p:par>
                              <p:par>
                                <p:cTn id="20" presetID="7" presetClass="emph" presetSubtype="2" fill="hold" nodeType="withEffect">
                                  <p:stCondLst>
                                    <p:cond delay="0"/>
                                  </p:stCondLst>
                                  <p:childTnLst>
                                    <p:animClr clrSpc="rgb" dir="cw">
                                      <p:cBhvr>
                                        <p:cTn id="21" dur="500" fill="hold"/>
                                        <p:tgtEl>
                                          <p:spTgt spid="19"/>
                                        </p:tgtEl>
                                        <p:attrNameLst>
                                          <p:attrName>stroke.color</p:attrName>
                                        </p:attrNameLst>
                                      </p:cBhvr>
                                      <p:to>
                                        <a:schemeClr val="tx1"/>
                                      </p:to>
                                    </p:animClr>
                                    <p:set>
                                      <p:cBhvr>
                                        <p:cTn id="22" dur="500" fill="hold"/>
                                        <p:tgtEl>
                                          <p:spTgt spid="19"/>
                                        </p:tgtEl>
                                        <p:attrNameLst>
                                          <p:attrName>stroke.on</p:attrName>
                                        </p:attrNameLst>
                                      </p:cBhvr>
                                      <p:to>
                                        <p:strVal val="true"/>
                                      </p:to>
                                    </p:set>
                                  </p:childTnLst>
                                </p:cTn>
                              </p:par>
                              <p:par>
                                <p:cTn id="23" presetID="7" presetClass="emph" presetSubtype="2" fill="hold" nodeType="withEffect">
                                  <p:stCondLst>
                                    <p:cond delay="0"/>
                                  </p:stCondLst>
                                  <p:childTnLst>
                                    <p:animClr clrSpc="rgb" dir="cw">
                                      <p:cBhvr>
                                        <p:cTn id="24" dur="500" fill="hold"/>
                                        <p:tgtEl>
                                          <p:spTgt spid="16"/>
                                        </p:tgtEl>
                                        <p:attrNameLst>
                                          <p:attrName>stroke.color</p:attrName>
                                        </p:attrNameLst>
                                      </p:cBhvr>
                                      <p:to>
                                        <a:schemeClr val="tx1"/>
                                      </p:to>
                                    </p:animClr>
                                    <p:set>
                                      <p:cBhvr>
                                        <p:cTn id="25" dur="500" fill="hold"/>
                                        <p:tgtEl>
                                          <p:spTgt spid="16"/>
                                        </p:tgtEl>
                                        <p:attrNameLst>
                                          <p:attrName>stroke.on</p:attrName>
                                        </p:attrNameLst>
                                      </p:cBhvr>
                                      <p:to>
                                        <p:strVal val="true"/>
                                      </p:to>
                                    </p:set>
                                  </p:childTnLst>
                                </p:cTn>
                              </p:par>
                              <p:par>
                                <p:cTn id="26" presetID="7" presetClass="emph" presetSubtype="2" fill="hold" nodeType="withEffect">
                                  <p:stCondLst>
                                    <p:cond delay="0"/>
                                  </p:stCondLst>
                                  <p:childTnLst>
                                    <p:animClr clrSpc="rgb" dir="cw">
                                      <p:cBhvr>
                                        <p:cTn id="27" dur="500" fill="hold"/>
                                        <p:tgtEl>
                                          <p:spTgt spid="17"/>
                                        </p:tgtEl>
                                        <p:attrNameLst>
                                          <p:attrName>stroke.color</p:attrName>
                                        </p:attrNameLst>
                                      </p:cBhvr>
                                      <p:to>
                                        <a:schemeClr val="tx1"/>
                                      </p:to>
                                    </p:animClr>
                                    <p:set>
                                      <p:cBhvr>
                                        <p:cTn id="28" dur="500" fill="hold"/>
                                        <p:tgtEl>
                                          <p:spTgt spid="17"/>
                                        </p:tgtEl>
                                        <p:attrNameLst>
                                          <p:attrName>stroke.on</p:attrName>
                                        </p:attrNameLst>
                                      </p:cBhvr>
                                      <p:to>
                                        <p:strVal val="true"/>
                                      </p:to>
                                    </p:set>
                                  </p:childTnLst>
                                </p:cTn>
                              </p:par>
                              <p:par>
                                <p:cTn id="29" presetID="3" presetClass="emph" presetSubtype="2" fill="hold" grpId="0" nodeType="withEffect">
                                  <p:stCondLst>
                                    <p:cond delay="0"/>
                                  </p:stCondLst>
                                  <p:childTnLst>
                                    <p:animClr clrSpc="rgb" dir="cw">
                                      <p:cBhvr override="childStyle">
                                        <p:cTn id="30" dur="500" fill="hold"/>
                                        <p:tgtEl>
                                          <p:spTgt spid="29"/>
                                        </p:tgtEl>
                                        <p:attrNameLst>
                                          <p:attrName>style.color</p:attrName>
                                        </p:attrNameLst>
                                      </p:cBhvr>
                                      <p:to>
                                        <a:schemeClr val="tx1"/>
                                      </p:to>
                                    </p:animClr>
                                  </p:childTnLst>
                                </p:cTn>
                              </p:par>
                              <p:par>
                                <p:cTn id="31" presetID="3" presetClass="emph" presetSubtype="2" fill="hold" grpId="0" nodeType="withEffect">
                                  <p:stCondLst>
                                    <p:cond delay="0"/>
                                  </p:stCondLst>
                                  <p:childTnLst>
                                    <p:animClr clrSpc="rgb" dir="cw">
                                      <p:cBhvr override="childStyle">
                                        <p:cTn id="32" dur="500" fill="hold"/>
                                        <p:tgtEl>
                                          <p:spTgt spid="28"/>
                                        </p:tgtEl>
                                        <p:attrNameLst>
                                          <p:attrName>style.color</p:attrName>
                                        </p:attrNameLst>
                                      </p:cBhvr>
                                      <p:to>
                                        <a:schemeClr val="tx1"/>
                                      </p:to>
                                    </p:animClr>
                                  </p:childTnLst>
                                </p:cTn>
                              </p:par>
                              <p:par>
                                <p:cTn id="33" presetID="3" presetClass="emph" presetSubtype="2" fill="hold" grpId="0" nodeType="withEffect">
                                  <p:stCondLst>
                                    <p:cond delay="0"/>
                                  </p:stCondLst>
                                  <p:childTnLst>
                                    <p:animClr clrSpc="rgb" dir="cw">
                                      <p:cBhvr override="childStyle">
                                        <p:cTn id="34" dur="500" fill="hold"/>
                                        <p:tgtEl>
                                          <p:spTgt spid="21"/>
                                        </p:tgtEl>
                                        <p:attrNameLst>
                                          <p:attrName>style.color</p:attrName>
                                        </p:attrNameLst>
                                      </p:cBhvr>
                                      <p:to>
                                        <a:schemeClr val="tx1"/>
                                      </p:to>
                                    </p:animClr>
                                  </p:childTnLst>
                                </p:cTn>
                              </p:par>
                              <p:par>
                                <p:cTn id="35" presetID="3" presetClass="emph" presetSubtype="2" fill="hold" grpId="0" nodeType="withEffect">
                                  <p:stCondLst>
                                    <p:cond delay="0"/>
                                  </p:stCondLst>
                                  <p:childTnLst>
                                    <p:animClr clrSpc="rgb" dir="cw">
                                      <p:cBhvr override="childStyle">
                                        <p:cTn id="36" dur="500" fill="hold"/>
                                        <p:tgtEl>
                                          <p:spTgt spid="27"/>
                                        </p:tgtEl>
                                        <p:attrNameLst>
                                          <p:attrName>style.color</p:attrName>
                                        </p:attrNameLst>
                                      </p:cBhvr>
                                      <p:to>
                                        <a:schemeClr val="tx1"/>
                                      </p:to>
                                    </p:animClr>
                                  </p:childTnLst>
                                </p:cTn>
                              </p:par>
                              <p:par>
                                <p:cTn id="37" presetID="3" presetClass="emph" presetSubtype="2" fill="hold" grpId="0" nodeType="withEffect">
                                  <p:stCondLst>
                                    <p:cond delay="0"/>
                                  </p:stCondLst>
                                  <p:childTnLst>
                                    <p:animClr clrSpc="rgb" dir="cw">
                                      <p:cBhvr override="childStyle">
                                        <p:cTn id="38" dur="500" fill="hold"/>
                                        <p:tgtEl>
                                          <p:spTgt spid="26"/>
                                        </p:tgtEl>
                                        <p:attrNameLst>
                                          <p:attrName>style.color</p:attrName>
                                        </p:attrNameLst>
                                      </p:cBhvr>
                                      <p:to>
                                        <a:schemeClr val="tx1"/>
                                      </p:to>
                                    </p:animClr>
                                  </p:childTnLst>
                                </p:cTn>
                              </p:par>
                              <p:par>
                                <p:cTn id="39" presetID="3" presetClass="emph" presetSubtype="2" fill="hold" grpId="0" nodeType="withEffect">
                                  <p:stCondLst>
                                    <p:cond delay="0"/>
                                  </p:stCondLst>
                                  <p:childTnLst>
                                    <p:animClr clrSpc="rgb" dir="cw">
                                      <p:cBhvr override="childStyle">
                                        <p:cTn id="40" dur="500" fill="hold"/>
                                        <p:tgtEl>
                                          <p:spTgt spid="20"/>
                                        </p:tgtEl>
                                        <p:attrNameLst>
                                          <p:attrName>style.color</p:attrName>
                                        </p:attrNameLst>
                                      </p:cBhvr>
                                      <p:to>
                                        <a:schemeClr val="tx1"/>
                                      </p:to>
                                    </p:animClr>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blinds(horizontal)">
                                      <p:cBhvr>
                                        <p:cTn id="45" dur="500"/>
                                        <p:tgtEl>
                                          <p:spTgt spid="34"/>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9"/>
                                        </p:tgtEl>
                                        <p:attrNameLst>
                                          <p:attrName>style.visibility</p:attrName>
                                        </p:attrNameLst>
                                      </p:cBhvr>
                                      <p:to>
                                        <p:strVal val="visible"/>
                                      </p:to>
                                    </p:set>
                                    <p:animEffect transition="in" filter="blinds(horizontal)">
                                      <p:cBhvr>
                                        <p:cTn id="50" dur="500"/>
                                        <p:tgtEl>
                                          <p:spTgt spid="39"/>
                                        </p:tgtEl>
                                      </p:cBhvr>
                                    </p:animEffect>
                                  </p:childTnLst>
                                </p:cTn>
                              </p:par>
                              <p:par>
                                <p:cTn id="51" presetID="3" presetClass="entr" presetSubtype="10" fill="hold" nodeType="withEffect">
                                  <p:stCondLst>
                                    <p:cond delay="0"/>
                                  </p:stCondLst>
                                  <p:childTnLst>
                                    <p:set>
                                      <p:cBhvr>
                                        <p:cTn id="52" dur="1" fill="hold">
                                          <p:stCondLst>
                                            <p:cond delay="0"/>
                                          </p:stCondLst>
                                        </p:cTn>
                                        <p:tgtEl>
                                          <p:spTgt spid="41"/>
                                        </p:tgtEl>
                                        <p:attrNameLst>
                                          <p:attrName>style.visibility</p:attrName>
                                        </p:attrNameLst>
                                      </p:cBhvr>
                                      <p:to>
                                        <p:strVal val="visible"/>
                                      </p:to>
                                    </p:set>
                                    <p:animEffect transition="in" filter="blinds(horizontal)">
                                      <p:cBhvr>
                                        <p:cTn id="53" dur="500"/>
                                        <p:tgtEl>
                                          <p:spTgt spid="41"/>
                                        </p:tgtEl>
                                      </p:cBhvr>
                                    </p:animEffect>
                                  </p:childTnLst>
                                </p:cTn>
                              </p:par>
                              <p:par>
                                <p:cTn id="54" presetID="3" presetClass="entr" presetSubtype="10" fill="hold" nodeType="withEffect">
                                  <p:stCondLst>
                                    <p:cond delay="0"/>
                                  </p:stCondLst>
                                  <p:childTnLst>
                                    <p:set>
                                      <p:cBhvr>
                                        <p:cTn id="55" dur="1" fill="hold">
                                          <p:stCondLst>
                                            <p:cond delay="0"/>
                                          </p:stCondLst>
                                        </p:cTn>
                                        <p:tgtEl>
                                          <p:spTgt spid="40"/>
                                        </p:tgtEl>
                                        <p:attrNameLst>
                                          <p:attrName>style.visibility</p:attrName>
                                        </p:attrNameLst>
                                      </p:cBhvr>
                                      <p:to>
                                        <p:strVal val="visible"/>
                                      </p:to>
                                    </p:set>
                                    <p:animEffect transition="in" filter="blinds(horizontal)">
                                      <p:cBhvr>
                                        <p:cTn id="56" dur="500"/>
                                        <p:tgtEl>
                                          <p:spTgt spid="40"/>
                                        </p:tgtEl>
                                      </p:cBhvr>
                                    </p:animEffect>
                                  </p:childTnLst>
                                </p:cTn>
                              </p:par>
                              <p:par>
                                <p:cTn id="57" presetID="3" presetClass="emph" presetSubtype="2" fill="hold" grpId="0" nodeType="withEffect">
                                  <p:stCondLst>
                                    <p:cond delay="0"/>
                                  </p:stCondLst>
                                  <p:childTnLst>
                                    <p:animClr clrSpc="rgb" dir="cw">
                                      <p:cBhvr override="childStyle">
                                        <p:cTn id="58" dur="500" fill="hold"/>
                                        <p:tgtEl>
                                          <p:spTgt spid="30"/>
                                        </p:tgtEl>
                                        <p:attrNameLst>
                                          <p:attrName>style.color</p:attrName>
                                        </p:attrNameLst>
                                      </p:cBhvr>
                                      <p:to>
                                        <a:srgbClr val="FF0000"/>
                                      </p:to>
                                    </p:animClr>
                                  </p:childTnLst>
                                </p:cTn>
                              </p:par>
                              <p:par>
                                <p:cTn id="59" presetID="3" presetClass="emph" presetSubtype="2" fill="hold" grpId="0" nodeType="withEffect">
                                  <p:stCondLst>
                                    <p:cond delay="0"/>
                                  </p:stCondLst>
                                  <p:childTnLst>
                                    <p:animClr clrSpc="rgb" dir="cw">
                                      <p:cBhvr override="childStyle">
                                        <p:cTn id="60" dur="500" fill="hold"/>
                                        <p:tgtEl>
                                          <p:spTgt spid="31"/>
                                        </p:tgtEl>
                                        <p:attrNameLst>
                                          <p:attrName>style.color</p:attrName>
                                        </p:attrNameLst>
                                      </p:cBhvr>
                                      <p:to>
                                        <a:srgbClr val="FF0000"/>
                                      </p:to>
                                    </p:animClr>
                                  </p:childTnLst>
                                </p:cTn>
                              </p:par>
                            </p:childTnLst>
                          </p:cTn>
                        </p:par>
                      </p:childTnLst>
                    </p:cTn>
                  </p:par>
                  <p:par>
                    <p:cTn id="61" fill="hold">
                      <p:stCondLst>
                        <p:cond delay="indefinite"/>
                      </p:stCondLst>
                      <p:childTnLst>
                        <p:par>
                          <p:cTn id="62" fill="hold">
                            <p:stCondLst>
                              <p:cond delay="0"/>
                            </p:stCondLst>
                            <p:childTnLst>
                              <p:par>
                                <p:cTn id="63" presetID="3" presetClass="exit" presetSubtype="10" fill="hold" grpId="1" nodeType="clickEffect">
                                  <p:stCondLst>
                                    <p:cond delay="0"/>
                                  </p:stCondLst>
                                  <p:childTnLst>
                                    <p:animEffect transition="out" filter="blinds(horizontal)">
                                      <p:cBhvr>
                                        <p:cTn id="64" dur="500"/>
                                        <p:tgtEl>
                                          <p:spTgt spid="30"/>
                                        </p:tgtEl>
                                      </p:cBhvr>
                                    </p:animEffect>
                                    <p:set>
                                      <p:cBhvr>
                                        <p:cTn id="65" dur="1" fill="hold">
                                          <p:stCondLst>
                                            <p:cond delay="499"/>
                                          </p:stCondLst>
                                        </p:cTn>
                                        <p:tgtEl>
                                          <p:spTgt spid="30"/>
                                        </p:tgtEl>
                                        <p:attrNameLst>
                                          <p:attrName>style.visibility</p:attrName>
                                        </p:attrNameLst>
                                      </p:cBhvr>
                                      <p:to>
                                        <p:strVal val="hidden"/>
                                      </p:to>
                                    </p:set>
                                  </p:childTnLst>
                                </p:cTn>
                              </p:par>
                              <p:par>
                                <p:cTn id="66" presetID="3" presetClass="exit" presetSubtype="10" fill="hold" grpId="1" nodeType="withEffect">
                                  <p:stCondLst>
                                    <p:cond delay="0"/>
                                  </p:stCondLst>
                                  <p:childTnLst>
                                    <p:animEffect transition="out" filter="blinds(horizontal)">
                                      <p:cBhvr>
                                        <p:cTn id="67" dur="500"/>
                                        <p:tgtEl>
                                          <p:spTgt spid="31"/>
                                        </p:tgtEl>
                                      </p:cBhvr>
                                    </p:animEffect>
                                    <p:set>
                                      <p:cBhvr>
                                        <p:cTn id="68" dur="1" fill="hold">
                                          <p:stCondLst>
                                            <p:cond delay="499"/>
                                          </p:stCondLst>
                                        </p:cTn>
                                        <p:tgtEl>
                                          <p:spTgt spid="31"/>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35"/>
                                        </p:tgtEl>
                                        <p:attrNameLst>
                                          <p:attrName>style.visibility</p:attrName>
                                        </p:attrNameLst>
                                      </p:cBhvr>
                                      <p:to>
                                        <p:strVal val="visible"/>
                                      </p:to>
                                    </p:set>
                                    <p:animEffect transition="in" filter="blinds(horizontal)">
                                      <p:cBhvr>
                                        <p:cTn id="73" dur="500"/>
                                        <p:tgtEl>
                                          <p:spTgt spid="35"/>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36"/>
                                        </p:tgtEl>
                                        <p:attrNameLst>
                                          <p:attrName>style.visibility</p:attrName>
                                        </p:attrNameLst>
                                      </p:cBhvr>
                                      <p:to>
                                        <p:strVal val="visible"/>
                                      </p:to>
                                    </p:set>
                                    <p:animEffect transition="in" filter="blinds(horizontal)">
                                      <p:cBhvr>
                                        <p:cTn id="76" dur="500"/>
                                        <p:tgtEl>
                                          <p:spTgt spid="36"/>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blinds(horizontal)">
                                      <p:cBhvr>
                                        <p:cTn id="81" dur="500"/>
                                        <p:tgtEl>
                                          <p:spTgt spid="37"/>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38"/>
                                        </p:tgtEl>
                                        <p:attrNameLst>
                                          <p:attrName>style.visibility</p:attrName>
                                        </p:attrNameLst>
                                      </p:cBhvr>
                                      <p:to>
                                        <p:strVal val="visible"/>
                                      </p:to>
                                    </p:set>
                                    <p:animEffect transition="in" filter="blinds(horizontal)">
                                      <p:cBhvr>
                                        <p:cTn id="8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6" grpId="0"/>
      <p:bldP spid="27" grpId="0"/>
      <p:bldP spid="28" grpId="0"/>
      <p:bldP spid="29" grpId="0"/>
      <p:bldP spid="30" grpId="0"/>
      <p:bldP spid="30" grpId="1"/>
      <p:bldP spid="31" grpId="0"/>
      <p:bldP spid="31" grpId="1"/>
      <p:bldP spid="34" grpId="0"/>
      <p:bldP spid="35" grpId="0"/>
      <p:bldP spid="36" grpId="0"/>
      <p:bldP spid="37" grpId="0"/>
      <p:bldP spid="38" grpId="0"/>
      <p:bldP spid="39"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20000"/>
          </a:bodyPr>
          <a:lstStyle/>
          <a:p>
            <a:pPr marL="0" indent="0" algn="ctr">
              <a:buNone/>
            </a:pPr>
            <a:r>
              <a:rPr lang="en-US" sz="1600" b="1" dirty="0">
                <a:latin typeface="Comic Sans MS" panose="030F0702030302020204" pitchFamily="66" charset="0"/>
              </a:rPr>
              <a:t>You need to be able to model situations where particles are connected across a pulley</a:t>
            </a: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Particles P and Q, of masses 2m and 3m, are attached to the ends of a light inextensible string. The string passes over a small, smooth, fixed pulley and the masses hang with the string taut. The system is released from rest.</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Find the acceleration of each mass</a:t>
            </a:r>
          </a:p>
          <a:p>
            <a:pPr algn="ctr">
              <a:buAutoNum type="alphaLcParenR"/>
            </a:pPr>
            <a:r>
              <a:rPr lang="en-GB" sz="1600" dirty="0">
                <a:latin typeface="Comic Sans MS" pitchFamily="66" charset="0"/>
              </a:rPr>
              <a:t>Find the tension in the string, in terms of m</a:t>
            </a:r>
          </a:p>
          <a:p>
            <a:pPr algn="ctr">
              <a:buAutoNum type="alphaLcParenR"/>
            </a:pPr>
            <a:r>
              <a:rPr lang="en-GB" sz="1600" dirty="0">
                <a:latin typeface="Comic Sans MS" pitchFamily="66" charset="0"/>
              </a:rPr>
              <a:t>Find the force exerted on the pulley by the string, in terms of m</a:t>
            </a:r>
          </a:p>
          <a:p>
            <a:pPr algn="ctr">
              <a:buAutoNum type="alphaLcParenR"/>
            </a:pPr>
            <a:r>
              <a:rPr lang="en-GB" sz="1600" dirty="0">
                <a:latin typeface="Comic Sans MS" pitchFamily="66" charset="0"/>
              </a:rPr>
              <a:t>Find the distance travelled by Q in the first 4 seconds, assuming that P does not reach the pulley</a:t>
            </a:r>
          </a:p>
          <a:p>
            <a:pPr algn="ctr">
              <a:buAutoNum type="alphaLcParenR"/>
            </a:pPr>
            <a:r>
              <a:rPr lang="en-GB" sz="1600" dirty="0">
                <a:latin typeface="Comic Sans MS" pitchFamily="66" charset="0"/>
              </a:rPr>
              <a:t>Comment on any modelling assumptions used</a:t>
            </a:r>
          </a:p>
          <a:p>
            <a:pPr marL="0" indent="0" algn="ctr">
              <a:buNone/>
            </a:pPr>
            <a:endParaRPr lang="en-GB" sz="1600" dirty="0">
              <a:latin typeface="Comic Sans MS"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10F</a:t>
            </a:r>
            <a:endParaRPr lang="en-GB" dirty="0">
              <a:latin typeface="Comic Sans MS" panose="030F0702030302020204" pitchFamily="66" charset="0"/>
            </a:endParaRPr>
          </a:p>
        </p:txBody>
      </p:sp>
      <p:cxnSp>
        <p:nvCxnSpPr>
          <p:cNvPr id="5" name="Straight Connector 4"/>
          <p:cNvCxnSpPr/>
          <p:nvPr/>
        </p:nvCxnSpPr>
        <p:spPr>
          <a:xfrm>
            <a:off x="4800600" y="16002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5486400" y="1600200"/>
            <a:ext cx="0" cy="381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5181600" y="1676400"/>
            <a:ext cx="609600" cy="609600"/>
          </a:xfrm>
          <a:prstGeom prst="ellipse">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5172809" y="1946030"/>
            <a:ext cx="0" cy="137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799992" y="1946031"/>
            <a:ext cx="0" cy="137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979378" y="3317631"/>
            <a:ext cx="381000" cy="381000"/>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5615354" y="3320561"/>
            <a:ext cx="381000" cy="381000"/>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p:cNvCxnSpPr/>
          <p:nvPr/>
        </p:nvCxnSpPr>
        <p:spPr>
          <a:xfrm>
            <a:off x="5181600" y="3689838"/>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808785" y="3689838"/>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5802923" y="2866292"/>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5172808" y="2860430"/>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248400" y="3352800"/>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248400" y="3276600"/>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4724400" y="3276600"/>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4724400" y="3352800"/>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286500" y="3390900"/>
            <a:ext cx="276038" cy="307777"/>
          </a:xfrm>
          <a:prstGeom prst="rect">
            <a:avLst/>
          </a:prstGeom>
          <a:noFill/>
        </p:spPr>
        <p:txBody>
          <a:bodyPr wrap="none" rtlCol="0">
            <a:spAutoFit/>
          </a:bodyPr>
          <a:lstStyle/>
          <a:p>
            <a:r>
              <a:rPr lang="en-GB" sz="1400" dirty="0">
                <a:latin typeface="Comic Sans MS" pitchFamily="66" charset="0"/>
              </a:rPr>
              <a:t>a</a:t>
            </a:r>
          </a:p>
        </p:txBody>
      </p:sp>
      <p:sp>
        <p:nvSpPr>
          <p:cNvPr id="21" name="TextBox 20"/>
          <p:cNvSpPr txBox="1"/>
          <p:nvPr/>
        </p:nvSpPr>
        <p:spPr>
          <a:xfrm>
            <a:off x="4416669" y="3349869"/>
            <a:ext cx="276038" cy="307777"/>
          </a:xfrm>
          <a:prstGeom prst="rect">
            <a:avLst/>
          </a:prstGeom>
          <a:noFill/>
        </p:spPr>
        <p:txBody>
          <a:bodyPr wrap="none" rtlCol="0">
            <a:spAutoFit/>
          </a:bodyPr>
          <a:lstStyle/>
          <a:p>
            <a:r>
              <a:rPr lang="en-GB" sz="1400" dirty="0">
                <a:latin typeface="Comic Sans MS" pitchFamily="66" charset="0"/>
              </a:rPr>
              <a:t>a</a:t>
            </a:r>
          </a:p>
        </p:txBody>
      </p:sp>
      <p:sp>
        <p:nvSpPr>
          <p:cNvPr id="22" name="TextBox 21"/>
          <p:cNvSpPr txBox="1"/>
          <p:nvPr/>
        </p:nvSpPr>
        <p:spPr>
          <a:xfrm>
            <a:off x="5588977" y="3344008"/>
            <a:ext cx="433132" cy="307777"/>
          </a:xfrm>
          <a:prstGeom prst="rect">
            <a:avLst/>
          </a:prstGeom>
          <a:noFill/>
        </p:spPr>
        <p:txBody>
          <a:bodyPr wrap="none" rtlCol="0">
            <a:spAutoFit/>
          </a:bodyPr>
          <a:lstStyle/>
          <a:p>
            <a:r>
              <a:rPr lang="en-GB" sz="1400" dirty="0">
                <a:solidFill>
                  <a:srgbClr val="FFFF00"/>
                </a:solidFill>
                <a:latin typeface="Comic Sans MS" pitchFamily="66" charset="0"/>
              </a:rPr>
              <a:t>3m</a:t>
            </a:r>
          </a:p>
        </p:txBody>
      </p:sp>
      <p:sp>
        <p:nvSpPr>
          <p:cNvPr id="23" name="TextBox 22"/>
          <p:cNvSpPr txBox="1"/>
          <p:nvPr/>
        </p:nvSpPr>
        <p:spPr>
          <a:xfrm>
            <a:off x="4958862" y="3346938"/>
            <a:ext cx="433132" cy="307777"/>
          </a:xfrm>
          <a:prstGeom prst="rect">
            <a:avLst/>
          </a:prstGeom>
          <a:noFill/>
        </p:spPr>
        <p:txBody>
          <a:bodyPr wrap="none" rtlCol="0">
            <a:spAutoFit/>
          </a:bodyPr>
          <a:lstStyle/>
          <a:p>
            <a:r>
              <a:rPr lang="en-GB" sz="1400" dirty="0">
                <a:solidFill>
                  <a:srgbClr val="FFFF00"/>
                </a:solidFill>
                <a:latin typeface="Comic Sans MS" pitchFamily="66" charset="0"/>
              </a:rPr>
              <a:t>2m</a:t>
            </a:r>
          </a:p>
        </p:txBody>
      </p:sp>
      <p:sp>
        <p:nvSpPr>
          <p:cNvPr id="24" name="TextBox 23"/>
          <p:cNvSpPr txBox="1"/>
          <p:nvPr/>
        </p:nvSpPr>
        <p:spPr>
          <a:xfrm>
            <a:off x="4829908" y="3622431"/>
            <a:ext cx="276038" cy="307777"/>
          </a:xfrm>
          <a:prstGeom prst="rect">
            <a:avLst/>
          </a:prstGeom>
          <a:noFill/>
        </p:spPr>
        <p:txBody>
          <a:bodyPr wrap="none" rtlCol="0">
            <a:spAutoFit/>
          </a:bodyPr>
          <a:lstStyle/>
          <a:p>
            <a:r>
              <a:rPr lang="en-GB" sz="1400" dirty="0">
                <a:latin typeface="Comic Sans MS" pitchFamily="66" charset="0"/>
              </a:rPr>
              <a:t>P</a:t>
            </a:r>
          </a:p>
        </p:txBody>
      </p:sp>
      <p:sp>
        <p:nvSpPr>
          <p:cNvPr id="25" name="TextBox 24"/>
          <p:cNvSpPr txBox="1"/>
          <p:nvPr/>
        </p:nvSpPr>
        <p:spPr>
          <a:xfrm>
            <a:off x="5826369" y="3625361"/>
            <a:ext cx="341760" cy="307777"/>
          </a:xfrm>
          <a:prstGeom prst="rect">
            <a:avLst/>
          </a:prstGeom>
          <a:noFill/>
        </p:spPr>
        <p:txBody>
          <a:bodyPr wrap="none" rtlCol="0">
            <a:spAutoFit/>
          </a:bodyPr>
          <a:lstStyle/>
          <a:p>
            <a:r>
              <a:rPr lang="en-GB" sz="1400" dirty="0">
                <a:latin typeface="Comic Sans MS" pitchFamily="66" charset="0"/>
              </a:rPr>
              <a:t>Q</a:t>
            </a:r>
          </a:p>
        </p:txBody>
      </p:sp>
      <p:sp>
        <p:nvSpPr>
          <p:cNvPr id="26" name="TextBox 25"/>
          <p:cNvSpPr txBox="1"/>
          <p:nvPr/>
        </p:nvSpPr>
        <p:spPr>
          <a:xfrm>
            <a:off x="5838092" y="2749061"/>
            <a:ext cx="306494" cy="307777"/>
          </a:xfrm>
          <a:prstGeom prst="rect">
            <a:avLst/>
          </a:prstGeom>
          <a:noFill/>
        </p:spPr>
        <p:txBody>
          <a:bodyPr wrap="none" rtlCol="0">
            <a:spAutoFit/>
          </a:bodyPr>
          <a:lstStyle/>
          <a:p>
            <a:r>
              <a:rPr lang="en-GB" sz="1400" dirty="0">
                <a:latin typeface="Comic Sans MS" pitchFamily="66" charset="0"/>
              </a:rPr>
              <a:t>T</a:t>
            </a:r>
          </a:p>
        </p:txBody>
      </p:sp>
      <p:sp>
        <p:nvSpPr>
          <p:cNvPr id="27" name="TextBox 26"/>
          <p:cNvSpPr txBox="1"/>
          <p:nvPr/>
        </p:nvSpPr>
        <p:spPr>
          <a:xfrm>
            <a:off x="4838700" y="2743199"/>
            <a:ext cx="306494" cy="307777"/>
          </a:xfrm>
          <a:prstGeom prst="rect">
            <a:avLst/>
          </a:prstGeom>
          <a:noFill/>
        </p:spPr>
        <p:txBody>
          <a:bodyPr wrap="none" rtlCol="0">
            <a:spAutoFit/>
          </a:bodyPr>
          <a:lstStyle/>
          <a:p>
            <a:r>
              <a:rPr lang="en-GB" sz="1400" dirty="0">
                <a:latin typeface="Comic Sans MS" pitchFamily="66" charset="0"/>
              </a:rPr>
              <a:t>T</a:t>
            </a:r>
          </a:p>
        </p:txBody>
      </p:sp>
      <p:sp>
        <p:nvSpPr>
          <p:cNvPr id="28" name="TextBox 27"/>
          <p:cNvSpPr txBox="1"/>
          <p:nvPr/>
        </p:nvSpPr>
        <p:spPr>
          <a:xfrm>
            <a:off x="5550877" y="4132384"/>
            <a:ext cx="527709" cy="307777"/>
          </a:xfrm>
          <a:prstGeom prst="rect">
            <a:avLst/>
          </a:prstGeom>
          <a:noFill/>
        </p:spPr>
        <p:txBody>
          <a:bodyPr wrap="none" rtlCol="0">
            <a:spAutoFit/>
          </a:bodyPr>
          <a:lstStyle/>
          <a:p>
            <a:r>
              <a:rPr lang="en-GB" sz="1400" dirty="0">
                <a:latin typeface="Comic Sans MS" pitchFamily="66" charset="0"/>
              </a:rPr>
              <a:t>3mg</a:t>
            </a:r>
          </a:p>
        </p:txBody>
      </p:sp>
      <p:sp>
        <p:nvSpPr>
          <p:cNvPr id="29" name="TextBox 28"/>
          <p:cNvSpPr txBox="1"/>
          <p:nvPr/>
        </p:nvSpPr>
        <p:spPr>
          <a:xfrm>
            <a:off x="4894386" y="4144107"/>
            <a:ext cx="527709" cy="307777"/>
          </a:xfrm>
          <a:prstGeom prst="rect">
            <a:avLst/>
          </a:prstGeom>
          <a:noFill/>
        </p:spPr>
        <p:txBody>
          <a:bodyPr wrap="none" rtlCol="0">
            <a:spAutoFit/>
          </a:bodyPr>
          <a:lstStyle/>
          <a:p>
            <a:r>
              <a:rPr lang="en-GB" sz="1400" dirty="0">
                <a:latin typeface="Comic Sans MS" pitchFamily="66" charset="0"/>
              </a:rPr>
              <a:t>2mg</a:t>
            </a:r>
          </a:p>
        </p:txBody>
      </p:sp>
      <p:cxnSp>
        <p:nvCxnSpPr>
          <p:cNvPr id="30" name="Straight Connector 29"/>
          <p:cNvCxnSpPr/>
          <p:nvPr/>
        </p:nvCxnSpPr>
        <p:spPr>
          <a:xfrm>
            <a:off x="5174378" y="1945809"/>
            <a:ext cx="0" cy="62838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803673" y="1946531"/>
            <a:ext cx="0" cy="62838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791200" y="2362200"/>
            <a:ext cx="805029" cy="307777"/>
          </a:xfrm>
          <a:prstGeom prst="rect">
            <a:avLst/>
          </a:prstGeom>
          <a:noFill/>
        </p:spPr>
        <p:txBody>
          <a:bodyPr wrap="none" rtlCol="0">
            <a:spAutoFit/>
          </a:bodyPr>
          <a:lstStyle/>
          <a:p>
            <a:r>
              <a:rPr lang="en-GB" sz="1400" dirty="0">
                <a:latin typeface="Comic Sans MS" pitchFamily="66" charset="0"/>
              </a:rPr>
              <a:t>23.52m</a:t>
            </a:r>
          </a:p>
        </p:txBody>
      </p:sp>
      <p:sp>
        <p:nvSpPr>
          <p:cNvPr id="33" name="TextBox 32"/>
          <p:cNvSpPr txBox="1"/>
          <p:nvPr/>
        </p:nvSpPr>
        <p:spPr>
          <a:xfrm>
            <a:off x="4419600" y="2362200"/>
            <a:ext cx="805029" cy="307777"/>
          </a:xfrm>
          <a:prstGeom prst="rect">
            <a:avLst/>
          </a:prstGeom>
          <a:noFill/>
        </p:spPr>
        <p:txBody>
          <a:bodyPr wrap="none" rtlCol="0">
            <a:spAutoFit/>
          </a:bodyPr>
          <a:lstStyle/>
          <a:p>
            <a:r>
              <a:rPr lang="en-GB" sz="1400" dirty="0">
                <a:latin typeface="Comic Sans MS" pitchFamily="66" charset="0"/>
              </a:rPr>
              <a:t>23.52m</a:t>
            </a:r>
          </a:p>
        </p:txBody>
      </p:sp>
      <p:sp>
        <p:nvSpPr>
          <p:cNvPr id="34" name="Arc 33"/>
          <p:cNvSpPr/>
          <p:nvPr/>
        </p:nvSpPr>
        <p:spPr>
          <a:xfrm>
            <a:off x="5181600" y="1678675"/>
            <a:ext cx="618699" cy="683525"/>
          </a:xfrm>
          <a:prstGeom prst="arc">
            <a:avLst>
              <a:gd name="adj1" fmla="val 10718163"/>
              <a:gd name="adj2" fmla="val 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35" name="Straight Connector 34"/>
          <p:cNvCxnSpPr/>
          <p:nvPr/>
        </p:nvCxnSpPr>
        <p:spPr>
          <a:xfrm>
            <a:off x="5182376" y="1971380"/>
            <a:ext cx="0" cy="62838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798023" y="1965277"/>
            <a:ext cx="0" cy="62838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6564574" y="1514901"/>
            <a:ext cx="2579426" cy="738664"/>
          </a:xfrm>
          <a:prstGeom prst="rect">
            <a:avLst/>
          </a:prstGeom>
          <a:noFill/>
        </p:spPr>
        <p:txBody>
          <a:bodyPr wrap="square" rtlCol="0">
            <a:spAutoFit/>
          </a:bodyPr>
          <a:lstStyle/>
          <a:p>
            <a:pPr algn="ctr"/>
            <a:r>
              <a:rPr lang="en-GB" sz="1400" dirty="0">
                <a:latin typeface="Comic Sans MS" pitchFamily="66" charset="0"/>
              </a:rPr>
              <a:t>As P does not meet the pulley, we assume Q moves consistently</a:t>
            </a:r>
          </a:p>
        </p:txBody>
      </p:sp>
      <mc:AlternateContent xmlns:mc="http://schemas.openxmlformats.org/markup-compatibility/2006" xmlns:a14="http://schemas.microsoft.com/office/drawing/2010/main">
        <mc:Choice Requires="a14">
          <p:sp>
            <p:nvSpPr>
              <p:cNvPr id="38" name="TextBox 37"/>
              <p:cNvSpPr txBox="1"/>
              <p:nvPr/>
            </p:nvSpPr>
            <p:spPr>
              <a:xfrm>
                <a:off x="4495800" y="4572000"/>
                <a:ext cx="57163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𝑠</m:t>
                      </m:r>
                      <m:r>
                        <a:rPr lang="en-GB" sz="1400" b="0" i="1" smtClean="0">
                          <a:latin typeface="Cambria Math"/>
                        </a:rPr>
                        <m:t>=?</m:t>
                      </m:r>
                    </m:oMath>
                  </m:oMathPara>
                </a14:m>
                <a:endParaRPr lang="en-GB" sz="1400" dirty="0"/>
              </a:p>
            </p:txBody>
          </p:sp>
        </mc:Choice>
        <mc:Fallback xmlns="">
          <p:sp>
            <p:nvSpPr>
              <p:cNvPr id="38" name="TextBox 37"/>
              <p:cNvSpPr txBox="1">
                <a:spLocks noRot="1" noChangeAspect="1" noMove="1" noResize="1" noEditPoints="1" noAdjustHandles="1" noChangeArrowheads="1" noChangeShapeType="1" noTextEdit="1"/>
              </p:cNvSpPr>
              <p:nvPr/>
            </p:nvSpPr>
            <p:spPr>
              <a:xfrm>
                <a:off x="4495800" y="4572000"/>
                <a:ext cx="571630" cy="307777"/>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5105400" y="4572000"/>
                <a:ext cx="66569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𝑢</m:t>
                      </m:r>
                      <m:r>
                        <a:rPr lang="en-GB" sz="1400" b="0" i="1" smtClean="0">
                          <a:latin typeface="Cambria Math"/>
                        </a:rPr>
                        <m:t>=0</m:t>
                      </m:r>
                    </m:oMath>
                  </m:oMathPara>
                </a14:m>
                <a:endParaRPr lang="en-GB" sz="1400" dirty="0"/>
              </a:p>
            </p:txBody>
          </p:sp>
        </mc:Choice>
        <mc:Fallback xmlns="">
          <p:sp>
            <p:nvSpPr>
              <p:cNvPr id="39" name="TextBox 38"/>
              <p:cNvSpPr txBox="1">
                <a:spLocks noRot="1" noChangeAspect="1" noMove="1" noResize="1" noEditPoints="1" noAdjustHandles="1" noChangeArrowheads="1" noChangeShapeType="1" noTextEdit="1"/>
              </p:cNvSpPr>
              <p:nvPr/>
            </p:nvSpPr>
            <p:spPr>
              <a:xfrm>
                <a:off x="5105400" y="4572000"/>
                <a:ext cx="665695" cy="30777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5791200" y="4572000"/>
                <a:ext cx="58766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𝑣</m:t>
                      </m:r>
                      <m:r>
                        <a:rPr lang="en-GB" sz="1400" b="0" i="1" smtClean="0">
                          <a:latin typeface="Cambria Math"/>
                        </a:rPr>
                        <m:t>=?</m:t>
                      </m:r>
                    </m:oMath>
                  </m:oMathPara>
                </a14:m>
                <a:endParaRPr lang="en-GB" sz="1400" dirty="0"/>
              </a:p>
            </p:txBody>
          </p:sp>
        </mc:Choice>
        <mc:Fallback xmlns="">
          <p:sp>
            <p:nvSpPr>
              <p:cNvPr id="40" name="TextBox 39"/>
              <p:cNvSpPr txBox="1">
                <a:spLocks noRot="1" noChangeAspect="1" noMove="1" noResize="1" noEditPoints="1" noAdjustHandles="1" noChangeArrowheads="1" noChangeShapeType="1" noTextEdit="1"/>
              </p:cNvSpPr>
              <p:nvPr/>
            </p:nvSpPr>
            <p:spPr>
              <a:xfrm>
                <a:off x="5791200" y="4572000"/>
                <a:ext cx="587661" cy="30777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6400800" y="4572000"/>
                <a:ext cx="89793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𝑎</m:t>
                      </m:r>
                      <m:r>
                        <a:rPr lang="en-GB" sz="1400" b="0" i="1" smtClean="0">
                          <a:latin typeface="Cambria Math"/>
                        </a:rPr>
                        <m:t>=1.96</m:t>
                      </m:r>
                    </m:oMath>
                  </m:oMathPara>
                </a14:m>
                <a:endParaRPr lang="en-GB" sz="1400" dirty="0"/>
              </a:p>
            </p:txBody>
          </p:sp>
        </mc:Choice>
        <mc:Fallback xmlns="">
          <p:sp>
            <p:nvSpPr>
              <p:cNvPr id="41" name="TextBox 40"/>
              <p:cNvSpPr txBox="1">
                <a:spLocks noRot="1" noChangeAspect="1" noMove="1" noResize="1" noEditPoints="1" noAdjustHandles="1" noChangeArrowheads="1" noChangeShapeType="1" noTextEdit="1"/>
              </p:cNvSpPr>
              <p:nvPr/>
            </p:nvSpPr>
            <p:spPr>
              <a:xfrm>
                <a:off x="6400800" y="4572000"/>
                <a:ext cx="897938" cy="307777"/>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7315200" y="4572000"/>
                <a:ext cx="63344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𝑡</m:t>
                      </m:r>
                      <m:r>
                        <a:rPr lang="en-GB" sz="1400" b="0" i="1" smtClean="0">
                          <a:latin typeface="Cambria Math"/>
                        </a:rPr>
                        <m:t>=4</m:t>
                      </m:r>
                    </m:oMath>
                  </m:oMathPara>
                </a14:m>
                <a:endParaRPr lang="en-GB" sz="1400" dirty="0"/>
              </a:p>
            </p:txBody>
          </p:sp>
        </mc:Choice>
        <mc:Fallback xmlns="">
          <p:sp>
            <p:nvSpPr>
              <p:cNvPr id="42" name="TextBox 41"/>
              <p:cNvSpPr txBox="1">
                <a:spLocks noRot="1" noChangeAspect="1" noMove="1" noResize="1" noEditPoints="1" noAdjustHandles="1" noChangeArrowheads="1" noChangeShapeType="1" noTextEdit="1"/>
              </p:cNvSpPr>
              <p:nvPr/>
            </p:nvSpPr>
            <p:spPr>
              <a:xfrm>
                <a:off x="7315200" y="4572000"/>
                <a:ext cx="633443" cy="307777"/>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4495800" y="4953000"/>
                <a:ext cx="1334531"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𝑠</m:t>
                      </m:r>
                      <m:r>
                        <a:rPr lang="en-GB" sz="1400" b="0" i="1" smtClean="0">
                          <a:latin typeface="Cambria Math"/>
                        </a:rPr>
                        <m:t>=</m:t>
                      </m:r>
                      <m:r>
                        <a:rPr lang="en-GB" sz="1400" b="0" i="1" smtClean="0">
                          <a:latin typeface="Cambria Math"/>
                        </a:rPr>
                        <m:t>𝑢𝑡</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𝑎</m:t>
                      </m:r>
                      <m:sSup>
                        <m:sSupPr>
                          <m:ctrlPr>
                            <a:rPr lang="en-GB" sz="1400" b="0" i="1" smtClean="0">
                              <a:latin typeface="Cambria Math" panose="02040503050406030204" pitchFamily="18" charset="0"/>
                            </a:rPr>
                          </m:ctrlPr>
                        </m:sSupPr>
                        <m:e>
                          <m:r>
                            <a:rPr lang="en-GB" sz="1400" b="0" i="1" smtClean="0">
                              <a:latin typeface="Cambria Math"/>
                            </a:rPr>
                            <m:t>𝑡</m:t>
                          </m:r>
                        </m:e>
                        <m:sup>
                          <m:r>
                            <a:rPr lang="en-GB" sz="1400" b="0" i="1" smtClean="0">
                              <a:latin typeface="Cambria Math"/>
                            </a:rPr>
                            <m:t>2</m:t>
                          </m:r>
                        </m:sup>
                      </m:sSup>
                    </m:oMath>
                  </m:oMathPara>
                </a14:m>
                <a:endParaRPr lang="en-GB" sz="1400" dirty="0"/>
              </a:p>
            </p:txBody>
          </p:sp>
        </mc:Choice>
        <mc:Fallback xmlns="">
          <p:sp>
            <p:nvSpPr>
              <p:cNvPr id="43" name="TextBox 42"/>
              <p:cNvSpPr txBox="1">
                <a:spLocks noRot="1" noChangeAspect="1" noMove="1" noResize="1" noEditPoints="1" noAdjustHandles="1" noChangeArrowheads="1" noChangeShapeType="1" noTextEdit="1"/>
              </p:cNvSpPr>
              <p:nvPr/>
            </p:nvSpPr>
            <p:spPr>
              <a:xfrm>
                <a:off x="4495800" y="4953000"/>
                <a:ext cx="1334531" cy="495649"/>
              </a:xfrm>
              <a:prstGeom prst="rect">
                <a:avLst/>
              </a:prstGeom>
              <a:blipFill>
                <a:blip r:embed="rId7"/>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4495800" y="5486400"/>
                <a:ext cx="2197333" cy="49564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𝑠</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0</m:t>
                          </m:r>
                        </m:e>
                      </m:d>
                      <m:r>
                        <a:rPr lang="en-GB" sz="1400" b="0" i="1" smtClean="0">
                          <a:latin typeface="Cambria Math"/>
                        </a:rPr>
                        <m:t>(4)+</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(1.96)</m:t>
                      </m:r>
                      <m:sSup>
                        <m:sSupPr>
                          <m:ctrlPr>
                            <a:rPr lang="en-GB" sz="1400" b="0" i="1" smtClean="0">
                              <a:latin typeface="Cambria Math" panose="02040503050406030204" pitchFamily="18" charset="0"/>
                            </a:rPr>
                          </m:ctrlPr>
                        </m:sSupPr>
                        <m:e>
                          <m:r>
                            <a:rPr lang="en-GB" sz="1400" b="0" i="1" smtClean="0">
                              <a:latin typeface="Cambria Math"/>
                            </a:rPr>
                            <m:t>(4)</m:t>
                          </m:r>
                        </m:e>
                        <m:sup>
                          <m:r>
                            <a:rPr lang="en-GB" sz="1400" b="0" i="1" smtClean="0">
                              <a:latin typeface="Cambria Math"/>
                            </a:rPr>
                            <m:t>2</m:t>
                          </m:r>
                        </m:sup>
                      </m:sSup>
                    </m:oMath>
                  </m:oMathPara>
                </a14:m>
                <a:endParaRPr lang="en-GB"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4495800" y="5486400"/>
                <a:ext cx="2197333" cy="495649"/>
              </a:xfrm>
              <a:prstGeom prst="rect">
                <a:avLst/>
              </a:prstGeom>
              <a:blipFill>
                <a:blip r:embed="rId8"/>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4495800" y="6096000"/>
                <a:ext cx="103496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𝑠</m:t>
                      </m:r>
                      <m:r>
                        <a:rPr lang="en-GB" sz="1400" b="0" i="1" smtClean="0">
                          <a:latin typeface="Cambria Math"/>
                        </a:rPr>
                        <m:t>=15.7</m:t>
                      </m:r>
                      <m:r>
                        <a:rPr lang="en-GB" sz="1400" b="0" i="1" smtClean="0">
                          <a:latin typeface="Cambria Math"/>
                        </a:rPr>
                        <m:t>𝑚</m:t>
                      </m:r>
                    </m:oMath>
                  </m:oMathPara>
                </a14:m>
                <a:endParaRPr lang="en-GB" sz="1400" dirty="0"/>
              </a:p>
            </p:txBody>
          </p:sp>
        </mc:Choice>
        <mc:Fallback xmlns="">
          <p:sp>
            <p:nvSpPr>
              <p:cNvPr id="45" name="TextBox 44"/>
              <p:cNvSpPr txBox="1">
                <a:spLocks noRot="1" noChangeAspect="1" noMove="1" noResize="1" noEditPoints="1" noAdjustHandles="1" noChangeArrowheads="1" noChangeShapeType="1" noTextEdit="1"/>
              </p:cNvSpPr>
              <p:nvPr/>
            </p:nvSpPr>
            <p:spPr>
              <a:xfrm>
                <a:off x="4495800" y="6096000"/>
                <a:ext cx="1034963" cy="307777"/>
              </a:xfrm>
              <a:prstGeom prst="rect">
                <a:avLst/>
              </a:prstGeom>
              <a:blipFill>
                <a:blip r:embed="rId9"/>
                <a:stretch>
                  <a:fillRect/>
                </a:stretch>
              </a:blipFill>
            </p:spPr>
            <p:txBody>
              <a:bodyPr/>
              <a:lstStyle/>
              <a:p>
                <a:r>
                  <a:rPr lang="en-GB">
                    <a:noFill/>
                  </a:rPr>
                  <a:t> </a:t>
                </a:r>
              </a:p>
            </p:txBody>
          </p:sp>
        </mc:Fallback>
      </mc:AlternateContent>
      <p:sp>
        <p:nvSpPr>
          <p:cNvPr id="46" name="Arc 45"/>
          <p:cNvSpPr/>
          <p:nvPr/>
        </p:nvSpPr>
        <p:spPr>
          <a:xfrm>
            <a:off x="6477000" y="5257800"/>
            <a:ext cx="609600" cy="486508"/>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7" name="TextBox 46"/>
          <p:cNvSpPr txBox="1"/>
          <p:nvPr/>
        </p:nvSpPr>
        <p:spPr>
          <a:xfrm>
            <a:off x="7010400" y="5257800"/>
            <a:ext cx="934916" cy="430887"/>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Sub in values</a:t>
            </a:r>
            <a:endParaRPr lang="en-GB" sz="1100" baseline="-25000" dirty="0">
              <a:solidFill>
                <a:srgbClr val="FF0000"/>
              </a:solidFill>
              <a:latin typeface="Comic Sans MS" pitchFamily="66" charset="0"/>
            </a:endParaRPr>
          </a:p>
        </p:txBody>
      </p:sp>
      <p:sp>
        <p:nvSpPr>
          <p:cNvPr id="48" name="Arc 47"/>
          <p:cNvSpPr/>
          <p:nvPr/>
        </p:nvSpPr>
        <p:spPr>
          <a:xfrm>
            <a:off x="6477000" y="5791200"/>
            <a:ext cx="609600" cy="486508"/>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TextBox 48"/>
          <p:cNvSpPr txBox="1"/>
          <p:nvPr/>
        </p:nvSpPr>
        <p:spPr>
          <a:xfrm>
            <a:off x="7010400" y="5867400"/>
            <a:ext cx="934916" cy="261610"/>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Calculate</a:t>
            </a:r>
            <a:endParaRPr lang="en-GB" sz="1100" baseline="-25000" dirty="0">
              <a:solidFill>
                <a:srgbClr val="FF0000"/>
              </a:solidFill>
              <a:latin typeface="Comic Sans MS" pitchFamily="66" charset="0"/>
            </a:endParaRPr>
          </a:p>
        </p:txBody>
      </p:sp>
      <p:sp>
        <p:nvSpPr>
          <p:cNvPr id="50" name="TextBox 49"/>
          <p:cNvSpPr txBox="1"/>
          <p:nvPr/>
        </p:nvSpPr>
        <p:spPr>
          <a:xfrm>
            <a:off x="3443766" y="3957958"/>
            <a:ext cx="878767" cy="307777"/>
          </a:xfrm>
          <a:prstGeom prst="rect">
            <a:avLst/>
          </a:prstGeom>
          <a:noFill/>
        </p:spPr>
        <p:txBody>
          <a:bodyPr wrap="none" rtlCol="0">
            <a:spAutoFit/>
          </a:bodyPr>
          <a:lstStyle/>
          <a:p>
            <a:r>
              <a:rPr lang="en-GB" sz="1400" dirty="0">
                <a:solidFill>
                  <a:srgbClr val="FF0000"/>
                </a:solidFill>
                <a:latin typeface="Comic Sans MS" pitchFamily="66" charset="0"/>
              </a:rPr>
              <a:t>1.96ms</a:t>
            </a:r>
            <a:r>
              <a:rPr lang="en-GB" sz="1400" baseline="30000" dirty="0">
                <a:solidFill>
                  <a:srgbClr val="FF0000"/>
                </a:solidFill>
                <a:latin typeface="Comic Sans MS" pitchFamily="66" charset="0"/>
              </a:rPr>
              <a:t>-2</a:t>
            </a:r>
          </a:p>
        </p:txBody>
      </p:sp>
      <p:sp>
        <p:nvSpPr>
          <p:cNvPr id="51" name="TextBox 50"/>
          <p:cNvSpPr txBox="1"/>
          <p:nvPr/>
        </p:nvSpPr>
        <p:spPr>
          <a:xfrm>
            <a:off x="3385843" y="4297995"/>
            <a:ext cx="805029" cy="307777"/>
          </a:xfrm>
          <a:prstGeom prst="rect">
            <a:avLst/>
          </a:prstGeom>
          <a:noFill/>
        </p:spPr>
        <p:txBody>
          <a:bodyPr wrap="none" rtlCol="0">
            <a:spAutoFit/>
          </a:bodyPr>
          <a:lstStyle/>
          <a:p>
            <a:r>
              <a:rPr lang="en-GB" sz="1400" dirty="0">
                <a:solidFill>
                  <a:srgbClr val="FF0000"/>
                </a:solidFill>
                <a:latin typeface="Comic Sans MS" pitchFamily="66" charset="0"/>
              </a:rPr>
              <a:t>23.52m</a:t>
            </a:r>
            <a:endParaRPr lang="en-GB" sz="1400" baseline="30000" dirty="0">
              <a:solidFill>
                <a:srgbClr val="FF0000"/>
              </a:solidFill>
              <a:latin typeface="Comic Sans MS" pitchFamily="66" charset="0"/>
            </a:endParaRPr>
          </a:p>
        </p:txBody>
      </p:sp>
      <p:sp>
        <p:nvSpPr>
          <p:cNvPr id="52" name="TextBox 51"/>
          <p:cNvSpPr txBox="1"/>
          <p:nvPr/>
        </p:nvSpPr>
        <p:spPr>
          <a:xfrm>
            <a:off x="3506474" y="4743552"/>
            <a:ext cx="805029" cy="307777"/>
          </a:xfrm>
          <a:prstGeom prst="rect">
            <a:avLst/>
          </a:prstGeom>
          <a:noFill/>
        </p:spPr>
        <p:txBody>
          <a:bodyPr wrap="none" rtlCol="0">
            <a:spAutoFit/>
          </a:bodyPr>
          <a:lstStyle/>
          <a:p>
            <a:r>
              <a:rPr lang="en-GB" sz="1400" dirty="0">
                <a:solidFill>
                  <a:srgbClr val="FF0000"/>
                </a:solidFill>
                <a:latin typeface="Comic Sans MS" pitchFamily="66" charset="0"/>
              </a:rPr>
              <a:t>47.04m</a:t>
            </a:r>
            <a:endParaRPr lang="en-GB" sz="1400" baseline="30000" dirty="0">
              <a:solidFill>
                <a:srgbClr val="FF0000"/>
              </a:solidFill>
              <a:latin typeface="Comic Sans MS" pitchFamily="66" charset="0"/>
            </a:endParaRPr>
          </a:p>
        </p:txBody>
      </p:sp>
    </p:spTree>
    <p:extLst>
      <p:ext uri="{BB962C8B-B14F-4D97-AF65-F5344CB8AC3E}">
        <p14:creationId xmlns:p14="http://schemas.microsoft.com/office/powerpoint/2010/main" val="1868604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blinds(horizontal)">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blinds(horizontal)">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blinds(horizontal)">
                                      <p:cBhvr>
                                        <p:cTn id="17" dur="500"/>
                                        <p:tgtEl>
                                          <p:spTgt spid="3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blinds(horizontal)">
                                      <p:cBhvr>
                                        <p:cTn id="22" dur="500"/>
                                        <p:tgtEl>
                                          <p:spTgt spid="4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blinds(horizontal)">
                                      <p:cBhvr>
                                        <p:cTn id="27" dur="500"/>
                                        <p:tgtEl>
                                          <p:spTgt spid="4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2"/>
                                        </p:tgtEl>
                                        <p:attrNameLst>
                                          <p:attrName>style.visibility</p:attrName>
                                        </p:attrNameLst>
                                      </p:cBhvr>
                                      <p:to>
                                        <p:strVal val="visible"/>
                                      </p:to>
                                    </p:set>
                                    <p:animEffect transition="in" filter="blinds(horizontal)">
                                      <p:cBhvr>
                                        <p:cTn id="32" dur="500"/>
                                        <p:tgtEl>
                                          <p:spTgt spid="4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blinds(horizontal)">
                                      <p:cBhvr>
                                        <p:cTn id="37" dur="500"/>
                                        <p:tgtEl>
                                          <p:spTgt spid="4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6"/>
                                        </p:tgtEl>
                                        <p:attrNameLst>
                                          <p:attrName>style.visibility</p:attrName>
                                        </p:attrNameLst>
                                      </p:cBhvr>
                                      <p:to>
                                        <p:strVal val="visible"/>
                                      </p:to>
                                    </p:set>
                                    <p:animEffect transition="in" filter="blinds(horizontal)">
                                      <p:cBhvr>
                                        <p:cTn id="42" dur="500"/>
                                        <p:tgtEl>
                                          <p:spTgt spid="4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7"/>
                                        </p:tgtEl>
                                        <p:attrNameLst>
                                          <p:attrName>style.visibility</p:attrName>
                                        </p:attrNameLst>
                                      </p:cBhvr>
                                      <p:to>
                                        <p:strVal val="visible"/>
                                      </p:to>
                                    </p:set>
                                    <p:animEffect transition="in" filter="blinds(horizontal)">
                                      <p:cBhvr>
                                        <p:cTn id="47" dur="500"/>
                                        <p:tgtEl>
                                          <p:spTgt spid="4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blinds(horizontal)">
                                      <p:cBhvr>
                                        <p:cTn id="52" dur="500"/>
                                        <p:tgtEl>
                                          <p:spTgt spid="44"/>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48"/>
                                        </p:tgtEl>
                                        <p:attrNameLst>
                                          <p:attrName>style.visibility</p:attrName>
                                        </p:attrNameLst>
                                      </p:cBhvr>
                                      <p:to>
                                        <p:strVal val="visible"/>
                                      </p:to>
                                    </p:set>
                                    <p:animEffect transition="in" filter="blinds(horizontal)">
                                      <p:cBhvr>
                                        <p:cTn id="57" dur="500"/>
                                        <p:tgtEl>
                                          <p:spTgt spid="48"/>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49"/>
                                        </p:tgtEl>
                                        <p:attrNameLst>
                                          <p:attrName>style.visibility</p:attrName>
                                        </p:attrNameLst>
                                      </p:cBhvr>
                                      <p:to>
                                        <p:strVal val="visible"/>
                                      </p:to>
                                    </p:set>
                                    <p:animEffect transition="in" filter="blinds(horizontal)">
                                      <p:cBhvr>
                                        <p:cTn id="62" dur="500"/>
                                        <p:tgtEl>
                                          <p:spTgt spid="49"/>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blinds(horizontal)">
                                      <p:cBhvr>
                                        <p:cTn id="6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P spid="40" grpId="0"/>
      <p:bldP spid="41" grpId="0"/>
      <p:bldP spid="42" grpId="0"/>
      <p:bldP spid="43" grpId="0"/>
      <p:bldP spid="44" grpId="0"/>
      <p:bldP spid="45" grpId="0"/>
      <p:bldP spid="46" grpId="0" animBg="1"/>
      <p:bldP spid="47" grpId="0"/>
      <p:bldP spid="48" grpId="0" animBg="1"/>
      <p:bldP spid="49"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20000"/>
          </a:bodyPr>
          <a:lstStyle/>
          <a:p>
            <a:pPr marL="0" indent="0" algn="ctr">
              <a:buNone/>
            </a:pPr>
            <a:r>
              <a:rPr lang="en-US" sz="1600" b="1" dirty="0">
                <a:latin typeface="Comic Sans MS" panose="030F0702030302020204" pitchFamily="66" charset="0"/>
              </a:rPr>
              <a:t>You need to be able to model situations where particles are connected across a pulley</a:t>
            </a: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Particles P and Q, of masses 2m and 3m, are attached to the ends of a light inextensible string. The string passes over a small, smooth, fixed pulley and the masses hang with the string taut. The system is released from rest.</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Find the acceleration of each mass</a:t>
            </a:r>
          </a:p>
          <a:p>
            <a:pPr algn="ctr">
              <a:buAutoNum type="alphaLcParenR"/>
            </a:pPr>
            <a:r>
              <a:rPr lang="en-GB" sz="1600" dirty="0">
                <a:latin typeface="Comic Sans MS" pitchFamily="66" charset="0"/>
              </a:rPr>
              <a:t>Find the tension in the string, in terms of m</a:t>
            </a:r>
          </a:p>
          <a:p>
            <a:pPr algn="ctr">
              <a:buAutoNum type="alphaLcParenR"/>
            </a:pPr>
            <a:r>
              <a:rPr lang="en-GB" sz="1600" dirty="0">
                <a:latin typeface="Comic Sans MS" pitchFamily="66" charset="0"/>
              </a:rPr>
              <a:t>Find the force exerted on the pulley by the string, in terms of m</a:t>
            </a:r>
          </a:p>
          <a:p>
            <a:pPr algn="ctr">
              <a:buAutoNum type="alphaLcParenR"/>
            </a:pPr>
            <a:r>
              <a:rPr lang="en-GB" sz="1600" dirty="0">
                <a:latin typeface="Comic Sans MS" pitchFamily="66" charset="0"/>
              </a:rPr>
              <a:t>Find the distance travelled by Q in the first 4 seconds, assuming that P does not reach the pulley</a:t>
            </a:r>
          </a:p>
          <a:p>
            <a:pPr algn="ctr">
              <a:buAutoNum type="alphaLcParenR"/>
            </a:pPr>
            <a:r>
              <a:rPr lang="en-GB" sz="1600" dirty="0">
                <a:latin typeface="Comic Sans MS" pitchFamily="66" charset="0"/>
              </a:rPr>
              <a:t>Comment on any modelling assumptions used</a:t>
            </a:r>
          </a:p>
          <a:p>
            <a:pPr marL="0" indent="0" algn="ctr">
              <a:buNone/>
            </a:pPr>
            <a:endParaRPr lang="en-GB" sz="1600" dirty="0">
              <a:latin typeface="Comic Sans MS"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10F</a:t>
            </a:r>
            <a:endParaRPr lang="en-GB" dirty="0">
              <a:latin typeface="Comic Sans MS" panose="030F0702030302020204" pitchFamily="66" charset="0"/>
            </a:endParaRPr>
          </a:p>
        </p:txBody>
      </p:sp>
      <p:cxnSp>
        <p:nvCxnSpPr>
          <p:cNvPr id="5" name="Straight Connector 4"/>
          <p:cNvCxnSpPr/>
          <p:nvPr/>
        </p:nvCxnSpPr>
        <p:spPr>
          <a:xfrm>
            <a:off x="4800600" y="16002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5486400" y="1600200"/>
            <a:ext cx="0" cy="381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5181600" y="1676400"/>
            <a:ext cx="609600" cy="609600"/>
          </a:xfrm>
          <a:prstGeom prst="ellipse">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5172809" y="1946030"/>
            <a:ext cx="0" cy="137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799992" y="1946031"/>
            <a:ext cx="0" cy="137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979378" y="3317631"/>
            <a:ext cx="381000" cy="381000"/>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5615354" y="3320561"/>
            <a:ext cx="381000" cy="381000"/>
          </a:xfrm>
          <a:prstGeom prst="ellipse">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p:cNvCxnSpPr/>
          <p:nvPr/>
        </p:nvCxnSpPr>
        <p:spPr>
          <a:xfrm>
            <a:off x="5181600" y="3689838"/>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808785" y="3689838"/>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5802923" y="2866292"/>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5172808" y="2860430"/>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248400" y="3352800"/>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248400" y="3276600"/>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4724400" y="3276600"/>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4724400" y="3352800"/>
            <a:ext cx="0" cy="45720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286500" y="3390900"/>
            <a:ext cx="276038" cy="307777"/>
          </a:xfrm>
          <a:prstGeom prst="rect">
            <a:avLst/>
          </a:prstGeom>
          <a:noFill/>
        </p:spPr>
        <p:txBody>
          <a:bodyPr wrap="none" rtlCol="0">
            <a:spAutoFit/>
          </a:bodyPr>
          <a:lstStyle/>
          <a:p>
            <a:r>
              <a:rPr lang="en-GB" sz="1400" dirty="0">
                <a:latin typeface="Comic Sans MS" pitchFamily="66" charset="0"/>
              </a:rPr>
              <a:t>a</a:t>
            </a:r>
          </a:p>
        </p:txBody>
      </p:sp>
      <p:sp>
        <p:nvSpPr>
          <p:cNvPr id="21" name="TextBox 20"/>
          <p:cNvSpPr txBox="1"/>
          <p:nvPr/>
        </p:nvSpPr>
        <p:spPr>
          <a:xfrm>
            <a:off x="4416669" y="3349869"/>
            <a:ext cx="276038" cy="307777"/>
          </a:xfrm>
          <a:prstGeom prst="rect">
            <a:avLst/>
          </a:prstGeom>
          <a:noFill/>
        </p:spPr>
        <p:txBody>
          <a:bodyPr wrap="none" rtlCol="0">
            <a:spAutoFit/>
          </a:bodyPr>
          <a:lstStyle/>
          <a:p>
            <a:r>
              <a:rPr lang="en-GB" sz="1400" dirty="0">
                <a:latin typeface="Comic Sans MS" pitchFamily="66" charset="0"/>
              </a:rPr>
              <a:t>a</a:t>
            </a:r>
          </a:p>
        </p:txBody>
      </p:sp>
      <p:sp>
        <p:nvSpPr>
          <p:cNvPr id="22" name="TextBox 21"/>
          <p:cNvSpPr txBox="1"/>
          <p:nvPr/>
        </p:nvSpPr>
        <p:spPr>
          <a:xfrm>
            <a:off x="5588977" y="3344008"/>
            <a:ext cx="433132" cy="307777"/>
          </a:xfrm>
          <a:prstGeom prst="rect">
            <a:avLst/>
          </a:prstGeom>
          <a:noFill/>
        </p:spPr>
        <p:txBody>
          <a:bodyPr wrap="none" rtlCol="0">
            <a:spAutoFit/>
          </a:bodyPr>
          <a:lstStyle/>
          <a:p>
            <a:r>
              <a:rPr lang="en-GB" sz="1400" dirty="0">
                <a:solidFill>
                  <a:srgbClr val="FFFF00"/>
                </a:solidFill>
                <a:latin typeface="Comic Sans MS" pitchFamily="66" charset="0"/>
              </a:rPr>
              <a:t>3m</a:t>
            </a:r>
          </a:p>
        </p:txBody>
      </p:sp>
      <p:sp>
        <p:nvSpPr>
          <p:cNvPr id="23" name="TextBox 22"/>
          <p:cNvSpPr txBox="1"/>
          <p:nvPr/>
        </p:nvSpPr>
        <p:spPr>
          <a:xfrm>
            <a:off x="4958862" y="3346938"/>
            <a:ext cx="433132" cy="307777"/>
          </a:xfrm>
          <a:prstGeom prst="rect">
            <a:avLst/>
          </a:prstGeom>
          <a:noFill/>
        </p:spPr>
        <p:txBody>
          <a:bodyPr wrap="none" rtlCol="0">
            <a:spAutoFit/>
          </a:bodyPr>
          <a:lstStyle/>
          <a:p>
            <a:r>
              <a:rPr lang="en-GB" sz="1400" dirty="0">
                <a:solidFill>
                  <a:srgbClr val="FFFF00"/>
                </a:solidFill>
                <a:latin typeface="Comic Sans MS" pitchFamily="66" charset="0"/>
              </a:rPr>
              <a:t>2m</a:t>
            </a:r>
          </a:p>
        </p:txBody>
      </p:sp>
      <p:sp>
        <p:nvSpPr>
          <p:cNvPr id="24" name="TextBox 23"/>
          <p:cNvSpPr txBox="1"/>
          <p:nvPr/>
        </p:nvSpPr>
        <p:spPr>
          <a:xfrm>
            <a:off x="4829908" y="3622431"/>
            <a:ext cx="276038" cy="307777"/>
          </a:xfrm>
          <a:prstGeom prst="rect">
            <a:avLst/>
          </a:prstGeom>
          <a:noFill/>
        </p:spPr>
        <p:txBody>
          <a:bodyPr wrap="none" rtlCol="0">
            <a:spAutoFit/>
          </a:bodyPr>
          <a:lstStyle/>
          <a:p>
            <a:r>
              <a:rPr lang="en-GB" sz="1400" dirty="0">
                <a:latin typeface="Comic Sans MS" pitchFamily="66" charset="0"/>
              </a:rPr>
              <a:t>P</a:t>
            </a:r>
          </a:p>
        </p:txBody>
      </p:sp>
      <p:sp>
        <p:nvSpPr>
          <p:cNvPr id="25" name="TextBox 24"/>
          <p:cNvSpPr txBox="1"/>
          <p:nvPr/>
        </p:nvSpPr>
        <p:spPr>
          <a:xfrm>
            <a:off x="5826369" y="3625361"/>
            <a:ext cx="341760" cy="307777"/>
          </a:xfrm>
          <a:prstGeom prst="rect">
            <a:avLst/>
          </a:prstGeom>
          <a:noFill/>
        </p:spPr>
        <p:txBody>
          <a:bodyPr wrap="none" rtlCol="0">
            <a:spAutoFit/>
          </a:bodyPr>
          <a:lstStyle/>
          <a:p>
            <a:r>
              <a:rPr lang="en-GB" sz="1400" dirty="0">
                <a:latin typeface="Comic Sans MS" pitchFamily="66" charset="0"/>
              </a:rPr>
              <a:t>Q</a:t>
            </a:r>
          </a:p>
        </p:txBody>
      </p:sp>
      <p:sp>
        <p:nvSpPr>
          <p:cNvPr id="26" name="TextBox 25"/>
          <p:cNvSpPr txBox="1"/>
          <p:nvPr/>
        </p:nvSpPr>
        <p:spPr>
          <a:xfrm>
            <a:off x="5838092" y="2749061"/>
            <a:ext cx="306494" cy="307777"/>
          </a:xfrm>
          <a:prstGeom prst="rect">
            <a:avLst/>
          </a:prstGeom>
          <a:noFill/>
        </p:spPr>
        <p:txBody>
          <a:bodyPr wrap="none" rtlCol="0">
            <a:spAutoFit/>
          </a:bodyPr>
          <a:lstStyle/>
          <a:p>
            <a:r>
              <a:rPr lang="en-GB" sz="1400" dirty="0">
                <a:latin typeface="Comic Sans MS" pitchFamily="66" charset="0"/>
              </a:rPr>
              <a:t>T</a:t>
            </a:r>
          </a:p>
        </p:txBody>
      </p:sp>
      <p:sp>
        <p:nvSpPr>
          <p:cNvPr id="27" name="TextBox 26"/>
          <p:cNvSpPr txBox="1"/>
          <p:nvPr/>
        </p:nvSpPr>
        <p:spPr>
          <a:xfrm>
            <a:off x="4838700" y="2743199"/>
            <a:ext cx="306494" cy="307777"/>
          </a:xfrm>
          <a:prstGeom prst="rect">
            <a:avLst/>
          </a:prstGeom>
          <a:noFill/>
        </p:spPr>
        <p:txBody>
          <a:bodyPr wrap="none" rtlCol="0">
            <a:spAutoFit/>
          </a:bodyPr>
          <a:lstStyle/>
          <a:p>
            <a:r>
              <a:rPr lang="en-GB" sz="1400" dirty="0">
                <a:latin typeface="Comic Sans MS" pitchFamily="66" charset="0"/>
              </a:rPr>
              <a:t>T</a:t>
            </a:r>
          </a:p>
        </p:txBody>
      </p:sp>
      <p:sp>
        <p:nvSpPr>
          <p:cNvPr id="28" name="TextBox 27"/>
          <p:cNvSpPr txBox="1"/>
          <p:nvPr/>
        </p:nvSpPr>
        <p:spPr>
          <a:xfrm>
            <a:off x="5550877" y="4132384"/>
            <a:ext cx="527709" cy="307777"/>
          </a:xfrm>
          <a:prstGeom prst="rect">
            <a:avLst/>
          </a:prstGeom>
          <a:noFill/>
        </p:spPr>
        <p:txBody>
          <a:bodyPr wrap="none" rtlCol="0">
            <a:spAutoFit/>
          </a:bodyPr>
          <a:lstStyle/>
          <a:p>
            <a:r>
              <a:rPr lang="en-GB" sz="1400" dirty="0">
                <a:latin typeface="Comic Sans MS" pitchFamily="66" charset="0"/>
              </a:rPr>
              <a:t>3mg</a:t>
            </a:r>
          </a:p>
        </p:txBody>
      </p:sp>
      <p:sp>
        <p:nvSpPr>
          <p:cNvPr id="29" name="TextBox 28"/>
          <p:cNvSpPr txBox="1"/>
          <p:nvPr/>
        </p:nvSpPr>
        <p:spPr>
          <a:xfrm>
            <a:off x="4894386" y="4144107"/>
            <a:ext cx="527709" cy="307777"/>
          </a:xfrm>
          <a:prstGeom prst="rect">
            <a:avLst/>
          </a:prstGeom>
          <a:noFill/>
        </p:spPr>
        <p:txBody>
          <a:bodyPr wrap="none" rtlCol="0">
            <a:spAutoFit/>
          </a:bodyPr>
          <a:lstStyle/>
          <a:p>
            <a:r>
              <a:rPr lang="en-GB" sz="1400" dirty="0">
                <a:latin typeface="Comic Sans MS" pitchFamily="66" charset="0"/>
              </a:rPr>
              <a:t>2mg</a:t>
            </a:r>
          </a:p>
        </p:txBody>
      </p:sp>
      <p:cxnSp>
        <p:nvCxnSpPr>
          <p:cNvPr id="30" name="Straight Connector 29"/>
          <p:cNvCxnSpPr/>
          <p:nvPr/>
        </p:nvCxnSpPr>
        <p:spPr>
          <a:xfrm>
            <a:off x="5174378" y="1945809"/>
            <a:ext cx="0" cy="62838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803673" y="1946531"/>
            <a:ext cx="0" cy="62838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791200" y="2362200"/>
            <a:ext cx="805029" cy="307777"/>
          </a:xfrm>
          <a:prstGeom prst="rect">
            <a:avLst/>
          </a:prstGeom>
          <a:noFill/>
        </p:spPr>
        <p:txBody>
          <a:bodyPr wrap="none" rtlCol="0">
            <a:spAutoFit/>
          </a:bodyPr>
          <a:lstStyle/>
          <a:p>
            <a:r>
              <a:rPr lang="en-GB" sz="1400" dirty="0">
                <a:latin typeface="Comic Sans MS" pitchFamily="66" charset="0"/>
              </a:rPr>
              <a:t>23.52m</a:t>
            </a:r>
          </a:p>
        </p:txBody>
      </p:sp>
      <p:sp>
        <p:nvSpPr>
          <p:cNvPr id="33" name="TextBox 32"/>
          <p:cNvSpPr txBox="1"/>
          <p:nvPr/>
        </p:nvSpPr>
        <p:spPr>
          <a:xfrm>
            <a:off x="4419600" y="2362200"/>
            <a:ext cx="805029" cy="307777"/>
          </a:xfrm>
          <a:prstGeom prst="rect">
            <a:avLst/>
          </a:prstGeom>
          <a:noFill/>
        </p:spPr>
        <p:txBody>
          <a:bodyPr wrap="none" rtlCol="0">
            <a:spAutoFit/>
          </a:bodyPr>
          <a:lstStyle/>
          <a:p>
            <a:r>
              <a:rPr lang="en-GB" sz="1400" dirty="0">
                <a:latin typeface="Comic Sans MS" pitchFamily="66" charset="0"/>
              </a:rPr>
              <a:t>23.52m</a:t>
            </a:r>
          </a:p>
        </p:txBody>
      </p:sp>
      <p:sp>
        <p:nvSpPr>
          <p:cNvPr id="34" name="Arc 33"/>
          <p:cNvSpPr/>
          <p:nvPr/>
        </p:nvSpPr>
        <p:spPr>
          <a:xfrm>
            <a:off x="5181600" y="1678675"/>
            <a:ext cx="618699" cy="683525"/>
          </a:xfrm>
          <a:prstGeom prst="arc">
            <a:avLst>
              <a:gd name="adj1" fmla="val 10718163"/>
              <a:gd name="adj2" fmla="val 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35" name="Straight Connector 34"/>
          <p:cNvCxnSpPr/>
          <p:nvPr/>
        </p:nvCxnSpPr>
        <p:spPr>
          <a:xfrm>
            <a:off x="5182376" y="1971380"/>
            <a:ext cx="0" cy="62838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798023" y="1965277"/>
            <a:ext cx="0" cy="62838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4419600" y="4495800"/>
            <a:ext cx="4114800" cy="2246769"/>
          </a:xfrm>
          <a:prstGeom prst="rect">
            <a:avLst/>
          </a:prstGeom>
          <a:noFill/>
        </p:spPr>
        <p:txBody>
          <a:bodyPr wrap="square" rtlCol="0">
            <a:spAutoFit/>
          </a:bodyPr>
          <a:lstStyle/>
          <a:p>
            <a:r>
              <a:rPr lang="en-GB" sz="1400" dirty="0">
                <a:latin typeface="Comic Sans MS" pitchFamily="66" charset="0"/>
              </a:rPr>
              <a:t>Comment on the modelling assumptions used:</a:t>
            </a:r>
          </a:p>
          <a:p>
            <a:endParaRPr lang="en-GB" sz="1400" dirty="0">
              <a:latin typeface="Comic Sans MS" pitchFamily="66" charset="0"/>
            </a:endParaRPr>
          </a:p>
          <a:p>
            <a:r>
              <a:rPr lang="en-GB" sz="1400" dirty="0">
                <a:latin typeface="Comic Sans MS" pitchFamily="66" charset="0"/>
              </a:rPr>
              <a:t>Light string </a:t>
            </a:r>
            <a:r>
              <a:rPr lang="en-GB" sz="1400" dirty="0">
                <a:latin typeface="Comic Sans MS" pitchFamily="66" charset="0"/>
                <a:sym typeface="Wingdings" pitchFamily="2" charset="2"/>
              </a:rPr>
              <a:t> The string has no mass</a:t>
            </a:r>
          </a:p>
          <a:p>
            <a:endParaRPr lang="en-GB" sz="1400" dirty="0">
              <a:latin typeface="Comic Sans MS" pitchFamily="66" charset="0"/>
              <a:sym typeface="Wingdings" pitchFamily="2" charset="2"/>
            </a:endParaRPr>
          </a:p>
          <a:p>
            <a:r>
              <a:rPr lang="en-GB" sz="1400" dirty="0">
                <a:latin typeface="Comic Sans MS" pitchFamily="66" charset="0"/>
                <a:sym typeface="Wingdings" pitchFamily="2" charset="2"/>
              </a:rPr>
              <a:t>Inextensible string  The particles move with the same acceleration</a:t>
            </a:r>
          </a:p>
          <a:p>
            <a:endParaRPr lang="en-GB" sz="1400" dirty="0">
              <a:latin typeface="Comic Sans MS" pitchFamily="66" charset="0"/>
              <a:sym typeface="Wingdings" pitchFamily="2" charset="2"/>
            </a:endParaRPr>
          </a:p>
          <a:p>
            <a:r>
              <a:rPr lang="en-GB" sz="1400" dirty="0">
                <a:latin typeface="Comic Sans MS" pitchFamily="66" charset="0"/>
                <a:sym typeface="Wingdings" pitchFamily="2" charset="2"/>
              </a:rPr>
              <a:t>Smooth pulley – No Frictional force, tension equal on both sides</a:t>
            </a:r>
          </a:p>
          <a:p>
            <a:endParaRPr lang="en-GB" sz="1400" dirty="0">
              <a:latin typeface="Comic Sans MS" pitchFamily="66" charset="0"/>
            </a:endParaRPr>
          </a:p>
        </p:txBody>
      </p:sp>
      <p:sp>
        <p:nvSpPr>
          <p:cNvPr id="38" name="TextBox 37"/>
          <p:cNvSpPr txBox="1"/>
          <p:nvPr/>
        </p:nvSpPr>
        <p:spPr>
          <a:xfrm>
            <a:off x="3443766" y="3957958"/>
            <a:ext cx="878767" cy="307777"/>
          </a:xfrm>
          <a:prstGeom prst="rect">
            <a:avLst/>
          </a:prstGeom>
          <a:noFill/>
        </p:spPr>
        <p:txBody>
          <a:bodyPr wrap="none" rtlCol="0">
            <a:spAutoFit/>
          </a:bodyPr>
          <a:lstStyle/>
          <a:p>
            <a:r>
              <a:rPr lang="en-GB" sz="1400" dirty="0">
                <a:solidFill>
                  <a:srgbClr val="FF0000"/>
                </a:solidFill>
                <a:latin typeface="Comic Sans MS" pitchFamily="66" charset="0"/>
              </a:rPr>
              <a:t>1.96ms</a:t>
            </a:r>
            <a:r>
              <a:rPr lang="en-GB" sz="1400" baseline="30000" dirty="0">
                <a:solidFill>
                  <a:srgbClr val="FF0000"/>
                </a:solidFill>
                <a:latin typeface="Comic Sans MS" pitchFamily="66" charset="0"/>
              </a:rPr>
              <a:t>-2</a:t>
            </a:r>
          </a:p>
        </p:txBody>
      </p:sp>
      <p:sp>
        <p:nvSpPr>
          <p:cNvPr id="39" name="TextBox 38"/>
          <p:cNvSpPr txBox="1"/>
          <p:nvPr/>
        </p:nvSpPr>
        <p:spPr>
          <a:xfrm>
            <a:off x="3385843" y="4297995"/>
            <a:ext cx="805029" cy="307777"/>
          </a:xfrm>
          <a:prstGeom prst="rect">
            <a:avLst/>
          </a:prstGeom>
          <a:noFill/>
        </p:spPr>
        <p:txBody>
          <a:bodyPr wrap="none" rtlCol="0">
            <a:spAutoFit/>
          </a:bodyPr>
          <a:lstStyle/>
          <a:p>
            <a:r>
              <a:rPr lang="en-GB" sz="1400" dirty="0">
                <a:solidFill>
                  <a:srgbClr val="FF0000"/>
                </a:solidFill>
                <a:latin typeface="Comic Sans MS" pitchFamily="66" charset="0"/>
              </a:rPr>
              <a:t>23.52m</a:t>
            </a:r>
            <a:endParaRPr lang="en-GB" sz="1400" baseline="30000" dirty="0">
              <a:solidFill>
                <a:srgbClr val="FF0000"/>
              </a:solidFill>
              <a:latin typeface="Comic Sans MS" pitchFamily="66" charset="0"/>
            </a:endParaRPr>
          </a:p>
        </p:txBody>
      </p:sp>
      <p:sp>
        <p:nvSpPr>
          <p:cNvPr id="40" name="TextBox 39"/>
          <p:cNvSpPr txBox="1"/>
          <p:nvPr/>
        </p:nvSpPr>
        <p:spPr>
          <a:xfrm>
            <a:off x="3506474" y="4743552"/>
            <a:ext cx="805029" cy="307777"/>
          </a:xfrm>
          <a:prstGeom prst="rect">
            <a:avLst/>
          </a:prstGeom>
          <a:noFill/>
        </p:spPr>
        <p:txBody>
          <a:bodyPr wrap="none" rtlCol="0">
            <a:spAutoFit/>
          </a:bodyPr>
          <a:lstStyle/>
          <a:p>
            <a:r>
              <a:rPr lang="en-GB" sz="1400" dirty="0">
                <a:solidFill>
                  <a:srgbClr val="FF0000"/>
                </a:solidFill>
                <a:latin typeface="Comic Sans MS" pitchFamily="66" charset="0"/>
              </a:rPr>
              <a:t>47.04m</a:t>
            </a:r>
            <a:endParaRPr lang="en-GB" sz="1400" baseline="30000" dirty="0">
              <a:solidFill>
                <a:srgbClr val="FF0000"/>
              </a:solidFill>
              <a:latin typeface="Comic Sans MS" pitchFamily="66" charset="0"/>
            </a:endParaRPr>
          </a:p>
        </p:txBody>
      </p:sp>
      <p:sp>
        <p:nvSpPr>
          <p:cNvPr id="41" name="TextBox 40"/>
          <p:cNvSpPr txBox="1"/>
          <p:nvPr/>
        </p:nvSpPr>
        <p:spPr>
          <a:xfrm>
            <a:off x="3278510" y="5320898"/>
            <a:ext cx="667170" cy="307777"/>
          </a:xfrm>
          <a:prstGeom prst="rect">
            <a:avLst/>
          </a:prstGeom>
          <a:noFill/>
        </p:spPr>
        <p:txBody>
          <a:bodyPr wrap="none" rtlCol="0">
            <a:spAutoFit/>
          </a:bodyPr>
          <a:lstStyle/>
          <a:p>
            <a:r>
              <a:rPr lang="en-GB" sz="1400" dirty="0">
                <a:solidFill>
                  <a:srgbClr val="FF0000"/>
                </a:solidFill>
                <a:latin typeface="Comic Sans MS" pitchFamily="66" charset="0"/>
              </a:rPr>
              <a:t>15.7m</a:t>
            </a:r>
            <a:endParaRPr lang="en-GB" sz="1400" baseline="30000" dirty="0">
              <a:solidFill>
                <a:srgbClr val="FF0000"/>
              </a:solidFill>
              <a:latin typeface="Comic Sans MS" pitchFamily="66" charset="0"/>
            </a:endParaRPr>
          </a:p>
        </p:txBody>
      </p:sp>
    </p:spTree>
    <p:extLst>
      <p:ext uri="{BB962C8B-B14F-4D97-AF65-F5344CB8AC3E}">
        <p14:creationId xmlns:p14="http://schemas.microsoft.com/office/powerpoint/2010/main" val="4097589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animEffect transition="in" filter="blinds(horizontal)">
                                      <p:cBhvr>
                                        <p:cTn id="7" dur="500"/>
                                        <p:tgtEl>
                                          <p:spTgt spid="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7">
                                            <p:txEl>
                                              <p:pRg st="2" end="2"/>
                                            </p:txEl>
                                          </p:spTgt>
                                        </p:tgtEl>
                                        <p:attrNameLst>
                                          <p:attrName>style.visibility</p:attrName>
                                        </p:attrNameLst>
                                      </p:cBhvr>
                                      <p:to>
                                        <p:strVal val="visible"/>
                                      </p:to>
                                    </p:set>
                                    <p:animEffect transition="in" filter="blinds(horizontal)">
                                      <p:cBhvr>
                                        <p:cTn id="12" dur="500"/>
                                        <p:tgtEl>
                                          <p:spTgt spid="3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7">
                                            <p:txEl>
                                              <p:pRg st="4" end="4"/>
                                            </p:txEl>
                                          </p:spTgt>
                                        </p:tgtEl>
                                        <p:attrNameLst>
                                          <p:attrName>style.visibility</p:attrName>
                                        </p:attrNameLst>
                                      </p:cBhvr>
                                      <p:to>
                                        <p:strVal val="visible"/>
                                      </p:to>
                                    </p:set>
                                    <p:animEffect transition="in" filter="blinds(horizontal)">
                                      <p:cBhvr>
                                        <p:cTn id="17" dur="500"/>
                                        <p:tgtEl>
                                          <p:spTgt spid="3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7">
                                            <p:txEl>
                                              <p:pRg st="6" end="6"/>
                                            </p:txEl>
                                          </p:spTgt>
                                        </p:tgtEl>
                                        <p:attrNameLst>
                                          <p:attrName>style.visibility</p:attrName>
                                        </p:attrNameLst>
                                      </p:cBhvr>
                                      <p:to>
                                        <p:strVal val="visible"/>
                                      </p:to>
                                    </p:set>
                                    <p:animEffect transition="in" filter="blinds(horizontal)">
                                      <p:cBhvr>
                                        <p:cTn id="22" dur="500"/>
                                        <p:tgtEl>
                                          <p:spTgt spid="3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20000"/>
          </a:bodyPr>
          <a:lstStyle/>
          <a:p>
            <a:pPr marL="0" indent="0" algn="ctr">
              <a:buNone/>
            </a:pPr>
            <a:r>
              <a:rPr lang="en-US" sz="1600" b="1" dirty="0">
                <a:latin typeface="Comic Sans MS" panose="030F0702030302020204" pitchFamily="66" charset="0"/>
              </a:rPr>
              <a:t>You need to be able to model situations where particles are connected across a pulley</a:t>
            </a: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Two particles A and B of masses 0.4kg and 0.8kg respectively are connected by a light inextensible string. Particle A lies on a rough horizontal table 4.5m from a small smooth fixed pulley which is attached to the end of the table. The string passes over the pulley and B hangs freely, with the string taut, 0.5m above the ground. The frictional force has a magnitude 0.08g.The system is released from rest. Find:</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The acceleration of the system</a:t>
            </a:r>
          </a:p>
          <a:p>
            <a:pPr algn="ctr">
              <a:buAutoNum type="alphaLcParenR"/>
            </a:pPr>
            <a:r>
              <a:rPr lang="en-GB" sz="1600" dirty="0">
                <a:latin typeface="Comic Sans MS" pitchFamily="66" charset="0"/>
              </a:rPr>
              <a:t>The velocity at which B hits the ground </a:t>
            </a:r>
          </a:p>
          <a:p>
            <a:pPr algn="ctr">
              <a:buAutoNum type="alphaLcParenR"/>
            </a:pPr>
            <a:r>
              <a:rPr lang="en-GB" sz="1600" dirty="0">
                <a:latin typeface="Comic Sans MS" pitchFamily="66" charset="0"/>
              </a:rPr>
              <a:t>The total distance travelled by A before it comes to rest</a:t>
            </a:r>
            <a:endParaRPr lang="en-US" sz="1600" dirty="0">
              <a:latin typeface="Comic Sans MS" panose="030F0702030302020204" pitchFamily="66" charset="0"/>
            </a:endParaRPr>
          </a:p>
          <a:p>
            <a:pPr marL="0" indent="0" algn="ctr">
              <a:buNone/>
            </a:pPr>
            <a:endParaRPr lang="en-GB" sz="16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10F</a:t>
            </a:r>
            <a:endParaRPr lang="en-GB" dirty="0">
              <a:latin typeface="Comic Sans MS" panose="030F0702030302020204" pitchFamily="66" charset="0"/>
            </a:endParaRPr>
          </a:p>
        </p:txBody>
      </p:sp>
      <p:cxnSp>
        <p:nvCxnSpPr>
          <p:cNvPr id="58" name="Straight Connector 57"/>
          <p:cNvCxnSpPr/>
          <p:nvPr/>
        </p:nvCxnSpPr>
        <p:spPr>
          <a:xfrm>
            <a:off x="4785394" y="2181497"/>
            <a:ext cx="28956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667346" y="2181497"/>
            <a:ext cx="13648" cy="22098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5318794" y="1724297"/>
            <a:ext cx="762000" cy="457200"/>
          </a:xfrm>
          <a:prstGeom prst="rect">
            <a:avLst/>
          </a:prstGeom>
          <a:solidFill>
            <a:srgbClr val="00B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TextBox 60"/>
          <p:cNvSpPr txBox="1"/>
          <p:nvPr/>
        </p:nvSpPr>
        <p:spPr>
          <a:xfrm>
            <a:off x="5547394" y="1800497"/>
            <a:ext cx="352982" cy="369332"/>
          </a:xfrm>
          <a:prstGeom prst="rect">
            <a:avLst/>
          </a:prstGeom>
          <a:noFill/>
        </p:spPr>
        <p:txBody>
          <a:bodyPr wrap="none" rtlCol="0">
            <a:spAutoFit/>
          </a:bodyPr>
          <a:lstStyle/>
          <a:p>
            <a:r>
              <a:rPr lang="en-GB" dirty="0">
                <a:latin typeface="Comic Sans MS" pitchFamily="66" charset="0"/>
              </a:rPr>
              <a:t>A</a:t>
            </a:r>
          </a:p>
        </p:txBody>
      </p:sp>
      <p:sp>
        <p:nvSpPr>
          <p:cNvPr id="62" name="Oval 61"/>
          <p:cNvSpPr/>
          <p:nvPr/>
        </p:nvSpPr>
        <p:spPr>
          <a:xfrm>
            <a:off x="7604794" y="1800497"/>
            <a:ext cx="381000" cy="381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3" name="Straight Connector 62"/>
          <p:cNvCxnSpPr/>
          <p:nvPr/>
        </p:nvCxnSpPr>
        <p:spPr>
          <a:xfrm>
            <a:off x="6080794" y="1800497"/>
            <a:ext cx="16764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7985794" y="1952897"/>
            <a:ext cx="0" cy="12192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7757194" y="3172097"/>
            <a:ext cx="457200" cy="457200"/>
          </a:xfrm>
          <a:prstGeom prst="rect">
            <a:avLst/>
          </a:prstGeom>
          <a:solidFill>
            <a:srgbClr val="00B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TextBox 65"/>
          <p:cNvSpPr txBox="1"/>
          <p:nvPr/>
        </p:nvSpPr>
        <p:spPr>
          <a:xfrm>
            <a:off x="7757194" y="3248297"/>
            <a:ext cx="457200" cy="369332"/>
          </a:xfrm>
          <a:prstGeom prst="rect">
            <a:avLst/>
          </a:prstGeom>
          <a:noFill/>
        </p:spPr>
        <p:txBody>
          <a:bodyPr wrap="square" rtlCol="0">
            <a:spAutoFit/>
          </a:bodyPr>
          <a:lstStyle/>
          <a:p>
            <a:pPr algn="ctr"/>
            <a:r>
              <a:rPr lang="en-GB" dirty="0">
                <a:latin typeface="Comic Sans MS" pitchFamily="66" charset="0"/>
              </a:rPr>
              <a:t>B</a:t>
            </a:r>
          </a:p>
        </p:txBody>
      </p:sp>
      <p:cxnSp>
        <p:nvCxnSpPr>
          <p:cNvPr id="67" name="Straight Connector 66"/>
          <p:cNvCxnSpPr/>
          <p:nvPr/>
        </p:nvCxnSpPr>
        <p:spPr>
          <a:xfrm flipV="1">
            <a:off x="5699794" y="13432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5699794" y="21814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a:off x="4937794" y="1952897"/>
            <a:ext cx="381000" cy="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7985794" y="36292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080794" y="1800497"/>
            <a:ext cx="457200" cy="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62" idx="0"/>
          </p:cNvCxnSpPr>
          <p:nvPr/>
        </p:nvCxnSpPr>
        <p:spPr>
          <a:xfrm flipH="1">
            <a:off x="7299994" y="1800497"/>
            <a:ext cx="495300" cy="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V="1">
            <a:off x="7985794" y="2714897"/>
            <a:ext cx="0" cy="4572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62" idx="6"/>
          </p:cNvCxnSpPr>
          <p:nvPr/>
        </p:nvCxnSpPr>
        <p:spPr>
          <a:xfrm>
            <a:off x="7985794" y="1990997"/>
            <a:ext cx="0" cy="4953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8519194" y="32482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8519194" y="30958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16200000" flipH="1">
            <a:off x="5737894" y="26767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5585494" y="26767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394994" y="2486297"/>
            <a:ext cx="685800" cy="307777"/>
          </a:xfrm>
          <a:prstGeom prst="rect">
            <a:avLst/>
          </a:prstGeom>
          <a:noFill/>
        </p:spPr>
        <p:txBody>
          <a:bodyPr wrap="square" rtlCol="0">
            <a:spAutoFit/>
          </a:bodyPr>
          <a:lstStyle/>
          <a:p>
            <a:pPr algn="ctr"/>
            <a:r>
              <a:rPr lang="en-GB" sz="1400" dirty="0">
                <a:latin typeface="Comic Sans MS" pitchFamily="66" charset="0"/>
              </a:rPr>
              <a:t>0.4g</a:t>
            </a:r>
          </a:p>
        </p:txBody>
      </p:sp>
      <p:sp>
        <p:nvSpPr>
          <p:cNvPr id="80" name="TextBox 79"/>
          <p:cNvSpPr txBox="1"/>
          <p:nvPr/>
        </p:nvSpPr>
        <p:spPr>
          <a:xfrm>
            <a:off x="7680994" y="4010297"/>
            <a:ext cx="609600" cy="307777"/>
          </a:xfrm>
          <a:prstGeom prst="rect">
            <a:avLst/>
          </a:prstGeom>
          <a:noFill/>
        </p:spPr>
        <p:txBody>
          <a:bodyPr wrap="square" rtlCol="0">
            <a:spAutoFit/>
          </a:bodyPr>
          <a:lstStyle/>
          <a:p>
            <a:pPr algn="ctr"/>
            <a:r>
              <a:rPr lang="en-GB" sz="1400" dirty="0">
                <a:latin typeface="Comic Sans MS" pitchFamily="66" charset="0"/>
              </a:rPr>
              <a:t>0.8g</a:t>
            </a:r>
          </a:p>
        </p:txBody>
      </p:sp>
      <p:sp>
        <p:nvSpPr>
          <p:cNvPr id="81" name="TextBox 80"/>
          <p:cNvSpPr txBox="1"/>
          <p:nvPr/>
        </p:nvSpPr>
        <p:spPr>
          <a:xfrm>
            <a:off x="5471194" y="2943497"/>
            <a:ext cx="3810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82" name="TextBox 81"/>
          <p:cNvSpPr txBox="1"/>
          <p:nvPr/>
        </p:nvSpPr>
        <p:spPr>
          <a:xfrm>
            <a:off x="8585158" y="3177784"/>
            <a:ext cx="381000" cy="307777"/>
          </a:xfrm>
          <a:prstGeom prst="rect">
            <a:avLst/>
          </a:prstGeom>
          <a:noFill/>
        </p:spPr>
        <p:txBody>
          <a:bodyPr wrap="square" rtlCol="0">
            <a:spAutoFit/>
          </a:bodyPr>
          <a:lstStyle/>
          <a:p>
            <a:pPr algn="ctr"/>
            <a:r>
              <a:rPr lang="en-GB" sz="1400" dirty="0">
                <a:latin typeface="Comic Sans MS" pitchFamily="66" charset="0"/>
              </a:rPr>
              <a:t>a</a:t>
            </a:r>
          </a:p>
        </p:txBody>
      </p:sp>
      <p:sp>
        <p:nvSpPr>
          <p:cNvPr id="83" name="TextBox 82"/>
          <p:cNvSpPr txBox="1"/>
          <p:nvPr/>
        </p:nvSpPr>
        <p:spPr>
          <a:xfrm>
            <a:off x="7985794" y="2638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4" name="TextBox 83"/>
          <p:cNvSpPr txBox="1"/>
          <p:nvPr/>
        </p:nvSpPr>
        <p:spPr>
          <a:xfrm>
            <a:off x="7985794" y="2257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5" name="TextBox 84"/>
          <p:cNvSpPr txBox="1"/>
          <p:nvPr/>
        </p:nvSpPr>
        <p:spPr>
          <a:xfrm>
            <a:off x="6233194" y="1495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6" name="TextBox 85"/>
          <p:cNvSpPr txBox="1"/>
          <p:nvPr/>
        </p:nvSpPr>
        <p:spPr>
          <a:xfrm>
            <a:off x="7147594" y="1495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7" name="TextBox 86"/>
          <p:cNvSpPr txBox="1"/>
          <p:nvPr/>
        </p:nvSpPr>
        <p:spPr>
          <a:xfrm>
            <a:off x="6905346" y="809897"/>
            <a:ext cx="1828800" cy="523220"/>
          </a:xfrm>
          <a:prstGeom prst="rect">
            <a:avLst/>
          </a:prstGeom>
          <a:noFill/>
        </p:spPr>
        <p:txBody>
          <a:bodyPr wrap="square" rtlCol="0">
            <a:spAutoFit/>
          </a:bodyPr>
          <a:lstStyle/>
          <a:p>
            <a:pPr algn="ctr"/>
            <a:r>
              <a:rPr lang="en-GB" sz="1400" dirty="0">
                <a:latin typeface="Comic Sans MS" pitchFamily="66" charset="0"/>
              </a:rPr>
              <a:t>Draw a diagram and label all the forces</a:t>
            </a:r>
          </a:p>
        </p:txBody>
      </p:sp>
      <p:sp>
        <p:nvSpPr>
          <p:cNvPr id="88" name="TextBox 87"/>
          <p:cNvSpPr txBox="1"/>
          <p:nvPr/>
        </p:nvSpPr>
        <p:spPr>
          <a:xfrm>
            <a:off x="4009746" y="3248297"/>
            <a:ext cx="3505200" cy="461665"/>
          </a:xfrm>
          <a:prstGeom prst="rect">
            <a:avLst/>
          </a:prstGeom>
          <a:noFill/>
        </p:spPr>
        <p:txBody>
          <a:bodyPr wrap="square" rtlCol="0">
            <a:spAutoFit/>
          </a:bodyPr>
          <a:lstStyle/>
          <a:p>
            <a:pPr marL="171450" indent="-171450" algn="ctr">
              <a:buFont typeface="Wingdings"/>
              <a:buChar char="à"/>
            </a:pPr>
            <a:r>
              <a:rPr lang="en-GB" sz="1200" dirty="0">
                <a:latin typeface="Comic Sans MS" pitchFamily="66" charset="0"/>
                <a:sym typeface="Wingdings" pitchFamily="2" charset="2"/>
              </a:rPr>
              <a:t>We can set up separate equations of motion for A and B</a:t>
            </a:r>
          </a:p>
        </p:txBody>
      </p:sp>
      <p:sp>
        <p:nvSpPr>
          <p:cNvPr id="89" name="TextBox 88"/>
          <p:cNvSpPr txBox="1"/>
          <p:nvPr/>
        </p:nvSpPr>
        <p:spPr>
          <a:xfrm>
            <a:off x="4314546" y="1800497"/>
            <a:ext cx="685800" cy="307777"/>
          </a:xfrm>
          <a:prstGeom prst="rect">
            <a:avLst/>
          </a:prstGeom>
          <a:noFill/>
        </p:spPr>
        <p:txBody>
          <a:bodyPr wrap="square" rtlCol="0">
            <a:spAutoFit/>
          </a:bodyPr>
          <a:lstStyle/>
          <a:p>
            <a:pPr algn="ctr"/>
            <a:r>
              <a:rPr lang="en-GB" sz="1400" dirty="0">
                <a:latin typeface="Comic Sans MS" pitchFamily="66" charset="0"/>
              </a:rPr>
              <a:t>0.08g</a:t>
            </a:r>
          </a:p>
        </p:txBody>
      </p:sp>
      <p:sp>
        <p:nvSpPr>
          <p:cNvPr id="90" name="TextBox 89"/>
          <p:cNvSpPr txBox="1"/>
          <p:nvPr/>
        </p:nvSpPr>
        <p:spPr>
          <a:xfrm>
            <a:off x="5356894" y="1062381"/>
            <a:ext cx="685800" cy="307777"/>
          </a:xfrm>
          <a:prstGeom prst="rect">
            <a:avLst/>
          </a:prstGeom>
          <a:noFill/>
        </p:spPr>
        <p:txBody>
          <a:bodyPr wrap="square" rtlCol="0">
            <a:spAutoFit/>
          </a:bodyPr>
          <a:lstStyle/>
          <a:p>
            <a:pPr algn="ctr"/>
            <a:r>
              <a:rPr lang="en-GB" sz="1400" dirty="0">
                <a:latin typeface="Comic Sans MS" pitchFamily="66" charset="0"/>
              </a:rPr>
              <a:t>R</a:t>
            </a:r>
          </a:p>
        </p:txBody>
      </p:sp>
      <p:sp>
        <p:nvSpPr>
          <p:cNvPr id="91" name="TextBox 90"/>
          <p:cNvSpPr txBox="1"/>
          <p:nvPr/>
        </p:nvSpPr>
        <p:spPr>
          <a:xfrm>
            <a:off x="3852797" y="4391297"/>
            <a:ext cx="2209800" cy="276999"/>
          </a:xfrm>
          <a:prstGeom prst="rect">
            <a:avLst/>
          </a:prstGeom>
          <a:noFill/>
        </p:spPr>
        <p:txBody>
          <a:bodyPr wrap="square" rtlCol="0">
            <a:spAutoFit/>
          </a:bodyPr>
          <a:lstStyle/>
          <a:p>
            <a:pPr algn="ctr"/>
            <a:r>
              <a:rPr lang="en-GB" sz="1200" u="sng" dirty="0">
                <a:latin typeface="Comic Sans MS" pitchFamily="66" charset="0"/>
              </a:rPr>
              <a:t>Resolving horizontally for A</a:t>
            </a:r>
          </a:p>
        </p:txBody>
      </p:sp>
      <p:sp>
        <p:nvSpPr>
          <p:cNvPr id="92" name="TextBox 91"/>
          <p:cNvSpPr txBox="1"/>
          <p:nvPr/>
        </p:nvSpPr>
        <p:spPr>
          <a:xfrm>
            <a:off x="6367397" y="4391297"/>
            <a:ext cx="1981200" cy="276999"/>
          </a:xfrm>
          <a:prstGeom prst="rect">
            <a:avLst/>
          </a:prstGeom>
          <a:noFill/>
        </p:spPr>
        <p:txBody>
          <a:bodyPr wrap="square" rtlCol="0">
            <a:spAutoFit/>
          </a:bodyPr>
          <a:lstStyle/>
          <a:p>
            <a:pPr algn="ctr"/>
            <a:r>
              <a:rPr lang="en-GB" sz="1200" u="sng" dirty="0">
                <a:latin typeface="Comic Sans MS" pitchFamily="66" charset="0"/>
              </a:rPr>
              <a:t>Resolving vertically for B</a:t>
            </a:r>
          </a:p>
        </p:txBody>
      </p:sp>
      <mc:AlternateContent xmlns:mc="http://schemas.openxmlformats.org/markup-compatibility/2006" xmlns:a14="http://schemas.microsoft.com/office/drawing/2010/main">
        <mc:Choice Requires="a14">
          <p:sp>
            <p:nvSpPr>
              <p:cNvPr id="93" name="TextBox 92"/>
              <p:cNvSpPr txBox="1"/>
              <p:nvPr/>
            </p:nvSpPr>
            <p:spPr>
              <a:xfrm>
                <a:off x="4386197" y="4772297"/>
                <a:ext cx="82958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𝐹</m:t>
                      </m:r>
                      <m:r>
                        <a:rPr lang="en-GB" sz="1400" b="0" i="1" smtClean="0">
                          <a:latin typeface="Cambria Math"/>
                        </a:rPr>
                        <m:t>=</m:t>
                      </m:r>
                      <m:r>
                        <a:rPr lang="en-GB" sz="1400" b="0" i="1" smtClean="0">
                          <a:latin typeface="Cambria Math"/>
                        </a:rPr>
                        <m:t>𝑚𝑎</m:t>
                      </m:r>
                    </m:oMath>
                  </m:oMathPara>
                </a14:m>
                <a:endParaRPr lang="en-GB" sz="1400" dirty="0"/>
              </a:p>
            </p:txBody>
          </p:sp>
        </mc:Choice>
        <mc:Fallback xmlns="">
          <p:sp>
            <p:nvSpPr>
              <p:cNvPr id="93" name="TextBox 92"/>
              <p:cNvSpPr txBox="1">
                <a:spLocks noRot="1" noChangeAspect="1" noMove="1" noResize="1" noEditPoints="1" noAdjustHandles="1" noChangeArrowheads="1" noChangeShapeType="1" noTextEdit="1"/>
              </p:cNvSpPr>
              <p:nvPr/>
            </p:nvSpPr>
            <p:spPr>
              <a:xfrm>
                <a:off x="4386197" y="4772297"/>
                <a:ext cx="829586" cy="307777"/>
              </a:xfrm>
              <a:prstGeom prst="rect">
                <a:avLst/>
              </a:prstGeom>
              <a:blipFill>
                <a:blip r:embed="rId2"/>
                <a:stretch>
                  <a:fillRect/>
                </a:stretch>
              </a:blipFill>
            </p:spPr>
            <p:txBody>
              <a:bodyPr/>
              <a:lstStyle/>
              <a:p>
                <a:r>
                  <a:rPr lang="en-GB">
                    <a:noFill/>
                  </a:rPr>
                  <a:t> </a:t>
                </a:r>
              </a:p>
            </p:txBody>
          </p:sp>
        </mc:Fallback>
      </mc:AlternateContent>
      <p:sp>
        <p:nvSpPr>
          <p:cNvPr id="94" name="Arc 93"/>
          <p:cNvSpPr/>
          <p:nvPr/>
        </p:nvSpPr>
        <p:spPr>
          <a:xfrm>
            <a:off x="4919597" y="4924697"/>
            <a:ext cx="533400" cy="3048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5" name="TextBox 94"/>
          <p:cNvSpPr txBox="1"/>
          <p:nvPr/>
        </p:nvSpPr>
        <p:spPr>
          <a:xfrm>
            <a:off x="5376797" y="4848497"/>
            <a:ext cx="990600" cy="430887"/>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Resolve horizontally</a:t>
            </a:r>
            <a:endParaRPr lang="en-GB" sz="1100"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96" name="TextBox 95"/>
              <p:cNvSpPr txBox="1"/>
              <p:nvPr/>
            </p:nvSpPr>
            <p:spPr>
              <a:xfrm>
                <a:off x="3700397" y="5077097"/>
                <a:ext cx="157305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−0.08</m:t>
                      </m:r>
                      <m:r>
                        <a:rPr lang="en-GB" sz="1400" b="0" i="1" smtClean="0">
                          <a:latin typeface="Cambria Math"/>
                        </a:rPr>
                        <m:t>𝑔</m:t>
                      </m:r>
                      <m:r>
                        <a:rPr lang="en-GB" sz="1400" b="0" i="1" smtClean="0">
                          <a:latin typeface="Cambria Math"/>
                        </a:rPr>
                        <m:t>=0.4</m:t>
                      </m:r>
                      <m:r>
                        <a:rPr lang="en-GB" sz="1400" b="0" i="1" smtClean="0">
                          <a:latin typeface="Cambria Math"/>
                        </a:rPr>
                        <m:t>𝑎</m:t>
                      </m:r>
                    </m:oMath>
                  </m:oMathPara>
                </a14:m>
                <a:endParaRPr lang="en-GB" sz="1400" dirty="0"/>
              </a:p>
            </p:txBody>
          </p:sp>
        </mc:Choice>
        <mc:Fallback xmlns="">
          <p:sp>
            <p:nvSpPr>
              <p:cNvPr id="96" name="TextBox 95"/>
              <p:cNvSpPr txBox="1">
                <a:spLocks noRot="1" noChangeAspect="1" noMove="1" noResize="1" noEditPoints="1" noAdjustHandles="1" noChangeArrowheads="1" noChangeShapeType="1" noTextEdit="1"/>
              </p:cNvSpPr>
              <p:nvPr/>
            </p:nvSpPr>
            <p:spPr>
              <a:xfrm>
                <a:off x="3700397" y="5077097"/>
                <a:ext cx="1573059" cy="307777"/>
              </a:xfrm>
              <a:prstGeom prst="rect">
                <a:avLst/>
              </a:prstGeom>
              <a:blipFill>
                <a:blip r:embed="rId3"/>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7" name="TextBox 96"/>
              <p:cNvSpPr txBox="1"/>
              <p:nvPr/>
            </p:nvSpPr>
            <p:spPr>
              <a:xfrm>
                <a:off x="6900797" y="4772297"/>
                <a:ext cx="82958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𝐹</m:t>
                      </m:r>
                      <m:r>
                        <a:rPr lang="en-GB" sz="1400" b="0" i="1" smtClean="0">
                          <a:latin typeface="Cambria Math"/>
                        </a:rPr>
                        <m:t>=</m:t>
                      </m:r>
                      <m:r>
                        <a:rPr lang="en-GB" sz="1400" b="0" i="1" smtClean="0">
                          <a:latin typeface="Cambria Math"/>
                        </a:rPr>
                        <m:t>𝑚𝑎</m:t>
                      </m:r>
                    </m:oMath>
                  </m:oMathPara>
                </a14:m>
                <a:endParaRPr lang="en-GB" sz="1400" dirty="0"/>
              </a:p>
            </p:txBody>
          </p:sp>
        </mc:Choice>
        <mc:Fallback xmlns="">
          <p:sp>
            <p:nvSpPr>
              <p:cNvPr id="97" name="TextBox 96"/>
              <p:cNvSpPr txBox="1">
                <a:spLocks noRot="1" noChangeAspect="1" noMove="1" noResize="1" noEditPoints="1" noAdjustHandles="1" noChangeArrowheads="1" noChangeShapeType="1" noTextEdit="1"/>
              </p:cNvSpPr>
              <p:nvPr/>
            </p:nvSpPr>
            <p:spPr>
              <a:xfrm>
                <a:off x="6900797" y="4772297"/>
                <a:ext cx="829586" cy="307777"/>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8" name="TextBox 97"/>
              <p:cNvSpPr txBox="1"/>
              <p:nvPr/>
            </p:nvSpPr>
            <p:spPr>
              <a:xfrm>
                <a:off x="6291197" y="5077097"/>
                <a:ext cx="147367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0.8</m:t>
                      </m:r>
                      <m:r>
                        <a:rPr lang="en-GB" sz="1400" b="0" i="1" smtClean="0">
                          <a:latin typeface="Cambria Math"/>
                        </a:rPr>
                        <m:t>𝑔</m:t>
                      </m:r>
                      <m:r>
                        <a:rPr lang="en-GB" sz="1400" b="0" i="1" smtClean="0">
                          <a:latin typeface="Cambria Math"/>
                        </a:rPr>
                        <m:t>−</m:t>
                      </m:r>
                      <m:r>
                        <a:rPr lang="en-GB" sz="1400" b="0" i="1" smtClean="0">
                          <a:latin typeface="Cambria Math"/>
                        </a:rPr>
                        <m:t>𝑇</m:t>
                      </m:r>
                      <m:r>
                        <a:rPr lang="en-GB" sz="1400" b="0" i="1" smtClean="0">
                          <a:latin typeface="Cambria Math"/>
                        </a:rPr>
                        <m:t>=0.8</m:t>
                      </m:r>
                      <m:r>
                        <a:rPr lang="en-GB" sz="1400" b="0" i="1" smtClean="0">
                          <a:latin typeface="Cambria Math"/>
                        </a:rPr>
                        <m:t>𝑎</m:t>
                      </m:r>
                    </m:oMath>
                  </m:oMathPara>
                </a14:m>
                <a:endParaRPr lang="en-GB" sz="1400" dirty="0"/>
              </a:p>
            </p:txBody>
          </p:sp>
        </mc:Choice>
        <mc:Fallback xmlns="">
          <p:sp>
            <p:nvSpPr>
              <p:cNvPr id="98" name="TextBox 97"/>
              <p:cNvSpPr txBox="1">
                <a:spLocks noRot="1" noChangeAspect="1" noMove="1" noResize="1" noEditPoints="1" noAdjustHandles="1" noChangeArrowheads="1" noChangeShapeType="1" noTextEdit="1"/>
              </p:cNvSpPr>
              <p:nvPr/>
            </p:nvSpPr>
            <p:spPr>
              <a:xfrm>
                <a:off x="6291197" y="5077097"/>
                <a:ext cx="1473673" cy="307777"/>
              </a:xfrm>
              <a:prstGeom prst="rect">
                <a:avLst/>
              </a:prstGeom>
              <a:blipFill>
                <a:blip r:embed="rId4"/>
                <a:stretch>
                  <a:fillRect b="-6000"/>
                </a:stretch>
              </a:blipFill>
            </p:spPr>
            <p:txBody>
              <a:bodyPr/>
              <a:lstStyle/>
              <a:p>
                <a:r>
                  <a:rPr lang="en-GB">
                    <a:noFill/>
                  </a:rPr>
                  <a:t> </a:t>
                </a:r>
              </a:p>
            </p:txBody>
          </p:sp>
        </mc:Fallback>
      </mc:AlternateContent>
      <p:sp>
        <p:nvSpPr>
          <p:cNvPr id="99" name="Arc 98"/>
          <p:cNvSpPr/>
          <p:nvPr/>
        </p:nvSpPr>
        <p:spPr>
          <a:xfrm>
            <a:off x="7528594" y="4924697"/>
            <a:ext cx="533400" cy="3048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0" name="TextBox 99"/>
          <p:cNvSpPr txBox="1"/>
          <p:nvPr/>
        </p:nvSpPr>
        <p:spPr>
          <a:xfrm>
            <a:off x="7985794" y="4848497"/>
            <a:ext cx="990600" cy="430887"/>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Resolve vertically</a:t>
            </a:r>
            <a:endParaRPr lang="en-GB" sz="1100" baseline="-25000" dirty="0">
              <a:solidFill>
                <a:srgbClr val="0000FF"/>
              </a:solidFill>
              <a:latin typeface="Comic Sans MS" pitchFamily="66" charset="0"/>
            </a:endParaRPr>
          </a:p>
        </p:txBody>
      </p:sp>
      <mc:AlternateContent xmlns:mc="http://schemas.openxmlformats.org/markup-compatibility/2006" xmlns:a14="http://schemas.microsoft.com/office/drawing/2010/main">
        <mc:Choice Requires="a14">
          <p:sp>
            <p:nvSpPr>
              <p:cNvPr id="101" name="TextBox 100"/>
              <p:cNvSpPr txBox="1"/>
              <p:nvPr/>
            </p:nvSpPr>
            <p:spPr>
              <a:xfrm>
                <a:off x="5457546" y="6167781"/>
                <a:ext cx="124726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0.72</m:t>
                      </m:r>
                      <m:r>
                        <a:rPr lang="en-GB" sz="1400" b="0" i="1" smtClean="0">
                          <a:latin typeface="Cambria Math"/>
                        </a:rPr>
                        <m:t>𝑔</m:t>
                      </m:r>
                      <m:r>
                        <a:rPr lang="en-GB" sz="1400" b="0" i="1" smtClean="0">
                          <a:latin typeface="Cambria Math"/>
                        </a:rPr>
                        <m:t>=1.2</m:t>
                      </m:r>
                      <m:r>
                        <a:rPr lang="en-GB" sz="1400" b="0" i="1" smtClean="0">
                          <a:latin typeface="Cambria Math"/>
                        </a:rPr>
                        <m:t>𝑎</m:t>
                      </m:r>
                    </m:oMath>
                  </m:oMathPara>
                </a14:m>
                <a:endParaRPr lang="en-GB" sz="1400" dirty="0"/>
              </a:p>
            </p:txBody>
          </p:sp>
        </mc:Choice>
        <mc:Fallback xmlns="">
          <p:sp>
            <p:nvSpPr>
              <p:cNvPr id="101" name="TextBox 100"/>
              <p:cNvSpPr txBox="1">
                <a:spLocks noRot="1" noChangeAspect="1" noMove="1" noResize="1" noEditPoints="1" noAdjustHandles="1" noChangeArrowheads="1" noChangeShapeType="1" noTextEdit="1"/>
              </p:cNvSpPr>
              <p:nvPr/>
            </p:nvSpPr>
            <p:spPr>
              <a:xfrm>
                <a:off x="5457546" y="6167781"/>
                <a:ext cx="1247265" cy="307777"/>
              </a:xfrm>
              <a:prstGeom prst="rect">
                <a:avLst/>
              </a:prstGeom>
              <a:blipFill>
                <a:blip r:embed="rId5"/>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2" name="TextBox 101"/>
              <p:cNvSpPr txBox="1"/>
              <p:nvPr/>
            </p:nvSpPr>
            <p:spPr>
              <a:xfrm>
                <a:off x="5533746" y="6469604"/>
                <a:ext cx="91223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0.6</m:t>
                      </m:r>
                      <m:r>
                        <a:rPr lang="en-GB" sz="1400" b="0" i="1" smtClean="0">
                          <a:latin typeface="Cambria Math"/>
                        </a:rPr>
                        <m:t>𝑔</m:t>
                      </m:r>
                      <m:r>
                        <a:rPr lang="en-GB" sz="1400" b="0" i="1" smtClean="0">
                          <a:latin typeface="Cambria Math"/>
                        </a:rPr>
                        <m:t>=</m:t>
                      </m:r>
                      <m:r>
                        <a:rPr lang="en-GB" sz="1400" b="0" i="1" smtClean="0">
                          <a:latin typeface="Cambria Math"/>
                        </a:rPr>
                        <m:t>𝑎</m:t>
                      </m:r>
                    </m:oMath>
                  </m:oMathPara>
                </a14:m>
                <a:endParaRPr lang="en-GB" sz="1400" dirty="0"/>
              </a:p>
            </p:txBody>
          </p:sp>
        </mc:Choice>
        <mc:Fallback xmlns="">
          <p:sp>
            <p:nvSpPr>
              <p:cNvPr id="102" name="TextBox 101"/>
              <p:cNvSpPr txBox="1">
                <a:spLocks noRot="1" noChangeAspect="1" noMove="1" noResize="1" noEditPoints="1" noAdjustHandles="1" noChangeArrowheads="1" noChangeShapeType="1" noTextEdit="1"/>
              </p:cNvSpPr>
              <p:nvPr/>
            </p:nvSpPr>
            <p:spPr>
              <a:xfrm>
                <a:off x="5533746" y="6469604"/>
                <a:ext cx="912237" cy="307777"/>
              </a:xfrm>
              <a:prstGeom prst="rect">
                <a:avLst/>
              </a:prstGeom>
              <a:blipFill>
                <a:blip r:embed="rId6"/>
                <a:stretch>
                  <a:fillRect b="-588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3" name="TextBox 102"/>
              <p:cNvSpPr txBox="1"/>
              <p:nvPr/>
            </p:nvSpPr>
            <p:spPr>
              <a:xfrm>
                <a:off x="5152746" y="5558181"/>
                <a:ext cx="157305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−0.08</m:t>
                      </m:r>
                      <m:r>
                        <a:rPr lang="en-GB" sz="1400" b="0" i="1" smtClean="0">
                          <a:latin typeface="Cambria Math"/>
                        </a:rPr>
                        <m:t>𝑔</m:t>
                      </m:r>
                      <m:r>
                        <a:rPr lang="en-GB" sz="1400" b="0" i="1" smtClean="0">
                          <a:latin typeface="Cambria Math"/>
                        </a:rPr>
                        <m:t>=0.4</m:t>
                      </m:r>
                      <m:r>
                        <a:rPr lang="en-GB" sz="1400" b="0" i="1" smtClean="0">
                          <a:latin typeface="Cambria Math"/>
                        </a:rPr>
                        <m:t>𝑎</m:t>
                      </m:r>
                    </m:oMath>
                  </m:oMathPara>
                </a14:m>
                <a:endParaRPr lang="en-GB" sz="1400" dirty="0"/>
              </a:p>
            </p:txBody>
          </p:sp>
        </mc:Choice>
        <mc:Fallback xmlns="">
          <p:sp>
            <p:nvSpPr>
              <p:cNvPr id="103" name="TextBox 102"/>
              <p:cNvSpPr txBox="1">
                <a:spLocks noRot="1" noChangeAspect="1" noMove="1" noResize="1" noEditPoints="1" noAdjustHandles="1" noChangeArrowheads="1" noChangeShapeType="1" noTextEdit="1"/>
              </p:cNvSpPr>
              <p:nvPr/>
            </p:nvSpPr>
            <p:spPr>
              <a:xfrm>
                <a:off x="5152746" y="5558181"/>
                <a:ext cx="1573059" cy="307777"/>
              </a:xfrm>
              <a:prstGeom prst="rect">
                <a:avLst/>
              </a:prstGeom>
              <a:blipFill>
                <a:blip r:embed="rId3"/>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4" name="TextBox 103"/>
              <p:cNvSpPr txBox="1"/>
              <p:nvPr/>
            </p:nvSpPr>
            <p:spPr>
              <a:xfrm>
                <a:off x="5228946" y="5862981"/>
                <a:ext cx="147367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0.8</m:t>
                      </m:r>
                      <m:r>
                        <a:rPr lang="en-GB" sz="1400" b="0" i="1" smtClean="0">
                          <a:latin typeface="Cambria Math"/>
                        </a:rPr>
                        <m:t>𝑔</m:t>
                      </m:r>
                      <m:r>
                        <a:rPr lang="en-GB" sz="1400" b="0" i="1" smtClean="0">
                          <a:latin typeface="Cambria Math"/>
                        </a:rPr>
                        <m:t>−</m:t>
                      </m:r>
                      <m:r>
                        <a:rPr lang="en-GB" sz="1400" b="0" i="1" smtClean="0">
                          <a:latin typeface="Cambria Math"/>
                        </a:rPr>
                        <m:t>𝑇</m:t>
                      </m:r>
                      <m:r>
                        <a:rPr lang="en-GB" sz="1400" b="0" i="1" smtClean="0">
                          <a:latin typeface="Cambria Math"/>
                        </a:rPr>
                        <m:t>=0.8</m:t>
                      </m:r>
                      <m:r>
                        <a:rPr lang="en-GB" sz="1400" b="0" i="1" smtClean="0">
                          <a:latin typeface="Cambria Math"/>
                        </a:rPr>
                        <m:t>𝑎</m:t>
                      </m:r>
                    </m:oMath>
                  </m:oMathPara>
                </a14:m>
                <a:endParaRPr lang="en-GB" sz="1400" dirty="0"/>
              </a:p>
            </p:txBody>
          </p:sp>
        </mc:Choice>
        <mc:Fallback xmlns="">
          <p:sp>
            <p:nvSpPr>
              <p:cNvPr id="104" name="TextBox 103"/>
              <p:cNvSpPr txBox="1">
                <a:spLocks noRot="1" noChangeAspect="1" noMove="1" noResize="1" noEditPoints="1" noAdjustHandles="1" noChangeArrowheads="1" noChangeShapeType="1" noTextEdit="1"/>
              </p:cNvSpPr>
              <p:nvPr/>
            </p:nvSpPr>
            <p:spPr>
              <a:xfrm>
                <a:off x="5228946" y="5862981"/>
                <a:ext cx="1473673" cy="307777"/>
              </a:xfrm>
              <a:prstGeom prst="rect">
                <a:avLst/>
              </a:prstGeom>
              <a:blipFill>
                <a:blip r:embed="rId4"/>
                <a:stretch>
                  <a:fillRect b="-6000"/>
                </a:stretch>
              </a:blipFill>
            </p:spPr>
            <p:txBody>
              <a:bodyPr/>
              <a:lstStyle/>
              <a:p>
                <a:r>
                  <a:rPr lang="en-GB">
                    <a:noFill/>
                  </a:rPr>
                  <a:t> </a:t>
                </a:r>
              </a:p>
            </p:txBody>
          </p:sp>
        </mc:Fallback>
      </mc:AlternateContent>
      <p:sp>
        <p:nvSpPr>
          <p:cNvPr id="105" name="TextBox 104"/>
          <p:cNvSpPr txBox="1"/>
          <p:nvPr/>
        </p:nvSpPr>
        <p:spPr>
          <a:xfrm>
            <a:off x="3704946" y="5542259"/>
            <a:ext cx="1600200" cy="600164"/>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Add the two equations together</a:t>
            </a:r>
          </a:p>
          <a:p>
            <a:pPr algn="ctr"/>
            <a:r>
              <a:rPr lang="en-GB" sz="1100" dirty="0">
                <a:solidFill>
                  <a:srgbClr val="FF0000"/>
                </a:solidFill>
                <a:latin typeface="Comic Sans MS" pitchFamily="66" charset="0"/>
                <a:sym typeface="Wingdings" pitchFamily="2" charset="2"/>
              </a:rPr>
              <a:t> The T’s cancel out</a:t>
            </a:r>
            <a:endParaRPr lang="en-GB" sz="1100" dirty="0">
              <a:solidFill>
                <a:srgbClr val="FF0000"/>
              </a:solidFill>
              <a:latin typeface="Comic Sans MS" pitchFamily="66" charset="0"/>
            </a:endParaRPr>
          </a:p>
        </p:txBody>
      </p:sp>
      <p:sp>
        <p:nvSpPr>
          <p:cNvPr id="106" name="Arc 105"/>
          <p:cNvSpPr/>
          <p:nvPr/>
        </p:nvSpPr>
        <p:spPr>
          <a:xfrm>
            <a:off x="6448146" y="6296297"/>
            <a:ext cx="533400" cy="3048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7" name="TextBox 106"/>
          <p:cNvSpPr txBox="1"/>
          <p:nvPr/>
        </p:nvSpPr>
        <p:spPr>
          <a:xfrm>
            <a:off x="6829146" y="6296297"/>
            <a:ext cx="1295400" cy="261610"/>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Divide by 1.2</a:t>
            </a:r>
            <a:endParaRPr lang="en-GB" sz="1100" baseline="-25000" dirty="0">
              <a:solidFill>
                <a:srgbClr val="FF0000"/>
              </a:solidFill>
              <a:latin typeface="Comic Sans MS" pitchFamily="66" charset="0"/>
            </a:endParaRPr>
          </a:p>
        </p:txBody>
      </p:sp>
      <p:cxnSp>
        <p:nvCxnSpPr>
          <p:cNvPr id="110" name="Straight Connector 109"/>
          <p:cNvCxnSpPr/>
          <p:nvPr/>
        </p:nvCxnSpPr>
        <p:spPr>
          <a:xfrm>
            <a:off x="7667346" y="4391297"/>
            <a:ext cx="1143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8276946" y="3629297"/>
            <a:ext cx="0" cy="762000"/>
          </a:xfrm>
          <a:prstGeom prst="line">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8200746" y="3857897"/>
            <a:ext cx="609600" cy="307777"/>
          </a:xfrm>
          <a:prstGeom prst="rect">
            <a:avLst/>
          </a:prstGeom>
          <a:noFill/>
        </p:spPr>
        <p:txBody>
          <a:bodyPr wrap="square" rtlCol="0">
            <a:spAutoFit/>
          </a:bodyPr>
          <a:lstStyle/>
          <a:p>
            <a:pPr algn="ctr"/>
            <a:r>
              <a:rPr lang="en-GB" sz="1400" dirty="0">
                <a:latin typeface="Comic Sans MS" pitchFamily="66" charset="0"/>
              </a:rPr>
              <a:t>0.5m</a:t>
            </a:r>
          </a:p>
        </p:txBody>
      </p:sp>
    </p:spTree>
    <p:extLst>
      <p:ext uri="{BB962C8B-B14F-4D97-AF65-F5344CB8AC3E}">
        <p14:creationId xmlns:p14="http://schemas.microsoft.com/office/powerpoint/2010/main" val="3730709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7"/>
                                        </p:tgtEl>
                                        <p:attrNameLst>
                                          <p:attrName>style.visibility</p:attrName>
                                        </p:attrNameLst>
                                      </p:cBhvr>
                                      <p:to>
                                        <p:strVal val="visible"/>
                                      </p:to>
                                    </p:set>
                                    <p:animEffect transition="in" filter="blinds(horizontal)">
                                      <p:cBhvr>
                                        <p:cTn id="22" dur="500"/>
                                        <p:tgtEl>
                                          <p:spTgt spid="8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5" fill="hold" nodeType="click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blinds(vertical)">
                                      <p:cBhvr>
                                        <p:cTn id="27" dur="500"/>
                                        <p:tgtEl>
                                          <p:spTgt spid="58"/>
                                        </p:tgtEl>
                                      </p:cBhvr>
                                    </p:animEffect>
                                  </p:childTnLst>
                                </p:cTn>
                              </p:par>
                              <p:par>
                                <p:cTn id="28" presetID="3" presetClass="entr" presetSubtype="10" fill="hold" nodeType="withEffect">
                                  <p:stCondLst>
                                    <p:cond delay="0"/>
                                  </p:stCondLst>
                                  <p:childTnLst>
                                    <p:set>
                                      <p:cBhvr>
                                        <p:cTn id="29" dur="1" fill="hold">
                                          <p:stCondLst>
                                            <p:cond delay="0"/>
                                          </p:stCondLst>
                                        </p:cTn>
                                        <p:tgtEl>
                                          <p:spTgt spid="59"/>
                                        </p:tgtEl>
                                        <p:attrNameLst>
                                          <p:attrName>style.visibility</p:attrName>
                                        </p:attrNameLst>
                                      </p:cBhvr>
                                      <p:to>
                                        <p:strVal val="visible"/>
                                      </p:to>
                                    </p:set>
                                    <p:animEffect transition="in" filter="blinds(horizontal)">
                                      <p:cBhvr>
                                        <p:cTn id="30" dur="500"/>
                                        <p:tgtEl>
                                          <p:spTgt spid="59"/>
                                        </p:tgtEl>
                                      </p:cBhvr>
                                    </p:animEffect>
                                  </p:childTnLst>
                                </p:cTn>
                              </p:par>
                              <p:par>
                                <p:cTn id="31" presetID="3" presetClass="entr" presetSubtype="5" fill="hold" nodeType="withEffect">
                                  <p:stCondLst>
                                    <p:cond delay="0"/>
                                  </p:stCondLst>
                                  <p:childTnLst>
                                    <p:set>
                                      <p:cBhvr>
                                        <p:cTn id="32" dur="1" fill="hold">
                                          <p:stCondLst>
                                            <p:cond delay="0"/>
                                          </p:stCondLst>
                                        </p:cTn>
                                        <p:tgtEl>
                                          <p:spTgt spid="110"/>
                                        </p:tgtEl>
                                        <p:attrNameLst>
                                          <p:attrName>style.visibility</p:attrName>
                                        </p:attrNameLst>
                                      </p:cBhvr>
                                      <p:to>
                                        <p:strVal val="visible"/>
                                      </p:to>
                                    </p:set>
                                    <p:animEffect transition="in" filter="blinds(vertical)">
                                      <p:cBhvr>
                                        <p:cTn id="33" dur="500"/>
                                        <p:tgtEl>
                                          <p:spTgt spid="110"/>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62"/>
                                        </p:tgtEl>
                                        <p:attrNameLst>
                                          <p:attrName>style.visibility</p:attrName>
                                        </p:attrNameLst>
                                      </p:cBhvr>
                                      <p:to>
                                        <p:strVal val="visible"/>
                                      </p:to>
                                    </p:set>
                                    <p:animEffect transition="in" filter="blinds(horizontal)">
                                      <p:cBhvr>
                                        <p:cTn id="36" dur="500"/>
                                        <p:tgtEl>
                                          <p:spTgt spid="62"/>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61"/>
                                        </p:tgtEl>
                                        <p:attrNameLst>
                                          <p:attrName>style.visibility</p:attrName>
                                        </p:attrNameLst>
                                      </p:cBhvr>
                                      <p:to>
                                        <p:strVal val="visible"/>
                                      </p:to>
                                    </p:set>
                                    <p:animEffect transition="in" filter="blinds(horizontal)">
                                      <p:cBhvr>
                                        <p:cTn id="41" dur="500"/>
                                        <p:tgtEl>
                                          <p:spTgt spid="61"/>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60"/>
                                        </p:tgtEl>
                                        <p:attrNameLst>
                                          <p:attrName>style.visibility</p:attrName>
                                        </p:attrNameLst>
                                      </p:cBhvr>
                                      <p:to>
                                        <p:strVal val="visible"/>
                                      </p:to>
                                    </p:set>
                                    <p:animEffect transition="in" filter="blinds(horizontal)">
                                      <p:cBhvr>
                                        <p:cTn id="44" dur="500"/>
                                        <p:tgtEl>
                                          <p:spTgt spid="60"/>
                                        </p:tgtEl>
                                      </p:cBhvr>
                                    </p:animEffect>
                                  </p:childTnLst>
                                </p:cTn>
                              </p:par>
                              <p:par>
                                <p:cTn id="45" presetID="3" presetClass="entr" presetSubtype="5" fill="hold" nodeType="withEffect">
                                  <p:stCondLst>
                                    <p:cond delay="0"/>
                                  </p:stCondLst>
                                  <p:childTnLst>
                                    <p:set>
                                      <p:cBhvr>
                                        <p:cTn id="46" dur="1" fill="hold">
                                          <p:stCondLst>
                                            <p:cond delay="0"/>
                                          </p:stCondLst>
                                        </p:cTn>
                                        <p:tgtEl>
                                          <p:spTgt spid="63"/>
                                        </p:tgtEl>
                                        <p:attrNameLst>
                                          <p:attrName>style.visibility</p:attrName>
                                        </p:attrNameLst>
                                      </p:cBhvr>
                                      <p:to>
                                        <p:strVal val="visible"/>
                                      </p:to>
                                    </p:set>
                                    <p:animEffect transition="in" filter="blinds(vertical)">
                                      <p:cBhvr>
                                        <p:cTn id="47" dur="500"/>
                                        <p:tgtEl>
                                          <p:spTgt spid="6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4"/>
                                        </p:tgtEl>
                                        <p:attrNameLst>
                                          <p:attrName>style.visibility</p:attrName>
                                        </p:attrNameLst>
                                      </p:cBhvr>
                                      <p:to>
                                        <p:strVal val="visible"/>
                                      </p:to>
                                    </p:set>
                                    <p:animEffect transition="in" filter="blinds(horizontal)">
                                      <p:cBhvr>
                                        <p:cTn id="52" dur="500"/>
                                        <p:tgtEl>
                                          <p:spTgt spid="64"/>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blinds(horizontal)">
                                      <p:cBhvr>
                                        <p:cTn id="55" dur="500"/>
                                        <p:tgtEl>
                                          <p:spTgt spid="65"/>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66"/>
                                        </p:tgtEl>
                                        <p:attrNameLst>
                                          <p:attrName>style.visibility</p:attrName>
                                        </p:attrNameLst>
                                      </p:cBhvr>
                                      <p:to>
                                        <p:strVal val="visible"/>
                                      </p:to>
                                    </p:set>
                                    <p:animEffect transition="in" filter="blinds(horizontal)">
                                      <p:cBhvr>
                                        <p:cTn id="58" dur="500"/>
                                        <p:tgtEl>
                                          <p:spTgt spid="66"/>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112"/>
                                        </p:tgtEl>
                                        <p:attrNameLst>
                                          <p:attrName>style.visibility</p:attrName>
                                        </p:attrNameLst>
                                      </p:cBhvr>
                                      <p:to>
                                        <p:strVal val="visible"/>
                                      </p:to>
                                    </p:set>
                                    <p:animEffect transition="in" filter="blinds(horizontal)">
                                      <p:cBhvr>
                                        <p:cTn id="63" dur="500"/>
                                        <p:tgtEl>
                                          <p:spTgt spid="112"/>
                                        </p:tgtEl>
                                      </p:cBhvr>
                                    </p:animEffect>
                                  </p:childTnLst>
                                </p:cTn>
                              </p:par>
                              <p:par>
                                <p:cTn id="64" presetID="3" presetClass="entr" presetSubtype="10" fill="hold" nodeType="withEffect">
                                  <p:stCondLst>
                                    <p:cond delay="0"/>
                                  </p:stCondLst>
                                  <p:childTnLst>
                                    <p:set>
                                      <p:cBhvr>
                                        <p:cTn id="65" dur="1" fill="hold">
                                          <p:stCondLst>
                                            <p:cond delay="0"/>
                                          </p:stCondLst>
                                        </p:cTn>
                                        <p:tgtEl>
                                          <p:spTgt spid="111"/>
                                        </p:tgtEl>
                                        <p:attrNameLst>
                                          <p:attrName>style.visibility</p:attrName>
                                        </p:attrNameLst>
                                      </p:cBhvr>
                                      <p:to>
                                        <p:strVal val="visible"/>
                                      </p:to>
                                    </p:set>
                                    <p:animEffect transition="in" filter="blinds(horizontal)">
                                      <p:cBhvr>
                                        <p:cTn id="66" dur="500"/>
                                        <p:tgtEl>
                                          <p:spTgt spid="111"/>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68"/>
                                        </p:tgtEl>
                                        <p:attrNameLst>
                                          <p:attrName>style.visibility</p:attrName>
                                        </p:attrNameLst>
                                      </p:cBhvr>
                                      <p:to>
                                        <p:strVal val="visible"/>
                                      </p:to>
                                    </p:set>
                                    <p:animEffect transition="in" filter="blinds(horizontal)">
                                      <p:cBhvr>
                                        <p:cTn id="71" dur="500"/>
                                        <p:tgtEl>
                                          <p:spTgt spid="68"/>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79"/>
                                        </p:tgtEl>
                                        <p:attrNameLst>
                                          <p:attrName>style.visibility</p:attrName>
                                        </p:attrNameLst>
                                      </p:cBhvr>
                                      <p:to>
                                        <p:strVal val="visible"/>
                                      </p:to>
                                    </p:set>
                                    <p:animEffect transition="in" filter="blinds(horizontal)">
                                      <p:cBhvr>
                                        <p:cTn id="74" dur="500"/>
                                        <p:tgtEl>
                                          <p:spTgt spid="79"/>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nodeType="clickEffect">
                                  <p:stCondLst>
                                    <p:cond delay="0"/>
                                  </p:stCondLst>
                                  <p:childTnLst>
                                    <p:set>
                                      <p:cBhvr>
                                        <p:cTn id="78" dur="1" fill="hold">
                                          <p:stCondLst>
                                            <p:cond delay="0"/>
                                          </p:stCondLst>
                                        </p:cTn>
                                        <p:tgtEl>
                                          <p:spTgt spid="67"/>
                                        </p:tgtEl>
                                        <p:attrNameLst>
                                          <p:attrName>style.visibility</p:attrName>
                                        </p:attrNameLst>
                                      </p:cBhvr>
                                      <p:to>
                                        <p:strVal val="visible"/>
                                      </p:to>
                                    </p:set>
                                    <p:animEffect transition="in" filter="blinds(horizontal)">
                                      <p:cBhvr>
                                        <p:cTn id="79" dur="500"/>
                                        <p:tgtEl>
                                          <p:spTgt spid="67"/>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90"/>
                                        </p:tgtEl>
                                        <p:attrNameLst>
                                          <p:attrName>style.visibility</p:attrName>
                                        </p:attrNameLst>
                                      </p:cBhvr>
                                      <p:to>
                                        <p:strVal val="visible"/>
                                      </p:to>
                                    </p:set>
                                    <p:animEffect transition="in" filter="blinds(horizontal)">
                                      <p:cBhvr>
                                        <p:cTn id="82" dur="500"/>
                                        <p:tgtEl>
                                          <p:spTgt spid="90"/>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89"/>
                                        </p:tgtEl>
                                        <p:attrNameLst>
                                          <p:attrName>style.visibility</p:attrName>
                                        </p:attrNameLst>
                                      </p:cBhvr>
                                      <p:to>
                                        <p:strVal val="visible"/>
                                      </p:to>
                                    </p:set>
                                    <p:animEffect transition="in" filter="blinds(horizontal)">
                                      <p:cBhvr>
                                        <p:cTn id="87" dur="500"/>
                                        <p:tgtEl>
                                          <p:spTgt spid="89"/>
                                        </p:tgtEl>
                                      </p:cBhvr>
                                    </p:animEffect>
                                  </p:childTnLst>
                                </p:cTn>
                              </p:par>
                              <p:par>
                                <p:cTn id="88" presetID="3" presetClass="entr" presetSubtype="10" fill="hold" nodeType="withEffect">
                                  <p:stCondLst>
                                    <p:cond delay="0"/>
                                  </p:stCondLst>
                                  <p:childTnLst>
                                    <p:set>
                                      <p:cBhvr>
                                        <p:cTn id="89" dur="1" fill="hold">
                                          <p:stCondLst>
                                            <p:cond delay="0"/>
                                          </p:stCondLst>
                                        </p:cTn>
                                        <p:tgtEl>
                                          <p:spTgt spid="69"/>
                                        </p:tgtEl>
                                        <p:attrNameLst>
                                          <p:attrName>style.visibility</p:attrName>
                                        </p:attrNameLst>
                                      </p:cBhvr>
                                      <p:to>
                                        <p:strVal val="visible"/>
                                      </p:to>
                                    </p:set>
                                    <p:animEffect transition="in" filter="blinds(horizontal)">
                                      <p:cBhvr>
                                        <p:cTn id="90" dur="500"/>
                                        <p:tgtEl>
                                          <p:spTgt spid="69"/>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nodeType="clickEffect">
                                  <p:stCondLst>
                                    <p:cond delay="0"/>
                                  </p:stCondLst>
                                  <p:childTnLst>
                                    <p:set>
                                      <p:cBhvr>
                                        <p:cTn id="94" dur="1" fill="hold">
                                          <p:stCondLst>
                                            <p:cond delay="0"/>
                                          </p:stCondLst>
                                        </p:cTn>
                                        <p:tgtEl>
                                          <p:spTgt spid="71"/>
                                        </p:tgtEl>
                                        <p:attrNameLst>
                                          <p:attrName>style.visibility</p:attrName>
                                        </p:attrNameLst>
                                      </p:cBhvr>
                                      <p:to>
                                        <p:strVal val="visible"/>
                                      </p:to>
                                    </p:set>
                                    <p:animEffect transition="in" filter="blinds(horizontal)">
                                      <p:cBhvr>
                                        <p:cTn id="95" dur="500"/>
                                        <p:tgtEl>
                                          <p:spTgt spid="71"/>
                                        </p:tgtEl>
                                      </p:cBhvr>
                                    </p:animEffect>
                                  </p:childTnLst>
                                </p:cTn>
                              </p:par>
                              <p:par>
                                <p:cTn id="96" presetID="3" presetClass="entr" presetSubtype="10" fill="hold" grpId="0" nodeType="withEffect">
                                  <p:stCondLst>
                                    <p:cond delay="0"/>
                                  </p:stCondLst>
                                  <p:childTnLst>
                                    <p:set>
                                      <p:cBhvr>
                                        <p:cTn id="97" dur="1" fill="hold">
                                          <p:stCondLst>
                                            <p:cond delay="0"/>
                                          </p:stCondLst>
                                        </p:cTn>
                                        <p:tgtEl>
                                          <p:spTgt spid="85"/>
                                        </p:tgtEl>
                                        <p:attrNameLst>
                                          <p:attrName>style.visibility</p:attrName>
                                        </p:attrNameLst>
                                      </p:cBhvr>
                                      <p:to>
                                        <p:strVal val="visible"/>
                                      </p:to>
                                    </p:set>
                                    <p:animEffect transition="in" filter="blinds(horizontal)">
                                      <p:cBhvr>
                                        <p:cTn id="98" dur="500"/>
                                        <p:tgtEl>
                                          <p:spTgt spid="85"/>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nodeType="clickEffect">
                                  <p:stCondLst>
                                    <p:cond delay="0"/>
                                  </p:stCondLst>
                                  <p:childTnLst>
                                    <p:set>
                                      <p:cBhvr>
                                        <p:cTn id="102" dur="1" fill="hold">
                                          <p:stCondLst>
                                            <p:cond delay="0"/>
                                          </p:stCondLst>
                                        </p:cTn>
                                        <p:tgtEl>
                                          <p:spTgt spid="70"/>
                                        </p:tgtEl>
                                        <p:attrNameLst>
                                          <p:attrName>style.visibility</p:attrName>
                                        </p:attrNameLst>
                                      </p:cBhvr>
                                      <p:to>
                                        <p:strVal val="visible"/>
                                      </p:to>
                                    </p:set>
                                    <p:animEffect transition="in" filter="blinds(horizontal)">
                                      <p:cBhvr>
                                        <p:cTn id="103" dur="500"/>
                                        <p:tgtEl>
                                          <p:spTgt spid="70"/>
                                        </p:tgtEl>
                                      </p:cBhvr>
                                    </p:animEffect>
                                  </p:childTnLst>
                                </p:cTn>
                              </p:par>
                              <p:par>
                                <p:cTn id="104" presetID="3" presetClass="entr" presetSubtype="10" fill="hold" grpId="0" nodeType="withEffect">
                                  <p:stCondLst>
                                    <p:cond delay="0"/>
                                  </p:stCondLst>
                                  <p:childTnLst>
                                    <p:set>
                                      <p:cBhvr>
                                        <p:cTn id="105" dur="1" fill="hold">
                                          <p:stCondLst>
                                            <p:cond delay="0"/>
                                          </p:stCondLst>
                                        </p:cTn>
                                        <p:tgtEl>
                                          <p:spTgt spid="80"/>
                                        </p:tgtEl>
                                        <p:attrNameLst>
                                          <p:attrName>style.visibility</p:attrName>
                                        </p:attrNameLst>
                                      </p:cBhvr>
                                      <p:to>
                                        <p:strVal val="visible"/>
                                      </p:to>
                                    </p:set>
                                    <p:animEffect transition="in" filter="blinds(horizontal)">
                                      <p:cBhvr>
                                        <p:cTn id="106" dur="500"/>
                                        <p:tgtEl>
                                          <p:spTgt spid="80"/>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nodeType="clickEffect">
                                  <p:stCondLst>
                                    <p:cond delay="0"/>
                                  </p:stCondLst>
                                  <p:childTnLst>
                                    <p:set>
                                      <p:cBhvr>
                                        <p:cTn id="110" dur="1" fill="hold">
                                          <p:stCondLst>
                                            <p:cond delay="0"/>
                                          </p:stCondLst>
                                        </p:cTn>
                                        <p:tgtEl>
                                          <p:spTgt spid="73"/>
                                        </p:tgtEl>
                                        <p:attrNameLst>
                                          <p:attrName>style.visibility</p:attrName>
                                        </p:attrNameLst>
                                      </p:cBhvr>
                                      <p:to>
                                        <p:strVal val="visible"/>
                                      </p:to>
                                    </p:set>
                                    <p:animEffect transition="in" filter="blinds(horizontal)">
                                      <p:cBhvr>
                                        <p:cTn id="111" dur="500"/>
                                        <p:tgtEl>
                                          <p:spTgt spid="73"/>
                                        </p:tgtEl>
                                      </p:cBhvr>
                                    </p:animEffect>
                                  </p:childTnLst>
                                </p:cTn>
                              </p:par>
                              <p:par>
                                <p:cTn id="112" presetID="3" presetClass="entr" presetSubtype="10" fill="hold" grpId="0" nodeType="withEffect">
                                  <p:stCondLst>
                                    <p:cond delay="0"/>
                                  </p:stCondLst>
                                  <p:childTnLst>
                                    <p:set>
                                      <p:cBhvr>
                                        <p:cTn id="113" dur="1" fill="hold">
                                          <p:stCondLst>
                                            <p:cond delay="0"/>
                                          </p:stCondLst>
                                        </p:cTn>
                                        <p:tgtEl>
                                          <p:spTgt spid="83"/>
                                        </p:tgtEl>
                                        <p:attrNameLst>
                                          <p:attrName>style.visibility</p:attrName>
                                        </p:attrNameLst>
                                      </p:cBhvr>
                                      <p:to>
                                        <p:strVal val="visible"/>
                                      </p:to>
                                    </p:set>
                                    <p:animEffect transition="in" filter="blinds(horizontal)">
                                      <p:cBhvr>
                                        <p:cTn id="114" dur="500"/>
                                        <p:tgtEl>
                                          <p:spTgt spid="83"/>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nodeType="clickEffect">
                                  <p:stCondLst>
                                    <p:cond delay="0"/>
                                  </p:stCondLst>
                                  <p:childTnLst>
                                    <p:set>
                                      <p:cBhvr>
                                        <p:cTn id="118" dur="1" fill="hold">
                                          <p:stCondLst>
                                            <p:cond delay="0"/>
                                          </p:stCondLst>
                                        </p:cTn>
                                        <p:tgtEl>
                                          <p:spTgt spid="72"/>
                                        </p:tgtEl>
                                        <p:attrNameLst>
                                          <p:attrName>style.visibility</p:attrName>
                                        </p:attrNameLst>
                                      </p:cBhvr>
                                      <p:to>
                                        <p:strVal val="visible"/>
                                      </p:to>
                                    </p:set>
                                    <p:animEffect transition="in" filter="blinds(horizontal)">
                                      <p:cBhvr>
                                        <p:cTn id="119" dur="500"/>
                                        <p:tgtEl>
                                          <p:spTgt spid="72"/>
                                        </p:tgtEl>
                                      </p:cBhvr>
                                    </p:animEffect>
                                  </p:childTnLst>
                                </p:cTn>
                              </p:par>
                              <p:par>
                                <p:cTn id="120" presetID="3" presetClass="entr" presetSubtype="10" fill="hold" grpId="0" nodeType="withEffect">
                                  <p:stCondLst>
                                    <p:cond delay="0"/>
                                  </p:stCondLst>
                                  <p:childTnLst>
                                    <p:set>
                                      <p:cBhvr>
                                        <p:cTn id="121" dur="1" fill="hold">
                                          <p:stCondLst>
                                            <p:cond delay="0"/>
                                          </p:stCondLst>
                                        </p:cTn>
                                        <p:tgtEl>
                                          <p:spTgt spid="86"/>
                                        </p:tgtEl>
                                        <p:attrNameLst>
                                          <p:attrName>style.visibility</p:attrName>
                                        </p:attrNameLst>
                                      </p:cBhvr>
                                      <p:to>
                                        <p:strVal val="visible"/>
                                      </p:to>
                                    </p:set>
                                    <p:animEffect transition="in" filter="blinds(horizontal)">
                                      <p:cBhvr>
                                        <p:cTn id="122" dur="500"/>
                                        <p:tgtEl>
                                          <p:spTgt spid="86"/>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nodeType="clickEffect">
                                  <p:stCondLst>
                                    <p:cond delay="0"/>
                                  </p:stCondLst>
                                  <p:childTnLst>
                                    <p:set>
                                      <p:cBhvr>
                                        <p:cTn id="126" dur="1" fill="hold">
                                          <p:stCondLst>
                                            <p:cond delay="0"/>
                                          </p:stCondLst>
                                        </p:cTn>
                                        <p:tgtEl>
                                          <p:spTgt spid="74"/>
                                        </p:tgtEl>
                                        <p:attrNameLst>
                                          <p:attrName>style.visibility</p:attrName>
                                        </p:attrNameLst>
                                      </p:cBhvr>
                                      <p:to>
                                        <p:strVal val="visible"/>
                                      </p:to>
                                    </p:set>
                                    <p:animEffect transition="in" filter="blinds(horizontal)">
                                      <p:cBhvr>
                                        <p:cTn id="127" dur="500"/>
                                        <p:tgtEl>
                                          <p:spTgt spid="74"/>
                                        </p:tgtEl>
                                      </p:cBhvr>
                                    </p:animEffect>
                                  </p:childTnLst>
                                </p:cTn>
                              </p:par>
                              <p:par>
                                <p:cTn id="128" presetID="3" presetClass="entr" presetSubtype="10" fill="hold" grpId="0" nodeType="withEffect">
                                  <p:stCondLst>
                                    <p:cond delay="0"/>
                                  </p:stCondLst>
                                  <p:childTnLst>
                                    <p:set>
                                      <p:cBhvr>
                                        <p:cTn id="129" dur="1" fill="hold">
                                          <p:stCondLst>
                                            <p:cond delay="0"/>
                                          </p:stCondLst>
                                        </p:cTn>
                                        <p:tgtEl>
                                          <p:spTgt spid="84"/>
                                        </p:tgtEl>
                                        <p:attrNameLst>
                                          <p:attrName>style.visibility</p:attrName>
                                        </p:attrNameLst>
                                      </p:cBhvr>
                                      <p:to>
                                        <p:strVal val="visible"/>
                                      </p:to>
                                    </p:set>
                                    <p:animEffect transition="in" filter="blinds(horizontal)">
                                      <p:cBhvr>
                                        <p:cTn id="130" dur="500"/>
                                        <p:tgtEl>
                                          <p:spTgt spid="84"/>
                                        </p:tgtEl>
                                      </p:cBhvr>
                                    </p:animEffect>
                                  </p:childTnLst>
                                </p:cTn>
                              </p:par>
                            </p:childTnLst>
                          </p:cTn>
                        </p:par>
                      </p:childTnLst>
                    </p:cTn>
                  </p:par>
                  <p:par>
                    <p:cTn id="131" fill="hold">
                      <p:stCondLst>
                        <p:cond delay="indefinite"/>
                      </p:stCondLst>
                      <p:childTnLst>
                        <p:par>
                          <p:cTn id="132" fill="hold">
                            <p:stCondLst>
                              <p:cond delay="0"/>
                            </p:stCondLst>
                            <p:childTnLst>
                              <p:par>
                                <p:cTn id="133" presetID="3" presetClass="entr" presetSubtype="10" fill="hold" nodeType="clickEffect">
                                  <p:stCondLst>
                                    <p:cond delay="0"/>
                                  </p:stCondLst>
                                  <p:childTnLst>
                                    <p:set>
                                      <p:cBhvr>
                                        <p:cTn id="134" dur="1" fill="hold">
                                          <p:stCondLst>
                                            <p:cond delay="0"/>
                                          </p:stCondLst>
                                        </p:cTn>
                                        <p:tgtEl>
                                          <p:spTgt spid="77"/>
                                        </p:tgtEl>
                                        <p:attrNameLst>
                                          <p:attrName>style.visibility</p:attrName>
                                        </p:attrNameLst>
                                      </p:cBhvr>
                                      <p:to>
                                        <p:strVal val="visible"/>
                                      </p:to>
                                    </p:set>
                                    <p:animEffect transition="in" filter="blinds(horizontal)">
                                      <p:cBhvr>
                                        <p:cTn id="135" dur="500"/>
                                        <p:tgtEl>
                                          <p:spTgt spid="77"/>
                                        </p:tgtEl>
                                      </p:cBhvr>
                                    </p:animEffect>
                                  </p:childTnLst>
                                </p:cTn>
                              </p:par>
                              <p:par>
                                <p:cTn id="136" presetID="3" presetClass="entr" presetSubtype="10" fill="hold" nodeType="withEffect">
                                  <p:stCondLst>
                                    <p:cond delay="0"/>
                                  </p:stCondLst>
                                  <p:childTnLst>
                                    <p:set>
                                      <p:cBhvr>
                                        <p:cTn id="137" dur="1" fill="hold">
                                          <p:stCondLst>
                                            <p:cond delay="0"/>
                                          </p:stCondLst>
                                        </p:cTn>
                                        <p:tgtEl>
                                          <p:spTgt spid="78"/>
                                        </p:tgtEl>
                                        <p:attrNameLst>
                                          <p:attrName>style.visibility</p:attrName>
                                        </p:attrNameLst>
                                      </p:cBhvr>
                                      <p:to>
                                        <p:strVal val="visible"/>
                                      </p:to>
                                    </p:set>
                                    <p:animEffect transition="in" filter="blinds(horizontal)">
                                      <p:cBhvr>
                                        <p:cTn id="138" dur="500"/>
                                        <p:tgtEl>
                                          <p:spTgt spid="78"/>
                                        </p:tgtEl>
                                      </p:cBhvr>
                                    </p:animEffect>
                                  </p:childTnLst>
                                </p:cTn>
                              </p:par>
                              <p:par>
                                <p:cTn id="139" presetID="3" presetClass="entr" presetSubtype="10" fill="hold" grpId="0" nodeType="withEffect">
                                  <p:stCondLst>
                                    <p:cond delay="0"/>
                                  </p:stCondLst>
                                  <p:childTnLst>
                                    <p:set>
                                      <p:cBhvr>
                                        <p:cTn id="140" dur="1" fill="hold">
                                          <p:stCondLst>
                                            <p:cond delay="0"/>
                                          </p:stCondLst>
                                        </p:cTn>
                                        <p:tgtEl>
                                          <p:spTgt spid="81"/>
                                        </p:tgtEl>
                                        <p:attrNameLst>
                                          <p:attrName>style.visibility</p:attrName>
                                        </p:attrNameLst>
                                      </p:cBhvr>
                                      <p:to>
                                        <p:strVal val="visible"/>
                                      </p:to>
                                    </p:set>
                                    <p:animEffect transition="in" filter="blinds(horizontal)">
                                      <p:cBhvr>
                                        <p:cTn id="141" dur="500"/>
                                        <p:tgtEl>
                                          <p:spTgt spid="81"/>
                                        </p:tgtEl>
                                      </p:cBhvr>
                                    </p:animEffect>
                                  </p:childTnLst>
                                </p:cTn>
                              </p:par>
                              <p:par>
                                <p:cTn id="142" presetID="3" presetClass="entr" presetSubtype="10" fill="hold" nodeType="withEffect">
                                  <p:stCondLst>
                                    <p:cond delay="0"/>
                                  </p:stCondLst>
                                  <p:childTnLst>
                                    <p:set>
                                      <p:cBhvr>
                                        <p:cTn id="143" dur="1" fill="hold">
                                          <p:stCondLst>
                                            <p:cond delay="0"/>
                                          </p:stCondLst>
                                        </p:cTn>
                                        <p:tgtEl>
                                          <p:spTgt spid="75"/>
                                        </p:tgtEl>
                                        <p:attrNameLst>
                                          <p:attrName>style.visibility</p:attrName>
                                        </p:attrNameLst>
                                      </p:cBhvr>
                                      <p:to>
                                        <p:strVal val="visible"/>
                                      </p:to>
                                    </p:set>
                                    <p:animEffect transition="in" filter="blinds(horizontal)">
                                      <p:cBhvr>
                                        <p:cTn id="144" dur="500"/>
                                        <p:tgtEl>
                                          <p:spTgt spid="75"/>
                                        </p:tgtEl>
                                      </p:cBhvr>
                                    </p:animEffect>
                                  </p:childTnLst>
                                </p:cTn>
                              </p:par>
                              <p:par>
                                <p:cTn id="145" presetID="3" presetClass="entr" presetSubtype="10" fill="hold" nodeType="withEffect">
                                  <p:stCondLst>
                                    <p:cond delay="0"/>
                                  </p:stCondLst>
                                  <p:childTnLst>
                                    <p:set>
                                      <p:cBhvr>
                                        <p:cTn id="146" dur="1" fill="hold">
                                          <p:stCondLst>
                                            <p:cond delay="0"/>
                                          </p:stCondLst>
                                        </p:cTn>
                                        <p:tgtEl>
                                          <p:spTgt spid="76"/>
                                        </p:tgtEl>
                                        <p:attrNameLst>
                                          <p:attrName>style.visibility</p:attrName>
                                        </p:attrNameLst>
                                      </p:cBhvr>
                                      <p:to>
                                        <p:strVal val="visible"/>
                                      </p:to>
                                    </p:set>
                                    <p:animEffect transition="in" filter="blinds(horizontal)">
                                      <p:cBhvr>
                                        <p:cTn id="147" dur="500"/>
                                        <p:tgtEl>
                                          <p:spTgt spid="76"/>
                                        </p:tgtEl>
                                      </p:cBhvr>
                                    </p:animEffect>
                                  </p:childTnLst>
                                </p:cTn>
                              </p:par>
                              <p:par>
                                <p:cTn id="148" presetID="3" presetClass="entr" presetSubtype="10" fill="hold" grpId="0" nodeType="withEffect">
                                  <p:stCondLst>
                                    <p:cond delay="0"/>
                                  </p:stCondLst>
                                  <p:childTnLst>
                                    <p:set>
                                      <p:cBhvr>
                                        <p:cTn id="149" dur="1" fill="hold">
                                          <p:stCondLst>
                                            <p:cond delay="0"/>
                                          </p:stCondLst>
                                        </p:cTn>
                                        <p:tgtEl>
                                          <p:spTgt spid="82"/>
                                        </p:tgtEl>
                                        <p:attrNameLst>
                                          <p:attrName>style.visibility</p:attrName>
                                        </p:attrNameLst>
                                      </p:cBhvr>
                                      <p:to>
                                        <p:strVal val="visible"/>
                                      </p:to>
                                    </p:set>
                                    <p:animEffect transition="in" filter="blinds(horizontal)">
                                      <p:cBhvr>
                                        <p:cTn id="150" dur="500"/>
                                        <p:tgtEl>
                                          <p:spTgt spid="82"/>
                                        </p:tgtEl>
                                      </p:cBhvr>
                                    </p:animEffect>
                                  </p:childTnLst>
                                </p:cTn>
                              </p:par>
                            </p:childTnLst>
                          </p:cTn>
                        </p:par>
                      </p:childTnLst>
                    </p:cTn>
                  </p:par>
                  <p:par>
                    <p:cTn id="151" fill="hold">
                      <p:stCondLst>
                        <p:cond delay="indefinite"/>
                      </p:stCondLst>
                      <p:childTnLst>
                        <p:par>
                          <p:cTn id="152" fill="hold">
                            <p:stCondLst>
                              <p:cond delay="0"/>
                            </p:stCondLst>
                            <p:childTnLst>
                              <p:par>
                                <p:cTn id="153" presetID="3" presetClass="entr" presetSubtype="10" fill="hold" grpId="0" nodeType="clickEffect">
                                  <p:stCondLst>
                                    <p:cond delay="0"/>
                                  </p:stCondLst>
                                  <p:childTnLst>
                                    <p:set>
                                      <p:cBhvr>
                                        <p:cTn id="154" dur="1" fill="hold">
                                          <p:stCondLst>
                                            <p:cond delay="0"/>
                                          </p:stCondLst>
                                        </p:cTn>
                                        <p:tgtEl>
                                          <p:spTgt spid="88"/>
                                        </p:tgtEl>
                                        <p:attrNameLst>
                                          <p:attrName>style.visibility</p:attrName>
                                        </p:attrNameLst>
                                      </p:cBhvr>
                                      <p:to>
                                        <p:strVal val="visible"/>
                                      </p:to>
                                    </p:set>
                                    <p:animEffect transition="in" filter="blinds(horizontal)">
                                      <p:cBhvr>
                                        <p:cTn id="155" dur="500"/>
                                        <p:tgtEl>
                                          <p:spTgt spid="88"/>
                                        </p:tgtEl>
                                      </p:cBhvr>
                                    </p:animEffect>
                                  </p:childTnLst>
                                </p:cTn>
                              </p:par>
                            </p:childTnLst>
                          </p:cTn>
                        </p:par>
                      </p:childTnLst>
                    </p:cTn>
                  </p:par>
                  <p:par>
                    <p:cTn id="156" fill="hold">
                      <p:stCondLst>
                        <p:cond delay="indefinite"/>
                      </p:stCondLst>
                      <p:childTnLst>
                        <p:par>
                          <p:cTn id="157" fill="hold">
                            <p:stCondLst>
                              <p:cond delay="0"/>
                            </p:stCondLst>
                            <p:childTnLst>
                              <p:par>
                                <p:cTn id="158" presetID="3" presetClass="entr" presetSubtype="10" fill="hold" grpId="0" nodeType="clickEffect">
                                  <p:stCondLst>
                                    <p:cond delay="0"/>
                                  </p:stCondLst>
                                  <p:childTnLst>
                                    <p:set>
                                      <p:cBhvr>
                                        <p:cTn id="159" dur="1" fill="hold">
                                          <p:stCondLst>
                                            <p:cond delay="0"/>
                                          </p:stCondLst>
                                        </p:cTn>
                                        <p:tgtEl>
                                          <p:spTgt spid="91"/>
                                        </p:tgtEl>
                                        <p:attrNameLst>
                                          <p:attrName>style.visibility</p:attrName>
                                        </p:attrNameLst>
                                      </p:cBhvr>
                                      <p:to>
                                        <p:strVal val="visible"/>
                                      </p:to>
                                    </p:set>
                                    <p:animEffect transition="in" filter="blinds(horizontal)">
                                      <p:cBhvr>
                                        <p:cTn id="160" dur="500"/>
                                        <p:tgtEl>
                                          <p:spTgt spid="91"/>
                                        </p:tgtEl>
                                      </p:cBhvr>
                                    </p:animEffect>
                                  </p:childTnLst>
                                </p:cTn>
                              </p:par>
                            </p:childTnLst>
                          </p:cTn>
                        </p:par>
                      </p:childTnLst>
                    </p:cTn>
                  </p:par>
                  <p:par>
                    <p:cTn id="161" fill="hold">
                      <p:stCondLst>
                        <p:cond delay="indefinite"/>
                      </p:stCondLst>
                      <p:childTnLst>
                        <p:par>
                          <p:cTn id="162" fill="hold">
                            <p:stCondLst>
                              <p:cond delay="0"/>
                            </p:stCondLst>
                            <p:childTnLst>
                              <p:par>
                                <p:cTn id="163" presetID="7" presetClass="emph" presetSubtype="2" fill="hold" nodeType="clickEffect">
                                  <p:stCondLst>
                                    <p:cond delay="0"/>
                                  </p:stCondLst>
                                  <p:childTnLst>
                                    <p:animClr clrSpc="rgb" dir="cw">
                                      <p:cBhvr>
                                        <p:cTn id="164" dur="500" fill="hold"/>
                                        <p:tgtEl>
                                          <p:spTgt spid="69"/>
                                        </p:tgtEl>
                                        <p:attrNameLst>
                                          <p:attrName>stroke.color</p:attrName>
                                        </p:attrNameLst>
                                      </p:cBhvr>
                                      <p:to>
                                        <a:srgbClr val="FF0000"/>
                                      </p:to>
                                    </p:animClr>
                                    <p:set>
                                      <p:cBhvr>
                                        <p:cTn id="165" dur="500" fill="hold"/>
                                        <p:tgtEl>
                                          <p:spTgt spid="69"/>
                                        </p:tgtEl>
                                        <p:attrNameLst>
                                          <p:attrName>stroke.on</p:attrName>
                                        </p:attrNameLst>
                                      </p:cBhvr>
                                      <p:to>
                                        <p:strVal val="true"/>
                                      </p:to>
                                    </p:set>
                                  </p:childTnLst>
                                </p:cTn>
                              </p:par>
                              <p:par>
                                <p:cTn id="166" presetID="7" presetClass="emph" presetSubtype="2" fill="hold" nodeType="withEffect">
                                  <p:stCondLst>
                                    <p:cond delay="0"/>
                                  </p:stCondLst>
                                  <p:childTnLst>
                                    <p:animClr clrSpc="rgb" dir="cw">
                                      <p:cBhvr>
                                        <p:cTn id="167" dur="500" fill="hold"/>
                                        <p:tgtEl>
                                          <p:spTgt spid="71"/>
                                        </p:tgtEl>
                                        <p:attrNameLst>
                                          <p:attrName>stroke.color</p:attrName>
                                        </p:attrNameLst>
                                      </p:cBhvr>
                                      <p:to>
                                        <a:srgbClr val="FF0000"/>
                                      </p:to>
                                    </p:animClr>
                                    <p:set>
                                      <p:cBhvr>
                                        <p:cTn id="168" dur="500" fill="hold"/>
                                        <p:tgtEl>
                                          <p:spTgt spid="71"/>
                                        </p:tgtEl>
                                        <p:attrNameLst>
                                          <p:attrName>stroke.on</p:attrName>
                                        </p:attrNameLst>
                                      </p:cBhvr>
                                      <p:to>
                                        <p:strVal val="true"/>
                                      </p:to>
                                    </p:set>
                                  </p:childTnLst>
                                </p:cTn>
                              </p:par>
                              <p:par>
                                <p:cTn id="169" presetID="3" presetClass="emph" presetSubtype="2" fill="hold" grpId="1" nodeType="withEffect">
                                  <p:stCondLst>
                                    <p:cond delay="0"/>
                                  </p:stCondLst>
                                  <p:childTnLst>
                                    <p:animClr clrSpc="rgb" dir="cw">
                                      <p:cBhvr override="childStyle">
                                        <p:cTn id="170" dur="500" fill="hold"/>
                                        <p:tgtEl>
                                          <p:spTgt spid="89"/>
                                        </p:tgtEl>
                                        <p:attrNameLst>
                                          <p:attrName>style.color</p:attrName>
                                        </p:attrNameLst>
                                      </p:cBhvr>
                                      <p:to>
                                        <a:srgbClr val="FF0000"/>
                                      </p:to>
                                    </p:animClr>
                                  </p:childTnLst>
                                </p:cTn>
                              </p:par>
                              <p:par>
                                <p:cTn id="171" presetID="3" presetClass="emph" presetSubtype="2" fill="hold" grpId="1" nodeType="withEffect">
                                  <p:stCondLst>
                                    <p:cond delay="0"/>
                                  </p:stCondLst>
                                  <p:childTnLst>
                                    <p:animClr clrSpc="rgb" dir="cw">
                                      <p:cBhvr override="childStyle">
                                        <p:cTn id="172" dur="500" fill="hold"/>
                                        <p:tgtEl>
                                          <p:spTgt spid="85"/>
                                        </p:tgtEl>
                                        <p:attrNameLst>
                                          <p:attrName>style.color</p:attrName>
                                        </p:attrNameLst>
                                      </p:cBhvr>
                                      <p:to>
                                        <a:srgbClr val="FF0000"/>
                                      </p:to>
                                    </p:animClr>
                                  </p:childTnLst>
                                </p:cTn>
                              </p:par>
                            </p:childTnLst>
                          </p:cTn>
                        </p:par>
                      </p:childTnLst>
                    </p:cTn>
                  </p:par>
                  <p:par>
                    <p:cTn id="173" fill="hold">
                      <p:stCondLst>
                        <p:cond delay="indefinite"/>
                      </p:stCondLst>
                      <p:childTnLst>
                        <p:par>
                          <p:cTn id="174" fill="hold">
                            <p:stCondLst>
                              <p:cond delay="0"/>
                            </p:stCondLst>
                            <p:childTnLst>
                              <p:par>
                                <p:cTn id="175" presetID="3" presetClass="entr" presetSubtype="10" fill="hold" grpId="0" nodeType="clickEffect">
                                  <p:stCondLst>
                                    <p:cond delay="0"/>
                                  </p:stCondLst>
                                  <p:childTnLst>
                                    <p:set>
                                      <p:cBhvr>
                                        <p:cTn id="176" dur="1" fill="hold">
                                          <p:stCondLst>
                                            <p:cond delay="0"/>
                                          </p:stCondLst>
                                        </p:cTn>
                                        <p:tgtEl>
                                          <p:spTgt spid="93"/>
                                        </p:tgtEl>
                                        <p:attrNameLst>
                                          <p:attrName>style.visibility</p:attrName>
                                        </p:attrNameLst>
                                      </p:cBhvr>
                                      <p:to>
                                        <p:strVal val="visible"/>
                                      </p:to>
                                    </p:set>
                                    <p:animEffect transition="in" filter="blinds(horizontal)">
                                      <p:cBhvr>
                                        <p:cTn id="177" dur="500"/>
                                        <p:tgtEl>
                                          <p:spTgt spid="93"/>
                                        </p:tgtEl>
                                      </p:cBhvr>
                                    </p:animEffect>
                                  </p:childTnLst>
                                </p:cTn>
                              </p:par>
                            </p:childTnLst>
                          </p:cTn>
                        </p:par>
                      </p:childTnLst>
                    </p:cTn>
                  </p:par>
                  <p:par>
                    <p:cTn id="178" fill="hold">
                      <p:stCondLst>
                        <p:cond delay="indefinite"/>
                      </p:stCondLst>
                      <p:childTnLst>
                        <p:par>
                          <p:cTn id="179" fill="hold">
                            <p:stCondLst>
                              <p:cond delay="0"/>
                            </p:stCondLst>
                            <p:childTnLst>
                              <p:par>
                                <p:cTn id="180" presetID="3" presetClass="entr" presetSubtype="10" fill="hold" grpId="0" nodeType="clickEffect">
                                  <p:stCondLst>
                                    <p:cond delay="0"/>
                                  </p:stCondLst>
                                  <p:childTnLst>
                                    <p:set>
                                      <p:cBhvr>
                                        <p:cTn id="181" dur="1" fill="hold">
                                          <p:stCondLst>
                                            <p:cond delay="0"/>
                                          </p:stCondLst>
                                        </p:cTn>
                                        <p:tgtEl>
                                          <p:spTgt spid="94"/>
                                        </p:tgtEl>
                                        <p:attrNameLst>
                                          <p:attrName>style.visibility</p:attrName>
                                        </p:attrNameLst>
                                      </p:cBhvr>
                                      <p:to>
                                        <p:strVal val="visible"/>
                                      </p:to>
                                    </p:set>
                                    <p:animEffect transition="in" filter="blinds(horizontal)">
                                      <p:cBhvr>
                                        <p:cTn id="182" dur="500"/>
                                        <p:tgtEl>
                                          <p:spTgt spid="94"/>
                                        </p:tgtEl>
                                      </p:cBhvr>
                                    </p:animEffect>
                                  </p:childTnLst>
                                </p:cTn>
                              </p:par>
                            </p:childTnLst>
                          </p:cTn>
                        </p:par>
                      </p:childTnLst>
                    </p:cTn>
                  </p:par>
                  <p:par>
                    <p:cTn id="183" fill="hold">
                      <p:stCondLst>
                        <p:cond delay="indefinite"/>
                      </p:stCondLst>
                      <p:childTnLst>
                        <p:par>
                          <p:cTn id="184" fill="hold">
                            <p:stCondLst>
                              <p:cond delay="0"/>
                            </p:stCondLst>
                            <p:childTnLst>
                              <p:par>
                                <p:cTn id="185" presetID="3" presetClass="entr" presetSubtype="10" fill="hold" grpId="0" nodeType="clickEffect">
                                  <p:stCondLst>
                                    <p:cond delay="0"/>
                                  </p:stCondLst>
                                  <p:childTnLst>
                                    <p:set>
                                      <p:cBhvr>
                                        <p:cTn id="186" dur="1" fill="hold">
                                          <p:stCondLst>
                                            <p:cond delay="0"/>
                                          </p:stCondLst>
                                        </p:cTn>
                                        <p:tgtEl>
                                          <p:spTgt spid="95"/>
                                        </p:tgtEl>
                                        <p:attrNameLst>
                                          <p:attrName>style.visibility</p:attrName>
                                        </p:attrNameLst>
                                      </p:cBhvr>
                                      <p:to>
                                        <p:strVal val="visible"/>
                                      </p:to>
                                    </p:set>
                                    <p:animEffect transition="in" filter="blinds(horizontal)">
                                      <p:cBhvr>
                                        <p:cTn id="187" dur="500"/>
                                        <p:tgtEl>
                                          <p:spTgt spid="95"/>
                                        </p:tgtEl>
                                      </p:cBhvr>
                                    </p:animEffect>
                                  </p:childTnLst>
                                </p:cTn>
                              </p:par>
                            </p:childTnLst>
                          </p:cTn>
                        </p:par>
                      </p:childTnLst>
                    </p:cTn>
                  </p:par>
                  <p:par>
                    <p:cTn id="188" fill="hold">
                      <p:stCondLst>
                        <p:cond delay="indefinite"/>
                      </p:stCondLst>
                      <p:childTnLst>
                        <p:par>
                          <p:cTn id="189" fill="hold">
                            <p:stCondLst>
                              <p:cond delay="0"/>
                            </p:stCondLst>
                            <p:childTnLst>
                              <p:par>
                                <p:cTn id="190" presetID="3" presetClass="entr" presetSubtype="10" fill="hold" grpId="0" nodeType="clickEffect">
                                  <p:stCondLst>
                                    <p:cond delay="0"/>
                                  </p:stCondLst>
                                  <p:childTnLst>
                                    <p:set>
                                      <p:cBhvr>
                                        <p:cTn id="191" dur="1" fill="hold">
                                          <p:stCondLst>
                                            <p:cond delay="0"/>
                                          </p:stCondLst>
                                        </p:cTn>
                                        <p:tgtEl>
                                          <p:spTgt spid="96"/>
                                        </p:tgtEl>
                                        <p:attrNameLst>
                                          <p:attrName>style.visibility</p:attrName>
                                        </p:attrNameLst>
                                      </p:cBhvr>
                                      <p:to>
                                        <p:strVal val="visible"/>
                                      </p:to>
                                    </p:set>
                                    <p:animEffect transition="in" filter="blinds(horizontal)">
                                      <p:cBhvr>
                                        <p:cTn id="192" dur="500"/>
                                        <p:tgtEl>
                                          <p:spTgt spid="96"/>
                                        </p:tgtEl>
                                      </p:cBhvr>
                                    </p:animEffect>
                                  </p:childTnLst>
                                </p:cTn>
                              </p:par>
                            </p:childTnLst>
                          </p:cTn>
                        </p:par>
                      </p:childTnLst>
                    </p:cTn>
                  </p:par>
                  <p:par>
                    <p:cTn id="193" fill="hold">
                      <p:stCondLst>
                        <p:cond delay="indefinite"/>
                      </p:stCondLst>
                      <p:childTnLst>
                        <p:par>
                          <p:cTn id="194" fill="hold">
                            <p:stCondLst>
                              <p:cond delay="0"/>
                            </p:stCondLst>
                            <p:childTnLst>
                              <p:par>
                                <p:cTn id="195" presetID="3" presetClass="entr" presetSubtype="10" fill="hold" grpId="0" nodeType="clickEffect">
                                  <p:stCondLst>
                                    <p:cond delay="0"/>
                                  </p:stCondLst>
                                  <p:childTnLst>
                                    <p:set>
                                      <p:cBhvr>
                                        <p:cTn id="196" dur="1" fill="hold">
                                          <p:stCondLst>
                                            <p:cond delay="0"/>
                                          </p:stCondLst>
                                        </p:cTn>
                                        <p:tgtEl>
                                          <p:spTgt spid="92"/>
                                        </p:tgtEl>
                                        <p:attrNameLst>
                                          <p:attrName>style.visibility</p:attrName>
                                        </p:attrNameLst>
                                      </p:cBhvr>
                                      <p:to>
                                        <p:strVal val="visible"/>
                                      </p:to>
                                    </p:set>
                                    <p:animEffect transition="in" filter="blinds(horizontal)">
                                      <p:cBhvr>
                                        <p:cTn id="197" dur="500"/>
                                        <p:tgtEl>
                                          <p:spTgt spid="92"/>
                                        </p:tgtEl>
                                      </p:cBhvr>
                                    </p:animEffect>
                                  </p:childTnLst>
                                </p:cTn>
                              </p:par>
                            </p:childTnLst>
                          </p:cTn>
                        </p:par>
                      </p:childTnLst>
                    </p:cTn>
                  </p:par>
                  <p:par>
                    <p:cTn id="198" fill="hold">
                      <p:stCondLst>
                        <p:cond delay="indefinite"/>
                      </p:stCondLst>
                      <p:childTnLst>
                        <p:par>
                          <p:cTn id="199" fill="hold">
                            <p:stCondLst>
                              <p:cond delay="0"/>
                            </p:stCondLst>
                            <p:childTnLst>
                              <p:par>
                                <p:cTn id="200" presetID="3" presetClass="emph" presetSubtype="2" fill="hold" grpId="1" nodeType="clickEffect">
                                  <p:stCondLst>
                                    <p:cond delay="0"/>
                                  </p:stCondLst>
                                  <p:childTnLst>
                                    <p:animClr clrSpc="rgb" dir="cw">
                                      <p:cBhvr override="childStyle">
                                        <p:cTn id="201" dur="500" fill="hold"/>
                                        <p:tgtEl>
                                          <p:spTgt spid="80"/>
                                        </p:tgtEl>
                                        <p:attrNameLst>
                                          <p:attrName>style.color</p:attrName>
                                        </p:attrNameLst>
                                      </p:cBhvr>
                                      <p:to>
                                        <a:srgbClr val="0000FF"/>
                                      </p:to>
                                    </p:animClr>
                                  </p:childTnLst>
                                </p:cTn>
                              </p:par>
                              <p:par>
                                <p:cTn id="202" presetID="3" presetClass="emph" presetSubtype="2" fill="hold" grpId="1" nodeType="withEffect">
                                  <p:stCondLst>
                                    <p:cond delay="0"/>
                                  </p:stCondLst>
                                  <p:childTnLst>
                                    <p:animClr clrSpc="rgb" dir="cw">
                                      <p:cBhvr override="childStyle">
                                        <p:cTn id="203" dur="500" fill="hold"/>
                                        <p:tgtEl>
                                          <p:spTgt spid="83"/>
                                        </p:tgtEl>
                                        <p:attrNameLst>
                                          <p:attrName>style.color</p:attrName>
                                        </p:attrNameLst>
                                      </p:cBhvr>
                                      <p:to>
                                        <a:srgbClr val="0000FF"/>
                                      </p:to>
                                    </p:animClr>
                                  </p:childTnLst>
                                </p:cTn>
                              </p:par>
                              <p:par>
                                <p:cTn id="204" presetID="7" presetClass="emph" presetSubtype="2" fill="hold" nodeType="withEffect">
                                  <p:stCondLst>
                                    <p:cond delay="0"/>
                                  </p:stCondLst>
                                  <p:childTnLst>
                                    <p:animClr clrSpc="rgb" dir="cw">
                                      <p:cBhvr>
                                        <p:cTn id="205" dur="500" fill="hold"/>
                                        <p:tgtEl>
                                          <p:spTgt spid="70"/>
                                        </p:tgtEl>
                                        <p:attrNameLst>
                                          <p:attrName>stroke.color</p:attrName>
                                        </p:attrNameLst>
                                      </p:cBhvr>
                                      <p:to>
                                        <a:srgbClr val="0000FF"/>
                                      </p:to>
                                    </p:animClr>
                                    <p:set>
                                      <p:cBhvr>
                                        <p:cTn id="206" dur="500" fill="hold"/>
                                        <p:tgtEl>
                                          <p:spTgt spid="70"/>
                                        </p:tgtEl>
                                        <p:attrNameLst>
                                          <p:attrName>stroke.on</p:attrName>
                                        </p:attrNameLst>
                                      </p:cBhvr>
                                      <p:to>
                                        <p:strVal val="true"/>
                                      </p:to>
                                    </p:set>
                                  </p:childTnLst>
                                </p:cTn>
                              </p:par>
                              <p:par>
                                <p:cTn id="207" presetID="7" presetClass="emph" presetSubtype="2" fill="hold" nodeType="withEffect">
                                  <p:stCondLst>
                                    <p:cond delay="0"/>
                                  </p:stCondLst>
                                  <p:childTnLst>
                                    <p:animClr clrSpc="rgb" dir="cw">
                                      <p:cBhvr>
                                        <p:cTn id="208" dur="500" fill="hold"/>
                                        <p:tgtEl>
                                          <p:spTgt spid="73"/>
                                        </p:tgtEl>
                                        <p:attrNameLst>
                                          <p:attrName>stroke.color</p:attrName>
                                        </p:attrNameLst>
                                      </p:cBhvr>
                                      <p:to>
                                        <a:srgbClr val="0000FF"/>
                                      </p:to>
                                    </p:animClr>
                                    <p:set>
                                      <p:cBhvr>
                                        <p:cTn id="209" dur="500" fill="hold"/>
                                        <p:tgtEl>
                                          <p:spTgt spid="73"/>
                                        </p:tgtEl>
                                        <p:attrNameLst>
                                          <p:attrName>stroke.on</p:attrName>
                                        </p:attrNameLst>
                                      </p:cBhvr>
                                      <p:to>
                                        <p:strVal val="true"/>
                                      </p:to>
                                    </p:set>
                                  </p:childTnLst>
                                </p:cTn>
                              </p:par>
                            </p:childTnLst>
                          </p:cTn>
                        </p:par>
                      </p:childTnLst>
                    </p:cTn>
                  </p:par>
                  <p:par>
                    <p:cTn id="210" fill="hold">
                      <p:stCondLst>
                        <p:cond delay="indefinite"/>
                      </p:stCondLst>
                      <p:childTnLst>
                        <p:par>
                          <p:cTn id="211" fill="hold">
                            <p:stCondLst>
                              <p:cond delay="0"/>
                            </p:stCondLst>
                            <p:childTnLst>
                              <p:par>
                                <p:cTn id="212" presetID="3" presetClass="entr" presetSubtype="10" fill="hold" grpId="0" nodeType="clickEffect">
                                  <p:stCondLst>
                                    <p:cond delay="0"/>
                                  </p:stCondLst>
                                  <p:childTnLst>
                                    <p:set>
                                      <p:cBhvr>
                                        <p:cTn id="213" dur="1" fill="hold">
                                          <p:stCondLst>
                                            <p:cond delay="0"/>
                                          </p:stCondLst>
                                        </p:cTn>
                                        <p:tgtEl>
                                          <p:spTgt spid="97"/>
                                        </p:tgtEl>
                                        <p:attrNameLst>
                                          <p:attrName>style.visibility</p:attrName>
                                        </p:attrNameLst>
                                      </p:cBhvr>
                                      <p:to>
                                        <p:strVal val="visible"/>
                                      </p:to>
                                    </p:set>
                                    <p:animEffect transition="in" filter="blinds(horizontal)">
                                      <p:cBhvr>
                                        <p:cTn id="214" dur="500"/>
                                        <p:tgtEl>
                                          <p:spTgt spid="97"/>
                                        </p:tgtEl>
                                      </p:cBhvr>
                                    </p:animEffect>
                                  </p:childTnLst>
                                </p:cTn>
                              </p:par>
                            </p:childTnLst>
                          </p:cTn>
                        </p:par>
                      </p:childTnLst>
                    </p:cTn>
                  </p:par>
                  <p:par>
                    <p:cTn id="215" fill="hold">
                      <p:stCondLst>
                        <p:cond delay="indefinite"/>
                      </p:stCondLst>
                      <p:childTnLst>
                        <p:par>
                          <p:cTn id="216" fill="hold">
                            <p:stCondLst>
                              <p:cond delay="0"/>
                            </p:stCondLst>
                            <p:childTnLst>
                              <p:par>
                                <p:cTn id="217" presetID="3" presetClass="entr" presetSubtype="10" fill="hold" grpId="0" nodeType="clickEffect">
                                  <p:stCondLst>
                                    <p:cond delay="0"/>
                                  </p:stCondLst>
                                  <p:childTnLst>
                                    <p:set>
                                      <p:cBhvr>
                                        <p:cTn id="218" dur="1" fill="hold">
                                          <p:stCondLst>
                                            <p:cond delay="0"/>
                                          </p:stCondLst>
                                        </p:cTn>
                                        <p:tgtEl>
                                          <p:spTgt spid="99"/>
                                        </p:tgtEl>
                                        <p:attrNameLst>
                                          <p:attrName>style.visibility</p:attrName>
                                        </p:attrNameLst>
                                      </p:cBhvr>
                                      <p:to>
                                        <p:strVal val="visible"/>
                                      </p:to>
                                    </p:set>
                                    <p:animEffect transition="in" filter="blinds(horizontal)">
                                      <p:cBhvr>
                                        <p:cTn id="219" dur="500"/>
                                        <p:tgtEl>
                                          <p:spTgt spid="99"/>
                                        </p:tgtEl>
                                      </p:cBhvr>
                                    </p:animEffect>
                                  </p:childTnLst>
                                </p:cTn>
                              </p:par>
                            </p:childTnLst>
                          </p:cTn>
                        </p:par>
                      </p:childTnLst>
                    </p:cTn>
                  </p:par>
                  <p:par>
                    <p:cTn id="220" fill="hold">
                      <p:stCondLst>
                        <p:cond delay="indefinite"/>
                      </p:stCondLst>
                      <p:childTnLst>
                        <p:par>
                          <p:cTn id="221" fill="hold">
                            <p:stCondLst>
                              <p:cond delay="0"/>
                            </p:stCondLst>
                            <p:childTnLst>
                              <p:par>
                                <p:cTn id="222" presetID="3" presetClass="entr" presetSubtype="10" fill="hold" grpId="0" nodeType="clickEffect">
                                  <p:stCondLst>
                                    <p:cond delay="0"/>
                                  </p:stCondLst>
                                  <p:childTnLst>
                                    <p:set>
                                      <p:cBhvr>
                                        <p:cTn id="223" dur="1" fill="hold">
                                          <p:stCondLst>
                                            <p:cond delay="0"/>
                                          </p:stCondLst>
                                        </p:cTn>
                                        <p:tgtEl>
                                          <p:spTgt spid="100"/>
                                        </p:tgtEl>
                                        <p:attrNameLst>
                                          <p:attrName>style.visibility</p:attrName>
                                        </p:attrNameLst>
                                      </p:cBhvr>
                                      <p:to>
                                        <p:strVal val="visible"/>
                                      </p:to>
                                    </p:set>
                                    <p:animEffect transition="in" filter="blinds(horizontal)">
                                      <p:cBhvr>
                                        <p:cTn id="224" dur="500"/>
                                        <p:tgtEl>
                                          <p:spTgt spid="100"/>
                                        </p:tgtEl>
                                      </p:cBhvr>
                                    </p:animEffect>
                                  </p:childTnLst>
                                </p:cTn>
                              </p:par>
                            </p:childTnLst>
                          </p:cTn>
                        </p:par>
                      </p:childTnLst>
                    </p:cTn>
                  </p:par>
                  <p:par>
                    <p:cTn id="225" fill="hold">
                      <p:stCondLst>
                        <p:cond delay="indefinite"/>
                      </p:stCondLst>
                      <p:childTnLst>
                        <p:par>
                          <p:cTn id="226" fill="hold">
                            <p:stCondLst>
                              <p:cond delay="0"/>
                            </p:stCondLst>
                            <p:childTnLst>
                              <p:par>
                                <p:cTn id="227" presetID="3" presetClass="entr" presetSubtype="10" fill="hold" grpId="0" nodeType="clickEffect">
                                  <p:stCondLst>
                                    <p:cond delay="0"/>
                                  </p:stCondLst>
                                  <p:childTnLst>
                                    <p:set>
                                      <p:cBhvr>
                                        <p:cTn id="228" dur="1" fill="hold">
                                          <p:stCondLst>
                                            <p:cond delay="0"/>
                                          </p:stCondLst>
                                        </p:cTn>
                                        <p:tgtEl>
                                          <p:spTgt spid="98"/>
                                        </p:tgtEl>
                                        <p:attrNameLst>
                                          <p:attrName>style.visibility</p:attrName>
                                        </p:attrNameLst>
                                      </p:cBhvr>
                                      <p:to>
                                        <p:strVal val="visible"/>
                                      </p:to>
                                    </p:set>
                                    <p:animEffect transition="in" filter="blinds(horizontal)">
                                      <p:cBhvr>
                                        <p:cTn id="229" dur="500"/>
                                        <p:tgtEl>
                                          <p:spTgt spid="98"/>
                                        </p:tgtEl>
                                      </p:cBhvr>
                                    </p:animEffect>
                                  </p:childTnLst>
                                </p:cTn>
                              </p:par>
                            </p:childTnLst>
                          </p:cTn>
                        </p:par>
                      </p:childTnLst>
                    </p:cTn>
                  </p:par>
                  <p:par>
                    <p:cTn id="230" fill="hold">
                      <p:stCondLst>
                        <p:cond delay="indefinite"/>
                      </p:stCondLst>
                      <p:childTnLst>
                        <p:par>
                          <p:cTn id="231" fill="hold">
                            <p:stCondLst>
                              <p:cond delay="0"/>
                            </p:stCondLst>
                            <p:childTnLst>
                              <p:par>
                                <p:cTn id="232" presetID="3" presetClass="entr" presetSubtype="10" fill="hold" grpId="0" nodeType="clickEffect">
                                  <p:stCondLst>
                                    <p:cond delay="0"/>
                                  </p:stCondLst>
                                  <p:childTnLst>
                                    <p:set>
                                      <p:cBhvr>
                                        <p:cTn id="233" dur="1" fill="hold">
                                          <p:stCondLst>
                                            <p:cond delay="0"/>
                                          </p:stCondLst>
                                        </p:cTn>
                                        <p:tgtEl>
                                          <p:spTgt spid="103"/>
                                        </p:tgtEl>
                                        <p:attrNameLst>
                                          <p:attrName>style.visibility</p:attrName>
                                        </p:attrNameLst>
                                      </p:cBhvr>
                                      <p:to>
                                        <p:strVal val="visible"/>
                                      </p:to>
                                    </p:set>
                                    <p:animEffect transition="in" filter="blinds(horizontal)">
                                      <p:cBhvr>
                                        <p:cTn id="234" dur="500"/>
                                        <p:tgtEl>
                                          <p:spTgt spid="103"/>
                                        </p:tgtEl>
                                      </p:cBhvr>
                                    </p:animEffect>
                                  </p:childTnLst>
                                </p:cTn>
                              </p:par>
                              <p:par>
                                <p:cTn id="235" presetID="3" presetClass="entr" presetSubtype="10" fill="hold" grpId="0" nodeType="withEffect">
                                  <p:stCondLst>
                                    <p:cond delay="0"/>
                                  </p:stCondLst>
                                  <p:childTnLst>
                                    <p:set>
                                      <p:cBhvr>
                                        <p:cTn id="236" dur="1" fill="hold">
                                          <p:stCondLst>
                                            <p:cond delay="0"/>
                                          </p:stCondLst>
                                        </p:cTn>
                                        <p:tgtEl>
                                          <p:spTgt spid="104"/>
                                        </p:tgtEl>
                                        <p:attrNameLst>
                                          <p:attrName>style.visibility</p:attrName>
                                        </p:attrNameLst>
                                      </p:cBhvr>
                                      <p:to>
                                        <p:strVal val="visible"/>
                                      </p:to>
                                    </p:set>
                                    <p:animEffect transition="in" filter="blinds(horizontal)">
                                      <p:cBhvr>
                                        <p:cTn id="237" dur="500"/>
                                        <p:tgtEl>
                                          <p:spTgt spid="104"/>
                                        </p:tgtEl>
                                      </p:cBhvr>
                                    </p:animEffect>
                                  </p:childTnLst>
                                </p:cTn>
                              </p:par>
                            </p:childTnLst>
                          </p:cTn>
                        </p:par>
                      </p:childTnLst>
                    </p:cTn>
                  </p:par>
                  <p:par>
                    <p:cTn id="238" fill="hold">
                      <p:stCondLst>
                        <p:cond delay="indefinite"/>
                      </p:stCondLst>
                      <p:childTnLst>
                        <p:par>
                          <p:cTn id="239" fill="hold">
                            <p:stCondLst>
                              <p:cond delay="0"/>
                            </p:stCondLst>
                            <p:childTnLst>
                              <p:par>
                                <p:cTn id="240" presetID="3" presetClass="entr" presetSubtype="10" fill="hold" grpId="0" nodeType="clickEffect">
                                  <p:stCondLst>
                                    <p:cond delay="0"/>
                                  </p:stCondLst>
                                  <p:childTnLst>
                                    <p:set>
                                      <p:cBhvr>
                                        <p:cTn id="241" dur="1" fill="hold">
                                          <p:stCondLst>
                                            <p:cond delay="0"/>
                                          </p:stCondLst>
                                        </p:cTn>
                                        <p:tgtEl>
                                          <p:spTgt spid="105"/>
                                        </p:tgtEl>
                                        <p:attrNameLst>
                                          <p:attrName>style.visibility</p:attrName>
                                        </p:attrNameLst>
                                      </p:cBhvr>
                                      <p:to>
                                        <p:strVal val="visible"/>
                                      </p:to>
                                    </p:set>
                                    <p:animEffect transition="in" filter="blinds(horizontal)">
                                      <p:cBhvr>
                                        <p:cTn id="242" dur="500"/>
                                        <p:tgtEl>
                                          <p:spTgt spid="105"/>
                                        </p:tgtEl>
                                      </p:cBhvr>
                                    </p:animEffect>
                                  </p:childTnLst>
                                </p:cTn>
                              </p:par>
                            </p:childTnLst>
                          </p:cTn>
                        </p:par>
                      </p:childTnLst>
                    </p:cTn>
                  </p:par>
                  <p:par>
                    <p:cTn id="243" fill="hold">
                      <p:stCondLst>
                        <p:cond delay="indefinite"/>
                      </p:stCondLst>
                      <p:childTnLst>
                        <p:par>
                          <p:cTn id="244" fill="hold">
                            <p:stCondLst>
                              <p:cond delay="0"/>
                            </p:stCondLst>
                            <p:childTnLst>
                              <p:par>
                                <p:cTn id="245" presetID="3" presetClass="entr" presetSubtype="10" fill="hold" grpId="0" nodeType="clickEffect">
                                  <p:stCondLst>
                                    <p:cond delay="0"/>
                                  </p:stCondLst>
                                  <p:childTnLst>
                                    <p:set>
                                      <p:cBhvr>
                                        <p:cTn id="246" dur="1" fill="hold">
                                          <p:stCondLst>
                                            <p:cond delay="0"/>
                                          </p:stCondLst>
                                        </p:cTn>
                                        <p:tgtEl>
                                          <p:spTgt spid="101"/>
                                        </p:tgtEl>
                                        <p:attrNameLst>
                                          <p:attrName>style.visibility</p:attrName>
                                        </p:attrNameLst>
                                      </p:cBhvr>
                                      <p:to>
                                        <p:strVal val="visible"/>
                                      </p:to>
                                    </p:set>
                                    <p:animEffect transition="in" filter="blinds(horizontal)">
                                      <p:cBhvr>
                                        <p:cTn id="247" dur="500"/>
                                        <p:tgtEl>
                                          <p:spTgt spid="101"/>
                                        </p:tgtEl>
                                      </p:cBhvr>
                                    </p:animEffect>
                                  </p:childTnLst>
                                </p:cTn>
                              </p:par>
                            </p:childTnLst>
                          </p:cTn>
                        </p:par>
                      </p:childTnLst>
                    </p:cTn>
                  </p:par>
                  <p:par>
                    <p:cTn id="248" fill="hold">
                      <p:stCondLst>
                        <p:cond delay="indefinite"/>
                      </p:stCondLst>
                      <p:childTnLst>
                        <p:par>
                          <p:cTn id="249" fill="hold">
                            <p:stCondLst>
                              <p:cond delay="0"/>
                            </p:stCondLst>
                            <p:childTnLst>
                              <p:par>
                                <p:cTn id="250" presetID="3" presetClass="entr" presetSubtype="10" fill="hold" grpId="0" nodeType="clickEffect">
                                  <p:stCondLst>
                                    <p:cond delay="0"/>
                                  </p:stCondLst>
                                  <p:childTnLst>
                                    <p:set>
                                      <p:cBhvr>
                                        <p:cTn id="251" dur="1" fill="hold">
                                          <p:stCondLst>
                                            <p:cond delay="0"/>
                                          </p:stCondLst>
                                        </p:cTn>
                                        <p:tgtEl>
                                          <p:spTgt spid="106"/>
                                        </p:tgtEl>
                                        <p:attrNameLst>
                                          <p:attrName>style.visibility</p:attrName>
                                        </p:attrNameLst>
                                      </p:cBhvr>
                                      <p:to>
                                        <p:strVal val="visible"/>
                                      </p:to>
                                    </p:set>
                                    <p:animEffect transition="in" filter="blinds(horizontal)">
                                      <p:cBhvr>
                                        <p:cTn id="252" dur="500"/>
                                        <p:tgtEl>
                                          <p:spTgt spid="106"/>
                                        </p:tgtEl>
                                      </p:cBhvr>
                                    </p:animEffect>
                                  </p:childTnLst>
                                </p:cTn>
                              </p:par>
                            </p:childTnLst>
                          </p:cTn>
                        </p:par>
                      </p:childTnLst>
                    </p:cTn>
                  </p:par>
                  <p:par>
                    <p:cTn id="253" fill="hold">
                      <p:stCondLst>
                        <p:cond delay="indefinite"/>
                      </p:stCondLst>
                      <p:childTnLst>
                        <p:par>
                          <p:cTn id="254" fill="hold">
                            <p:stCondLst>
                              <p:cond delay="0"/>
                            </p:stCondLst>
                            <p:childTnLst>
                              <p:par>
                                <p:cTn id="255" presetID="3" presetClass="entr" presetSubtype="10" fill="hold" grpId="0" nodeType="clickEffect">
                                  <p:stCondLst>
                                    <p:cond delay="0"/>
                                  </p:stCondLst>
                                  <p:childTnLst>
                                    <p:set>
                                      <p:cBhvr>
                                        <p:cTn id="256" dur="1" fill="hold">
                                          <p:stCondLst>
                                            <p:cond delay="0"/>
                                          </p:stCondLst>
                                        </p:cTn>
                                        <p:tgtEl>
                                          <p:spTgt spid="107"/>
                                        </p:tgtEl>
                                        <p:attrNameLst>
                                          <p:attrName>style.visibility</p:attrName>
                                        </p:attrNameLst>
                                      </p:cBhvr>
                                      <p:to>
                                        <p:strVal val="visible"/>
                                      </p:to>
                                    </p:set>
                                    <p:animEffect transition="in" filter="blinds(horizontal)">
                                      <p:cBhvr>
                                        <p:cTn id="257" dur="500"/>
                                        <p:tgtEl>
                                          <p:spTgt spid="107"/>
                                        </p:tgtEl>
                                      </p:cBhvr>
                                    </p:animEffect>
                                  </p:childTnLst>
                                </p:cTn>
                              </p:par>
                            </p:childTnLst>
                          </p:cTn>
                        </p:par>
                      </p:childTnLst>
                    </p:cTn>
                  </p:par>
                  <p:par>
                    <p:cTn id="258" fill="hold">
                      <p:stCondLst>
                        <p:cond delay="indefinite"/>
                      </p:stCondLst>
                      <p:childTnLst>
                        <p:par>
                          <p:cTn id="259" fill="hold">
                            <p:stCondLst>
                              <p:cond delay="0"/>
                            </p:stCondLst>
                            <p:childTnLst>
                              <p:par>
                                <p:cTn id="260" presetID="3" presetClass="entr" presetSubtype="10" fill="hold" grpId="0" nodeType="clickEffect">
                                  <p:stCondLst>
                                    <p:cond delay="0"/>
                                  </p:stCondLst>
                                  <p:childTnLst>
                                    <p:set>
                                      <p:cBhvr>
                                        <p:cTn id="261" dur="1" fill="hold">
                                          <p:stCondLst>
                                            <p:cond delay="0"/>
                                          </p:stCondLst>
                                        </p:cTn>
                                        <p:tgtEl>
                                          <p:spTgt spid="102"/>
                                        </p:tgtEl>
                                        <p:attrNameLst>
                                          <p:attrName>style.visibility</p:attrName>
                                        </p:attrNameLst>
                                      </p:cBhvr>
                                      <p:to>
                                        <p:strVal val="visible"/>
                                      </p:to>
                                    </p:set>
                                    <p:animEffect transition="in" filter="blinds(horizontal)">
                                      <p:cBhvr>
                                        <p:cTn id="262" dur="50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1" grpId="0"/>
      <p:bldP spid="62" grpId="0" animBg="1"/>
      <p:bldP spid="65" grpId="0" animBg="1"/>
      <p:bldP spid="66" grpId="0"/>
      <p:bldP spid="79" grpId="0"/>
      <p:bldP spid="80" grpId="0"/>
      <p:bldP spid="80" grpId="1"/>
      <p:bldP spid="81" grpId="0"/>
      <p:bldP spid="82" grpId="0"/>
      <p:bldP spid="83" grpId="0"/>
      <p:bldP spid="83" grpId="1"/>
      <p:bldP spid="84" grpId="0"/>
      <p:bldP spid="85" grpId="0"/>
      <p:bldP spid="85" grpId="1"/>
      <p:bldP spid="86" grpId="0"/>
      <p:bldP spid="87" grpId="0"/>
      <p:bldP spid="88" grpId="0"/>
      <p:bldP spid="89" grpId="0"/>
      <p:bldP spid="89" grpId="1"/>
      <p:bldP spid="90" grpId="0"/>
      <p:bldP spid="91" grpId="0"/>
      <p:bldP spid="92" grpId="0"/>
      <p:bldP spid="93" grpId="0"/>
      <p:bldP spid="94" grpId="0" animBg="1"/>
      <p:bldP spid="95" grpId="0"/>
      <p:bldP spid="96" grpId="0"/>
      <p:bldP spid="97" grpId="0"/>
      <p:bldP spid="98" grpId="0"/>
      <p:bldP spid="99" grpId="0" animBg="1"/>
      <p:bldP spid="100" grpId="0"/>
      <p:bldP spid="101" grpId="0"/>
      <p:bldP spid="102" grpId="0"/>
      <p:bldP spid="103" grpId="0"/>
      <p:bldP spid="104" grpId="0"/>
      <p:bldP spid="105" grpId="0"/>
      <p:bldP spid="106" grpId="0" animBg="1"/>
      <p:bldP spid="107" grpId="0"/>
      <p:bldP spid="11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20000"/>
          </a:bodyPr>
          <a:lstStyle/>
          <a:p>
            <a:pPr marL="0" indent="0" algn="ctr">
              <a:buNone/>
            </a:pPr>
            <a:r>
              <a:rPr lang="en-US" sz="1600" b="1" dirty="0">
                <a:latin typeface="Comic Sans MS" panose="030F0702030302020204" pitchFamily="66" charset="0"/>
              </a:rPr>
              <a:t>You need to be able to model situations where particles are connected across a pulley</a:t>
            </a: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Two particles A and B of masses 0.4kg and 0.8kg respectively are connected by a light inextensible string. Particle A lies on a rough horizontal table 4.5m from a small smooth fixed pulley which is attached to the end of the table. The string passes over the pulley and B hangs freely, with the string taut, 0.5m above the ground. The frictional force has a magnitude 0.08g.The system is released from rest. Find:</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The acceleration of the system</a:t>
            </a:r>
          </a:p>
          <a:p>
            <a:pPr algn="ctr">
              <a:buAutoNum type="alphaLcParenR"/>
            </a:pPr>
            <a:r>
              <a:rPr lang="en-GB" sz="1600" dirty="0">
                <a:latin typeface="Comic Sans MS" pitchFamily="66" charset="0"/>
              </a:rPr>
              <a:t>The velocity at which B hits the ground </a:t>
            </a:r>
          </a:p>
          <a:p>
            <a:pPr algn="ctr">
              <a:buAutoNum type="alphaLcParenR"/>
            </a:pPr>
            <a:r>
              <a:rPr lang="en-GB" sz="1600" dirty="0">
                <a:latin typeface="Comic Sans MS" pitchFamily="66" charset="0"/>
              </a:rPr>
              <a:t>The total distance travelled by A before it comes to rest</a:t>
            </a:r>
            <a:endParaRPr lang="en-US" sz="1600" dirty="0">
              <a:latin typeface="Comic Sans MS" panose="030F0702030302020204" pitchFamily="66" charset="0"/>
            </a:endParaRPr>
          </a:p>
          <a:p>
            <a:pPr marL="0" indent="0" algn="ctr">
              <a:buNone/>
            </a:pPr>
            <a:endParaRPr lang="en-GB" sz="16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10F</a:t>
            </a:r>
            <a:endParaRPr lang="en-GB" dirty="0">
              <a:latin typeface="Comic Sans MS" panose="030F0702030302020204" pitchFamily="66" charset="0"/>
            </a:endParaRPr>
          </a:p>
        </p:txBody>
      </p:sp>
      <p:cxnSp>
        <p:nvCxnSpPr>
          <p:cNvPr id="58" name="Straight Connector 57"/>
          <p:cNvCxnSpPr/>
          <p:nvPr/>
        </p:nvCxnSpPr>
        <p:spPr>
          <a:xfrm>
            <a:off x="4785394" y="2181497"/>
            <a:ext cx="28956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667346" y="2181497"/>
            <a:ext cx="13648" cy="22098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5318794" y="1724297"/>
            <a:ext cx="762000" cy="457200"/>
          </a:xfrm>
          <a:prstGeom prst="rect">
            <a:avLst/>
          </a:prstGeom>
          <a:solidFill>
            <a:srgbClr val="00B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TextBox 60"/>
          <p:cNvSpPr txBox="1"/>
          <p:nvPr/>
        </p:nvSpPr>
        <p:spPr>
          <a:xfrm>
            <a:off x="5547394" y="1800497"/>
            <a:ext cx="352982" cy="369332"/>
          </a:xfrm>
          <a:prstGeom prst="rect">
            <a:avLst/>
          </a:prstGeom>
          <a:noFill/>
        </p:spPr>
        <p:txBody>
          <a:bodyPr wrap="none" rtlCol="0">
            <a:spAutoFit/>
          </a:bodyPr>
          <a:lstStyle/>
          <a:p>
            <a:r>
              <a:rPr lang="en-GB" dirty="0">
                <a:latin typeface="Comic Sans MS" pitchFamily="66" charset="0"/>
              </a:rPr>
              <a:t>A</a:t>
            </a:r>
          </a:p>
        </p:txBody>
      </p:sp>
      <p:sp>
        <p:nvSpPr>
          <p:cNvPr id="62" name="Oval 61"/>
          <p:cNvSpPr/>
          <p:nvPr/>
        </p:nvSpPr>
        <p:spPr>
          <a:xfrm>
            <a:off x="7604794" y="1800497"/>
            <a:ext cx="381000" cy="381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3" name="Straight Connector 62"/>
          <p:cNvCxnSpPr/>
          <p:nvPr/>
        </p:nvCxnSpPr>
        <p:spPr>
          <a:xfrm>
            <a:off x="6080794" y="1800497"/>
            <a:ext cx="16764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7985794" y="1952897"/>
            <a:ext cx="0" cy="12192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7757194" y="3172097"/>
            <a:ext cx="457200" cy="457200"/>
          </a:xfrm>
          <a:prstGeom prst="rect">
            <a:avLst/>
          </a:prstGeom>
          <a:solidFill>
            <a:srgbClr val="00B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TextBox 65"/>
          <p:cNvSpPr txBox="1"/>
          <p:nvPr/>
        </p:nvSpPr>
        <p:spPr>
          <a:xfrm>
            <a:off x="7757194" y="3248297"/>
            <a:ext cx="457200" cy="369332"/>
          </a:xfrm>
          <a:prstGeom prst="rect">
            <a:avLst/>
          </a:prstGeom>
          <a:noFill/>
        </p:spPr>
        <p:txBody>
          <a:bodyPr wrap="square" rtlCol="0">
            <a:spAutoFit/>
          </a:bodyPr>
          <a:lstStyle/>
          <a:p>
            <a:pPr algn="ctr"/>
            <a:r>
              <a:rPr lang="en-GB" dirty="0">
                <a:latin typeface="Comic Sans MS" pitchFamily="66" charset="0"/>
              </a:rPr>
              <a:t>B</a:t>
            </a:r>
          </a:p>
        </p:txBody>
      </p:sp>
      <p:cxnSp>
        <p:nvCxnSpPr>
          <p:cNvPr id="67" name="Straight Connector 66"/>
          <p:cNvCxnSpPr/>
          <p:nvPr/>
        </p:nvCxnSpPr>
        <p:spPr>
          <a:xfrm flipV="1">
            <a:off x="5699794" y="13432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5699794" y="21814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a:off x="4937794" y="1952897"/>
            <a:ext cx="381000" cy="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7985794" y="36292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080794" y="1800497"/>
            <a:ext cx="457200" cy="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62" idx="0"/>
          </p:cNvCxnSpPr>
          <p:nvPr/>
        </p:nvCxnSpPr>
        <p:spPr>
          <a:xfrm flipH="1">
            <a:off x="7299994" y="1800497"/>
            <a:ext cx="495300" cy="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V="1">
            <a:off x="7985794" y="2714897"/>
            <a:ext cx="0" cy="4572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62" idx="6"/>
          </p:cNvCxnSpPr>
          <p:nvPr/>
        </p:nvCxnSpPr>
        <p:spPr>
          <a:xfrm>
            <a:off x="7985794" y="1990997"/>
            <a:ext cx="0" cy="4953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8519194" y="32482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8519194" y="30958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16200000" flipH="1">
            <a:off x="5737894" y="26767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5585494" y="26767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394994" y="2486297"/>
            <a:ext cx="685800" cy="307777"/>
          </a:xfrm>
          <a:prstGeom prst="rect">
            <a:avLst/>
          </a:prstGeom>
          <a:noFill/>
        </p:spPr>
        <p:txBody>
          <a:bodyPr wrap="square" rtlCol="0">
            <a:spAutoFit/>
          </a:bodyPr>
          <a:lstStyle/>
          <a:p>
            <a:pPr algn="ctr"/>
            <a:r>
              <a:rPr lang="en-GB" sz="1400" dirty="0">
                <a:latin typeface="Comic Sans MS" pitchFamily="66" charset="0"/>
              </a:rPr>
              <a:t>0.4g</a:t>
            </a:r>
          </a:p>
        </p:txBody>
      </p:sp>
      <p:sp>
        <p:nvSpPr>
          <p:cNvPr id="80" name="TextBox 79"/>
          <p:cNvSpPr txBox="1"/>
          <p:nvPr/>
        </p:nvSpPr>
        <p:spPr>
          <a:xfrm>
            <a:off x="7680994" y="4010297"/>
            <a:ext cx="609600" cy="307777"/>
          </a:xfrm>
          <a:prstGeom prst="rect">
            <a:avLst/>
          </a:prstGeom>
          <a:noFill/>
        </p:spPr>
        <p:txBody>
          <a:bodyPr wrap="square" rtlCol="0">
            <a:spAutoFit/>
          </a:bodyPr>
          <a:lstStyle/>
          <a:p>
            <a:pPr algn="ctr"/>
            <a:r>
              <a:rPr lang="en-GB" sz="1400" dirty="0">
                <a:latin typeface="Comic Sans MS" pitchFamily="66" charset="0"/>
              </a:rPr>
              <a:t>0.8g</a:t>
            </a:r>
          </a:p>
        </p:txBody>
      </p:sp>
      <p:sp>
        <p:nvSpPr>
          <p:cNvPr id="81" name="TextBox 80"/>
          <p:cNvSpPr txBox="1"/>
          <p:nvPr/>
        </p:nvSpPr>
        <p:spPr>
          <a:xfrm>
            <a:off x="5393184" y="2921631"/>
            <a:ext cx="609600" cy="307777"/>
          </a:xfrm>
          <a:prstGeom prst="rect">
            <a:avLst/>
          </a:prstGeom>
          <a:noFill/>
        </p:spPr>
        <p:txBody>
          <a:bodyPr wrap="square" rtlCol="0">
            <a:spAutoFit/>
          </a:bodyPr>
          <a:lstStyle/>
          <a:p>
            <a:pPr algn="ctr"/>
            <a:r>
              <a:rPr lang="en-GB" sz="1400" dirty="0">
                <a:latin typeface="Comic Sans MS" pitchFamily="66" charset="0"/>
              </a:rPr>
              <a:t>0.6g</a:t>
            </a:r>
          </a:p>
        </p:txBody>
      </p:sp>
      <p:sp>
        <p:nvSpPr>
          <p:cNvPr id="83" name="TextBox 82"/>
          <p:cNvSpPr txBox="1"/>
          <p:nvPr/>
        </p:nvSpPr>
        <p:spPr>
          <a:xfrm>
            <a:off x="7985794" y="2638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4" name="TextBox 83"/>
          <p:cNvSpPr txBox="1"/>
          <p:nvPr/>
        </p:nvSpPr>
        <p:spPr>
          <a:xfrm>
            <a:off x="7985794" y="2257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5" name="TextBox 84"/>
          <p:cNvSpPr txBox="1"/>
          <p:nvPr/>
        </p:nvSpPr>
        <p:spPr>
          <a:xfrm>
            <a:off x="6233194" y="1495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6" name="TextBox 85"/>
          <p:cNvSpPr txBox="1"/>
          <p:nvPr/>
        </p:nvSpPr>
        <p:spPr>
          <a:xfrm>
            <a:off x="7147594" y="1495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7" name="TextBox 86"/>
          <p:cNvSpPr txBox="1"/>
          <p:nvPr/>
        </p:nvSpPr>
        <p:spPr>
          <a:xfrm>
            <a:off x="6905346" y="809897"/>
            <a:ext cx="1828800" cy="523220"/>
          </a:xfrm>
          <a:prstGeom prst="rect">
            <a:avLst/>
          </a:prstGeom>
          <a:noFill/>
        </p:spPr>
        <p:txBody>
          <a:bodyPr wrap="square" rtlCol="0">
            <a:spAutoFit/>
          </a:bodyPr>
          <a:lstStyle/>
          <a:p>
            <a:pPr algn="ctr"/>
            <a:r>
              <a:rPr lang="en-GB" sz="1400" dirty="0">
                <a:latin typeface="Comic Sans MS" pitchFamily="66" charset="0"/>
              </a:rPr>
              <a:t>Draw a diagram and label all the forces</a:t>
            </a:r>
          </a:p>
        </p:txBody>
      </p:sp>
      <p:sp>
        <p:nvSpPr>
          <p:cNvPr id="89" name="TextBox 88"/>
          <p:cNvSpPr txBox="1"/>
          <p:nvPr/>
        </p:nvSpPr>
        <p:spPr>
          <a:xfrm>
            <a:off x="4314546" y="1800497"/>
            <a:ext cx="685800" cy="307777"/>
          </a:xfrm>
          <a:prstGeom prst="rect">
            <a:avLst/>
          </a:prstGeom>
          <a:noFill/>
        </p:spPr>
        <p:txBody>
          <a:bodyPr wrap="square" rtlCol="0">
            <a:spAutoFit/>
          </a:bodyPr>
          <a:lstStyle/>
          <a:p>
            <a:pPr algn="ctr"/>
            <a:r>
              <a:rPr lang="en-GB" sz="1400" dirty="0">
                <a:latin typeface="Comic Sans MS" pitchFamily="66" charset="0"/>
              </a:rPr>
              <a:t>0.08g</a:t>
            </a:r>
          </a:p>
        </p:txBody>
      </p:sp>
      <p:sp>
        <p:nvSpPr>
          <p:cNvPr id="90" name="TextBox 89"/>
          <p:cNvSpPr txBox="1"/>
          <p:nvPr/>
        </p:nvSpPr>
        <p:spPr>
          <a:xfrm>
            <a:off x="5356894" y="1062381"/>
            <a:ext cx="685800" cy="307777"/>
          </a:xfrm>
          <a:prstGeom prst="rect">
            <a:avLst/>
          </a:prstGeom>
          <a:noFill/>
        </p:spPr>
        <p:txBody>
          <a:bodyPr wrap="square" rtlCol="0">
            <a:spAutoFit/>
          </a:bodyPr>
          <a:lstStyle/>
          <a:p>
            <a:pPr algn="ctr"/>
            <a:r>
              <a:rPr lang="en-GB" sz="1400" dirty="0">
                <a:latin typeface="Comic Sans MS" pitchFamily="66" charset="0"/>
              </a:rPr>
              <a:t>R</a:t>
            </a:r>
          </a:p>
        </p:txBody>
      </p:sp>
      <mc:AlternateContent xmlns:mc="http://schemas.openxmlformats.org/markup-compatibility/2006" xmlns:a14="http://schemas.microsoft.com/office/drawing/2010/main">
        <mc:Choice Requires="a14">
          <p:sp>
            <p:nvSpPr>
              <p:cNvPr id="102" name="TextBox 101"/>
              <p:cNvSpPr txBox="1"/>
              <p:nvPr/>
            </p:nvSpPr>
            <p:spPr>
              <a:xfrm>
                <a:off x="3019311" y="4391297"/>
                <a:ext cx="861711"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200" b="1" i="1" smtClean="0">
                          <a:solidFill>
                            <a:srgbClr val="FF0000"/>
                          </a:solidFill>
                          <a:latin typeface="Cambria Math" panose="02040503050406030204" pitchFamily="18" charset="0"/>
                        </a:rPr>
                        <m:t>𝒂</m:t>
                      </m:r>
                      <m:r>
                        <a:rPr lang="en-US" sz="1200" b="1" i="1" smtClean="0">
                          <a:solidFill>
                            <a:srgbClr val="FF0000"/>
                          </a:solidFill>
                          <a:latin typeface="Cambria Math" panose="02040503050406030204" pitchFamily="18" charset="0"/>
                        </a:rPr>
                        <m:t>=</m:t>
                      </m:r>
                      <m:r>
                        <a:rPr lang="en-GB" sz="1200" b="1" i="1" smtClean="0">
                          <a:solidFill>
                            <a:srgbClr val="FF0000"/>
                          </a:solidFill>
                          <a:latin typeface="Cambria Math"/>
                        </a:rPr>
                        <m:t>𝟎</m:t>
                      </m:r>
                      <m:r>
                        <a:rPr lang="en-GB" sz="1200" b="1" i="1" smtClean="0">
                          <a:solidFill>
                            <a:srgbClr val="FF0000"/>
                          </a:solidFill>
                          <a:latin typeface="Cambria Math"/>
                        </a:rPr>
                        <m:t>.</m:t>
                      </m:r>
                      <m:r>
                        <a:rPr lang="en-GB" sz="1200" b="1" i="1" smtClean="0">
                          <a:solidFill>
                            <a:srgbClr val="FF0000"/>
                          </a:solidFill>
                          <a:latin typeface="Cambria Math"/>
                        </a:rPr>
                        <m:t>𝟔</m:t>
                      </m:r>
                      <m:r>
                        <a:rPr lang="en-GB" sz="1200" b="1" i="1" smtClean="0">
                          <a:solidFill>
                            <a:srgbClr val="FF0000"/>
                          </a:solidFill>
                          <a:latin typeface="Cambria Math"/>
                        </a:rPr>
                        <m:t>𝒈</m:t>
                      </m:r>
                    </m:oMath>
                  </m:oMathPara>
                </a14:m>
                <a:endParaRPr lang="en-GB" sz="1200" b="1" dirty="0">
                  <a:solidFill>
                    <a:srgbClr val="FF0000"/>
                  </a:solidFill>
                </a:endParaRPr>
              </a:p>
            </p:txBody>
          </p:sp>
        </mc:Choice>
        <mc:Fallback xmlns="">
          <p:sp>
            <p:nvSpPr>
              <p:cNvPr id="102" name="TextBox 101"/>
              <p:cNvSpPr txBox="1">
                <a:spLocks noRot="1" noChangeAspect="1" noMove="1" noResize="1" noEditPoints="1" noAdjustHandles="1" noChangeArrowheads="1" noChangeShapeType="1" noTextEdit="1"/>
              </p:cNvSpPr>
              <p:nvPr/>
            </p:nvSpPr>
            <p:spPr>
              <a:xfrm>
                <a:off x="3019311" y="4391297"/>
                <a:ext cx="861711" cy="276999"/>
              </a:xfrm>
              <a:prstGeom prst="rect">
                <a:avLst/>
              </a:prstGeom>
              <a:blipFill>
                <a:blip r:embed="rId2"/>
                <a:stretch>
                  <a:fillRect b="-2174"/>
                </a:stretch>
              </a:blipFill>
            </p:spPr>
            <p:txBody>
              <a:bodyPr/>
              <a:lstStyle/>
              <a:p>
                <a:r>
                  <a:rPr lang="en-GB">
                    <a:noFill/>
                  </a:rPr>
                  <a:t> </a:t>
                </a:r>
              </a:p>
            </p:txBody>
          </p:sp>
        </mc:Fallback>
      </mc:AlternateContent>
      <p:cxnSp>
        <p:nvCxnSpPr>
          <p:cNvPr id="110" name="Straight Connector 109"/>
          <p:cNvCxnSpPr/>
          <p:nvPr/>
        </p:nvCxnSpPr>
        <p:spPr>
          <a:xfrm>
            <a:off x="7667346" y="4391297"/>
            <a:ext cx="1143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8276946" y="3629297"/>
            <a:ext cx="0" cy="762000"/>
          </a:xfrm>
          <a:prstGeom prst="line">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8200746" y="3857897"/>
            <a:ext cx="609600" cy="307777"/>
          </a:xfrm>
          <a:prstGeom prst="rect">
            <a:avLst/>
          </a:prstGeom>
          <a:noFill/>
        </p:spPr>
        <p:txBody>
          <a:bodyPr wrap="square" rtlCol="0">
            <a:spAutoFit/>
          </a:bodyPr>
          <a:lstStyle/>
          <a:p>
            <a:pPr algn="ctr"/>
            <a:r>
              <a:rPr lang="en-GB" sz="1400" dirty="0">
                <a:latin typeface="Comic Sans MS" pitchFamily="66" charset="0"/>
              </a:rPr>
              <a:t>0.5m</a:t>
            </a:r>
          </a:p>
        </p:txBody>
      </p:sp>
      <p:sp>
        <p:nvSpPr>
          <p:cNvPr id="109" name="TextBox 108"/>
          <p:cNvSpPr txBox="1"/>
          <p:nvPr/>
        </p:nvSpPr>
        <p:spPr>
          <a:xfrm>
            <a:off x="8502321" y="3188724"/>
            <a:ext cx="609600" cy="307777"/>
          </a:xfrm>
          <a:prstGeom prst="rect">
            <a:avLst/>
          </a:prstGeom>
          <a:noFill/>
        </p:spPr>
        <p:txBody>
          <a:bodyPr wrap="square" rtlCol="0">
            <a:spAutoFit/>
          </a:bodyPr>
          <a:lstStyle/>
          <a:p>
            <a:pPr algn="ctr"/>
            <a:r>
              <a:rPr lang="en-GB" sz="1400" dirty="0">
                <a:latin typeface="Comic Sans MS" pitchFamily="66" charset="0"/>
              </a:rPr>
              <a:t>0.6g</a:t>
            </a:r>
          </a:p>
        </p:txBody>
      </p:sp>
      <p:sp>
        <p:nvSpPr>
          <p:cNvPr id="113" name="TextBox 112"/>
          <p:cNvSpPr txBox="1"/>
          <p:nvPr/>
        </p:nvSpPr>
        <p:spPr>
          <a:xfrm>
            <a:off x="3970869" y="3548632"/>
            <a:ext cx="3505200" cy="461665"/>
          </a:xfrm>
          <a:prstGeom prst="rect">
            <a:avLst/>
          </a:prstGeom>
          <a:noFill/>
        </p:spPr>
        <p:txBody>
          <a:bodyPr wrap="square" rtlCol="0">
            <a:spAutoFit/>
          </a:bodyPr>
          <a:lstStyle/>
          <a:p>
            <a:pPr marL="171450" indent="-171450" algn="ctr">
              <a:buFont typeface="Wingdings"/>
              <a:buChar char="à"/>
            </a:pPr>
            <a:r>
              <a:rPr lang="en-GB" sz="1200" dirty="0">
                <a:latin typeface="Comic Sans MS" pitchFamily="66" charset="0"/>
                <a:sym typeface="Wingdings" pitchFamily="2" charset="2"/>
              </a:rPr>
              <a:t>We can use SUVAT to calculate the velocity of B as it hits the ground</a:t>
            </a:r>
            <a:endParaRPr lang="en-GB" sz="1200" dirty="0">
              <a:latin typeface="Comic Sans MS" pitchFamily="66" charset="0"/>
            </a:endParaRPr>
          </a:p>
        </p:txBody>
      </p:sp>
      <mc:AlternateContent xmlns:mc="http://schemas.openxmlformats.org/markup-compatibility/2006" xmlns:a14="http://schemas.microsoft.com/office/drawing/2010/main">
        <mc:Choice Requires="a14">
          <p:sp>
            <p:nvSpPr>
              <p:cNvPr id="114" name="TextBox 113"/>
              <p:cNvSpPr txBox="1"/>
              <p:nvPr/>
            </p:nvSpPr>
            <p:spPr>
              <a:xfrm>
                <a:off x="4199469" y="4158232"/>
                <a:ext cx="78181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𝑠</m:t>
                      </m:r>
                      <m:r>
                        <a:rPr lang="en-GB" sz="1400" b="0" i="1" smtClean="0">
                          <a:latin typeface="Cambria Math"/>
                        </a:rPr>
                        <m:t>=0.5</m:t>
                      </m:r>
                    </m:oMath>
                  </m:oMathPara>
                </a14:m>
                <a:endParaRPr lang="en-GB" sz="1400" dirty="0"/>
              </a:p>
            </p:txBody>
          </p:sp>
        </mc:Choice>
        <mc:Fallback xmlns="">
          <p:sp>
            <p:nvSpPr>
              <p:cNvPr id="114" name="TextBox 113"/>
              <p:cNvSpPr txBox="1">
                <a:spLocks noRot="1" noChangeAspect="1" noMove="1" noResize="1" noEditPoints="1" noAdjustHandles="1" noChangeArrowheads="1" noChangeShapeType="1" noTextEdit="1"/>
              </p:cNvSpPr>
              <p:nvPr/>
            </p:nvSpPr>
            <p:spPr>
              <a:xfrm>
                <a:off x="4199469" y="4158232"/>
                <a:ext cx="781816" cy="30777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5" name="TextBox 114"/>
              <p:cNvSpPr txBox="1"/>
              <p:nvPr/>
            </p:nvSpPr>
            <p:spPr>
              <a:xfrm>
                <a:off x="4961469" y="4158232"/>
                <a:ext cx="66569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𝑢</m:t>
                      </m:r>
                      <m:r>
                        <a:rPr lang="en-GB" sz="1400" b="0" i="1" smtClean="0">
                          <a:latin typeface="Cambria Math"/>
                        </a:rPr>
                        <m:t>=0</m:t>
                      </m:r>
                    </m:oMath>
                  </m:oMathPara>
                </a14:m>
                <a:endParaRPr lang="en-GB" sz="1400" dirty="0"/>
              </a:p>
            </p:txBody>
          </p:sp>
        </mc:Choice>
        <mc:Fallback xmlns="">
          <p:sp>
            <p:nvSpPr>
              <p:cNvPr id="115" name="TextBox 114"/>
              <p:cNvSpPr txBox="1">
                <a:spLocks noRot="1" noChangeAspect="1" noMove="1" noResize="1" noEditPoints="1" noAdjustHandles="1" noChangeArrowheads="1" noChangeShapeType="1" noTextEdit="1"/>
              </p:cNvSpPr>
              <p:nvPr/>
            </p:nvSpPr>
            <p:spPr>
              <a:xfrm>
                <a:off x="4961469" y="4158232"/>
                <a:ext cx="665695" cy="30777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6" name="TextBox 115"/>
              <p:cNvSpPr txBox="1"/>
              <p:nvPr/>
            </p:nvSpPr>
            <p:spPr>
              <a:xfrm>
                <a:off x="5571069" y="4158232"/>
                <a:ext cx="58766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𝑣</m:t>
                      </m:r>
                      <m:r>
                        <a:rPr lang="en-GB" sz="1400" b="0" i="1" smtClean="0">
                          <a:latin typeface="Cambria Math"/>
                        </a:rPr>
                        <m:t>=?</m:t>
                      </m:r>
                    </m:oMath>
                  </m:oMathPara>
                </a14:m>
                <a:endParaRPr lang="en-GB" sz="1400" dirty="0"/>
              </a:p>
            </p:txBody>
          </p:sp>
        </mc:Choice>
        <mc:Fallback xmlns="">
          <p:sp>
            <p:nvSpPr>
              <p:cNvPr id="116" name="TextBox 115"/>
              <p:cNvSpPr txBox="1">
                <a:spLocks noRot="1" noChangeAspect="1" noMove="1" noResize="1" noEditPoints="1" noAdjustHandles="1" noChangeArrowheads="1" noChangeShapeType="1" noTextEdit="1"/>
              </p:cNvSpPr>
              <p:nvPr/>
            </p:nvSpPr>
            <p:spPr>
              <a:xfrm>
                <a:off x="5571069" y="4158232"/>
                <a:ext cx="587661" cy="307777"/>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7" name="TextBox 116"/>
              <p:cNvSpPr txBox="1"/>
              <p:nvPr/>
            </p:nvSpPr>
            <p:spPr>
              <a:xfrm>
                <a:off x="6028269" y="4158232"/>
                <a:ext cx="91223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𝑎</m:t>
                      </m:r>
                      <m:r>
                        <a:rPr lang="en-GB" sz="1400" b="0" i="1" smtClean="0">
                          <a:latin typeface="Cambria Math"/>
                        </a:rPr>
                        <m:t>=0.6</m:t>
                      </m:r>
                      <m:r>
                        <a:rPr lang="en-GB" sz="1400" b="0" i="1" smtClean="0">
                          <a:latin typeface="Cambria Math"/>
                        </a:rPr>
                        <m:t>𝑔</m:t>
                      </m:r>
                    </m:oMath>
                  </m:oMathPara>
                </a14:m>
                <a:endParaRPr lang="en-GB" sz="1400" dirty="0"/>
              </a:p>
            </p:txBody>
          </p:sp>
        </mc:Choice>
        <mc:Fallback xmlns="">
          <p:sp>
            <p:nvSpPr>
              <p:cNvPr id="117" name="TextBox 116"/>
              <p:cNvSpPr txBox="1">
                <a:spLocks noRot="1" noChangeAspect="1" noMove="1" noResize="1" noEditPoints="1" noAdjustHandles="1" noChangeArrowheads="1" noChangeShapeType="1" noTextEdit="1"/>
              </p:cNvSpPr>
              <p:nvPr/>
            </p:nvSpPr>
            <p:spPr>
              <a:xfrm>
                <a:off x="6028269" y="4158232"/>
                <a:ext cx="912237" cy="307777"/>
              </a:xfrm>
              <a:prstGeom prst="rect">
                <a:avLst/>
              </a:prstGeom>
              <a:blipFill>
                <a:blip r:embed="rId6"/>
                <a:stretch>
                  <a:fillRect b="-588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8" name="TextBox 117"/>
              <p:cNvSpPr txBox="1"/>
              <p:nvPr/>
            </p:nvSpPr>
            <p:spPr>
              <a:xfrm>
                <a:off x="6866469" y="4158232"/>
                <a:ext cx="55951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𝑡</m:t>
                      </m:r>
                      <m:r>
                        <a:rPr lang="en-GB" sz="1400" b="0" i="1" smtClean="0">
                          <a:latin typeface="Cambria Math"/>
                        </a:rPr>
                        <m:t>=?</m:t>
                      </m:r>
                    </m:oMath>
                  </m:oMathPara>
                </a14:m>
                <a:endParaRPr lang="en-GB" sz="1400" dirty="0"/>
              </a:p>
            </p:txBody>
          </p:sp>
        </mc:Choice>
        <mc:Fallback xmlns="">
          <p:sp>
            <p:nvSpPr>
              <p:cNvPr id="118" name="TextBox 117"/>
              <p:cNvSpPr txBox="1">
                <a:spLocks noRot="1" noChangeAspect="1" noMove="1" noResize="1" noEditPoints="1" noAdjustHandles="1" noChangeArrowheads="1" noChangeShapeType="1" noTextEdit="1"/>
              </p:cNvSpPr>
              <p:nvPr/>
            </p:nvSpPr>
            <p:spPr>
              <a:xfrm>
                <a:off x="6866469" y="4158232"/>
                <a:ext cx="559512" cy="307777"/>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9" name="TextBox 118"/>
              <p:cNvSpPr txBox="1"/>
              <p:nvPr/>
            </p:nvSpPr>
            <p:spPr>
              <a:xfrm>
                <a:off x="4199469" y="4615432"/>
                <a:ext cx="134036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r>
                        <a:rPr lang="en-GB" sz="1400" b="0" i="1" smtClean="0">
                          <a:latin typeface="Cambria Math"/>
                        </a:rPr>
                        <m:t>=</m:t>
                      </m:r>
                      <m:sSup>
                        <m:sSupPr>
                          <m:ctrlPr>
                            <a:rPr lang="en-GB" sz="1400" b="0" i="1" smtClean="0">
                              <a:latin typeface="Cambria Math" panose="02040503050406030204" pitchFamily="18" charset="0"/>
                            </a:rPr>
                          </m:ctrlPr>
                        </m:sSupPr>
                        <m:e>
                          <m:r>
                            <a:rPr lang="en-GB" sz="1400" b="0" i="1" smtClean="0">
                              <a:latin typeface="Cambria Math"/>
                            </a:rPr>
                            <m:t>𝑢</m:t>
                          </m:r>
                        </m:e>
                        <m:sup>
                          <m:r>
                            <a:rPr lang="en-GB" sz="1400" b="0" i="1" smtClean="0">
                              <a:latin typeface="Cambria Math"/>
                            </a:rPr>
                            <m:t>2</m:t>
                          </m:r>
                        </m:sup>
                      </m:sSup>
                      <m:r>
                        <a:rPr lang="en-GB" sz="1400" b="0" i="1" smtClean="0">
                          <a:latin typeface="Cambria Math"/>
                        </a:rPr>
                        <m:t>+2</m:t>
                      </m:r>
                      <m:r>
                        <a:rPr lang="en-GB" sz="1400" b="0" i="1" smtClean="0">
                          <a:latin typeface="Cambria Math"/>
                        </a:rPr>
                        <m:t>𝑎𝑠</m:t>
                      </m:r>
                    </m:oMath>
                  </m:oMathPara>
                </a14:m>
                <a:endParaRPr lang="en-GB" sz="1400" dirty="0"/>
              </a:p>
            </p:txBody>
          </p:sp>
        </mc:Choice>
        <mc:Fallback xmlns="">
          <p:sp>
            <p:nvSpPr>
              <p:cNvPr id="119" name="TextBox 118"/>
              <p:cNvSpPr txBox="1">
                <a:spLocks noRot="1" noChangeAspect="1" noMove="1" noResize="1" noEditPoints="1" noAdjustHandles="1" noChangeArrowheads="1" noChangeShapeType="1" noTextEdit="1"/>
              </p:cNvSpPr>
              <p:nvPr/>
            </p:nvSpPr>
            <p:spPr>
              <a:xfrm>
                <a:off x="4199469" y="4615432"/>
                <a:ext cx="1340367" cy="307777"/>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0" name="TextBox 119"/>
              <p:cNvSpPr txBox="1"/>
              <p:nvPr/>
            </p:nvSpPr>
            <p:spPr>
              <a:xfrm>
                <a:off x="4199469" y="4996432"/>
                <a:ext cx="2093843"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r>
                        <a:rPr lang="en-GB" sz="1400" b="0" i="1" smtClean="0">
                          <a:latin typeface="Cambria Math"/>
                        </a:rPr>
                        <m:t>=</m:t>
                      </m:r>
                      <m:sSup>
                        <m:sSupPr>
                          <m:ctrlPr>
                            <a:rPr lang="en-GB" sz="1400" b="0" i="1" smtClean="0">
                              <a:latin typeface="Cambria Math" panose="02040503050406030204" pitchFamily="18" charset="0"/>
                            </a:rPr>
                          </m:ctrlPr>
                        </m:sSupPr>
                        <m:e>
                          <m:r>
                            <a:rPr lang="en-GB" sz="1400" b="0" i="1" smtClean="0">
                              <a:latin typeface="Cambria Math"/>
                            </a:rPr>
                            <m:t>(0)</m:t>
                          </m:r>
                        </m:e>
                        <m:sup>
                          <m:r>
                            <a:rPr lang="en-GB" sz="1400" b="0" i="1" smtClean="0">
                              <a:latin typeface="Cambria Math"/>
                            </a:rPr>
                            <m:t>2</m:t>
                          </m:r>
                        </m:sup>
                      </m:sSup>
                      <m:r>
                        <a:rPr lang="en-GB" sz="1400" b="0" i="1" smtClean="0">
                          <a:latin typeface="Cambria Math"/>
                        </a:rPr>
                        <m:t>+2(0.6</m:t>
                      </m:r>
                      <m:r>
                        <a:rPr lang="en-GB" sz="1400" b="0" i="1" smtClean="0">
                          <a:latin typeface="Cambria Math"/>
                        </a:rPr>
                        <m:t>𝑔</m:t>
                      </m:r>
                      <m:r>
                        <a:rPr lang="en-GB" sz="1400" b="0" i="1" smtClean="0">
                          <a:latin typeface="Cambria Math"/>
                        </a:rPr>
                        <m:t>)(0.5)</m:t>
                      </m:r>
                    </m:oMath>
                  </m:oMathPara>
                </a14:m>
                <a:endParaRPr lang="en-GB" sz="1400" dirty="0"/>
              </a:p>
            </p:txBody>
          </p:sp>
        </mc:Choice>
        <mc:Fallback xmlns="">
          <p:sp>
            <p:nvSpPr>
              <p:cNvPr id="120" name="TextBox 119"/>
              <p:cNvSpPr txBox="1">
                <a:spLocks noRot="1" noChangeAspect="1" noMove="1" noResize="1" noEditPoints="1" noAdjustHandles="1" noChangeArrowheads="1" noChangeShapeType="1" noTextEdit="1"/>
              </p:cNvSpPr>
              <p:nvPr/>
            </p:nvSpPr>
            <p:spPr>
              <a:xfrm>
                <a:off x="4199469" y="4996432"/>
                <a:ext cx="2093843" cy="307777"/>
              </a:xfrm>
              <a:prstGeom prst="rect">
                <a:avLst/>
              </a:prstGeom>
              <a:blipFill>
                <a:blip r:embed="rId9"/>
                <a:stretch>
                  <a:fillRect b="-1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1" name="TextBox 120"/>
              <p:cNvSpPr txBox="1"/>
              <p:nvPr/>
            </p:nvSpPr>
            <p:spPr>
              <a:xfrm>
                <a:off x="4199469" y="5377432"/>
                <a:ext cx="99956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r>
                        <a:rPr lang="en-GB" sz="1400" b="0" i="1" smtClean="0">
                          <a:latin typeface="Cambria Math"/>
                        </a:rPr>
                        <m:t>=0.6</m:t>
                      </m:r>
                      <m:r>
                        <a:rPr lang="en-GB" sz="1400" b="0" i="1" smtClean="0">
                          <a:latin typeface="Cambria Math"/>
                        </a:rPr>
                        <m:t>𝑔</m:t>
                      </m:r>
                    </m:oMath>
                  </m:oMathPara>
                </a14:m>
                <a:endParaRPr lang="en-GB" sz="1400" dirty="0"/>
              </a:p>
            </p:txBody>
          </p:sp>
        </mc:Choice>
        <mc:Fallback xmlns="">
          <p:sp>
            <p:nvSpPr>
              <p:cNvPr id="121" name="TextBox 120"/>
              <p:cNvSpPr txBox="1">
                <a:spLocks noRot="1" noChangeAspect="1" noMove="1" noResize="1" noEditPoints="1" noAdjustHandles="1" noChangeArrowheads="1" noChangeShapeType="1" noTextEdit="1"/>
              </p:cNvSpPr>
              <p:nvPr/>
            </p:nvSpPr>
            <p:spPr>
              <a:xfrm>
                <a:off x="4199469" y="5377432"/>
                <a:ext cx="999569" cy="307777"/>
              </a:xfrm>
              <a:prstGeom prst="rect">
                <a:avLst/>
              </a:prstGeom>
              <a:blipFill>
                <a:blip r:embed="rId10"/>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2" name="TextBox 121"/>
              <p:cNvSpPr txBox="1"/>
              <p:nvPr/>
            </p:nvSpPr>
            <p:spPr>
              <a:xfrm>
                <a:off x="4275669" y="5758432"/>
                <a:ext cx="132017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𝑣</m:t>
                      </m:r>
                      <m:r>
                        <a:rPr lang="en-GB" sz="1400" b="0" i="1" smtClean="0">
                          <a:latin typeface="Cambria Math"/>
                        </a:rPr>
                        <m:t>=2.42</m:t>
                      </m:r>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𝑠</m:t>
                          </m:r>
                        </m:e>
                        <m:sup>
                          <m:r>
                            <a:rPr lang="en-GB" sz="1400" b="0" i="1" smtClean="0">
                              <a:latin typeface="Cambria Math"/>
                            </a:rPr>
                            <m:t>−1</m:t>
                          </m:r>
                        </m:sup>
                      </m:sSup>
                    </m:oMath>
                  </m:oMathPara>
                </a14:m>
                <a:endParaRPr lang="en-GB" sz="1400" dirty="0"/>
              </a:p>
            </p:txBody>
          </p:sp>
        </mc:Choice>
        <mc:Fallback xmlns="">
          <p:sp>
            <p:nvSpPr>
              <p:cNvPr id="122" name="TextBox 121"/>
              <p:cNvSpPr txBox="1">
                <a:spLocks noRot="1" noChangeAspect="1" noMove="1" noResize="1" noEditPoints="1" noAdjustHandles="1" noChangeArrowheads="1" noChangeShapeType="1" noTextEdit="1"/>
              </p:cNvSpPr>
              <p:nvPr/>
            </p:nvSpPr>
            <p:spPr>
              <a:xfrm>
                <a:off x="4275669" y="5758432"/>
                <a:ext cx="1320170" cy="307777"/>
              </a:xfrm>
              <a:prstGeom prst="rect">
                <a:avLst/>
              </a:prstGeom>
              <a:blipFill>
                <a:blip r:embed="rId11"/>
                <a:stretch>
                  <a:fillRect/>
                </a:stretch>
              </a:blipFill>
            </p:spPr>
            <p:txBody>
              <a:bodyPr/>
              <a:lstStyle/>
              <a:p>
                <a:r>
                  <a:rPr lang="en-GB">
                    <a:noFill/>
                  </a:rPr>
                  <a:t> </a:t>
                </a:r>
              </a:p>
            </p:txBody>
          </p:sp>
        </mc:Fallback>
      </mc:AlternateContent>
      <p:sp>
        <p:nvSpPr>
          <p:cNvPr id="123" name="Arc 122"/>
          <p:cNvSpPr/>
          <p:nvPr/>
        </p:nvSpPr>
        <p:spPr>
          <a:xfrm>
            <a:off x="6028269" y="4767832"/>
            <a:ext cx="53340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4" name="TextBox 123"/>
          <p:cNvSpPr txBox="1"/>
          <p:nvPr/>
        </p:nvSpPr>
        <p:spPr>
          <a:xfrm>
            <a:off x="6409269" y="4844032"/>
            <a:ext cx="1295400" cy="261610"/>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Sub in values</a:t>
            </a:r>
            <a:endParaRPr lang="en-GB" sz="1100" baseline="-25000" dirty="0">
              <a:solidFill>
                <a:srgbClr val="FF0000"/>
              </a:solidFill>
              <a:latin typeface="Comic Sans MS" pitchFamily="66" charset="0"/>
            </a:endParaRPr>
          </a:p>
        </p:txBody>
      </p:sp>
      <p:sp>
        <p:nvSpPr>
          <p:cNvPr id="125" name="Arc 124"/>
          <p:cNvSpPr/>
          <p:nvPr/>
        </p:nvSpPr>
        <p:spPr>
          <a:xfrm>
            <a:off x="6028269" y="5148832"/>
            <a:ext cx="53340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6" name="Arc 125"/>
          <p:cNvSpPr/>
          <p:nvPr/>
        </p:nvSpPr>
        <p:spPr>
          <a:xfrm>
            <a:off x="6028269" y="5529832"/>
            <a:ext cx="53340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7" name="TextBox 126"/>
          <p:cNvSpPr txBox="1"/>
          <p:nvPr/>
        </p:nvSpPr>
        <p:spPr>
          <a:xfrm>
            <a:off x="6485469" y="5225032"/>
            <a:ext cx="838200" cy="261610"/>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Calculate</a:t>
            </a:r>
            <a:endParaRPr lang="en-GB" sz="1100" baseline="-25000" dirty="0">
              <a:solidFill>
                <a:srgbClr val="FF0000"/>
              </a:solidFill>
              <a:latin typeface="Comic Sans MS" pitchFamily="66" charset="0"/>
            </a:endParaRPr>
          </a:p>
        </p:txBody>
      </p:sp>
      <p:sp>
        <p:nvSpPr>
          <p:cNvPr id="128" name="TextBox 127"/>
          <p:cNvSpPr txBox="1"/>
          <p:nvPr/>
        </p:nvSpPr>
        <p:spPr>
          <a:xfrm>
            <a:off x="6485469" y="5529832"/>
            <a:ext cx="838200" cy="430887"/>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Square root</a:t>
            </a:r>
            <a:endParaRPr lang="en-GB" sz="1100" baseline="-25000" dirty="0">
              <a:solidFill>
                <a:srgbClr val="FF0000"/>
              </a:solidFill>
              <a:latin typeface="Comic Sans MS" pitchFamily="66" charset="0"/>
            </a:endParaRPr>
          </a:p>
        </p:txBody>
      </p:sp>
    </p:spTree>
    <p:extLst>
      <p:ext uri="{BB962C8B-B14F-4D97-AF65-F5344CB8AC3E}">
        <p14:creationId xmlns:p14="http://schemas.microsoft.com/office/powerpoint/2010/main" val="1058028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3"/>
                                        </p:tgtEl>
                                        <p:attrNameLst>
                                          <p:attrName>style.visibility</p:attrName>
                                        </p:attrNameLst>
                                      </p:cBhvr>
                                      <p:to>
                                        <p:strVal val="visible"/>
                                      </p:to>
                                    </p:set>
                                    <p:animEffect transition="in" filter="blinds(horizontal)">
                                      <p:cBhvr>
                                        <p:cTn id="7" dur="500"/>
                                        <p:tgtEl>
                                          <p:spTgt spid="1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4"/>
                                        </p:tgtEl>
                                        <p:attrNameLst>
                                          <p:attrName>style.visibility</p:attrName>
                                        </p:attrNameLst>
                                      </p:cBhvr>
                                      <p:to>
                                        <p:strVal val="visible"/>
                                      </p:to>
                                    </p:set>
                                    <p:animEffect transition="in" filter="blinds(horizontal)">
                                      <p:cBhvr>
                                        <p:cTn id="12" dur="500"/>
                                        <p:tgtEl>
                                          <p:spTgt spid="11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5"/>
                                        </p:tgtEl>
                                        <p:attrNameLst>
                                          <p:attrName>style.visibility</p:attrName>
                                        </p:attrNameLst>
                                      </p:cBhvr>
                                      <p:to>
                                        <p:strVal val="visible"/>
                                      </p:to>
                                    </p:set>
                                    <p:animEffect transition="in" filter="blinds(horizontal)">
                                      <p:cBhvr>
                                        <p:cTn id="17" dur="500"/>
                                        <p:tgtEl>
                                          <p:spTgt spid="11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6"/>
                                        </p:tgtEl>
                                        <p:attrNameLst>
                                          <p:attrName>style.visibility</p:attrName>
                                        </p:attrNameLst>
                                      </p:cBhvr>
                                      <p:to>
                                        <p:strVal val="visible"/>
                                      </p:to>
                                    </p:set>
                                    <p:animEffect transition="in" filter="blinds(horizontal)">
                                      <p:cBhvr>
                                        <p:cTn id="22" dur="500"/>
                                        <p:tgtEl>
                                          <p:spTgt spid="11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7"/>
                                        </p:tgtEl>
                                        <p:attrNameLst>
                                          <p:attrName>style.visibility</p:attrName>
                                        </p:attrNameLst>
                                      </p:cBhvr>
                                      <p:to>
                                        <p:strVal val="visible"/>
                                      </p:to>
                                    </p:set>
                                    <p:animEffect transition="in" filter="blinds(horizontal)">
                                      <p:cBhvr>
                                        <p:cTn id="27" dur="500"/>
                                        <p:tgtEl>
                                          <p:spTgt spid="11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8"/>
                                        </p:tgtEl>
                                        <p:attrNameLst>
                                          <p:attrName>style.visibility</p:attrName>
                                        </p:attrNameLst>
                                      </p:cBhvr>
                                      <p:to>
                                        <p:strVal val="visible"/>
                                      </p:to>
                                    </p:set>
                                    <p:animEffect transition="in" filter="blinds(horizontal)">
                                      <p:cBhvr>
                                        <p:cTn id="32" dur="500"/>
                                        <p:tgtEl>
                                          <p:spTgt spid="11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9"/>
                                        </p:tgtEl>
                                        <p:attrNameLst>
                                          <p:attrName>style.visibility</p:attrName>
                                        </p:attrNameLst>
                                      </p:cBhvr>
                                      <p:to>
                                        <p:strVal val="visible"/>
                                      </p:to>
                                    </p:set>
                                    <p:animEffect transition="in" filter="blinds(horizontal)">
                                      <p:cBhvr>
                                        <p:cTn id="37" dur="500"/>
                                        <p:tgtEl>
                                          <p:spTgt spid="11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3"/>
                                        </p:tgtEl>
                                        <p:attrNameLst>
                                          <p:attrName>style.visibility</p:attrName>
                                        </p:attrNameLst>
                                      </p:cBhvr>
                                      <p:to>
                                        <p:strVal val="visible"/>
                                      </p:to>
                                    </p:set>
                                    <p:animEffect transition="in" filter="blinds(horizontal)">
                                      <p:cBhvr>
                                        <p:cTn id="42" dur="500"/>
                                        <p:tgtEl>
                                          <p:spTgt spid="12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24"/>
                                        </p:tgtEl>
                                        <p:attrNameLst>
                                          <p:attrName>style.visibility</p:attrName>
                                        </p:attrNameLst>
                                      </p:cBhvr>
                                      <p:to>
                                        <p:strVal val="visible"/>
                                      </p:to>
                                    </p:set>
                                    <p:animEffect transition="in" filter="blinds(horizontal)">
                                      <p:cBhvr>
                                        <p:cTn id="47" dur="500"/>
                                        <p:tgtEl>
                                          <p:spTgt spid="12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20"/>
                                        </p:tgtEl>
                                        <p:attrNameLst>
                                          <p:attrName>style.visibility</p:attrName>
                                        </p:attrNameLst>
                                      </p:cBhvr>
                                      <p:to>
                                        <p:strVal val="visible"/>
                                      </p:to>
                                    </p:set>
                                    <p:animEffect transition="in" filter="blinds(horizontal)">
                                      <p:cBhvr>
                                        <p:cTn id="52" dur="500"/>
                                        <p:tgtEl>
                                          <p:spTgt spid="12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25"/>
                                        </p:tgtEl>
                                        <p:attrNameLst>
                                          <p:attrName>style.visibility</p:attrName>
                                        </p:attrNameLst>
                                      </p:cBhvr>
                                      <p:to>
                                        <p:strVal val="visible"/>
                                      </p:to>
                                    </p:set>
                                    <p:animEffect transition="in" filter="blinds(horizontal)">
                                      <p:cBhvr>
                                        <p:cTn id="57" dur="500"/>
                                        <p:tgtEl>
                                          <p:spTgt spid="125"/>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27"/>
                                        </p:tgtEl>
                                        <p:attrNameLst>
                                          <p:attrName>style.visibility</p:attrName>
                                        </p:attrNameLst>
                                      </p:cBhvr>
                                      <p:to>
                                        <p:strVal val="visible"/>
                                      </p:to>
                                    </p:set>
                                    <p:animEffect transition="in" filter="blinds(horizontal)">
                                      <p:cBhvr>
                                        <p:cTn id="62" dur="500"/>
                                        <p:tgtEl>
                                          <p:spTgt spid="127"/>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21"/>
                                        </p:tgtEl>
                                        <p:attrNameLst>
                                          <p:attrName>style.visibility</p:attrName>
                                        </p:attrNameLst>
                                      </p:cBhvr>
                                      <p:to>
                                        <p:strVal val="visible"/>
                                      </p:to>
                                    </p:set>
                                    <p:animEffect transition="in" filter="blinds(horizontal)">
                                      <p:cBhvr>
                                        <p:cTn id="67" dur="500"/>
                                        <p:tgtEl>
                                          <p:spTgt spid="121"/>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26"/>
                                        </p:tgtEl>
                                        <p:attrNameLst>
                                          <p:attrName>style.visibility</p:attrName>
                                        </p:attrNameLst>
                                      </p:cBhvr>
                                      <p:to>
                                        <p:strVal val="visible"/>
                                      </p:to>
                                    </p:set>
                                    <p:animEffect transition="in" filter="blinds(horizontal)">
                                      <p:cBhvr>
                                        <p:cTn id="72" dur="500"/>
                                        <p:tgtEl>
                                          <p:spTgt spid="126"/>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28"/>
                                        </p:tgtEl>
                                        <p:attrNameLst>
                                          <p:attrName>style.visibility</p:attrName>
                                        </p:attrNameLst>
                                      </p:cBhvr>
                                      <p:to>
                                        <p:strVal val="visible"/>
                                      </p:to>
                                    </p:set>
                                    <p:animEffect transition="in" filter="blinds(horizontal)">
                                      <p:cBhvr>
                                        <p:cTn id="77" dur="500"/>
                                        <p:tgtEl>
                                          <p:spTgt spid="128"/>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22"/>
                                        </p:tgtEl>
                                        <p:attrNameLst>
                                          <p:attrName>style.visibility</p:attrName>
                                        </p:attrNameLst>
                                      </p:cBhvr>
                                      <p:to>
                                        <p:strVal val="visible"/>
                                      </p:to>
                                    </p:set>
                                    <p:animEffect transition="in" filter="blinds(horizontal)">
                                      <p:cBhvr>
                                        <p:cTn id="82"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 grpId="0"/>
      <p:bldP spid="114" grpId="0"/>
      <p:bldP spid="115" grpId="0"/>
      <p:bldP spid="116" grpId="0"/>
      <p:bldP spid="117" grpId="0"/>
      <p:bldP spid="118" grpId="0"/>
      <p:bldP spid="119" grpId="0"/>
      <p:bldP spid="120" grpId="0"/>
      <p:bldP spid="121" grpId="0"/>
      <p:bldP spid="122" grpId="0"/>
      <p:bldP spid="123" grpId="0" animBg="1"/>
      <p:bldP spid="124" grpId="0"/>
      <p:bldP spid="125" grpId="0" animBg="1"/>
      <p:bldP spid="126" grpId="0" animBg="1"/>
      <p:bldP spid="127" grpId="0"/>
      <p:bldP spid="12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20000"/>
          </a:bodyPr>
          <a:lstStyle/>
          <a:p>
            <a:pPr marL="0" indent="0" algn="ctr">
              <a:buNone/>
            </a:pPr>
            <a:r>
              <a:rPr lang="en-US" sz="1600" b="1" dirty="0">
                <a:latin typeface="Comic Sans MS" panose="030F0702030302020204" pitchFamily="66" charset="0"/>
              </a:rPr>
              <a:t>You need to be able to model situations where particles are connected across a pulley</a:t>
            </a: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Two particles A and B of masses 0.4kg and 0.8kg respectively are connected by a light inextensible string. Particle A lies on a rough horizontal table 4.5m from a small smooth fixed pulley which is attached to the end of the table. The string passes over the pulley and B hangs freely, with the string taut, 0.5m above the ground. The frictional force has a magnitude 0.08g.The system is released from rest. Find:</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The acceleration of the system</a:t>
            </a:r>
          </a:p>
          <a:p>
            <a:pPr algn="ctr">
              <a:buAutoNum type="alphaLcParenR"/>
            </a:pPr>
            <a:r>
              <a:rPr lang="en-GB" sz="1600" dirty="0">
                <a:latin typeface="Comic Sans MS" pitchFamily="66" charset="0"/>
              </a:rPr>
              <a:t>The velocity at which B hits the ground </a:t>
            </a:r>
          </a:p>
          <a:p>
            <a:pPr algn="ctr">
              <a:buAutoNum type="alphaLcParenR"/>
            </a:pPr>
            <a:r>
              <a:rPr lang="en-GB" sz="1600" dirty="0">
                <a:latin typeface="Comic Sans MS" pitchFamily="66" charset="0"/>
              </a:rPr>
              <a:t>The total distance travelled by A before it comes to rest</a:t>
            </a:r>
            <a:endParaRPr lang="en-US" sz="1600" dirty="0">
              <a:latin typeface="Comic Sans MS" panose="030F0702030302020204" pitchFamily="66" charset="0"/>
            </a:endParaRPr>
          </a:p>
          <a:p>
            <a:pPr marL="0" indent="0" algn="ctr">
              <a:buNone/>
            </a:pPr>
            <a:endParaRPr lang="en-GB" sz="16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10F</a:t>
            </a:r>
            <a:endParaRPr lang="en-GB" dirty="0">
              <a:latin typeface="Comic Sans MS" panose="030F0702030302020204" pitchFamily="66" charset="0"/>
            </a:endParaRPr>
          </a:p>
        </p:txBody>
      </p:sp>
      <p:cxnSp>
        <p:nvCxnSpPr>
          <p:cNvPr id="58" name="Straight Connector 57"/>
          <p:cNvCxnSpPr/>
          <p:nvPr/>
        </p:nvCxnSpPr>
        <p:spPr>
          <a:xfrm>
            <a:off x="4785394" y="2181497"/>
            <a:ext cx="28956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667346" y="2181497"/>
            <a:ext cx="13648" cy="22098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5318794" y="1724297"/>
            <a:ext cx="762000" cy="457200"/>
          </a:xfrm>
          <a:prstGeom prst="rect">
            <a:avLst/>
          </a:prstGeom>
          <a:solidFill>
            <a:srgbClr val="00B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TextBox 60"/>
          <p:cNvSpPr txBox="1"/>
          <p:nvPr/>
        </p:nvSpPr>
        <p:spPr>
          <a:xfrm>
            <a:off x="5547394" y="1800497"/>
            <a:ext cx="352982" cy="369332"/>
          </a:xfrm>
          <a:prstGeom prst="rect">
            <a:avLst/>
          </a:prstGeom>
          <a:noFill/>
        </p:spPr>
        <p:txBody>
          <a:bodyPr wrap="none" rtlCol="0">
            <a:spAutoFit/>
          </a:bodyPr>
          <a:lstStyle/>
          <a:p>
            <a:r>
              <a:rPr lang="en-GB" dirty="0">
                <a:latin typeface="Comic Sans MS" pitchFamily="66" charset="0"/>
              </a:rPr>
              <a:t>A</a:t>
            </a:r>
          </a:p>
        </p:txBody>
      </p:sp>
      <p:sp>
        <p:nvSpPr>
          <p:cNvPr id="62" name="Oval 61"/>
          <p:cNvSpPr/>
          <p:nvPr/>
        </p:nvSpPr>
        <p:spPr>
          <a:xfrm>
            <a:off x="7604794" y="1800497"/>
            <a:ext cx="381000" cy="381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3" name="Straight Connector 62"/>
          <p:cNvCxnSpPr/>
          <p:nvPr/>
        </p:nvCxnSpPr>
        <p:spPr>
          <a:xfrm>
            <a:off x="6080794" y="1800497"/>
            <a:ext cx="16764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7985794" y="1952897"/>
            <a:ext cx="0" cy="12192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7757194" y="3172097"/>
            <a:ext cx="457200" cy="457200"/>
          </a:xfrm>
          <a:prstGeom prst="rect">
            <a:avLst/>
          </a:prstGeom>
          <a:solidFill>
            <a:srgbClr val="00B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TextBox 65"/>
          <p:cNvSpPr txBox="1"/>
          <p:nvPr/>
        </p:nvSpPr>
        <p:spPr>
          <a:xfrm>
            <a:off x="7757194" y="3248297"/>
            <a:ext cx="457200" cy="369332"/>
          </a:xfrm>
          <a:prstGeom prst="rect">
            <a:avLst/>
          </a:prstGeom>
          <a:noFill/>
        </p:spPr>
        <p:txBody>
          <a:bodyPr wrap="square" rtlCol="0">
            <a:spAutoFit/>
          </a:bodyPr>
          <a:lstStyle/>
          <a:p>
            <a:pPr algn="ctr"/>
            <a:r>
              <a:rPr lang="en-GB" dirty="0">
                <a:latin typeface="Comic Sans MS" pitchFamily="66" charset="0"/>
              </a:rPr>
              <a:t>B</a:t>
            </a:r>
          </a:p>
        </p:txBody>
      </p:sp>
      <p:cxnSp>
        <p:nvCxnSpPr>
          <p:cNvPr id="67" name="Straight Connector 66"/>
          <p:cNvCxnSpPr/>
          <p:nvPr/>
        </p:nvCxnSpPr>
        <p:spPr>
          <a:xfrm flipV="1">
            <a:off x="5699794" y="13432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5699794" y="21814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a:off x="4937794" y="1952897"/>
            <a:ext cx="381000" cy="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7985794" y="36292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080794" y="1800497"/>
            <a:ext cx="457200" cy="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62" idx="0"/>
          </p:cNvCxnSpPr>
          <p:nvPr/>
        </p:nvCxnSpPr>
        <p:spPr>
          <a:xfrm flipH="1">
            <a:off x="7299994" y="1800497"/>
            <a:ext cx="495300" cy="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V="1">
            <a:off x="7985794" y="2714897"/>
            <a:ext cx="0" cy="4572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62" idx="6"/>
          </p:cNvCxnSpPr>
          <p:nvPr/>
        </p:nvCxnSpPr>
        <p:spPr>
          <a:xfrm>
            <a:off x="7985794" y="1990997"/>
            <a:ext cx="0" cy="4953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8519194" y="32482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8519194" y="30958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16200000" flipH="1">
            <a:off x="5737894" y="26767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5585494" y="26767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394994" y="2486297"/>
            <a:ext cx="685800" cy="307777"/>
          </a:xfrm>
          <a:prstGeom prst="rect">
            <a:avLst/>
          </a:prstGeom>
          <a:noFill/>
        </p:spPr>
        <p:txBody>
          <a:bodyPr wrap="square" rtlCol="0">
            <a:spAutoFit/>
          </a:bodyPr>
          <a:lstStyle/>
          <a:p>
            <a:pPr algn="ctr"/>
            <a:r>
              <a:rPr lang="en-GB" sz="1400" dirty="0">
                <a:latin typeface="Comic Sans MS" pitchFamily="66" charset="0"/>
              </a:rPr>
              <a:t>0.4g</a:t>
            </a:r>
          </a:p>
        </p:txBody>
      </p:sp>
      <p:sp>
        <p:nvSpPr>
          <p:cNvPr id="80" name="TextBox 79"/>
          <p:cNvSpPr txBox="1"/>
          <p:nvPr/>
        </p:nvSpPr>
        <p:spPr>
          <a:xfrm>
            <a:off x="7680994" y="4010297"/>
            <a:ext cx="609600" cy="307777"/>
          </a:xfrm>
          <a:prstGeom prst="rect">
            <a:avLst/>
          </a:prstGeom>
          <a:noFill/>
        </p:spPr>
        <p:txBody>
          <a:bodyPr wrap="square" rtlCol="0">
            <a:spAutoFit/>
          </a:bodyPr>
          <a:lstStyle/>
          <a:p>
            <a:pPr algn="ctr"/>
            <a:r>
              <a:rPr lang="en-GB" sz="1400" dirty="0">
                <a:latin typeface="Comic Sans MS" pitchFamily="66" charset="0"/>
              </a:rPr>
              <a:t>0.8g</a:t>
            </a:r>
          </a:p>
        </p:txBody>
      </p:sp>
      <p:sp>
        <p:nvSpPr>
          <p:cNvPr id="81" name="TextBox 80"/>
          <p:cNvSpPr txBox="1"/>
          <p:nvPr/>
        </p:nvSpPr>
        <p:spPr>
          <a:xfrm>
            <a:off x="5393184" y="2921631"/>
            <a:ext cx="609600" cy="307777"/>
          </a:xfrm>
          <a:prstGeom prst="rect">
            <a:avLst/>
          </a:prstGeom>
          <a:noFill/>
        </p:spPr>
        <p:txBody>
          <a:bodyPr wrap="square" rtlCol="0">
            <a:spAutoFit/>
          </a:bodyPr>
          <a:lstStyle/>
          <a:p>
            <a:pPr algn="ctr"/>
            <a:r>
              <a:rPr lang="en-GB" sz="1400" dirty="0">
                <a:latin typeface="Comic Sans MS" pitchFamily="66" charset="0"/>
              </a:rPr>
              <a:t>0.6g</a:t>
            </a:r>
          </a:p>
        </p:txBody>
      </p:sp>
      <p:sp>
        <p:nvSpPr>
          <p:cNvPr id="83" name="TextBox 82"/>
          <p:cNvSpPr txBox="1"/>
          <p:nvPr/>
        </p:nvSpPr>
        <p:spPr>
          <a:xfrm>
            <a:off x="7985794" y="2638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4" name="TextBox 83"/>
          <p:cNvSpPr txBox="1"/>
          <p:nvPr/>
        </p:nvSpPr>
        <p:spPr>
          <a:xfrm>
            <a:off x="7985794" y="2257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5" name="TextBox 84"/>
          <p:cNvSpPr txBox="1"/>
          <p:nvPr/>
        </p:nvSpPr>
        <p:spPr>
          <a:xfrm>
            <a:off x="6233194" y="1495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6" name="TextBox 85"/>
          <p:cNvSpPr txBox="1"/>
          <p:nvPr/>
        </p:nvSpPr>
        <p:spPr>
          <a:xfrm>
            <a:off x="7147594" y="1495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7" name="TextBox 86"/>
          <p:cNvSpPr txBox="1"/>
          <p:nvPr/>
        </p:nvSpPr>
        <p:spPr>
          <a:xfrm>
            <a:off x="6905346" y="809897"/>
            <a:ext cx="1828800" cy="523220"/>
          </a:xfrm>
          <a:prstGeom prst="rect">
            <a:avLst/>
          </a:prstGeom>
          <a:noFill/>
        </p:spPr>
        <p:txBody>
          <a:bodyPr wrap="square" rtlCol="0">
            <a:spAutoFit/>
          </a:bodyPr>
          <a:lstStyle/>
          <a:p>
            <a:pPr algn="ctr"/>
            <a:r>
              <a:rPr lang="en-GB" sz="1400" dirty="0">
                <a:latin typeface="Comic Sans MS" pitchFamily="66" charset="0"/>
              </a:rPr>
              <a:t>Draw a diagram and label all the forces</a:t>
            </a:r>
          </a:p>
        </p:txBody>
      </p:sp>
      <p:sp>
        <p:nvSpPr>
          <p:cNvPr id="89" name="TextBox 88"/>
          <p:cNvSpPr txBox="1"/>
          <p:nvPr/>
        </p:nvSpPr>
        <p:spPr>
          <a:xfrm>
            <a:off x="4314546" y="1800497"/>
            <a:ext cx="685800" cy="307777"/>
          </a:xfrm>
          <a:prstGeom prst="rect">
            <a:avLst/>
          </a:prstGeom>
          <a:noFill/>
        </p:spPr>
        <p:txBody>
          <a:bodyPr wrap="square" rtlCol="0">
            <a:spAutoFit/>
          </a:bodyPr>
          <a:lstStyle/>
          <a:p>
            <a:pPr algn="ctr"/>
            <a:r>
              <a:rPr lang="en-GB" sz="1400" dirty="0">
                <a:latin typeface="Comic Sans MS" pitchFamily="66" charset="0"/>
              </a:rPr>
              <a:t>0.08g</a:t>
            </a:r>
          </a:p>
        </p:txBody>
      </p:sp>
      <p:sp>
        <p:nvSpPr>
          <p:cNvPr id="90" name="TextBox 89"/>
          <p:cNvSpPr txBox="1"/>
          <p:nvPr/>
        </p:nvSpPr>
        <p:spPr>
          <a:xfrm>
            <a:off x="5356894" y="1062381"/>
            <a:ext cx="685800" cy="307777"/>
          </a:xfrm>
          <a:prstGeom prst="rect">
            <a:avLst/>
          </a:prstGeom>
          <a:noFill/>
        </p:spPr>
        <p:txBody>
          <a:bodyPr wrap="square" rtlCol="0">
            <a:spAutoFit/>
          </a:bodyPr>
          <a:lstStyle/>
          <a:p>
            <a:pPr algn="ctr"/>
            <a:r>
              <a:rPr lang="en-GB" sz="1400" dirty="0">
                <a:latin typeface="Comic Sans MS" pitchFamily="66" charset="0"/>
              </a:rPr>
              <a:t>R</a:t>
            </a:r>
          </a:p>
        </p:txBody>
      </p:sp>
      <mc:AlternateContent xmlns:mc="http://schemas.openxmlformats.org/markup-compatibility/2006" xmlns:a14="http://schemas.microsoft.com/office/drawing/2010/main">
        <mc:Choice Requires="a14">
          <p:sp>
            <p:nvSpPr>
              <p:cNvPr id="102" name="TextBox 101"/>
              <p:cNvSpPr txBox="1"/>
              <p:nvPr/>
            </p:nvSpPr>
            <p:spPr>
              <a:xfrm>
                <a:off x="3019311" y="4391297"/>
                <a:ext cx="861711"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200" b="1" i="1" smtClean="0">
                          <a:solidFill>
                            <a:srgbClr val="FF0000"/>
                          </a:solidFill>
                          <a:latin typeface="Cambria Math" panose="02040503050406030204" pitchFamily="18" charset="0"/>
                        </a:rPr>
                        <m:t>𝒂</m:t>
                      </m:r>
                      <m:r>
                        <a:rPr lang="en-US" sz="1200" b="1" i="1" smtClean="0">
                          <a:solidFill>
                            <a:srgbClr val="FF0000"/>
                          </a:solidFill>
                          <a:latin typeface="Cambria Math" panose="02040503050406030204" pitchFamily="18" charset="0"/>
                        </a:rPr>
                        <m:t>=</m:t>
                      </m:r>
                      <m:r>
                        <a:rPr lang="en-GB" sz="1200" b="1" i="1" smtClean="0">
                          <a:solidFill>
                            <a:srgbClr val="FF0000"/>
                          </a:solidFill>
                          <a:latin typeface="Cambria Math"/>
                        </a:rPr>
                        <m:t>𝟎</m:t>
                      </m:r>
                      <m:r>
                        <a:rPr lang="en-GB" sz="1200" b="1" i="1" smtClean="0">
                          <a:solidFill>
                            <a:srgbClr val="FF0000"/>
                          </a:solidFill>
                          <a:latin typeface="Cambria Math"/>
                        </a:rPr>
                        <m:t>.</m:t>
                      </m:r>
                      <m:r>
                        <a:rPr lang="en-GB" sz="1200" b="1" i="1" smtClean="0">
                          <a:solidFill>
                            <a:srgbClr val="FF0000"/>
                          </a:solidFill>
                          <a:latin typeface="Cambria Math"/>
                        </a:rPr>
                        <m:t>𝟔</m:t>
                      </m:r>
                      <m:r>
                        <a:rPr lang="en-GB" sz="1200" b="1" i="1" smtClean="0">
                          <a:solidFill>
                            <a:srgbClr val="FF0000"/>
                          </a:solidFill>
                          <a:latin typeface="Cambria Math"/>
                        </a:rPr>
                        <m:t>𝒈</m:t>
                      </m:r>
                    </m:oMath>
                  </m:oMathPara>
                </a14:m>
                <a:endParaRPr lang="en-GB" sz="1200" b="1" dirty="0">
                  <a:solidFill>
                    <a:srgbClr val="FF0000"/>
                  </a:solidFill>
                </a:endParaRPr>
              </a:p>
            </p:txBody>
          </p:sp>
        </mc:Choice>
        <mc:Fallback xmlns="">
          <p:sp>
            <p:nvSpPr>
              <p:cNvPr id="102" name="TextBox 101"/>
              <p:cNvSpPr txBox="1">
                <a:spLocks noRot="1" noChangeAspect="1" noMove="1" noResize="1" noEditPoints="1" noAdjustHandles="1" noChangeArrowheads="1" noChangeShapeType="1" noTextEdit="1"/>
              </p:cNvSpPr>
              <p:nvPr/>
            </p:nvSpPr>
            <p:spPr>
              <a:xfrm>
                <a:off x="3019311" y="4391297"/>
                <a:ext cx="861711" cy="276999"/>
              </a:xfrm>
              <a:prstGeom prst="rect">
                <a:avLst/>
              </a:prstGeom>
              <a:blipFill>
                <a:blip r:embed="rId2"/>
                <a:stretch>
                  <a:fillRect b="-2174"/>
                </a:stretch>
              </a:blipFill>
            </p:spPr>
            <p:txBody>
              <a:bodyPr/>
              <a:lstStyle/>
              <a:p>
                <a:r>
                  <a:rPr lang="en-GB">
                    <a:noFill/>
                  </a:rPr>
                  <a:t> </a:t>
                </a:r>
              </a:p>
            </p:txBody>
          </p:sp>
        </mc:Fallback>
      </mc:AlternateContent>
      <p:cxnSp>
        <p:nvCxnSpPr>
          <p:cNvPr id="110" name="Straight Connector 109"/>
          <p:cNvCxnSpPr/>
          <p:nvPr/>
        </p:nvCxnSpPr>
        <p:spPr>
          <a:xfrm>
            <a:off x="7667346" y="4391297"/>
            <a:ext cx="1143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8276946" y="3629297"/>
            <a:ext cx="0" cy="762000"/>
          </a:xfrm>
          <a:prstGeom prst="line">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8200746" y="3857897"/>
            <a:ext cx="609600" cy="307777"/>
          </a:xfrm>
          <a:prstGeom prst="rect">
            <a:avLst/>
          </a:prstGeom>
          <a:noFill/>
        </p:spPr>
        <p:txBody>
          <a:bodyPr wrap="square" rtlCol="0">
            <a:spAutoFit/>
          </a:bodyPr>
          <a:lstStyle/>
          <a:p>
            <a:pPr algn="ctr"/>
            <a:r>
              <a:rPr lang="en-GB" sz="1400" dirty="0">
                <a:latin typeface="Comic Sans MS" pitchFamily="66" charset="0"/>
              </a:rPr>
              <a:t>0.5m</a:t>
            </a:r>
          </a:p>
        </p:txBody>
      </p:sp>
      <p:sp>
        <p:nvSpPr>
          <p:cNvPr id="109" name="TextBox 108"/>
          <p:cNvSpPr txBox="1"/>
          <p:nvPr/>
        </p:nvSpPr>
        <p:spPr>
          <a:xfrm>
            <a:off x="8502321" y="3188724"/>
            <a:ext cx="609600" cy="307777"/>
          </a:xfrm>
          <a:prstGeom prst="rect">
            <a:avLst/>
          </a:prstGeom>
          <a:noFill/>
        </p:spPr>
        <p:txBody>
          <a:bodyPr wrap="square" rtlCol="0">
            <a:spAutoFit/>
          </a:bodyPr>
          <a:lstStyle/>
          <a:p>
            <a:pPr algn="ctr"/>
            <a:r>
              <a:rPr lang="en-GB" sz="1400" dirty="0">
                <a:latin typeface="Comic Sans MS" pitchFamily="66" charset="0"/>
              </a:rPr>
              <a:t>0.6g</a:t>
            </a:r>
          </a:p>
        </p:txBody>
      </p:sp>
      <mc:AlternateContent xmlns:mc="http://schemas.openxmlformats.org/markup-compatibility/2006" xmlns:a14="http://schemas.microsoft.com/office/drawing/2010/main">
        <mc:Choice Requires="a14">
          <p:sp>
            <p:nvSpPr>
              <p:cNvPr id="122" name="TextBox 121"/>
              <p:cNvSpPr txBox="1"/>
              <p:nvPr/>
            </p:nvSpPr>
            <p:spPr>
              <a:xfrm>
                <a:off x="2396384" y="5071143"/>
                <a:ext cx="1220783" cy="28116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1" i="1" smtClean="0">
                          <a:solidFill>
                            <a:srgbClr val="FF0000"/>
                          </a:solidFill>
                          <a:latin typeface="Cambria Math"/>
                        </a:rPr>
                        <m:t>𝒗</m:t>
                      </m:r>
                      <m:r>
                        <a:rPr lang="en-GB" sz="1200" b="1" i="1" smtClean="0">
                          <a:solidFill>
                            <a:srgbClr val="FF0000"/>
                          </a:solidFill>
                          <a:latin typeface="Cambria Math"/>
                        </a:rPr>
                        <m:t>=</m:t>
                      </m:r>
                      <m:r>
                        <a:rPr lang="en-GB" sz="1200" b="1" i="1" smtClean="0">
                          <a:solidFill>
                            <a:srgbClr val="FF0000"/>
                          </a:solidFill>
                          <a:latin typeface="Cambria Math"/>
                        </a:rPr>
                        <m:t>𝟐</m:t>
                      </m:r>
                      <m:r>
                        <a:rPr lang="en-GB" sz="1200" b="1" i="1" smtClean="0">
                          <a:solidFill>
                            <a:srgbClr val="FF0000"/>
                          </a:solidFill>
                          <a:latin typeface="Cambria Math"/>
                        </a:rPr>
                        <m:t>.</m:t>
                      </m:r>
                      <m:r>
                        <a:rPr lang="en-GB" sz="1200" b="1" i="1" smtClean="0">
                          <a:solidFill>
                            <a:srgbClr val="FF0000"/>
                          </a:solidFill>
                          <a:latin typeface="Cambria Math"/>
                        </a:rPr>
                        <m:t>𝟒𝟐</m:t>
                      </m:r>
                      <m:r>
                        <a:rPr lang="en-GB" sz="1200" b="1" i="1" smtClean="0">
                          <a:solidFill>
                            <a:srgbClr val="FF0000"/>
                          </a:solidFill>
                          <a:latin typeface="Cambria Math"/>
                        </a:rPr>
                        <m:t>𝒎</m:t>
                      </m:r>
                      <m:sSup>
                        <m:sSupPr>
                          <m:ctrlPr>
                            <a:rPr lang="en-GB" sz="1200" b="1" i="1" smtClean="0">
                              <a:solidFill>
                                <a:srgbClr val="FF0000"/>
                              </a:solidFill>
                              <a:latin typeface="Cambria Math" panose="02040503050406030204" pitchFamily="18" charset="0"/>
                            </a:rPr>
                          </m:ctrlPr>
                        </m:sSupPr>
                        <m:e>
                          <m:r>
                            <a:rPr lang="en-GB" sz="1200" b="1" i="1" smtClean="0">
                              <a:solidFill>
                                <a:srgbClr val="FF0000"/>
                              </a:solidFill>
                              <a:latin typeface="Cambria Math"/>
                            </a:rPr>
                            <m:t>𝒔</m:t>
                          </m:r>
                        </m:e>
                        <m:sup>
                          <m:r>
                            <a:rPr lang="en-GB" sz="1200" b="1" i="1" smtClean="0">
                              <a:solidFill>
                                <a:srgbClr val="FF0000"/>
                              </a:solidFill>
                              <a:latin typeface="Cambria Math"/>
                            </a:rPr>
                            <m:t>−</m:t>
                          </m:r>
                          <m:r>
                            <a:rPr lang="en-GB" sz="1200" b="1" i="1" smtClean="0">
                              <a:solidFill>
                                <a:srgbClr val="FF0000"/>
                              </a:solidFill>
                              <a:latin typeface="Cambria Math"/>
                            </a:rPr>
                            <m:t>𝟏</m:t>
                          </m:r>
                        </m:sup>
                      </m:sSup>
                    </m:oMath>
                  </m:oMathPara>
                </a14:m>
                <a:endParaRPr lang="en-GB" sz="1200" b="1" dirty="0">
                  <a:solidFill>
                    <a:srgbClr val="FF0000"/>
                  </a:solidFill>
                </a:endParaRPr>
              </a:p>
            </p:txBody>
          </p:sp>
        </mc:Choice>
        <mc:Fallback xmlns="">
          <p:sp>
            <p:nvSpPr>
              <p:cNvPr id="122" name="TextBox 121"/>
              <p:cNvSpPr txBox="1">
                <a:spLocks noRot="1" noChangeAspect="1" noMove="1" noResize="1" noEditPoints="1" noAdjustHandles="1" noChangeArrowheads="1" noChangeShapeType="1" noTextEdit="1"/>
              </p:cNvSpPr>
              <p:nvPr/>
            </p:nvSpPr>
            <p:spPr>
              <a:xfrm>
                <a:off x="2396384" y="5071143"/>
                <a:ext cx="1220783" cy="281167"/>
              </a:xfrm>
              <a:prstGeom prst="rect">
                <a:avLst/>
              </a:prstGeom>
              <a:blipFill>
                <a:blip r:embed="rId3"/>
                <a:stretch>
                  <a:fillRect/>
                </a:stretch>
              </a:blipFill>
            </p:spPr>
            <p:txBody>
              <a:bodyPr/>
              <a:lstStyle/>
              <a:p>
                <a:r>
                  <a:rPr lang="en-GB">
                    <a:noFill/>
                  </a:rPr>
                  <a:t> </a:t>
                </a:r>
              </a:p>
            </p:txBody>
          </p:sp>
        </mc:Fallback>
      </mc:AlternateContent>
      <p:sp>
        <p:nvSpPr>
          <p:cNvPr id="57" name="TextBox 56"/>
          <p:cNvSpPr txBox="1"/>
          <p:nvPr/>
        </p:nvSpPr>
        <p:spPr>
          <a:xfrm>
            <a:off x="4126891" y="3356965"/>
            <a:ext cx="3276600" cy="461665"/>
          </a:xfrm>
          <a:prstGeom prst="rect">
            <a:avLst/>
          </a:prstGeom>
          <a:noFill/>
        </p:spPr>
        <p:txBody>
          <a:bodyPr wrap="square" rtlCol="0">
            <a:spAutoFit/>
          </a:bodyPr>
          <a:lstStyle/>
          <a:p>
            <a:pPr algn="ctr"/>
            <a:r>
              <a:rPr lang="en-GB" sz="1200" dirty="0">
                <a:latin typeface="Comic Sans MS" pitchFamily="66" charset="0"/>
              </a:rPr>
              <a:t>Particle A will travel 0.5m by the time B hits the floor</a:t>
            </a:r>
          </a:p>
        </p:txBody>
      </p:sp>
      <p:sp>
        <p:nvSpPr>
          <p:cNvPr id="82" name="TextBox 81"/>
          <p:cNvSpPr txBox="1"/>
          <p:nvPr/>
        </p:nvSpPr>
        <p:spPr>
          <a:xfrm>
            <a:off x="3974491" y="3890365"/>
            <a:ext cx="3581400" cy="830997"/>
          </a:xfrm>
          <a:prstGeom prst="rect">
            <a:avLst/>
          </a:prstGeom>
          <a:noFill/>
        </p:spPr>
        <p:txBody>
          <a:bodyPr wrap="square" rtlCol="0">
            <a:spAutoFit/>
          </a:bodyPr>
          <a:lstStyle/>
          <a:p>
            <a:pPr algn="ctr"/>
            <a:r>
              <a:rPr lang="en-GB" sz="1200" dirty="0">
                <a:latin typeface="Comic Sans MS" pitchFamily="66" charset="0"/>
              </a:rPr>
              <a:t>When B hits the floor, A will be moving at speed (the same as B as it hit the floor…) and will decelerate due to the frictional force…</a:t>
            </a:r>
          </a:p>
          <a:p>
            <a:pPr algn="ctr"/>
            <a:r>
              <a:rPr lang="en-GB" sz="1200" dirty="0">
                <a:latin typeface="Comic Sans MS" pitchFamily="66" charset="0"/>
                <a:sym typeface="Wingdings" pitchFamily="2" charset="2"/>
              </a:rPr>
              <a:t> We need to know the deceleration of a…</a:t>
            </a:r>
            <a:endParaRPr lang="en-GB" sz="1200" dirty="0">
              <a:latin typeface="Comic Sans MS" pitchFamily="66" charset="0"/>
            </a:endParaRPr>
          </a:p>
        </p:txBody>
      </p:sp>
      <mc:AlternateContent xmlns:mc="http://schemas.openxmlformats.org/markup-compatibility/2006" xmlns:a14="http://schemas.microsoft.com/office/drawing/2010/main">
        <mc:Choice Requires="a14">
          <p:sp>
            <p:nvSpPr>
              <p:cNvPr id="88" name="TextBox 87"/>
              <p:cNvSpPr txBox="1"/>
              <p:nvPr/>
            </p:nvSpPr>
            <p:spPr>
              <a:xfrm>
                <a:off x="4584091" y="4804765"/>
                <a:ext cx="82958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𝐹</m:t>
                      </m:r>
                      <m:r>
                        <a:rPr lang="en-GB" sz="1400" b="0" i="1" smtClean="0">
                          <a:latin typeface="Cambria Math"/>
                        </a:rPr>
                        <m:t>=</m:t>
                      </m:r>
                      <m:r>
                        <a:rPr lang="en-GB" sz="1400" b="0" i="1" smtClean="0">
                          <a:latin typeface="Cambria Math"/>
                        </a:rPr>
                        <m:t>𝑚𝑎</m:t>
                      </m:r>
                    </m:oMath>
                  </m:oMathPara>
                </a14:m>
                <a:endParaRPr lang="en-GB" sz="1400" dirty="0"/>
              </a:p>
            </p:txBody>
          </p:sp>
        </mc:Choice>
        <mc:Fallback xmlns="">
          <p:sp>
            <p:nvSpPr>
              <p:cNvPr id="88" name="TextBox 87"/>
              <p:cNvSpPr txBox="1">
                <a:spLocks noRot="1" noChangeAspect="1" noMove="1" noResize="1" noEditPoints="1" noAdjustHandles="1" noChangeArrowheads="1" noChangeShapeType="1" noTextEdit="1"/>
              </p:cNvSpPr>
              <p:nvPr/>
            </p:nvSpPr>
            <p:spPr>
              <a:xfrm>
                <a:off x="4584091" y="4804765"/>
                <a:ext cx="829586" cy="307777"/>
              </a:xfrm>
              <a:prstGeom prst="rect">
                <a:avLst/>
              </a:prstGeom>
              <a:blipFill>
                <a:blip r:embed="rId4"/>
                <a:stretch>
                  <a:fillRect/>
                </a:stretch>
              </a:blipFill>
            </p:spPr>
            <p:txBody>
              <a:bodyPr/>
              <a:lstStyle/>
              <a:p>
                <a:r>
                  <a:rPr lang="en-GB">
                    <a:noFill/>
                  </a:rPr>
                  <a:t> </a:t>
                </a:r>
              </a:p>
            </p:txBody>
          </p:sp>
        </mc:Fallback>
      </mc:AlternateContent>
      <p:sp>
        <p:nvSpPr>
          <p:cNvPr id="91" name="Arc 90"/>
          <p:cNvSpPr/>
          <p:nvPr/>
        </p:nvSpPr>
        <p:spPr>
          <a:xfrm>
            <a:off x="5646341" y="4957165"/>
            <a:ext cx="53795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2" name="TextBox 91"/>
          <p:cNvSpPr txBox="1"/>
          <p:nvPr/>
        </p:nvSpPr>
        <p:spPr>
          <a:xfrm>
            <a:off x="6184291" y="4880965"/>
            <a:ext cx="1376150" cy="430887"/>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Resolve horizontally for A</a:t>
            </a:r>
            <a:endParaRPr lang="en-GB" sz="1100"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93" name="TextBox 92"/>
              <p:cNvSpPr txBox="1"/>
              <p:nvPr/>
            </p:nvSpPr>
            <p:spPr>
              <a:xfrm>
                <a:off x="3925587" y="5185765"/>
                <a:ext cx="192854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−0.08</m:t>
                      </m:r>
                      <m:r>
                        <a:rPr lang="en-GB" sz="1400" b="0" i="1" smtClean="0">
                          <a:latin typeface="Cambria Math"/>
                        </a:rPr>
                        <m:t>𝑔</m:t>
                      </m:r>
                      <m:r>
                        <a:rPr lang="en-GB" sz="1400" b="0" i="1" smtClean="0">
                          <a:latin typeface="Cambria Math"/>
                        </a:rPr>
                        <m:t>=(0.4×</m:t>
                      </m:r>
                      <m:r>
                        <a:rPr lang="en-GB" sz="1400" b="0" i="1" smtClean="0">
                          <a:latin typeface="Cambria Math"/>
                          <a:ea typeface="Cambria Math"/>
                        </a:rPr>
                        <m:t>𝑎</m:t>
                      </m:r>
                      <m:r>
                        <a:rPr lang="en-GB" sz="1400" b="0" i="1" smtClean="0">
                          <a:latin typeface="Cambria Math"/>
                          <a:ea typeface="Cambria Math"/>
                        </a:rPr>
                        <m:t>)</m:t>
                      </m:r>
                    </m:oMath>
                  </m:oMathPara>
                </a14:m>
                <a:endParaRPr lang="en-GB" sz="1400" dirty="0"/>
              </a:p>
            </p:txBody>
          </p:sp>
        </mc:Choice>
        <mc:Fallback xmlns="">
          <p:sp>
            <p:nvSpPr>
              <p:cNvPr id="93" name="TextBox 92"/>
              <p:cNvSpPr txBox="1">
                <a:spLocks noRot="1" noChangeAspect="1" noMove="1" noResize="1" noEditPoints="1" noAdjustHandles="1" noChangeArrowheads="1" noChangeShapeType="1" noTextEdit="1"/>
              </p:cNvSpPr>
              <p:nvPr/>
            </p:nvSpPr>
            <p:spPr>
              <a:xfrm>
                <a:off x="3925587" y="5185765"/>
                <a:ext cx="1928541" cy="307777"/>
              </a:xfrm>
              <a:prstGeom prst="rect">
                <a:avLst/>
              </a:prstGeom>
              <a:blipFill>
                <a:blip r:embed="rId5"/>
                <a:stretch>
                  <a:fillRect b="-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4" name="TextBox 93"/>
              <p:cNvSpPr txBox="1"/>
              <p:nvPr/>
            </p:nvSpPr>
            <p:spPr>
              <a:xfrm>
                <a:off x="3939235" y="5580413"/>
                <a:ext cx="156106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0−0.08</m:t>
                      </m:r>
                      <m:r>
                        <a:rPr lang="en-GB" sz="1400" b="0" i="1" smtClean="0">
                          <a:latin typeface="Cambria Math"/>
                        </a:rPr>
                        <m:t>𝑔</m:t>
                      </m:r>
                      <m:r>
                        <a:rPr lang="en-GB" sz="1400" b="0" i="1" smtClean="0">
                          <a:latin typeface="Cambria Math"/>
                        </a:rPr>
                        <m:t>=0.4</m:t>
                      </m:r>
                      <m:r>
                        <a:rPr lang="en-GB" sz="1400" b="0" i="1" smtClean="0">
                          <a:latin typeface="Cambria Math"/>
                        </a:rPr>
                        <m:t>𝑎</m:t>
                      </m:r>
                    </m:oMath>
                  </m:oMathPara>
                </a14:m>
                <a:endParaRPr lang="en-GB" sz="1400" dirty="0"/>
              </a:p>
            </p:txBody>
          </p:sp>
        </mc:Choice>
        <mc:Fallback xmlns="">
          <p:sp>
            <p:nvSpPr>
              <p:cNvPr id="94" name="TextBox 93"/>
              <p:cNvSpPr txBox="1">
                <a:spLocks noRot="1" noChangeAspect="1" noMove="1" noResize="1" noEditPoints="1" noAdjustHandles="1" noChangeArrowheads="1" noChangeShapeType="1" noTextEdit="1"/>
              </p:cNvSpPr>
              <p:nvPr/>
            </p:nvSpPr>
            <p:spPr>
              <a:xfrm>
                <a:off x="3939235" y="5580413"/>
                <a:ext cx="1561068" cy="307777"/>
              </a:xfrm>
              <a:prstGeom prst="rect">
                <a:avLst/>
              </a:prstGeom>
              <a:blipFill>
                <a:blip r:embed="rId6"/>
                <a:stretch>
                  <a:fillRect b="-5882"/>
                </a:stretch>
              </a:blipFill>
            </p:spPr>
            <p:txBody>
              <a:bodyPr/>
              <a:lstStyle/>
              <a:p>
                <a:r>
                  <a:rPr lang="en-GB">
                    <a:noFill/>
                  </a:rPr>
                  <a:t> </a:t>
                </a:r>
              </a:p>
            </p:txBody>
          </p:sp>
        </mc:Fallback>
      </mc:AlternateContent>
      <p:sp>
        <p:nvSpPr>
          <p:cNvPr id="95" name="Arc 94"/>
          <p:cNvSpPr/>
          <p:nvPr/>
        </p:nvSpPr>
        <p:spPr>
          <a:xfrm>
            <a:off x="5650891" y="5338165"/>
            <a:ext cx="53795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6" name="TextBox 95"/>
          <p:cNvSpPr txBox="1"/>
          <p:nvPr/>
        </p:nvSpPr>
        <p:spPr>
          <a:xfrm>
            <a:off x="6108091" y="5338165"/>
            <a:ext cx="1600200" cy="430887"/>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T = 0 now as the string will be slack</a:t>
            </a:r>
            <a:endParaRPr lang="en-GB" sz="1100" baseline="-250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97" name="TextBox 96"/>
              <p:cNvSpPr txBox="1"/>
              <p:nvPr/>
            </p:nvSpPr>
            <p:spPr>
              <a:xfrm>
                <a:off x="4203091" y="5947765"/>
                <a:ext cx="104689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−0.2</m:t>
                      </m:r>
                      <m:r>
                        <a:rPr lang="en-GB" sz="1400" b="0" i="1" smtClean="0">
                          <a:latin typeface="Cambria Math"/>
                        </a:rPr>
                        <m:t>𝑔</m:t>
                      </m:r>
                      <m:r>
                        <a:rPr lang="en-GB" sz="1400" b="0" i="1" smtClean="0">
                          <a:latin typeface="Cambria Math"/>
                        </a:rPr>
                        <m:t>=</m:t>
                      </m:r>
                      <m:r>
                        <a:rPr lang="en-GB" sz="1400" b="0" i="1" smtClean="0">
                          <a:latin typeface="Cambria Math"/>
                        </a:rPr>
                        <m:t>𝑎</m:t>
                      </m:r>
                    </m:oMath>
                  </m:oMathPara>
                </a14:m>
                <a:endParaRPr lang="en-GB" sz="1400" dirty="0"/>
              </a:p>
            </p:txBody>
          </p:sp>
        </mc:Choice>
        <mc:Fallback xmlns="">
          <p:sp>
            <p:nvSpPr>
              <p:cNvPr id="97" name="TextBox 96"/>
              <p:cNvSpPr txBox="1">
                <a:spLocks noRot="1" noChangeAspect="1" noMove="1" noResize="1" noEditPoints="1" noAdjustHandles="1" noChangeArrowheads="1" noChangeShapeType="1" noTextEdit="1"/>
              </p:cNvSpPr>
              <p:nvPr/>
            </p:nvSpPr>
            <p:spPr>
              <a:xfrm>
                <a:off x="4203091" y="5947765"/>
                <a:ext cx="1046890" cy="307777"/>
              </a:xfrm>
              <a:prstGeom prst="rect">
                <a:avLst/>
              </a:prstGeom>
              <a:blipFill>
                <a:blip r:embed="rId7"/>
                <a:stretch>
                  <a:fillRect b="-6000"/>
                </a:stretch>
              </a:blipFill>
            </p:spPr>
            <p:txBody>
              <a:bodyPr/>
              <a:lstStyle/>
              <a:p>
                <a:r>
                  <a:rPr lang="en-GB">
                    <a:noFill/>
                  </a:rPr>
                  <a:t> </a:t>
                </a:r>
              </a:p>
            </p:txBody>
          </p:sp>
        </mc:Fallback>
      </mc:AlternateContent>
      <p:sp>
        <p:nvSpPr>
          <p:cNvPr id="98" name="Arc 97"/>
          <p:cNvSpPr/>
          <p:nvPr/>
        </p:nvSpPr>
        <p:spPr>
          <a:xfrm>
            <a:off x="5650891" y="5719165"/>
            <a:ext cx="53795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9" name="TextBox 98"/>
          <p:cNvSpPr txBox="1"/>
          <p:nvPr/>
        </p:nvSpPr>
        <p:spPr>
          <a:xfrm>
            <a:off x="6184291" y="5795365"/>
            <a:ext cx="1143000" cy="261610"/>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Divide by 0.4</a:t>
            </a:r>
            <a:endParaRPr lang="en-GB" sz="1100" baseline="-25000" dirty="0">
              <a:solidFill>
                <a:srgbClr val="FF0000"/>
              </a:solidFill>
              <a:latin typeface="Comic Sans MS" pitchFamily="66" charset="0"/>
            </a:endParaRPr>
          </a:p>
        </p:txBody>
      </p:sp>
    </p:spTree>
    <p:extLst>
      <p:ext uri="{BB962C8B-B14F-4D97-AF65-F5344CB8AC3E}">
        <p14:creationId xmlns:p14="http://schemas.microsoft.com/office/powerpoint/2010/main" val="422895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blinds(horizontal)">
                                      <p:cBhvr>
                                        <p:cTn id="7" dur="500"/>
                                        <p:tgtEl>
                                          <p:spTgt spid="5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2">
                                            <p:txEl>
                                              <p:pRg st="0" end="0"/>
                                            </p:txEl>
                                          </p:spTgt>
                                        </p:tgtEl>
                                        <p:attrNameLst>
                                          <p:attrName>style.visibility</p:attrName>
                                        </p:attrNameLst>
                                      </p:cBhvr>
                                      <p:to>
                                        <p:strVal val="visible"/>
                                      </p:to>
                                    </p:set>
                                    <p:animEffect transition="in" filter="blinds(horizontal)">
                                      <p:cBhvr>
                                        <p:cTn id="12" dur="500"/>
                                        <p:tgtEl>
                                          <p:spTgt spid="8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2">
                                            <p:txEl>
                                              <p:pRg st="1" end="1"/>
                                            </p:txEl>
                                          </p:spTgt>
                                        </p:tgtEl>
                                        <p:attrNameLst>
                                          <p:attrName>style.visibility</p:attrName>
                                        </p:attrNameLst>
                                      </p:cBhvr>
                                      <p:to>
                                        <p:strVal val="visible"/>
                                      </p:to>
                                    </p:set>
                                    <p:animEffect transition="in" filter="blinds(horizontal)">
                                      <p:cBhvr>
                                        <p:cTn id="17" dur="500"/>
                                        <p:tgtEl>
                                          <p:spTgt spid="8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8"/>
                                        </p:tgtEl>
                                        <p:attrNameLst>
                                          <p:attrName>style.visibility</p:attrName>
                                        </p:attrNameLst>
                                      </p:cBhvr>
                                      <p:to>
                                        <p:strVal val="visible"/>
                                      </p:to>
                                    </p:set>
                                    <p:animEffect transition="in" filter="blinds(horizontal)">
                                      <p:cBhvr>
                                        <p:cTn id="22" dur="500"/>
                                        <p:tgtEl>
                                          <p:spTgt spid="88"/>
                                        </p:tgtEl>
                                      </p:cBhvr>
                                    </p:animEffect>
                                  </p:childTnLst>
                                </p:cTn>
                              </p:par>
                            </p:childTnLst>
                          </p:cTn>
                        </p:par>
                      </p:childTnLst>
                    </p:cTn>
                  </p:par>
                  <p:par>
                    <p:cTn id="23" fill="hold">
                      <p:stCondLst>
                        <p:cond delay="indefinite"/>
                      </p:stCondLst>
                      <p:childTnLst>
                        <p:par>
                          <p:cTn id="24" fill="hold">
                            <p:stCondLst>
                              <p:cond delay="0"/>
                            </p:stCondLst>
                            <p:childTnLst>
                              <p:par>
                                <p:cTn id="25" presetID="7" presetClass="emph" presetSubtype="2" fill="hold" nodeType="clickEffect">
                                  <p:stCondLst>
                                    <p:cond delay="0"/>
                                  </p:stCondLst>
                                  <p:childTnLst>
                                    <p:animClr clrSpc="rgb" dir="cw">
                                      <p:cBhvr>
                                        <p:cTn id="26" dur="500" fill="hold"/>
                                        <p:tgtEl>
                                          <p:spTgt spid="69"/>
                                        </p:tgtEl>
                                        <p:attrNameLst>
                                          <p:attrName>stroke.color</p:attrName>
                                        </p:attrNameLst>
                                      </p:cBhvr>
                                      <p:to>
                                        <a:srgbClr val="FF0000"/>
                                      </p:to>
                                    </p:animClr>
                                    <p:set>
                                      <p:cBhvr>
                                        <p:cTn id="27" dur="500" fill="hold"/>
                                        <p:tgtEl>
                                          <p:spTgt spid="69"/>
                                        </p:tgtEl>
                                        <p:attrNameLst>
                                          <p:attrName>stroke.on</p:attrName>
                                        </p:attrNameLst>
                                      </p:cBhvr>
                                      <p:to>
                                        <p:strVal val="true"/>
                                      </p:to>
                                    </p:set>
                                  </p:childTnLst>
                                </p:cTn>
                              </p:par>
                              <p:par>
                                <p:cTn id="28" presetID="7" presetClass="emph" presetSubtype="2" fill="hold" nodeType="withEffect">
                                  <p:stCondLst>
                                    <p:cond delay="0"/>
                                  </p:stCondLst>
                                  <p:childTnLst>
                                    <p:animClr clrSpc="rgb" dir="cw">
                                      <p:cBhvr>
                                        <p:cTn id="29" dur="500" fill="hold"/>
                                        <p:tgtEl>
                                          <p:spTgt spid="71"/>
                                        </p:tgtEl>
                                        <p:attrNameLst>
                                          <p:attrName>stroke.color</p:attrName>
                                        </p:attrNameLst>
                                      </p:cBhvr>
                                      <p:to>
                                        <a:srgbClr val="FF0000"/>
                                      </p:to>
                                    </p:animClr>
                                    <p:set>
                                      <p:cBhvr>
                                        <p:cTn id="30" dur="500" fill="hold"/>
                                        <p:tgtEl>
                                          <p:spTgt spid="71"/>
                                        </p:tgtEl>
                                        <p:attrNameLst>
                                          <p:attrName>stroke.on</p:attrName>
                                        </p:attrNameLst>
                                      </p:cBhvr>
                                      <p:to>
                                        <p:strVal val="true"/>
                                      </p:to>
                                    </p:set>
                                  </p:childTnLst>
                                </p:cTn>
                              </p:par>
                              <p:par>
                                <p:cTn id="31" presetID="3" presetClass="emph" presetSubtype="2" fill="hold" grpId="0" nodeType="withEffect">
                                  <p:stCondLst>
                                    <p:cond delay="0"/>
                                  </p:stCondLst>
                                  <p:childTnLst>
                                    <p:animClr clrSpc="rgb" dir="cw">
                                      <p:cBhvr override="childStyle">
                                        <p:cTn id="32" dur="500" fill="hold"/>
                                        <p:tgtEl>
                                          <p:spTgt spid="89"/>
                                        </p:tgtEl>
                                        <p:attrNameLst>
                                          <p:attrName>style.color</p:attrName>
                                        </p:attrNameLst>
                                      </p:cBhvr>
                                      <p:to>
                                        <a:srgbClr val="FF0000"/>
                                      </p:to>
                                    </p:animClr>
                                  </p:childTnLst>
                                </p:cTn>
                              </p:par>
                              <p:par>
                                <p:cTn id="33" presetID="3" presetClass="emph" presetSubtype="2" fill="hold" grpId="0" nodeType="withEffect">
                                  <p:stCondLst>
                                    <p:cond delay="0"/>
                                  </p:stCondLst>
                                  <p:childTnLst>
                                    <p:animClr clrSpc="rgb" dir="cw">
                                      <p:cBhvr override="childStyle">
                                        <p:cTn id="34" dur="500" fill="hold"/>
                                        <p:tgtEl>
                                          <p:spTgt spid="85"/>
                                        </p:tgtEl>
                                        <p:attrNameLst>
                                          <p:attrName>style.color</p:attrName>
                                        </p:attrNameLst>
                                      </p:cBhvr>
                                      <p:to>
                                        <a:srgbClr val="FF0000"/>
                                      </p:to>
                                    </p:animClr>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91"/>
                                        </p:tgtEl>
                                        <p:attrNameLst>
                                          <p:attrName>style.visibility</p:attrName>
                                        </p:attrNameLst>
                                      </p:cBhvr>
                                      <p:to>
                                        <p:strVal val="visible"/>
                                      </p:to>
                                    </p:set>
                                    <p:animEffect transition="in" filter="blinds(horizontal)">
                                      <p:cBhvr>
                                        <p:cTn id="39" dur="500"/>
                                        <p:tgtEl>
                                          <p:spTgt spid="91"/>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92"/>
                                        </p:tgtEl>
                                        <p:attrNameLst>
                                          <p:attrName>style.visibility</p:attrName>
                                        </p:attrNameLst>
                                      </p:cBhvr>
                                      <p:to>
                                        <p:strVal val="visible"/>
                                      </p:to>
                                    </p:set>
                                    <p:animEffect transition="in" filter="blinds(horizontal)">
                                      <p:cBhvr>
                                        <p:cTn id="44" dur="500"/>
                                        <p:tgtEl>
                                          <p:spTgt spid="92"/>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93"/>
                                        </p:tgtEl>
                                        <p:attrNameLst>
                                          <p:attrName>style.visibility</p:attrName>
                                        </p:attrNameLst>
                                      </p:cBhvr>
                                      <p:to>
                                        <p:strVal val="visible"/>
                                      </p:to>
                                    </p:set>
                                    <p:animEffect transition="in" filter="blinds(horizontal)">
                                      <p:cBhvr>
                                        <p:cTn id="49" dur="500"/>
                                        <p:tgtEl>
                                          <p:spTgt spid="93"/>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95"/>
                                        </p:tgtEl>
                                        <p:attrNameLst>
                                          <p:attrName>style.visibility</p:attrName>
                                        </p:attrNameLst>
                                      </p:cBhvr>
                                      <p:to>
                                        <p:strVal val="visible"/>
                                      </p:to>
                                    </p:set>
                                    <p:animEffect transition="in" filter="blinds(horizontal)">
                                      <p:cBhvr>
                                        <p:cTn id="54" dur="500"/>
                                        <p:tgtEl>
                                          <p:spTgt spid="95"/>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96"/>
                                        </p:tgtEl>
                                        <p:attrNameLst>
                                          <p:attrName>style.visibility</p:attrName>
                                        </p:attrNameLst>
                                      </p:cBhvr>
                                      <p:to>
                                        <p:strVal val="visible"/>
                                      </p:to>
                                    </p:set>
                                    <p:animEffect transition="in" filter="blinds(horizontal)">
                                      <p:cBhvr>
                                        <p:cTn id="59" dur="500"/>
                                        <p:tgtEl>
                                          <p:spTgt spid="96"/>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94"/>
                                        </p:tgtEl>
                                        <p:attrNameLst>
                                          <p:attrName>style.visibility</p:attrName>
                                        </p:attrNameLst>
                                      </p:cBhvr>
                                      <p:to>
                                        <p:strVal val="visible"/>
                                      </p:to>
                                    </p:set>
                                    <p:animEffect transition="in" filter="blinds(horizontal)">
                                      <p:cBhvr>
                                        <p:cTn id="64" dur="500"/>
                                        <p:tgtEl>
                                          <p:spTgt spid="94"/>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98"/>
                                        </p:tgtEl>
                                        <p:attrNameLst>
                                          <p:attrName>style.visibility</p:attrName>
                                        </p:attrNameLst>
                                      </p:cBhvr>
                                      <p:to>
                                        <p:strVal val="visible"/>
                                      </p:to>
                                    </p:set>
                                    <p:animEffect transition="in" filter="blinds(horizontal)">
                                      <p:cBhvr>
                                        <p:cTn id="69" dur="500"/>
                                        <p:tgtEl>
                                          <p:spTgt spid="98"/>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99"/>
                                        </p:tgtEl>
                                        <p:attrNameLst>
                                          <p:attrName>style.visibility</p:attrName>
                                        </p:attrNameLst>
                                      </p:cBhvr>
                                      <p:to>
                                        <p:strVal val="visible"/>
                                      </p:to>
                                    </p:set>
                                    <p:animEffect transition="in" filter="blinds(horizontal)">
                                      <p:cBhvr>
                                        <p:cTn id="74" dur="500"/>
                                        <p:tgtEl>
                                          <p:spTgt spid="99"/>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97"/>
                                        </p:tgtEl>
                                        <p:attrNameLst>
                                          <p:attrName>style.visibility</p:attrName>
                                        </p:attrNameLst>
                                      </p:cBhvr>
                                      <p:to>
                                        <p:strVal val="visible"/>
                                      </p:to>
                                    </p:set>
                                    <p:animEffect transition="in" filter="blinds(horizontal)">
                                      <p:cBhvr>
                                        <p:cTn id="79"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P spid="89" grpId="0"/>
      <p:bldP spid="57" grpId="0"/>
      <p:bldP spid="88" grpId="0"/>
      <p:bldP spid="91" grpId="0" animBg="1"/>
      <p:bldP spid="92" grpId="0"/>
      <p:bldP spid="93" grpId="0"/>
      <p:bldP spid="94" grpId="0"/>
      <p:bldP spid="95" grpId="0" animBg="1"/>
      <p:bldP spid="96" grpId="0"/>
      <p:bldP spid="97" grpId="0"/>
      <p:bldP spid="98" grpId="0" animBg="1"/>
      <p:bldP spid="99"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20000"/>
          </a:bodyPr>
          <a:lstStyle/>
          <a:p>
            <a:pPr marL="0" indent="0" algn="ctr">
              <a:buNone/>
            </a:pPr>
            <a:r>
              <a:rPr lang="en-US" sz="1600" b="1" dirty="0">
                <a:latin typeface="Comic Sans MS" panose="030F0702030302020204" pitchFamily="66" charset="0"/>
              </a:rPr>
              <a:t>You need to be able to model situations where particles are connected across a pulley</a:t>
            </a: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Two particles A and B of masses 0.4kg and 0.8kg respectively are connected by a light inextensible string. Particle A lies on a rough horizontal table 4.5m from a small smooth fixed pulley which is attached to the end of the table. The string passes over the pulley and B hangs freely, with the string taut, 0.5m above the ground. The frictional force has a magnitude 0.08g.The system is released from rest. Find:</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The acceleration of the system</a:t>
            </a:r>
          </a:p>
          <a:p>
            <a:pPr algn="ctr">
              <a:buAutoNum type="alphaLcParenR"/>
            </a:pPr>
            <a:r>
              <a:rPr lang="en-GB" sz="1600" dirty="0">
                <a:latin typeface="Comic Sans MS" pitchFamily="66" charset="0"/>
              </a:rPr>
              <a:t>The velocity at which B hits the ground </a:t>
            </a:r>
          </a:p>
          <a:p>
            <a:pPr algn="ctr">
              <a:buAutoNum type="alphaLcParenR"/>
            </a:pPr>
            <a:r>
              <a:rPr lang="en-GB" sz="1600" dirty="0">
                <a:latin typeface="Comic Sans MS" pitchFamily="66" charset="0"/>
              </a:rPr>
              <a:t>The total distance travelled by A before it comes to rest</a:t>
            </a:r>
            <a:endParaRPr lang="en-US" sz="1600" dirty="0">
              <a:latin typeface="Comic Sans MS" panose="030F0702030302020204" pitchFamily="66" charset="0"/>
            </a:endParaRPr>
          </a:p>
          <a:p>
            <a:pPr marL="0" indent="0" algn="ctr">
              <a:buNone/>
            </a:pPr>
            <a:endParaRPr lang="en-GB" sz="16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69387" cy="369332"/>
          </a:xfrm>
          <a:prstGeom prst="rect">
            <a:avLst/>
          </a:prstGeom>
          <a:noFill/>
        </p:spPr>
        <p:txBody>
          <a:bodyPr wrap="none" rtlCol="0">
            <a:spAutoFit/>
          </a:bodyPr>
          <a:lstStyle/>
          <a:p>
            <a:r>
              <a:rPr lang="en-US" dirty="0">
                <a:latin typeface="Comic Sans MS" panose="030F0702030302020204" pitchFamily="66" charset="0"/>
              </a:rPr>
              <a:t>10F</a:t>
            </a:r>
            <a:endParaRPr lang="en-GB" dirty="0">
              <a:latin typeface="Comic Sans MS" panose="030F0702030302020204" pitchFamily="66" charset="0"/>
            </a:endParaRPr>
          </a:p>
        </p:txBody>
      </p:sp>
      <p:cxnSp>
        <p:nvCxnSpPr>
          <p:cNvPr id="58" name="Straight Connector 57"/>
          <p:cNvCxnSpPr/>
          <p:nvPr/>
        </p:nvCxnSpPr>
        <p:spPr>
          <a:xfrm>
            <a:off x="4785394" y="2181497"/>
            <a:ext cx="28956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667346" y="2181497"/>
            <a:ext cx="13648" cy="22098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5318794" y="1724297"/>
            <a:ext cx="762000" cy="457200"/>
          </a:xfrm>
          <a:prstGeom prst="rect">
            <a:avLst/>
          </a:prstGeom>
          <a:solidFill>
            <a:srgbClr val="00B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TextBox 60"/>
          <p:cNvSpPr txBox="1"/>
          <p:nvPr/>
        </p:nvSpPr>
        <p:spPr>
          <a:xfrm>
            <a:off x="5547394" y="1800497"/>
            <a:ext cx="352982" cy="369332"/>
          </a:xfrm>
          <a:prstGeom prst="rect">
            <a:avLst/>
          </a:prstGeom>
          <a:noFill/>
        </p:spPr>
        <p:txBody>
          <a:bodyPr wrap="none" rtlCol="0">
            <a:spAutoFit/>
          </a:bodyPr>
          <a:lstStyle/>
          <a:p>
            <a:r>
              <a:rPr lang="en-GB" dirty="0">
                <a:latin typeface="Comic Sans MS" pitchFamily="66" charset="0"/>
              </a:rPr>
              <a:t>A</a:t>
            </a:r>
          </a:p>
        </p:txBody>
      </p:sp>
      <p:sp>
        <p:nvSpPr>
          <p:cNvPr id="62" name="Oval 61"/>
          <p:cNvSpPr/>
          <p:nvPr/>
        </p:nvSpPr>
        <p:spPr>
          <a:xfrm>
            <a:off x="7604794" y="1800497"/>
            <a:ext cx="381000" cy="381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3" name="Straight Connector 62"/>
          <p:cNvCxnSpPr/>
          <p:nvPr/>
        </p:nvCxnSpPr>
        <p:spPr>
          <a:xfrm>
            <a:off x="6080794" y="1800497"/>
            <a:ext cx="16764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7985794" y="1952897"/>
            <a:ext cx="0" cy="12192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7757194" y="3172097"/>
            <a:ext cx="457200" cy="457200"/>
          </a:xfrm>
          <a:prstGeom prst="rect">
            <a:avLst/>
          </a:prstGeom>
          <a:solidFill>
            <a:srgbClr val="00B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TextBox 65"/>
          <p:cNvSpPr txBox="1"/>
          <p:nvPr/>
        </p:nvSpPr>
        <p:spPr>
          <a:xfrm>
            <a:off x="7757194" y="3248297"/>
            <a:ext cx="457200" cy="369332"/>
          </a:xfrm>
          <a:prstGeom prst="rect">
            <a:avLst/>
          </a:prstGeom>
          <a:noFill/>
        </p:spPr>
        <p:txBody>
          <a:bodyPr wrap="square" rtlCol="0">
            <a:spAutoFit/>
          </a:bodyPr>
          <a:lstStyle/>
          <a:p>
            <a:pPr algn="ctr"/>
            <a:r>
              <a:rPr lang="en-GB" dirty="0">
                <a:latin typeface="Comic Sans MS" pitchFamily="66" charset="0"/>
              </a:rPr>
              <a:t>B</a:t>
            </a:r>
          </a:p>
        </p:txBody>
      </p:sp>
      <p:cxnSp>
        <p:nvCxnSpPr>
          <p:cNvPr id="67" name="Straight Connector 66"/>
          <p:cNvCxnSpPr/>
          <p:nvPr/>
        </p:nvCxnSpPr>
        <p:spPr>
          <a:xfrm flipV="1">
            <a:off x="5699794" y="13432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5699794" y="21814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a:off x="4937794" y="1952897"/>
            <a:ext cx="381000" cy="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080794" y="1800497"/>
            <a:ext cx="457200" cy="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62" idx="0"/>
          </p:cNvCxnSpPr>
          <p:nvPr/>
        </p:nvCxnSpPr>
        <p:spPr>
          <a:xfrm flipH="1">
            <a:off x="7299994" y="1800497"/>
            <a:ext cx="495300" cy="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V="1">
            <a:off x="7985794" y="2714897"/>
            <a:ext cx="0" cy="4572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62" idx="6"/>
          </p:cNvCxnSpPr>
          <p:nvPr/>
        </p:nvCxnSpPr>
        <p:spPr>
          <a:xfrm>
            <a:off x="7985794" y="1990997"/>
            <a:ext cx="0" cy="4953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8519194" y="32482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8519194" y="30958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16200000" flipH="1">
            <a:off x="5737894" y="26767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5585494" y="26767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394994" y="2486297"/>
            <a:ext cx="685800" cy="307777"/>
          </a:xfrm>
          <a:prstGeom prst="rect">
            <a:avLst/>
          </a:prstGeom>
          <a:noFill/>
        </p:spPr>
        <p:txBody>
          <a:bodyPr wrap="square" rtlCol="0">
            <a:spAutoFit/>
          </a:bodyPr>
          <a:lstStyle/>
          <a:p>
            <a:pPr algn="ctr"/>
            <a:r>
              <a:rPr lang="en-GB" sz="1400" dirty="0">
                <a:latin typeface="Comic Sans MS" pitchFamily="66" charset="0"/>
              </a:rPr>
              <a:t>0.4g</a:t>
            </a:r>
          </a:p>
        </p:txBody>
      </p:sp>
      <p:sp>
        <p:nvSpPr>
          <p:cNvPr id="80" name="TextBox 79"/>
          <p:cNvSpPr txBox="1"/>
          <p:nvPr/>
        </p:nvSpPr>
        <p:spPr>
          <a:xfrm>
            <a:off x="7680994" y="4010297"/>
            <a:ext cx="609600" cy="307777"/>
          </a:xfrm>
          <a:prstGeom prst="rect">
            <a:avLst/>
          </a:prstGeom>
          <a:noFill/>
        </p:spPr>
        <p:txBody>
          <a:bodyPr wrap="square" rtlCol="0">
            <a:spAutoFit/>
          </a:bodyPr>
          <a:lstStyle/>
          <a:p>
            <a:pPr algn="ctr"/>
            <a:r>
              <a:rPr lang="en-GB" sz="1400" dirty="0">
                <a:latin typeface="Comic Sans MS" pitchFamily="66" charset="0"/>
              </a:rPr>
              <a:t>0.8g</a:t>
            </a:r>
          </a:p>
        </p:txBody>
      </p:sp>
      <p:sp>
        <p:nvSpPr>
          <p:cNvPr id="81" name="TextBox 80"/>
          <p:cNvSpPr txBox="1"/>
          <p:nvPr/>
        </p:nvSpPr>
        <p:spPr>
          <a:xfrm>
            <a:off x="5393184" y="2921631"/>
            <a:ext cx="609600" cy="307777"/>
          </a:xfrm>
          <a:prstGeom prst="rect">
            <a:avLst/>
          </a:prstGeom>
          <a:noFill/>
        </p:spPr>
        <p:txBody>
          <a:bodyPr wrap="square" rtlCol="0">
            <a:spAutoFit/>
          </a:bodyPr>
          <a:lstStyle/>
          <a:p>
            <a:pPr algn="ctr"/>
            <a:r>
              <a:rPr lang="en-GB" sz="1400" dirty="0">
                <a:latin typeface="Comic Sans MS" pitchFamily="66" charset="0"/>
              </a:rPr>
              <a:t>0.6g</a:t>
            </a:r>
          </a:p>
        </p:txBody>
      </p:sp>
      <p:sp>
        <p:nvSpPr>
          <p:cNvPr id="83" name="TextBox 82"/>
          <p:cNvSpPr txBox="1"/>
          <p:nvPr/>
        </p:nvSpPr>
        <p:spPr>
          <a:xfrm>
            <a:off x="7985794" y="2638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4" name="TextBox 83"/>
          <p:cNvSpPr txBox="1"/>
          <p:nvPr/>
        </p:nvSpPr>
        <p:spPr>
          <a:xfrm>
            <a:off x="7985794" y="2257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5" name="TextBox 84"/>
          <p:cNvSpPr txBox="1"/>
          <p:nvPr/>
        </p:nvSpPr>
        <p:spPr>
          <a:xfrm>
            <a:off x="6233194" y="1495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6" name="TextBox 85"/>
          <p:cNvSpPr txBox="1"/>
          <p:nvPr/>
        </p:nvSpPr>
        <p:spPr>
          <a:xfrm>
            <a:off x="7147594" y="1495697"/>
            <a:ext cx="381000" cy="307777"/>
          </a:xfrm>
          <a:prstGeom prst="rect">
            <a:avLst/>
          </a:prstGeom>
          <a:noFill/>
        </p:spPr>
        <p:txBody>
          <a:bodyPr wrap="square" rtlCol="0">
            <a:spAutoFit/>
          </a:bodyPr>
          <a:lstStyle/>
          <a:p>
            <a:pPr algn="ctr"/>
            <a:r>
              <a:rPr lang="en-GB" sz="1400" dirty="0">
                <a:latin typeface="Comic Sans MS" pitchFamily="66" charset="0"/>
              </a:rPr>
              <a:t>T</a:t>
            </a:r>
          </a:p>
        </p:txBody>
      </p:sp>
      <p:sp>
        <p:nvSpPr>
          <p:cNvPr id="87" name="TextBox 86"/>
          <p:cNvSpPr txBox="1"/>
          <p:nvPr/>
        </p:nvSpPr>
        <p:spPr>
          <a:xfrm>
            <a:off x="6905346" y="809897"/>
            <a:ext cx="1828800" cy="523220"/>
          </a:xfrm>
          <a:prstGeom prst="rect">
            <a:avLst/>
          </a:prstGeom>
          <a:noFill/>
        </p:spPr>
        <p:txBody>
          <a:bodyPr wrap="square" rtlCol="0">
            <a:spAutoFit/>
          </a:bodyPr>
          <a:lstStyle/>
          <a:p>
            <a:pPr algn="ctr"/>
            <a:r>
              <a:rPr lang="en-GB" sz="1400" dirty="0">
                <a:latin typeface="Comic Sans MS" pitchFamily="66" charset="0"/>
              </a:rPr>
              <a:t>Draw a diagram and label all the forces</a:t>
            </a:r>
          </a:p>
        </p:txBody>
      </p:sp>
      <p:sp>
        <p:nvSpPr>
          <p:cNvPr id="89" name="TextBox 88"/>
          <p:cNvSpPr txBox="1"/>
          <p:nvPr/>
        </p:nvSpPr>
        <p:spPr>
          <a:xfrm>
            <a:off x="4314546" y="1800497"/>
            <a:ext cx="685800" cy="307777"/>
          </a:xfrm>
          <a:prstGeom prst="rect">
            <a:avLst/>
          </a:prstGeom>
          <a:noFill/>
        </p:spPr>
        <p:txBody>
          <a:bodyPr wrap="square" rtlCol="0">
            <a:spAutoFit/>
          </a:bodyPr>
          <a:lstStyle/>
          <a:p>
            <a:pPr algn="ctr"/>
            <a:r>
              <a:rPr lang="en-GB" sz="1400" dirty="0">
                <a:latin typeface="Comic Sans MS" pitchFamily="66" charset="0"/>
              </a:rPr>
              <a:t>0.08g</a:t>
            </a:r>
          </a:p>
        </p:txBody>
      </p:sp>
      <p:sp>
        <p:nvSpPr>
          <p:cNvPr id="90" name="TextBox 89"/>
          <p:cNvSpPr txBox="1"/>
          <p:nvPr/>
        </p:nvSpPr>
        <p:spPr>
          <a:xfrm>
            <a:off x="5356894" y="1062381"/>
            <a:ext cx="685800" cy="307777"/>
          </a:xfrm>
          <a:prstGeom prst="rect">
            <a:avLst/>
          </a:prstGeom>
          <a:noFill/>
        </p:spPr>
        <p:txBody>
          <a:bodyPr wrap="square" rtlCol="0">
            <a:spAutoFit/>
          </a:bodyPr>
          <a:lstStyle/>
          <a:p>
            <a:pPr algn="ctr"/>
            <a:r>
              <a:rPr lang="en-GB" sz="1400" dirty="0">
                <a:latin typeface="Comic Sans MS" pitchFamily="66" charset="0"/>
              </a:rPr>
              <a:t>R</a:t>
            </a:r>
          </a:p>
        </p:txBody>
      </p:sp>
      <mc:AlternateContent xmlns:mc="http://schemas.openxmlformats.org/markup-compatibility/2006" xmlns:a14="http://schemas.microsoft.com/office/drawing/2010/main">
        <mc:Choice Requires="a14">
          <p:sp>
            <p:nvSpPr>
              <p:cNvPr id="102" name="TextBox 101"/>
              <p:cNvSpPr txBox="1"/>
              <p:nvPr/>
            </p:nvSpPr>
            <p:spPr>
              <a:xfrm>
                <a:off x="3019311" y="4391297"/>
                <a:ext cx="861711"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200" b="1" i="1" smtClean="0">
                          <a:solidFill>
                            <a:srgbClr val="FF0000"/>
                          </a:solidFill>
                          <a:latin typeface="Cambria Math" panose="02040503050406030204" pitchFamily="18" charset="0"/>
                        </a:rPr>
                        <m:t>𝒂</m:t>
                      </m:r>
                      <m:r>
                        <a:rPr lang="en-US" sz="1200" b="1" i="1" smtClean="0">
                          <a:solidFill>
                            <a:srgbClr val="FF0000"/>
                          </a:solidFill>
                          <a:latin typeface="Cambria Math" panose="02040503050406030204" pitchFamily="18" charset="0"/>
                        </a:rPr>
                        <m:t>=</m:t>
                      </m:r>
                      <m:r>
                        <a:rPr lang="en-GB" sz="1200" b="1" i="1" smtClean="0">
                          <a:solidFill>
                            <a:srgbClr val="FF0000"/>
                          </a:solidFill>
                          <a:latin typeface="Cambria Math"/>
                        </a:rPr>
                        <m:t>𝟎</m:t>
                      </m:r>
                      <m:r>
                        <a:rPr lang="en-GB" sz="1200" b="1" i="1" smtClean="0">
                          <a:solidFill>
                            <a:srgbClr val="FF0000"/>
                          </a:solidFill>
                          <a:latin typeface="Cambria Math"/>
                        </a:rPr>
                        <m:t>.</m:t>
                      </m:r>
                      <m:r>
                        <a:rPr lang="en-GB" sz="1200" b="1" i="1" smtClean="0">
                          <a:solidFill>
                            <a:srgbClr val="FF0000"/>
                          </a:solidFill>
                          <a:latin typeface="Cambria Math"/>
                        </a:rPr>
                        <m:t>𝟔</m:t>
                      </m:r>
                      <m:r>
                        <a:rPr lang="en-GB" sz="1200" b="1" i="1" smtClean="0">
                          <a:solidFill>
                            <a:srgbClr val="FF0000"/>
                          </a:solidFill>
                          <a:latin typeface="Cambria Math"/>
                        </a:rPr>
                        <m:t>𝒈</m:t>
                      </m:r>
                    </m:oMath>
                  </m:oMathPara>
                </a14:m>
                <a:endParaRPr lang="en-GB" sz="1200" b="1" dirty="0">
                  <a:solidFill>
                    <a:srgbClr val="FF0000"/>
                  </a:solidFill>
                </a:endParaRPr>
              </a:p>
            </p:txBody>
          </p:sp>
        </mc:Choice>
        <mc:Fallback xmlns="">
          <p:sp>
            <p:nvSpPr>
              <p:cNvPr id="102" name="TextBox 101"/>
              <p:cNvSpPr txBox="1">
                <a:spLocks noRot="1" noChangeAspect="1" noMove="1" noResize="1" noEditPoints="1" noAdjustHandles="1" noChangeArrowheads="1" noChangeShapeType="1" noTextEdit="1"/>
              </p:cNvSpPr>
              <p:nvPr/>
            </p:nvSpPr>
            <p:spPr>
              <a:xfrm>
                <a:off x="3019311" y="4391297"/>
                <a:ext cx="861711" cy="276999"/>
              </a:xfrm>
              <a:prstGeom prst="rect">
                <a:avLst/>
              </a:prstGeom>
              <a:blipFill>
                <a:blip r:embed="rId2"/>
                <a:stretch>
                  <a:fillRect b="-2174"/>
                </a:stretch>
              </a:blipFill>
            </p:spPr>
            <p:txBody>
              <a:bodyPr/>
              <a:lstStyle/>
              <a:p>
                <a:r>
                  <a:rPr lang="en-GB">
                    <a:noFill/>
                  </a:rPr>
                  <a:t> </a:t>
                </a:r>
              </a:p>
            </p:txBody>
          </p:sp>
        </mc:Fallback>
      </mc:AlternateContent>
      <p:cxnSp>
        <p:nvCxnSpPr>
          <p:cNvPr id="110" name="Straight Connector 109"/>
          <p:cNvCxnSpPr/>
          <p:nvPr/>
        </p:nvCxnSpPr>
        <p:spPr>
          <a:xfrm>
            <a:off x="7667346" y="4391297"/>
            <a:ext cx="1143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8276946" y="3629297"/>
            <a:ext cx="0" cy="762000"/>
          </a:xfrm>
          <a:prstGeom prst="line">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8200746" y="3857897"/>
            <a:ext cx="609600" cy="307777"/>
          </a:xfrm>
          <a:prstGeom prst="rect">
            <a:avLst/>
          </a:prstGeom>
          <a:noFill/>
        </p:spPr>
        <p:txBody>
          <a:bodyPr wrap="square" rtlCol="0">
            <a:spAutoFit/>
          </a:bodyPr>
          <a:lstStyle/>
          <a:p>
            <a:pPr algn="ctr"/>
            <a:r>
              <a:rPr lang="en-GB" sz="1400" dirty="0">
                <a:latin typeface="Comic Sans MS" pitchFamily="66" charset="0"/>
              </a:rPr>
              <a:t>0.5m</a:t>
            </a:r>
          </a:p>
        </p:txBody>
      </p:sp>
      <p:sp>
        <p:nvSpPr>
          <p:cNvPr id="109" name="TextBox 108"/>
          <p:cNvSpPr txBox="1"/>
          <p:nvPr/>
        </p:nvSpPr>
        <p:spPr>
          <a:xfrm>
            <a:off x="8502321" y="3188724"/>
            <a:ext cx="609600" cy="307777"/>
          </a:xfrm>
          <a:prstGeom prst="rect">
            <a:avLst/>
          </a:prstGeom>
          <a:noFill/>
        </p:spPr>
        <p:txBody>
          <a:bodyPr wrap="square" rtlCol="0">
            <a:spAutoFit/>
          </a:bodyPr>
          <a:lstStyle/>
          <a:p>
            <a:pPr algn="ctr"/>
            <a:r>
              <a:rPr lang="en-GB" sz="1400" dirty="0">
                <a:latin typeface="Comic Sans MS" pitchFamily="66" charset="0"/>
              </a:rPr>
              <a:t>0.6g</a:t>
            </a:r>
          </a:p>
        </p:txBody>
      </p:sp>
      <mc:AlternateContent xmlns:mc="http://schemas.openxmlformats.org/markup-compatibility/2006" xmlns:a14="http://schemas.microsoft.com/office/drawing/2010/main">
        <mc:Choice Requires="a14">
          <p:sp>
            <p:nvSpPr>
              <p:cNvPr id="122" name="TextBox 121"/>
              <p:cNvSpPr txBox="1"/>
              <p:nvPr/>
            </p:nvSpPr>
            <p:spPr>
              <a:xfrm>
                <a:off x="2396384" y="5071143"/>
                <a:ext cx="1220783" cy="28116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1" i="1" smtClean="0">
                          <a:solidFill>
                            <a:srgbClr val="FF0000"/>
                          </a:solidFill>
                          <a:latin typeface="Cambria Math"/>
                        </a:rPr>
                        <m:t>𝒗</m:t>
                      </m:r>
                      <m:r>
                        <a:rPr lang="en-GB" sz="1200" b="1" i="1" smtClean="0">
                          <a:solidFill>
                            <a:srgbClr val="FF0000"/>
                          </a:solidFill>
                          <a:latin typeface="Cambria Math"/>
                        </a:rPr>
                        <m:t>=</m:t>
                      </m:r>
                      <m:r>
                        <a:rPr lang="en-GB" sz="1200" b="1" i="1" smtClean="0">
                          <a:solidFill>
                            <a:srgbClr val="FF0000"/>
                          </a:solidFill>
                          <a:latin typeface="Cambria Math"/>
                        </a:rPr>
                        <m:t>𝟐</m:t>
                      </m:r>
                      <m:r>
                        <a:rPr lang="en-GB" sz="1200" b="1" i="1" smtClean="0">
                          <a:solidFill>
                            <a:srgbClr val="FF0000"/>
                          </a:solidFill>
                          <a:latin typeface="Cambria Math"/>
                        </a:rPr>
                        <m:t>.</m:t>
                      </m:r>
                      <m:r>
                        <a:rPr lang="en-GB" sz="1200" b="1" i="1" smtClean="0">
                          <a:solidFill>
                            <a:srgbClr val="FF0000"/>
                          </a:solidFill>
                          <a:latin typeface="Cambria Math"/>
                        </a:rPr>
                        <m:t>𝟒𝟐</m:t>
                      </m:r>
                      <m:r>
                        <a:rPr lang="en-GB" sz="1200" b="1" i="1" smtClean="0">
                          <a:solidFill>
                            <a:srgbClr val="FF0000"/>
                          </a:solidFill>
                          <a:latin typeface="Cambria Math"/>
                        </a:rPr>
                        <m:t>𝒎</m:t>
                      </m:r>
                      <m:sSup>
                        <m:sSupPr>
                          <m:ctrlPr>
                            <a:rPr lang="en-GB" sz="1200" b="1" i="1" smtClean="0">
                              <a:solidFill>
                                <a:srgbClr val="FF0000"/>
                              </a:solidFill>
                              <a:latin typeface="Cambria Math" panose="02040503050406030204" pitchFamily="18" charset="0"/>
                            </a:rPr>
                          </m:ctrlPr>
                        </m:sSupPr>
                        <m:e>
                          <m:r>
                            <a:rPr lang="en-GB" sz="1200" b="1" i="1" smtClean="0">
                              <a:solidFill>
                                <a:srgbClr val="FF0000"/>
                              </a:solidFill>
                              <a:latin typeface="Cambria Math"/>
                            </a:rPr>
                            <m:t>𝒔</m:t>
                          </m:r>
                        </m:e>
                        <m:sup>
                          <m:r>
                            <a:rPr lang="en-GB" sz="1200" b="1" i="1" smtClean="0">
                              <a:solidFill>
                                <a:srgbClr val="FF0000"/>
                              </a:solidFill>
                              <a:latin typeface="Cambria Math"/>
                            </a:rPr>
                            <m:t>−</m:t>
                          </m:r>
                          <m:r>
                            <a:rPr lang="en-GB" sz="1200" b="1" i="1" smtClean="0">
                              <a:solidFill>
                                <a:srgbClr val="FF0000"/>
                              </a:solidFill>
                              <a:latin typeface="Cambria Math"/>
                            </a:rPr>
                            <m:t>𝟏</m:t>
                          </m:r>
                        </m:sup>
                      </m:sSup>
                    </m:oMath>
                  </m:oMathPara>
                </a14:m>
                <a:endParaRPr lang="en-GB" sz="1200" b="1" dirty="0">
                  <a:solidFill>
                    <a:srgbClr val="FF0000"/>
                  </a:solidFill>
                </a:endParaRPr>
              </a:p>
            </p:txBody>
          </p:sp>
        </mc:Choice>
        <mc:Fallback xmlns="">
          <p:sp>
            <p:nvSpPr>
              <p:cNvPr id="122" name="TextBox 121"/>
              <p:cNvSpPr txBox="1">
                <a:spLocks noRot="1" noChangeAspect="1" noMove="1" noResize="1" noEditPoints="1" noAdjustHandles="1" noChangeArrowheads="1" noChangeShapeType="1" noTextEdit="1"/>
              </p:cNvSpPr>
              <p:nvPr/>
            </p:nvSpPr>
            <p:spPr>
              <a:xfrm>
                <a:off x="2396384" y="5071143"/>
                <a:ext cx="1220783" cy="281167"/>
              </a:xfrm>
              <a:prstGeom prst="rect">
                <a:avLst/>
              </a:prstGeom>
              <a:blipFill>
                <a:blip r:embed="rId3"/>
                <a:stretch>
                  <a:fillRect/>
                </a:stretch>
              </a:blipFill>
            </p:spPr>
            <p:txBody>
              <a:bodyPr/>
              <a:lstStyle/>
              <a:p>
                <a:r>
                  <a:rPr lang="en-GB">
                    <a:noFill/>
                  </a:rPr>
                  <a:t> </a:t>
                </a:r>
              </a:p>
            </p:txBody>
          </p:sp>
        </mc:Fallback>
      </mc:AlternateContent>
      <p:sp>
        <p:nvSpPr>
          <p:cNvPr id="54" name="TextBox 53"/>
          <p:cNvSpPr txBox="1"/>
          <p:nvPr/>
        </p:nvSpPr>
        <p:spPr>
          <a:xfrm>
            <a:off x="4183678" y="3324497"/>
            <a:ext cx="3276600" cy="461665"/>
          </a:xfrm>
          <a:prstGeom prst="rect">
            <a:avLst/>
          </a:prstGeom>
          <a:noFill/>
        </p:spPr>
        <p:txBody>
          <a:bodyPr wrap="square" rtlCol="0">
            <a:spAutoFit/>
          </a:bodyPr>
          <a:lstStyle/>
          <a:p>
            <a:pPr algn="ctr"/>
            <a:r>
              <a:rPr lang="en-GB" sz="1200" dirty="0">
                <a:latin typeface="Comic Sans MS" pitchFamily="66" charset="0"/>
              </a:rPr>
              <a:t>Now we can use SUVAT again to find the distance A travels before coming to rest…</a:t>
            </a:r>
          </a:p>
        </p:txBody>
      </p:sp>
      <p:cxnSp>
        <p:nvCxnSpPr>
          <p:cNvPr id="55" name="Straight Connector 54"/>
          <p:cNvCxnSpPr/>
          <p:nvPr/>
        </p:nvCxnSpPr>
        <p:spPr>
          <a:xfrm rot="5400000">
            <a:off x="5745778" y="2676797"/>
            <a:ext cx="0" cy="381000"/>
          </a:xfrm>
          <a:prstGeom prst="line">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5326678" y="2943497"/>
            <a:ext cx="685800" cy="307777"/>
          </a:xfrm>
          <a:prstGeom prst="rect">
            <a:avLst/>
          </a:prstGeom>
          <a:noFill/>
        </p:spPr>
        <p:txBody>
          <a:bodyPr wrap="square" rtlCol="0">
            <a:spAutoFit/>
          </a:bodyPr>
          <a:lstStyle/>
          <a:p>
            <a:pPr algn="ctr"/>
            <a:r>
              <a:rPr lang="en-GB" sz="1400" dirty="0">
                <a:solidFill>
                  <a:srgbClr val="FF0000"/>
                </a:solidFill>
                <a:latin typeface="Comic Sans MS" pitchFamily="66" charset="0"/>
              </a:rPr>
              <a:t>0.2g</a:t>
            </a:r>
          </a:p>
        </p:txBody>
      </p:sp>
      <p:cxnSp>
        <p:nvCxnSpPr>
          <p:cNvPr id="100" name="Straight Connector 99"/>
          <p:cNvCxnSpPr/>
          <p:nvPr/>
        </p:nvCxnSpPr>
        <p:spPr>
          <a:xfrm rot="5400000">
            <a:off x="5593378" y="2676797"/>
            <a:ext cx="0" cy="381000"/>
          </a:xfrm>
          <a:prstGeom prst="line">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1" name="TextBox 100"/>
              <p:cNvSpPr txBox="1"/>
              <p:nvPr/>
            </p:nvSpPr>
            <p:spPr>
              <a:xfrm>
                <a:off x="4107478" y="3857897"/>
                <a:ext cx="57163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𝑠</m:t>
                      </m:r>
                      <m:r>
                        <a:rPr lang="en-GB" sz="1400" b="0" i="1" smtClean="0">
                          <a:latin typeface="Cambria Math"/>
                        </a:rPr>
                        <m:t>=?</m:t>
                      </m:r>
                    </m:oMath>
                  </m:oMathPara>
                </a14:m>
                <a:endParaRPr lang="en-GB" sz="1400" dirty="0"/>
              </a:p>
            </p:txBody>
          </p:sp>
        </mc:Choice>
        <mc:Fallback xmlns="">
          <p:sp>
            <p:nvSpPr>
              <p:cNvPr id="101" name="TextBox 100"/>
              <p:cNvSpPr txBox="1">
                <a:spLocks noRot="1" noChangeAspect="1" noMove="1" noResize="1" noEditPoints="1" noAdjustHandles="1" noChangeArrowheads="1" noChangeShapeType="1" noTextEdit="1"/>
              </p:cNvSpPr>
              <p:nvPr/>
            </p:nvSpPr>
            <p:spPr>
              <a:xfrm>
                <a:off x="4107478" y="3857897"/>
                <a:ext cx="571630" cy="30777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3" name="TextBox 102"/>
              <p:cNvSpPr txBox="1"/>
              <p:nvPr/>
            </p:nvSpPr>
            <p:spPr>
              <a:xfrm>
                <a:off x="4640878" y="3857897"/>
                <a:ext cx="90133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𝑢</m:t>
                      </m:r>
                      <m:r>
                        <a:rPr lang="en-GB" sz="1400" b="0" i="1" smtClean="0">
                          <a:latin typeface="Cambria Math"/>
                        </a:rPr>
                        <m:t>=2.42</m:t>
                      </m:r>
                    </m:oMath>
                  </m:oMathPara>
                </a14:m>
                <a:endParaRPr lang="en-GB" sz="1400" dirty="0"/>
              </a:p>
            </p:txBody>
          </p:sp>
        </mc:Choice>
        <mc:Fallback xmlns="">
          <p:sp>
            <p:nvSpPr>
              <p:cNvPr id="103" name="TextBox 102"/>
              <p:cNvSpPr txBox="1">
                <a:spLocks noRot="1" noChangeAspect="1" noMove="1" noResize="1" noEditPoints="1" noAdjustHandles="1" noChangeArrowheads="1" noChangeShapeType="1" noTextEdit="1"/>
              </p:cNvSpPr>
              <p:nvPr/>
            </p:nvSpPr>
            <p:spPr>
              <a:xfrm>
                <a:off x="4640878" y="3857897"/>
                <a:ext cx="901337" cy="307777"/>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4" name="TextBox 103"/>
              <p:cNvSpPr txBox="1"/>
              <p:nvPr/>
            </p:nvSpPr>
            <p:spPr>
              <a:xfrm>
                <a:off x="5479078" y="3857897"/>
                <a:ext cx="66159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𝑣</m:t>
                      </m:r>
                      <m:r>
                        <a:rPr lang="en-GB" sz="1400" b="0" i="1" smtClean="0">
                          <a:latin typeface="Cambria Math"/>
                        </a:rPr>
                        <m:t>=0</m:t>
                      </m:r>
                    </m:oMath>
                  </m:oMathPara>
                </a14:m>
                <a:endParaRPr lang="en-GB" sz="1400" dirty="0"/>
              </a:p>
            </p:txBody>
          </p:sp>
        </mc:Choice>
        <mc:Fallback xmlns="">
          <p:sp>
            <p:nvSpPr>
              <p:cNvPr id="104" name="TextBox 103"/>
              <p:cNvSpPr txBox="1">
                <a:spLocks noRot="1" noChangeAspect="1" noMove="1" noResize="1" noEditPoints="1" noAdjustHandles="1" noChangeArrowheads="1" noChangeShapeType="1" noTextEdit="1"/>
              </p:cNvSpPr>
              <p:nvPr/>
            </p:nvSpPr>
            <p:spPr>
              <a:xfrm>
                <a:off x="5479078" y="3857897"/>
                <a:ext cx="661591" cy="307777"/>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5" name="TextBox 104"/>
              <p:cNvSpPr txBox="1"/>
              <p:nvPr/>
            </p:nvSpPr>
            <p:spPr>
              <a:xfrm>
                <a:off x="6012478" y="3857897"/>
                <a:ext cx="104689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𝑎</m:t>
                      </m:r>
                      <m:r>
                        <a:rPr lang="en-GB" sz="1400" b="0" i="1" smtClean="0">
                          <a:latin typeface="Cambria Math"/>
                        </a:rPr>
                        <m:t>=−0.2</m:t>
                      </m:r>
                      <m:r>
                        <a:rPr lang="en-GB" sz="1400" b="0" i="1" smtClean="0">
                          <a:latin typeface="Cambria Math"/>
                        </a:rPr>
                        <m:t>𝑔</m:t>
                      </m:r>
                    </m:oMath>
                  </m:oMathPara>
                </a14:m>
                <a:endParaRPr lang="en-GB" sz="1400" dirty="0"/>
              </a:p>
            </p:txBody>
          </p:sp>
        </mc:Choice>
        <mc:Fallback xmlns="">
          <p:sp>
            <p:nvSpPr>
              <p:cNvPr id="105" name="TextBox 104"/>
              <p:cNvSpPr txBox="1">
                <a:spLocks noRot="1" noChangeAspect="1" noMove="1" noResize="1" noEditPoints="1" noAdjustHandles="1" noChangeArrowheads="1" noChangeShapeType="1" noTextEdit="1"/>
              </p:cNvSpPr>
              <p:nvPr/>
            </p:nvSpPr>
            <p:spPr>
              <a:xfrm>
                <a:off x="6012478" y="3857897"/>
                <a:ext cx="1046890" cy="307777"/>
              </a:xfrm>
              <a:prstGeom prst="rect">
                <a:avLst/>
              </a:prstGeom>
              <a:blipFill>
                <a:blip r:embed="rId7"/>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6" name="TextBox 105"/>
              <p:cNvSpPr txBox="1"/>
              <p:nvPr/>
            </p:nvSpPr>
            <p:spPr>
              <a:xfrm>
                <a:off x="7003078" y="3857897"/>
                <a:ext cx="55951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𝑡</m:t>
                      </m:r>
                      <m:r>
                        <a:rPr lang="en-GB" sz="1400" b="0" i="1" smtClean="0">
                          <a:latin typeface="Cambria Math"/>
                        </a:rPr>
                        <m:t>=?</m:t>
                      </m:r>
                    </m:oMath>
                  </m:oMathPara>
                </a14:m>
                <a:endParaRPr lang="en-GB" sz="1400" dirty="0"/>
              </a:p>
            </p:txBody>
          </p:sp>
        </mc:Choice>
        <mc:Fallback xmlns="">
          <p:sp>
            <p:nvSpPr>
              <p:cNvPr id="106" name="TextBox 105"/>
              <p:cNvSpPr txBox="1">
                <a:spLocks noRot="1" noChangeAspect="1" noMove="1" noResize="1" noEditPoints="1" noAdjustHandles="1" noChangeArrowheads="1" noChangeShapeType="1" noTextEdit="1"/>
              </p:cNvSpPr>
              <p:nvPr/>
            </p:nvSpPr>
            <p:spPr>
              <a:xfrm>
                <a:off x="7003078" y="3857897"/>
                <a:ext cx="559512" cy="307777"/>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7" name="TextBox 106"/>
              <p:cNvSpPr txBox="1"/>
              <p:nvPr/>
            </p:nvSpPr>
            <p:spPr>
              <a:xfrm>
                <a:off x="4031278" y="4315097"/>
                <a:ext cx="134036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r>
                        <a:rPr lang="en-GB" sz="1400" b="0" i="1" smtClean="0">
                          <a:latin typeface="Cambria Math"/>
                        </a:rPr>
                        <m:t>=</m:t>
                      </m:r>
                      <m:sSup>
                        <m:sSupPr>
                          <m:ctrlPr>
                            <a:rPr lang="en-GB" sz="1400" b="0" i="1" smtClean="0">
                              <a:latin typeface="Cambria Math" panose="02040503050406030204" pitchFamily="18" charset="0"/>
                            </a:rPr>
                          </m:ctrlPr>
                        </m:sSupPr>
                        <m:e>
                          <m:r>
                            <a:rPr lang="en-GB" sz="1400" b="0" i="1" smtClean="0">
                              <a:latin typeface="Cambria Math"/>
                            </a:rPr>
                            <m:t>𝑢</m:t>
                          </m:r>
                        </m:e>
                        <m:sup>
                          <m:r>
                            <a:rPr lang="en-GB" sz="1400" b="0" i="1" smtClean="0">
                              <a:latin typeface="Cambria Math"/>
                            </a:rPr>
                            <m:t>2</m:t>
                          </m:r>
                        </m:sup>
                      </m:sSup>
                      <m:r>
                        <a:rPr lang="en-GB" sz="1400" b="0" i="1" smtClean="0">
                          <a:latin typeface="Cambria Math"/>
                        </a:rPr>
                        <m:t>+2</m:t>
                      </m:r>
                      <m:r>
                        <a:rPr lang="en-GB" sz="1400" b="0" i="1" smtClean="0">
                          <a:latin typeface="Cambria Math"/>
                        </a:rPr>
                        <m:t>𝑎𝑠</m:t>
                      </m:r>
                    </m:oMath>
                  </m:oMathPara>
                </a14:m>
                <a:endParaRPr lang="en-GB" sz="1400" dirty="0"/>
              </a:p>
            </p:txBody>
          </p:sp>
        </mc:Choice>
        <mc:Fallback xmlns="">
          <p:sp>
            <p:nvSpPr>
              <p:cNvPr id="107" name="TextBox 106"/>
              <p:cNvSpPr txBox="1">
                <a:spLocks noRot="1" noChangeAspect="1" noMove="1" noResize="1" noEditPoints="1" noAdjustHandles="1" noChangeArrowheads="1" noChangeShapeType="1" noTextEdit="1"/>
              </p:cNvSpPr>
              <p:nvPr/>
            </p:nvSpPr>
            <p:spPr>
              <a:xfrm>
                <a:off x="4031278" y="4315097"/>
                <a:ext cx="1340367" cy="307777"/>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8" name="TextBox 107"/>
              <p:cNvSpPr txBox="1"/>
              <p:nvPr/>
            </p:nvSpPr>
            <p:spPr>
              <a:xfrm>
                <a:off x="4031278" y="4696097"/>
                <a:ext cx="225330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a:rPr>
                            <m:t>0</m:t>
                          </m:r>
                        </m:e>
                        <m:sup>
                          <m:r>
                            <a:rPr lang="en-GB" sz="1400" b="0" i="1" smtClean="0">
                              <a:latin typeface="Cambria Math"/>
                            </a:rPr>
                            <m:t>2</m:t>
                          </m:r>
                        </m:sup>
                      </m:sSup>
                      <m:r>
                        <a:rPr lang="en-GB" sz="1400" b="0" i="1" smtClean="0">
                          <a:latin typeface="Cambria Math"/>
                        </a:rPr>
                        <m:t>=</m:t>
                      </m:r>
                      <m:sSup>
                        <m:sSupPr>
                          <m:ctrlPr>
                            <a:rPr lang="en-GB" sz="1400" b="0" i="1" smtClean="0">
                              <a:latin typeface="Cambria Math" panose="02040503050406030204" pitchFamily="18" charset="0"/>
                            </a:rPr>
                          </m:ctrlPr>
                        </m:sSupPr>
                        <m:e>
                          <m:r>
                            <a:rPr lang="en-GB" sz="1400" b="0" i="1" smtClean="0">
                              <a:latin typeface="Cambria Math"/>
                            </a:rPr>
                            <m:t>2.42</m:t>
                          </m:r>
                        </m:e>
                        <m:sup>
                          <m:r>
                            <a:rPr lang="en-GB" sz="1400" b="0" i="1" smtClean="0">
                              <a:latin typeface="Cambria Math"/>
                            </a:rPr>
                            <m:t>2</m:t>
                          </m:r>
                        </m:sup>
                      </m:sSup>
                      <m:r>
                        <a:rPr lang="en-GB" sz="1400" b="0" i="1" smtClean="0">
                          <a:latin typeface="Cambria Math"/>
                        </a:rPr>
                        <m:t>+2(−0.2</m:t>
                      </m:r>
                      <m:r>
                        <a:rPr lang="en-GB" sz="1400" b="0" i="1" smtClean="0">
                          <a:latin typeface="Cambria Math"/>
                        </a:rPr>
                        <m:t>𝑔</m:t>
                      </m:r>
                      <m:r>
                        <a:rPr lang="en-GB" sz="1400" b="0" i="1" smtClean="0">
                          <a:latin typeface="Cambria Math"/>
                        </a:rPr>
                        <m:t>)(</m:t>
                      </m:r>
                      <m:r>
                        <a:rPr lang="en-GB" sz="1400" b="0" i="1" smtClean="0">
                          <a:latin typeface="Cambria Math"/>
                        </a:rPr>
                        <m:t>𝑠</m:t>
                      </m:r>
                      <m:r>
                        <m:rPr>
                          <m:lit/>
                        </m:rPr>
                        <a:rPr lang="en-GB" sz="1400" b="0" i="1" smtClean="0">
                          <a:latin typeface="Cambria Math"/>
                        </a:rPr>
                        <m:t>)</m:t>
                      </m:r>
                    </m:oMath>
                  </m:oMathPara>
                </a14:m>
                <a:endParaRPr lang="en-GB" sz="1400" dirty="0"/>
              </a:p>
            </p:txBody>
          </p:sp>
        </mc:Choice>
        <mc:Fallback xmlns="">
          <p:sp>
            <p:nvSpPr>
              <p:cNvPr id="108" name="TextBox 107"/>
              <p:cNvSpPr txBox="1">
                <a:spLocks noRot="1" noChangeAspect="1" noMove="1" noResize="1" noEditPoints="1" noAdjustHandles="1" noChangeArrowheads="1" noChangeShapeType="1" noTextEdit="1"/>
              </p:cNvSpPr>
              <p:nvPr/>
            </p:nvSpPr>
            <p:spPr>
              <a:xfrm>
                <a:off x="4031278" y="4696097"/>
                <a:ext cx="2253309" cy="307777"/>
              </a:xfrm>
              <a:prstGeom prst="rect">
                <a:avLst/>
              </a:prstGeom>
              <a:blipFill>
                <a:blip r:embed="rId10"/>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3" name="TextBox 112"/>
              <p:cNvSpPr txBox="1"/>
              <p:nvPr/>
            </p:nvSpPr>
            <p:spPr>
              <a:xfrm>
                <a:off x="4107478" y="5077097"/>
                <a:ext cx="153003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0=5.88−3.92</m:t>
                      </m:r>
                      <m:r>
                        <a:rPr lang="en-GB" sz="1400" b="0" i="1" smtClean="0">
                          <a:latin typeface="Cambria Math"/>
                        </a:rPr>
                        <m:t>𝑠</m:t>
                      </m:r>
                    </m:oMath>
                  </m:oMathPara>
                </a14:m>
                <a:endParaRPr lang="en-GB" sz="1400" dirty="0"/>
              </a:p>
            </p:txBody>
          </p:sp>
        </mc:Choice>
        <mc:Fallback xmlns="">
          <p:sp>
            <p:nvSpPr>
              <p:cNvPr id="113" name="TextBox 112"/>
              <p:cNvSpPr txBox="1">
                <a:spLocks noRot="1" noChangeAspect="1" noMove="1" noResize="1" noEditPoints="1" noAdjustHandles="1" noChangeArrowheads="1" noChangeShapeType="1" noTextEdit="1"/>
              </p:cNvSpPr>
              <p:nvPr/>
            </p:nvSpPr>
            <p:spPr>
              <a:xfrm>
                <a:off x="4107478" y="5077097"/>
                <a:ext cx="1530034" cy="307777"/>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4" name="TextBox 113"/>
              <p:cNvSpPr txBox="1"/>
              <p:nvPr/>
            </p:nvSpPr>
            <p:spPr>
              <a:xfrm>
                <a:off x="4107478" y="5458097"/>
                <a:ext cx="93557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𝑠</m:t>
                      </m:r>
                      <m:r>
                        <a:rPr lang="en-GB" sz="1400" b="0" i="1" smtClean="0">
                          <a:latin typeface="Cambria Math"/>
                        </a:rPr>
                        <m:t>=1.5</m:t>
                      </m:r>
                      <m:r>
                        <a:rPr lang="en-GB" sz="1400" b="0" i="1" smtClean="0">
                          <a:latin typeface="Cambria Math"/>
                        </a:rPr>
                        <m:t>𝑚</m:t>
                      </m:r>
                    </m:oMath>
                  </m:oMathPara>
                </a14:m>
                <a:endParaRPr lang="en-GB" sz="1400" dirty="0"/>
              </a:p>
            </p:txBody>
          </p:sp>
        </mc:Choice>
        <mc:Fallback xmlns="">
          <p:sp>
            <p:nvSpPr>
              <p:cNvPr id="114" name="TextBox 113"/>
              <p:cNvSpPr txBox="1">
                <a:spLocks noRot="1" noChangeAspect="1" noMove="1" noResize="1" noEditPoints="1" noAdjustHandles="1" noChangeArrowheads="1" noChangeShapeType="1" noTextEdit="1"/>
              </p:cNvSpPr>
              <p:nvPr/>
            </p:nvSpPr>
            <p:spPr>
              <a:xfrm>
                <a:off x="4107478" y="5458097"/>
                <a:ext cx="935577" cy="307777"/>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5" name="TextBox 114"/>
              <p:cNvSpPr txBox="1"/>
              <p:nvPr/>
            </p:nvSpPr>
            <p:spPr>
              <a:xfrm>
                <a:off x="4107478" y="5839097"/>
                <a:ext cx="79932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𝑠</m:t>
                      </m:r>
                      <m:r>
                        <a:rPr lang="en-GB" sz="1400" b="0" i="1" smtClean="0">
                          <a:latin typeface="Cambria Math"/>
                        </a:rPr>
                        <m:t>=2</m:t>
                      </m:r>
                      <m:r>
                        <a:rPr lang="en-GB" sz="1400" b="0" i="1" smtClean="0">
                          <a:latin typeface="Cambria Math"/>
                        </a:rPr>
                        <m:t>𝑚</m:t>
                      </m:r>
                    </m:oMath>
                  </m:oMathPara>
                </a14:m>
                <a:endParaRPr lang="en-GB" sz="1400" dirty="0"/>
              </a:p>
            </p:txBody>
          </p:sp>
        </mc:Choice>
        <mc:Fallback xmlns="">
          <p:sp>
            <p:nvSpPr>
              <p:cNvPr id="115" name="TextBox 114"/>
              <p:cNvSpPr txBox="1">
                <a:spLocks noRot="1" noChangeAspect="1" noMove="1" noResize="1" noEditPoints="1" noAdjustHandles="1" noChangeArrowheads="1" noChangeShapeType="1" noTextEdit="1"/>
              </p:cNvSpPr>
              <p:nvPr/>
            </p:nvSpPr>
            <p:spPr>
              <a:xfrm>
                <a:off x="4107478" y="5839097"/>
                <a:ext cx="799321" cy="307777"/>
              </a:xfrm>
              <a:prstGeom prst="rect">
                <a:avLst/>
              </a:prstGeom>
              <a:blipFill>
                <a:blip r:embed="rId13"/>
                <a:stretch>
                  <a:fillRect/>
                </a:stretch>
              </a:blipFill>
            </p:spPr>
            <p:txBody>
              <a:bodyPr/>
              <a:lstStyle/>
              <a:p>
                <a:r>
                  <a:rPr lang="en-GB">
                    <a:noFill/>
                  </a:rPr>
                  <a:t> </a:t>
                </a:r>
              </a:p>
            </p:txBody>
          </p:sp>
        </mc:Fallback>
      </mc:AlternateContent>
      <p:sp>
        <p:nvSpPr>
          <p:cNvPr id="116" name="Arc 115"/>
          <p:cNvSpPr/>
          <p:nvPr/>
        </p:nvSpPr>
        <p:spPr>
          <a:xfrm>
            <a:off x="6012478" y="4467497"/>
            <a:ext cx="53795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7" name="TextBox 116"/>
          <p:cNvSpPr txBox="1"/>
          <p:nvPr/>
        </p:nvSpPr>
        <p:spPr>
          <a:xfrm>
            <a:off x="6469678" y="4467497"/>
            <a:ext cx="2057400" cy="430887"/>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Sub in values (remember the initial velocity of A)</a:t>
            </a:r>
            <a:endParaRPr lang="en-GB" sz="1100" baseline="-25000" dirty="0">
              <a:solidFill>
                <a:srgbClr val="FF0000"/>
              </a:solidFill>
              <a:latin typeface="Comic Sans MS" pitchFamily="66" charset="0"/>
            </a:endParaRPr>
          </a:p>
        </p:txBody>
      </p:sp>
      <p:sp>
        <p:nvSpPr>
          <p:cNvPr id="118" name="Arc 117"/>
          <p:cNvSpPr/>
          <p:nvPr/>
        </p:nvSpPr>
        <p:spPr>
          <a:xfrm>
            <a:off x="6012478" y="4848497"/>
            <a:ext cx="53795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9" name="Arc 118"/>
          <p:cNvSpPr/>
          <p:nvPr/>
        </p:nvSpPr>
        <p:spPr>
          <a:xfrm>
            <a:off x="5402878" y="5229497"/>
            <a:ext cx="53795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0" name="Arc 119"/>
          <p:cNvSpPr/>
          <p:nvPr/>
        </p:nvSpPr>
        <p:spPr>
          <a:xfrm>
            <a:off x="4793278" y="5610497"/>
            <a:ext cx="537950" cy="381000"/>
          </a:xfrm>
          <a:prstGeom prst="arc">
            <a:avLst>
              <a:gd name="adj1" fmla="val 16200000"/>
              <a:gd name="adj2" fmla="val 5344958"/>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1" name="TextBox 120"/>
          <p:cNvSpPr txBox="1"/>
          <p:nvPr/>
        </p:nvSpPr>
        <p:spPr>
          <a:xfrm>
            <a:off x="6545878" y="4924697"/>
            <a:ext cx="914400" cy="261610"/>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Calculate</a:t>
            </a:r>
            <a:endParaRPr lang="en-GB" sz="1100" baseline="-25000" dirty="0">
              <a:solidFill>
                <a:srgbClr val="FF0000"/>
              </a:solidFill>
              <a:latin typeface="Comic Sans MS" pitchFamily="66" charset="0"/>
            </a:endParaRPr>
          </a:p>
        </p:txBody>
      </p:sp>
      <p:sp>
        <p:nvSpPr>
          <p:cNvPr id="123" name="TextBox 122"/>
          <p:cNvSpPr txBox="1"/>
          <p:nvPr/>
        </p:nvSpPr>
        <p:spPr>
          <a:xfrm>
            <a:off x="5860078" y="5229497"/>
            <a:ext cx="1143000" cy="430887"/>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Rearrange to find s</a:t>
            </a:r>
            <a:endParaRPr lang="en-GB" sz="1100" baseline="-25000" dirty="0">
              <a:solidFill>
                <a:srgbClr val="FF0000"/>
              </a:solidFill>
              <a:latin typeface="Comic Sans MS" pitchFamily="66" charset="0"/>
            </a:endParaRPr>
          </a:p>
        </p:txBody>
      </p:sp>
      <p:sp>
        <p:nvSpPr>
          <p:cNvPr id="124" name="TextBox 123"/>
          <p:cNvSpPr txBox="1"/>
          <p:nvPr/>
        </p:nvSpPr>
        <p:spPr>
          <a:xfrm>
            <a:off x="5250478" y="5610497"/>
            <a:ext cx="2438400" cy="430887"/>
          </a:xfrm>
          <a:prstGeom prst="rect">
            <a:avLst/>
          </a:prstGeom>
          <a:noFill/>
        </p:spPr>
        <p:txBody>
          <a:bodyPr wrap="square" rtlCol="0">
            <a:spAutoFit/>
          </a:bodyPr>
          <a:lstStyle/>
          <a:p>
            <a:pPr algn="ctr"/>
            <a:r>
              <a:rPr lang="en-GB" sz="1100" dirty="0">
                <a:solidFill>
                  <a:srgbClr val="FF0000"/>
                </a:solidFill>
                <a:latin typeface="Comic Sans MS" pitchFamily="66" charset="0"/>
                <a:sym typeface="Wingdings" pitchFamily="2" charset="2"/>
              </a:rPr>
              <a:t>Remember to add on the 0.5m A has already travelled!</a:t>
            </a:r>
            <a:endParaRPr lang="en-GB" sz="1100" baseline="-25000" dirty="0">
              <a:solidFill>
                <a:srgbClr val="FF0000"/>
              </a:solidFill>
              <a:latin typeface="Comic Sans MS" pitchFamily="66" charset="0"/>
            </a:endParaRPr>
          </a:p>
        </p:txBody>
      </p:sp>
      <p:cxnSp>
        <p:nvCxnSpPr>
          <p:cNvPr id="70" name="Straight Connector 69"/>
          <p:cNvCxnSpPr/>
          <p:nvPr/>
        </p:nvCxnSpPr>
        <p:spPr>
          <a:xfrm>
            <a:off x="7985794" y="3629297"/>
            <a:ext cx="0" cy="381000"/>
          </a:xfrm>
          <a:prstGeom prst="line">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8062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77"/>
                                        </p:tgtEl>
                                      </p:cBhvr>
                                    </p:animEffect>
                                    <p:set>
                                      <p:cBhvr>
                                        <p:cTn id="7" dur="1" fill="hold">
                                          <p:stCondLst>
                                            <p:cond delay="499"/>
                                          </p:stCondLst>
                                        </p:cTn>
                                        <p:tgtEl>
                                          <p:spTgt spid="77"/>
                                        </p:tgtEl>
                                        <p:attrNameLst>
                                          <p:attrName>style.visibility</p:attrName>
                                        </p:attrNameLst>
                                      </p:cBhvr>
                                      <p:to>
                                        <p:strVal val="hidden"/>
                                      </p:to>
                                    </p:set>
                                  </p:childTnLst>
                                </p:cTn>
                              </p:par>
                              <p:par>
                                <p:cTn id="8" presetID="3" presetClass="exit" presetSubtype="10" fill="hold" nodeType="withEffect">
                                  <p:stCondLst>
                                    <p:cond delay="0"/>
                                  </p:stCondLst>
                                  <p:childTnLst>
                                    <p:animEffect transition="out" filter="blinds(horizontal)">
                                      <p:cBhvr>
                                        <p:cTn id="9" dur="500"/>
                                        <p:tgtEl>
                                          <p:spTgt spid="78"/>
                                        </p:tgtEl>
                                      </p:cBhvr>
                                    </p:animEffect>
                                    <p:set>
                                      <p:cBhvr>
                                        <p:cTn id="10" dur="1" fill="hold">
                                          <p:stCondLst>
                                            <p:cond delay="499"/>
                                          </p:stCondLst>
                                        </p:cTn>
                                        <p:tgtEl>
                                          <p:spTgt spid="78"/>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81"/>
                                        </p:tgtEl>
                                      </p:cBhvr>
                                    </p:animEffect>
                                    <p:set>
                                      <p:cBhvr>
                                        <p:cTn id="13" dur="1" fill="hold">
                                          <p:stCondLst>
                                            <p:cond delay="499"/>
                                          </p:stCondLst>
                                        </p:cTn>
                                        <p:tgtEl>
                                          <p:spTgt spid="81"/>
                                        </p:tgtEl>
                                        <p:attrNameLst>
                                          <p:attrName>style.visibility</p:attrName>
                                        </p:attrNameLst>
                                      </p:cBhvr>
                                      <p:to>
                                        <p:strVal val="hidden"/>
                                      </p:to>
                                    </p:set>
                                  </p:childTnLst>
                                </p:cTn>
                              </p:par>
                              <p:par>
                                <p:cTn id="14" presetID="3" presetClass="entr" presetSubtype="10" fill="hold" nodeType="withEffect">
                                  <p:stCondLst>
                                    <p:cond delay="0"/>
                                  </p:stCondLst>
                                  <p:childTnLst>
                                    <p:set>
                                      <p:cBhvr>
                                        <p:cTn id="15" dur="1" fill="hold">
                                          <p:stCondLst>
                                            <p:cond delay="0"/>
                                          </p:stCondLst>
                                        </p:cTn>
                                        <p:tgtEl>
                                          <p:spTgt spid="100"/>
                                        </p:tgtEl>
                                        <p:attrNameLst>
                                          <p:attrName>style.visibility</p:attrName>
                                        </p:attrNameLst>
                                      </p:cBhvr>
                                      <p:to>
                                        <p:strVal val="visible"/>
                                      </p:to>
                                    </p:set>
                                    <p:animEffect transition="in" filter="blinds(horizontal)">
                                      <p:cBhvr>
                                        <p:cTn id="16" dur="500"/>
                                        <p:tgtEl>
                                          <p:spTgt spid="100"/>
                                        </p:tgtEl>
                                      </p:cBhvr>
                                    </p:animEffect>
                                  </p:childTnLst>
                                </p:cTn>
                              </p:par>
                              <p:par>
                                <p:cTn id="17" presetID="3" presetClass="entr" presetSubtype="10" fill="hold" nodeType="with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blinds(horizontal)">
                                      <p:cBhvr>
                                        <p:cTn id="19" dur="500"/>
                                        <p:tgtEl>
                                          <p:spTgt spid="55"/>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56"/>
                                        </p:tgtEl>
                                        <p:attrNameLst>
                                          <p:attrName>style.visibility</p:attrName>
                                        </p:attrNameLst>
                                      </p:cBhvr>
                                      <p:to>
                                        <p:strVal val="visible"/>
                                      </p:to>
                                    </p:set>
                                    <p:animEffect transition="in" filter="blinds(horizontal)">
                                      <p:cBhvr>
                                        <p:cTn id="22" dur="500"/>
                                        <p:tgtEl>
                                          <p:spTgt spid="5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4"/>
                                        </p:tgtEl>
                                        <p:attrNameLst>
                                          <p:attrName>style.visibility</p:attrName>
                                        </p:attrNameLst>
                                      </p:cBhvr>
                                      <p:to>
                                        <p:strVal val="visible"/>
                                      </p:to>
                                    </p:set>
                                    <p:animEffect transition="in" filter="blinds(horizontal)">
                                      <p:cBhvr>
                                        <p:cTn id="27" dur="500"/>
                                        <p:tgtEl>
                                          <p:spTgt spid="5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1"/>
                                        </p:tgtEl>
                                        <p:attrNameLst>
                                          <p:attrName>style.visibility</p:attrName>
                                        </p:attrNameLst>
                                      </p:cBhvr>
                                      <p:to>
                                        <p:strVal val="visible"/>
                                      </p:to>
                                    </p:set>
                                    <p:animEffect transition="in" filter="blinds(horizontal)">
                                      <p:cBhvr>
                                        <p:cTn id="32" dur="500"/>
                                        <p:tgtEl>
                                          <p:spTgt spid="10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3"/>
                                        </p:tgtEl>
                                        <p:attrNameLst>
                                          <p:attrName>style.visibility</p:attrName>
                                        </p:attrNameLst>
                                      </p:cBhvr>
                                      <p:to>
                                        <p:strVal val="visible"/>
                                      </p:to>
                                    </p:set>
                                    <p:animEffect transition="in" filter="blinds(horizontal)">
                                      <p:cBhvr>
                                        <p:cTn id="37" dur="500"/>
                                        <p:tgtEl>
                                          <p:spTgt spid="10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4"/>
                                        </p:tgtEl>
                                        <p:attrNameLst>
                                          <p:attrName>style.visibility</p:attrName>
                                        </p:attrNameLst>
                                      </p:cBhvr>
                                      <p:to>
                                        <p:strVal val="visible"/>
                                      </p:to>
                                    </p:set>
                                    <p:animEffect transition="in" filter="blinds(horizontal)">
                                      <p:cBhvr>
                                        <p:cTn id="42" dur="500"/>
                                        <p:tgtEl>
                                          <p:spTgt spid="10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5"/>
                                        </p:tgtEl>
                                        <p:attrNameLst>
                                          <p:attrName>style.visibility</p:attrName>
                                        </p:attrNameLst>
                                      </p:cBhvr>
                                      <p:to>
                                        <p:strVal val="visible"/>
                                      </p:to>
                                    </p:set>
                                    <p:animEffect transition="in" filter="blinds(horizontal)">
                                      <p:cBhvr>
                                        <p:cTn id="47" dur="500"/>
                                        <p:tgtEl>
                                          <p:spTgt spid="105"/>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06"/>
                                        </p:tgtEl>
                                        <p:attrNameLst>
                                          <p:attrName>style.visibility</p:attrName>
                                        </p:attrNameLst>
                                      </p:cBhvr>
                                      <p:to>
                                        <p:strVal val="visible"/>
                                      </p:to>
                                    </p:set>
                                    <p:animEffect transition="in" filter="blinds(horizontal)">
                                      <p:cBhvr>
                                        <p:cTn id="52" dur="500"/>
                                        <p:tgtEl>
                                          <p:spTgt spid="10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07"/>
                                        </p:tgtEl>
                                        <p:attrNameLst>
                                          <p:attrName>style.visibility</p:attrName>
                                        </p:attrNameLst>
                                      </p:cBhvr>
                                      <p:to>
                                        <p:strVal val="visible"/>
                                      </p:to>
                                    </p:set>
                                    <p:animEffect transition="in" filter="blinds(horizontal)">
                                      <p:cBhvr>
                                        <p:cTn id="57" dur="500"/>
                                        <p:tgtEl>
                                          <p:spTgt spid="107"/>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16"/>
                                        </p:tgtEl>
                                        <p:attrNameLst>
                                          <p:attrName>style.visibility</p:attrName>
                                        </p:attrNameLst>
                                      </p:cBhvr>
                                      <p:to>
                                        <p:strVal val="visible"/>
                                      </p:to>
                                    </p:set>
                                    <p:animEffect transition="in" filter="blinds(horizontal)">
                                      <p:cBhvr>
                                        <p:cTn id="62" dur="500"/>
                                        <p:tgtEl>
                                          <p:spTgt spid="116"/>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17"/>
                                        </p:tgtEl>
                                        <p:attrNameLst>
                                          <p:attrName>style.visibility</p:attrName>
                                        </p:attrNameLst>
                                      </p:cBhvr>
                                      <p:to>
                                        <p:strVal val="visible"/>
                                      </p:to>
                                    </p:set>
                                    <p:animEffect transition="in" filter="blinds(horizontal)">
                                      <p:cBhvr>
                                        <p:cTn id="67" dur="500"/>
                                        <p:tgtEl>
                                          <p:spTgt spid="117"/>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08"/>
                                        </p:tgtEl>
                                        <p:attrNameLst>
                                          <p:attrName>style.visibility</p:attrName>
                                        </p:attrNameLst>
                                      </p:cBhvr>
                                      <p:to>
                                        <p:strVal val="visible"/>
                                      </p:to>
                                    </p:set>
                                    <p:animEffect transition="in" filter="blinds(horizontal)">
                                      <p:cBhvr>
                                        <p:cTn id="72" dur="500"/>
                                        <p:tgtEl>
                                          <p:spTgt spid="108"/>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18"/>
                                        </p:tgtEl>
                                        <p:attrNameLst>
                                          <p:attrName>style.visibility</p:attrName>
                                        </p:attrNameLst>
                                      </p:cBhvr>
                                      <p:to>
                                        <p:strVal val="visible"/>
                                      </p:to>
                                    </p:set>
                                    <p:animEffect transition="in" filter="blinds(horizontal)">
                                      <p:cBhvr>
                                        <p:cTn id="77" dur="500"/>
                                        <p:tgtEl>
                                          <p:spTgt spid="118"/>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21"/>
                                        </p:tgtEl>
                                        <p:attrNameLst>
                                          <p:attrName>style.visibility</p:attrName>
                                        </p:attrNameLst>
                                      </p:cBhvr>
                                      <p:to>
                                        <p:strVal val="visible"/>
                                      </p:to>
                                    </p:set>
                                    <p:animEffect transition="in" filter="blinds(horizontal)">
                                      <p:cBhvr>
                                        <p:cTn id="82" dur="500"/>
                                        <p:tgtEl>
                                          <p:spTgt spid="121"/>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113"/>
                                        </p:tgtEl>
                                        <p:attrNameLst>
                                          <p:attrName>style.visibility</p:attrName>
                                        </p:attrNameLst>
                                      </p:cBhvr>
                                      <p:to>
                                        <p:strVal val="visible"/>
                                      </p:to>
                                    </p:set>
                                    <p:animEffect transition="in" filter="blinds(horizontal)">
                                      <p:cBhvr>
                                        <p:cTn id="87" dur="500"/>
                                        <p:tgtEl>
                                          <p:spTgt spid="113"/>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119"/>
                                        </p:tgtEl>
                                        <p:attrNameLst>
                                          <p:attrName>style.visibility</p:attrName>
                                        </p:attrNameLst>
                                      </p:cBhvr>
                                      <p:to>
                                        <p:strVal val="visible"/>
                                      </p:to>
                                    </p:set>
                                    <p:animEffect transition="in" filter="blinds(horizontal)">
                                      <p:cBhvr>
                                        <p:cTn id="92" dur="500"/>
                                        <p:tgtEl>
                                          <p:spTgt spid="119"/>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123"/>
                                        </p:tgtEl>
                                        <p:attrNameLst>
                                          <p:attrName>style.visibility</p:attrName>
                                        </p:attrNameLst>
                                      </p:cBhvr>
                                      <p:to>
                                        <p:strVal val="visible"/>
                                      </p:to>
                                    </p:set>
                                    <p:animEffect transition="in" filter="blinds(horizontal)">
                                      <p:cBhvr>
                                        <p:cTn id="97" dur="500"/>
                                        <p:tgtEl>
                                          <p:spTgt spid="123"/>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114"/>
                                        </p:tgtEl>
                                        <p:attrNameLst>
                                          <p:attrName>style.visibility</p:attrName>
                                        </p:attrNameLst>
                                      </p:cBhvr>
                                      <p:to>
                                        <p:strVal val="visible"/>
                                      </p:to>
                                    </p:set>
                                    <p:animEffect transition="in" filter="blinds(horizontal)">
                                      <p:cBhvr>
                                        <p:cTn id="102" dur="500"/>
                                        <p:tgtEl>
                                          <p:spTgt spid="114"/>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120"/>
                                        </p:tgtEl>
                                        <p:attrNameLst>
                                          <p:attrName>style.visibility</p:attrName>
                                        </p:attrNameLst>
                                      </p:cBhvr>
                                      <p:to>
                                        <p:strVal val="visible"/>
                                      </p:to>
                                    </p:set>
                                    <p:animEffect transition="in" filter="blinds(horizontal)">
                                      <p:cBhvr>
                                        <p:cTn id="107" dur="500"/>
                                        <p:tgtEl>
                                          <p:spTgt spid="120"/>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124"/>
                                        </p:tgtEl>
                                        <p:attrNameLst>
                                          <p:attrName>style.visibility</p:attrName>
                                        </p:attrNameLst>
                                      </p:cBhvr>
                                      <p:to>
                                        <p:strVal val="visible"/>
                                      </p:to>
                                    </p:set>
                                    <p:animEffect transition="in" filter="blinds(horizontal)">
                                      <p:cBhvr>
                                        <p:cTn id="112" dur="500"/>
                                        <p:tgtEl>
                                          <p:spTgt spid="124"/>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115"/>
                                        </p:tgtEl>
                                        <p:attrNameLst>
                                          <p:attrName>style.visibility</p:attrName>
                                        </p:attrNameLst>
                                      </p:cBhvr>
                                      <p:to>
                                        <p:strVal val="visible"/>
                                      </p:to>
                                    </p:set>
                                    <p:animEffect transition="in" filter="blinds(horizontal)">
                                      <p:cBhvr>
                                        <p:cTn id="117" dur="50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54" grpId="0"/>
      <p:bldP spid="56" grpId="0"/>
      <p:bldP spid="101" grpId="0"/>
      <p:bldP spid="103" grpId="0"/>
      <p:bldP spid="104" grpId="0"/>
      <p:bldP spid="105" grpId="0"/>
      <p:bldP spid="106" grpId="0"/>
      <p:bldP spid="107" grpId="0"/>
      <p:bldP spid="108" grpId="0"/>
      <p:bldP spid="113" grpId="0"/>
      <p:bldP spid="114" grpId="0"/>
      <p:bldP spid="115" grpId="0"/>
      <p:bldP spid="116" grpId="0" animBg="1"/>
      <p:bldP spid="117" grpId="0"/>
      <p:bldP spid="118" grpId="0" animBg="1"/>
      <p:bldP spid="119" grpId="0" animBg="1"/>
      <p:bldP spid="120" grpId="0" animBg="1"/>
      <p:bldP spid="121" grpId="0"/>
      <p:bldP spid="123" grpId="0"/>
      <p:bldP spid="1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force diagram is a diagram showing all the forces acting on an object</a:t>
            </a:r>
          </a:p>
          <a:p>
            <a:pPr marL="0" indent="0" algn="ctr">
              <a:buNone/>
            </a:pPr>
            <a:endParaRPr lang="en-US" sz="1600" b="1" dirty="0">
              <a:latin typeface="Comic Sans MS" panose="030F0702030302020204" pitchFamily="66" charset="0"/>
            </a:endParaRPr>
          </a:p>
          <a:p>
            <a:pPr algn="ctr">
              <a:buFont typeface="Wingdings" panose="05000000000000000000" pitchFamily="2" charset="2"/>
              <a:buChar char="à"/>
            </a:pPr>
            <a:r>
              <a:rPr lang="en-US" sz="1600" dirty="0">
                <a:latin typeface="Comic Sans MS" panose="030F0702030302020204" pitchFamily="66" charset="0"/>
                <a:sym typeface="Wingdings" panose="05000000000000000000" pitchFamily="2" charset="2"/>
              </a:rPr>
              <a:t>Whenever you have to solve a problem involving forces, you should fully draw and label a force diagram.</a:t>
            </a:r>
          </a:p>
          <a:p>
            <a:pPr algn="ctr">
              <a:buFont typeface="Wingdings" panose="05000000000000000000" pitchFamily="2" charset="2"/>
              <a:buChar char="à"/>
            </a:pPr>
            <a:endParaRPr lang="en-US" sz="1600" dirty="0">
              <a:latin typeface="Comic Sans MS" panose="030F0702030302020204" pitchFamily="66" charset="0"/>
              <a:sym typeface="Wingdings" panose="05000000000000000000" pitchFamily="2" charset="2"/>
            </a:endParaRPr>
          </a:p>
          <a:p>
            <a:pPr marL="0" indent="0" algn="ctr">
              <a:buNone/>
            </a:pPr>
            <a:r>
              <a:rPr lang="en-US" sz="1600" dirty="0">
                <a:latin typeface="Comic Sans MS" panose="030F0702030302020204" pitchFamily="66" charset="0"/>
                <a:sym typeface="Wingdings" panose="05000000000000000000" pitchFamily="2" charset="2"/>
              </a:rPr>
              <a:t>The diagram shows the forces acting on a particle.</a:t>
            </a:r>
          </a:p>
          <a:p>
            <a:pPr marL="0" indent="0" algn="ctr">
              <a:buNone/>
            </a:pPr>
            <a:endParaRPr lang="en-US" sz="1600" dirty="0">
              <a:latin typeface="Comic Sans MS" panose="030F0702030302020204" pitchFamily="66" charset="0"/>
              <a:sym typeface="Wingdings" panose="05000000000000000000" pitchFamily="2" charset="2"/>
            </a:endParaRPr>
          </a:p>
          <a:p>
            <a:pPr marL="342900" indent="-342900" algn="ctr">
              <a:buAutoNum type="alphaLcParenR"/>
            </a:pPr>
            <a:r>
              <a:rPr lang="en-US" sz="1600" dirty="0">
                <a:latin typeface="Comic Sans MS" panose="030F0702030302020204" pitchFamily="66" charset="0"/>
                <a:sym typeface="Wingdings" panose="05000000000000000000" pitchFamily="2" charset="2"/>
              </a:rPr>
              <a:t>Calculate the resultant force</a:t>
            </a:r>
          </a:p>
          <a:p>
            <a:pPr marL="342900" indent="-342900" algn="ctr">
              <a:buAutoNum type="alphaLcParenR"/>
            </a:pPr>
            <a:r>
              <a:rPr lang="en-US" sz="1600" dirty="0">
                <a:latin typeface="Comic Sans MS" panose="030F0702030302020204" pitchFamily="66" charset="0"/>
                <a:sym typeface="Wingdings" panose="05000000000000000000" pitchFamily="2" charset="2"/>
              </a:rPr>
              <a:t>Describe the motion of the particle</a:t>
            </a:r>
            <a:endParaRPr lang="en-GB" sz="16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8241" cy="369332"/>
          </a:xfrm>
          <a:prstGeom prst="rect">
            <a:avLst/>
          </a:prstGeom>
          <a:noFill/>
        </p:spPr>
        <p:txBody>
          <a:bodyPr wrap="none" rtlCol="0">
            <a:spAutoFit/>
          </a:bodyPr>
          <a:lstStyle/>
          <a:p>
            <a:r>
              <a:rPr lang="en-US" dirty="0">
                <a:latin typeface="Comic Sans MS" panose="030F0702030302020204" pitchFamily="66" charset="0"/>
              </a:rPr>
              <a:t>10A</a:t>
            </a:r>
            <a:endParaRPr lang="en-GB" dirty="0">
              <a:latin typeface="Comic Sans MS" panose="030F0702030302020204" pitchFamily="66" charset="0"/>
            </a:endParaRPr>
          </a:p>
        </p:txBody>
      </p:sp>
      <p:cxnSp>
        <p:nvCxnSpPr>
          <p:cNvPr id="33" name="Straight Connector 32"/>
          <p:cNvCxnSpPr/>
          <p:nvPr/>
        </p:nvCxnSpPr>
        <p:spPr>
          <a:xfrm>
            <a:off x="5366881" y="2204864"/>
            <a:ext cx="792088" cy="0"/>
          </a:xfrm>
          <a:prstGeom prst="line">
            <a:avLst/>
          </a:prstGeom>
          <a:ln w="317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6513423" y="2204864"/>
            <a:ext cx="792088" cy="0"/>
          </a:xfrm>
          <a:prstGeom prst="line">
            <a:avLst/>
          </a:prstGeom>
          <a:ln w="317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6336196" y="2420888"/>
            <a:ext cx="0" cy="504056"/>
          </a:xfrm>
          <a:prstGeom prst="line">
            <a:avLst/>
          </a:prstGeom>
          <a:ln w="31750">
            <a:solidFill>
              <a:schemeClr val="tx1"/>
            </a:solidFill>
            <a:head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7" name="TextBox 36"/>
              <p:cNvSpPr txBox="1"/>
              <p:nvPr/>
            </p:nvSpPr>
            <p:spPr>
              <a:xfrm>
                <a:off x="7305511" y="2008731"/>
                <a:ext cx="66800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20</m:t>
                      </m:r>
                      <m:r>
                        <a:rPr lang="en-US" b="0" i="1" dirty="0" smtClean="0">
                          <a:latin typeface="Cambria Math" panose="02040503050406030204" pitchFamily="18" charset="0"/>
                        </a:rPr>
                        <m:t>𝑁</m:t>
                      </m:r>
                    </m:oMath>
                  </m:oMathPara>
                </a14:m>
                <a:endParaRPr lang="en-GB" dirty="0"/>
              </a:p>
            </p:txBody>
          </p:sp>
        </mc:Choice>
        <mc:Fallback xmlns="">
          <p:sp>
            <p:nvSpPr>
              <p:cNvPr id="37" name="TextBox 36"/>
              <p:cNvSpPr txBox="1">
                <a:spLocks noRot="1" noChangeAspect="1" noMove="1" noResize="1" noEditPoints="1" noAdjustHandles="1" noChangeArrowheads="1" noChangeShapeType="1" noTextEdit="1"/>
              </p:cNvSpPr>
              <p:nvPr/>
            </p:nvSpPr>
            <p:spPr>
              <a:xfrm>
                <a:off x="7305511" y="2008731"/>
                <a:ext cx="668003" cy="369332"/>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5999406" y="1215509"/>
                <a:ext cx="66800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30</m:t>
                      </m:r>
                      <m:r>
                        <a:rPr lang="en-US" b="0" i="1" dirty="0" smtClean="0">
                          <a:latin typeface="Cambria Math" panose="02040503050406030204" pitchFamily="18" charset="0"/>
                        </a:rPr>
                        <m:t>𝑁</m:t>
                      </m:r>
                    </m:oMath>
                  </m:oMathPara>
                </a14:m>
                <a:endParaRPr lang="en-GB" dirty="0"/>
              </a:p>
            </p:txBody>
          </p:sp>
        </mc:Choice>
        <mc:Fallback xmlns="">
          <p:sp>
            <p:nvSpPr>
              <p:cNvPr id="38" name="TextBox 37"/>
              <p:cNvSpPr txBox="1">
                <a:spLocks noRot="1" noChangeAspect="1" noMove="1" noResize="1" noEditPoints="1" noAdjustHandles="1" noChangeArrowheads="1" noChangeShapeType="1" noTextEdit="1"/>
              </p:cNvSpPr>
              <p:nvPr/>
            </p:nvSpPr>
            <p:spPr>
              <a:xfrm>
                <a:off x="5999406" y="1215509"/>
                <a:ext cx="668003" cy="36933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6002193" y="2924944"/>
                <a:ext cx="66800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10</m:t>
                      </m:r>
                      <m:r>
                        <a:rPr lang="en-US" b="0" i="1" dirty="0" smtClean="0">
                          <a:latin typeface="Cambria Math" panose="02040503050406030204" pitchFamily="18" charset="0"/>
                        </a:rPr>
                        <m:t>𝑁</m:t>
                      </m:r>
                    </m:oMath>
                  </m:oMathPara>
                </a14:m>
                <a:endParaRPr lang="en-GB" dirty="0"/>
              </a:p>
            </p:txBody>
          </p:sp>
        </mc:Choice>
        <mc:Fallback xmlns="">
          <p:sp>
            <p:nvSpPr>
              <p:cNvPr id="39" name="TextBox 38"/>
              <p:cNvSpPr txBox="1">
                <a:spLocks noRot="1" noChangeAspect="1" noMove="1" noResize="1" noEditPoints="1" noAdjustHandles="1" noChangeArrowheads="1" noChangeShapeType="1" noTextEdit="1"/>
              </p:cNvSpPr>
              <p:nvPr/>
            </p:nvSpPr>
            <p:spPr>
              <a:xfrm>
                <a:off x="6002193" y="2924944"/>
                <a:ext cx="668003" cy="36933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4737308" y="2008731"/>
                <a:ext cx="66800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20</m:t>
                      </m:r>
                      <m:r>
                        <a:rPr lang="en-US" b="0" i="1" dirty="0" smtClean="0">
                          <a:latin typeface="Cambria Math" panose="02040503050406030204" pitchFamily="18" charset="0"/>
                        </a:rPr>
                        <m:t>𝑁</m:t>
                      </m:r>
                    </m:oMath>
                  </m:oMathPara>
                </a14:m>
                <a:endParaRPr lang="en-GB" dirty="0"/>
              </a:p>
            </p:txBody>
          </p:sp>
        </mc:Choice>
        <mc:Fallback xmlns="">
          <p:sp>
            <p:nvSpPr>
              <p:cNvPr id="40" name="TextBox 39"/>
              <p:cNvSpPr txBox="1">
                <a:spLocks noRot="1" noChangeAspect="1" noMove="1" noResize="1" noEditPoints="1" noAdjustHandles="1" noChangeArrowheads="1" noChangeShapeType="1" noTextEdit="1"/>
              </p:cNvSpPr>
              <p:nvPr/>
            </p:nvSpPr>
            <p:spPr>
              <a:xfrm>
                <a:off x="4737308" y="2008731"/>
                <a:ext cx="668003" cy="369332"/>
              </a:xfrm>
              <a:prstGeom prst="rect">
                <a:avLst/>
              </a:prstGeom>
              <a:blipFill>
                <a:blip r:embed="rId5"/>
                <a:stretch>
                  <a:fillRect/>
                </a:stretch>
              </a:blipFill>
            </p:spPr>
            <p:txBody>
              <a:bodyPr/>
              <a:lstStyle/>
              <a:p>
                <a:r>
                  <a:rPr lang="en-GB">
                    <a:noFill/>
                  </a:rPr>
                  <a:t> </a:t>
                </a:r>
              </a:p>
            </p:txBody>
          </p:sp>
        </mc:Fallback>
      </mc:AlternateContent>
      <p:sp>
        <p:nvSpPr>
          <p:cNvPr id="5" name="Oval 4"/>
          <p:cNvSpPr/>
          <p:nvPr/>
        </p:nvSpPr>
        <p:spPr>
          <a:xfrm>
            <a:off x="6158969" y="2060847"/>
            <a:ext cx="354454" cy="36004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982123" y="3438030"/>
            <a:ext cx="4910357" cy="646331"/>
          </a:xfrm>
          <a:prstGeom prst="rect">
            <a:avLst/>
          </a:prstGeom>
          <a:noFill/>
        </p:spPr>
        <p:txBody>
          <a:bodyPr wrap="square" rtlCol="0">
            <a:spAutoFit/>
          </a:bodyPr>
          <a:lstStyle/>
          <a:p>
            <a:pPr algn="ctr"/>
            <a:r>
              <a:rPr lang="en-US" dirty="0">
                <a:solidFill>
                  <a:srgbClr val="FF0000"/>
                </a:solidFill>
                <a:latin typeface="Comic Sans MS" panose="030F0702030302020204" pitchFamily="66" charset="0"/>
              </a:rPr>
              <a:t>The left and right forces are equal so there is no movement in either direction</a:t>
            </a:r>
            <a:endParaRPr lang="en-GB" dirty="0">
              <a:solidFill>
                <a:srgbClr val="FF0000"/>
              </a:solidFill>
              <a:latin typeface="Comic Sans MS" panose="030F0702030302020204" pitchFamily="66" charset="0"/>
            </a:endParaRPr>
          </a:p>
        </p:txBody>
      </p:sp>
      <p:cxnSp>
        <p:nvCxnSpPr>
          <p:cNvPr id="42" name="Straight Connector 41"/>
          <p:cNvCxnSpPr/>
          <p:nvPr/>
        </p:nvCxnSpPr>
        <p:spPr>
          <a:xfrm>
            <a:off x="6336194" y="1556791"/>
            <a:ext cx="0" cy="504056"/>
          </a:xfrm>
          <a:prstGeom prst="line">
            <a:avLst/>
          </a:prstGeom>
          <a:ln w="31750">
            <a:solidFill>
              <a:schemeClr val="tx1"/>
            </a:solidFill>
            <a:headEnd type="triangle"/>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3949583" y="4337775"/>
            <a:ext cx="4910357" cy="1477328"/>
          </a:xfrm>
          <a:prstGeom prst="rect">
            <a:avLst/>
          </a:prstGeom>
          <a:noFill/>
        </p:spPr>
        <p:txBody>
          <a:bodyPr wrap="square" rtlCol="0">
            <a:spAutoFit/>
          </a:bodyPr>
          <a:lstStyle/>
          <a:p>
            <a:pPr algn="ctr"/>
            <a:r>
              <a:rPr lang="en-US" dirty="0">
                <a:solidFill>
                  <a:srgbClr val="FF0000"/>
                </a:solidFill>
                <a:latin typeface="Comic Sans MS" panose="030F0702030302020204" pitchFamily="66" charset="0"/>
              </a:rPr>
              <a:t>The upwards force is 20N higher, so the resultant force is 20N upwards.</a:t>
            </a:r>
          </a:p>
          <a:p>
            <a:pPr algn="ctr"/>
            <a:endParaRPr lang="en-US" dirty="0">
              <a:solidFill>
                <a:srgbClr val="FF0000"/>
              </a:solidFill>
              <a:latin typeface="Comic Sans MS" panose="030F0702030302020204" pitchFamily="66" charset="0"/>
            </a:endParaRPr>
          </a:p>
          <a:p>
            <a:pPr algn="ctr"/>
            <a:r>
              <a:rPr lang="en-US" dirty="0">
                <a:solidFill>
                  <a:srgbClr val="FF0000"/>
                </a:solidFill>
                <a:latin typeface="Comic Sans MS" panose="030F0702030302020204" pitchFamily="66" charset="0"/>
                <a:sym typeface="Wingdings" panose="05000000000000000000" pitchFamily="2" charset="2"/>
              </a:rPr>
              <a:t> The particle is therefore </a:t>
            </a:r>
            <a:r>
              <a:rPr lang="en-US" u="sng" dirty="0">
                <a:solidFill>
                  <a:srgbClr val="FF0000"/>
                </a:solidFill>
                <a:latin typeface="Comic Sans MS" panose="030F0702030302020204" pitchFamily="66" charset="0"/>
                <a:sym typeface="Wingdings" panose="05000000000000000000" pitchFamily="2" charset="2"/>
              </a:rPr>
              <a:t>accelerating</a:t>
            </a:r>
            <a:r>
              <a:rPr lang="en-US" dirty="0">
                <a:solidFill>
                  <a:srgbClr val="FF0000"/>
                </a:solidFill>
                <a:latin typeface="Comic Sans MS" panose="030F0702030302020204" pitchFamily="66" charset="0"/>
                <a:sym typeface="Wingdings" panose="05000000000000000000" pitchFamily="2" charset="2"/>
              </a:rPr>
              <a:t> vertically upwards</a:t>
            </a:r>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590836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blinds(horizontal)">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4">
                                            <p:txEl>
                                              <p:pRg st="0" end="0"/>
                                            </p:txEl>
                                          </p:spTgt>
                                        </p:tgtEl>
                                        <p:attrNameLst>
                                          <p:attrName>style.visibility</p:attrName>
                                        </p:attrNameLst>
                                      </p:cBhvr>
                                      <p:to>
                                        <p:strVal val="visible"/>
                                      </p:to>
                                    </p:set>
                                    <p:animEffect transition="in" filter="blinds(horizontal)">
                                      <p:cBhvr>
                                        <p:cTn id="27" dur="500"/>
                                        <p:tgtEl>
                                          <p:spTgt spid="4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4">
                                            <p:txEl>
                                              <p:pRg st="2" end="2"/>
                                            </p:txEl>
                                          </p:spTgt>
                                        </p:tgtEl>
                                        <p:attrNameLst>
                                          <p:attrName>style.visibility</p:attrName>
                                        </p:attrNameLst>
                                      </p:cBhvr>
                                      <p:to>
                                        <p:strVal val="visible"/>
                                      </p:to>
                                    </p:set>
                                    <p:animEffect transition="in" filter="blinds(horizontal)">
                                      <p:cBhvr>
                                        <p:cTn id="32" dur="500"/>
                                        <p:tgtEl>
                                          <p:spTgt spid="4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force diagram is a diagram showing all the forces acting on an object</a:t>
            </a:r>
          </a:p>
          <a:p>
            <a:pPr marL="0" indent="0" algn="ctr">
              <a:buNone/>
            </a:pPr>
            <a:endParaRPr lang="en-US" sz="1600" b="1" dirty="0">
              <a:latin typeface="Comic Sans MS" panose="030F0702030302020204" pitchFamily="66" charset="0"/>
            </a:endParaRPr>
          </a:p>
          <a:p>
            <a:pPr algn="ctr">
              <a:buFont typeface="Wingdings" panose="05000000000000000000" pitchFamily="2" charset="2"/>
              <a:buChar char="à"/>
            </a:pPr>
            <a:r>
              <a:rPr lang="en-US" sz="1600" dirty="0">
                <a:latin typeface="Comic Sans MS" panose="030F0702030302020204" pitchFamily="66" charset="0"/>
                <a:sym typeface="Wingdings" panose="05000000000000000000" pitchFamily="2" charset="2"/>
              </a:rPr>
              <a:t>Whenever you have to solve a problem involving forces, you should fully draw and label a force diagram.</a:t>
            </a:r>
          </a:p>
          <a:p>
            <a:pPr algn="ctr">
              <a:buFont typeface="Wingdings" panose="05000000000000000000" pitchFamily="2" charset="2"/>
              <a:buChar char="à"/>
            </a:pPr>
            <a:endParaRPr lang="en-US" sz="1600" dirty="0">
              <a:latin typeface="Comic Sans MS" panose="030F0702030302020204" pitchFamily="66" charset="0"/>
              <a:sym typeface="Wingdings" panose="05000000000000000000" pitchFamily="2" charset="2"/>
            </a:endParaRPr>
          </a:p>
          <a:p>
            <a:pPr marL="0" indent="0" algn="ctr">
              <a:buNone/>
            </a:pPr>
            <a:r>
              <a:rPr lang="en-US" sz="1600" dirty="0">
                <a:latin typeface="Comic Sans MS" panose="030F0702030302020204" pitchFamily="66" charset="0"/>
                <a:sym typeface="Wingdings" panose="05000000000000000000" pitchFamily="2" charset="2"/>
              </a:rPr>
              <a:t>The diagram shows the forces acting on a particle.</a:t>
            </a:r>
          </a:p>
          <a:p>
            <a:pPr marL="0" indent="0" algn="ctr">
              <a:buNone/>
            </a:pPr>
            <a:endParaRPr lang="en-US" sz="1600" dirty="0">
              <a:latin typeface="Comic Sans MS" panose="030F0702030302020204" pitchFamily="66" charset="0"/>
              <a:sym typeface="Wingdings" panose="05000000000000000000" pitchFamily="2" charset="2"/>
            </a:endParaRPr>
          </a:p>
          <a:p>
            <a:pPr marL="342900" indent="-342900" algn="ctr">
              <a:buAutoNum type="alphaLcParenR"/>
            </a:pPr>
            <a:r>
              <a:rPr lang="en-US" sz="1600" dirty="0">
                <a:latin typeface="Comic Sans MS" panose="030F0702030302020204" pitchFamily="66" charset="0"/>
                <a:sym typeface="Wingdings" panose="05000000000000000000" pitchFamily="2" charset="2"/>
              </a:rPr>
              <a:t>Calculate the resultant force</a:t>
            </a:r>
          </a:p>
          <a:p>
            <a:pPr marL="342900" indent="-342900" algn="ctr">
              <a:buAutoNum type="alphaLcParenR"/>
            </a:pPr>
            <a:r>
              <a:rPr lang="en-US" sz="1600" dirty="0">
                <a:latin typeface="Comic Sans MS" panose="030F0702030302020204" pitchFamily="66" charset="0"/>
                <a:sym typeface="Wingdings" panose="05000000000000000000" pitchFamily="2" charset="2"/>
              </a:rPr>
              <a:t>Describe the motion of the particle</a:t>
            </a:r>
            <a:endParaRPr lang="en-GB" sz="16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8241" cy="369332"/>
          </a:xfrm>
          <a:prstGeom prst="rect">
            <a:avLst/>
          </a:prstGeom>
          <a:noFill/>
        </p:spPr>
        <p:txBody>
          <a:bodyPr wrap="none" rtlCol="0">
            <a:spAutoFit/>
          </a:bodyPr>
          <a:lstStyle/>
          <a:p>
            <a:r>
              <a:rPr lang="en-US" dirty="0">
                <a:latin typeface="Comic Sans MS" panose="030F0702030302020204" pitchFamily="66" charset="0"/>
              </a:rPr>
              <a:t>10A</a:t>
            </a:r>
            <a:endParaRPr lang="en-GB" dirty="0">
              <a:latin typeface="Comic Sans MS" panose="030F0702030302020204" pitchFamily="66" charset="0"/>
            </a:endParaRPr>
          </a:p>
        </p:txBody>
      </p:sp>
      <p:cxnSp>
        <p:nvCxnSpPr>
          <p:cNvPr id="33" name="Straight Connector 32"/>
          <p:cNvCxnSpPr/>
          <p:nvPr/>
        </p:nvCxnSpPr>
        <p:spPr>
          <a:xfrm>
            <a:off x="5366881" y="2204864"/>
            <a:ext cx="792088" cy="0"/>
          </a:xfrm>
          <a:prstGeom prst="line">
            <a:avLst/>
          </a:prstGeom>
          <a:ln w="317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6513423" y="2204864"/>
            <a:ext cx="792088" cy="0"/>
          </a:xfrm>
          <a:prstGeom prst="line">
            <a:avLst/>
          </a:prstGeom>
          <a:ln w="317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6336196" y="2420888"/>
            <a:ext cx="0" cy="504056"/>
          </a:xfrm>
          <a:prstGeom prst="line">
            <a:avLst/>
          </a:prstGeom>
          <a:ln w="31750">
            <a:solidFill>
              <a:schemeClr val="tx1"/>
            </a:solidFill>
            <a:head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7" name="TextBox 36"/>
              <p:cNvSpPr txBox="1"/>
              <p:nvPr/>
            </p:nvSpPr>
            <p:spPr>
              <a:xfrm>
                <a:off x="7305511" y="2008731"/>
                <a:ext cx="66800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20</m:t>
                      </m:r>
                      <m:r>
                        <a:rPr lang="en-US" b="0" i="1" dirty="0" smtClean="0">
                          <a:latin typeface="Cambria Math" panose="02040503050406030204" pitchFamily="18" charset="0"/>
                        </a:rPr>
                        <m:t>𝑁</m:t>
                      </m:r>
                    </m:oMath>
                  </m:oMathPara>
                </a14:m>
                <a:endParaRPr lang="en-GB" dirty="0"/>
              </a:p>
            </p:txBody>
          </p:sp>
        </mc:Choice>
        <mc:Fallback xmlns="">
          <p:sp>
            <p:nvSpPr>
              <p:cNvPr id="37" name="TextBox 36"/>
              <p:cNvSpPr txBox="1">
                <a:spLocks noRot="1" noChangeAspect="1" noMove="1" noResize="1" noEditPoints="1" noAdjustHandles="1" noChangeArrowheads="1" noChangeShapeType="1" noTextEdit="1"/>
              </p:cNvSpPr>
              <p:nvPr/>
            </p:nvSpPr>
            <p:spPr>
              <a:xfrm>
                <a:off x="7305511" y="2008731"/>
                <a:ext cx="668003" cy="369332"/>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5999406" y="1215509"/>
                <a:ext cx="66800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30</m:t>
                      </m:r>
                      <m:r>
                        <a:rPr lang="en-US" b="0" i="1" dirty="0" smtClean="0">
                          <a:latin typeface="Cambria Math" panose="02040503050406030204" pitchFamily="18" charset="0"/>
                        </a:rPr>
                        <m:t>𝑁</m:t>
                      </m:r>
                    </m:oMath>
                  </m:oMathPara>
                </a14:m>
                <a:endParaRPr lang="en-GB" dirty="0"/>
              </a:p>
            </p:txBody>
          </p:sp>
        </mc:Choice>
        <mc:Fallback xmlns="">
          <p:sp>
            <p:nvSpPr>
              <p:cNvPr id="38" name="TextBox 37"/>
              <p:cNvSpPr txBox="1">
                <a:spLocks noRot="1" noChangeAspect="1" noMove="1" noResize="1" noEditPoints="1" noAdjustHandles="1" noChangeArrowheads="1" noChangeShapeType="1" noTextEdit="1"/>
              </p:cNvSpPr>
              <p:nvPr/>
            </p:nvSpPr>
            <p:spPr>
              <a:xfrm>
                <a:off x="5999406" y="1215509"/>
                <a:ext cx="668003" cy="36933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6002193" y="2924944"/>
                <a:ext cx="66800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10</m:t>
                      </m:r>
                      <m:r>
                        <a:rPr lang="en-US" b="0" i="1" dirty="0" smtClean="0">
                          <a:latin typeface="Cambria Math" panose="02040503050406030204" pitchFamily="18" charset="0"/>
                        </a:rPr>
                        <m:t>𝑁</m:t>
                      </m:r>
                    </m:oMath>
                  </m:oMathPara>
                </a14:m>
                <a:endParaRPr lang="en-GB" dirty="0"/>
              </a:p>
            </p:txBody>
          </p:sp>
        </mc:Choice>
        <mc:Fallback xmlns="">
          <p:sp>
            <p:nvSpPr>
              <p:cNvPr id="39" name="TextBox 38"/>
              <p:cNvSpPr txBox="1">
                <a:spLocks noRot="1" noChangeAspect="1" noMove="1" noResize="1" noEditPoints="1" noAdjustHandles="1" noChangeArrowheads="1" noChangeShapeType="1" noTextEdit="1"/>
              </p:cNvSpPr>
              <p:nvPr/>
            </p:nvSpPr>
            <p:spPr>
              <a:xfrm>
                <a:off x="6002193" y="2924944"/>
                <a:ext cx="668003" cy="36933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4737308" y="2008731"/>
                <a:ext cx="66800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20</m:t>
                      </m:r>
                      <m:r>
                        <a:rPr lang="en-US" b="0" i="1" dirty="0" smtClean="0">
                          <a:latin typeface="Cambria Math" panose="02040503050406030204" pitchFamily="18" charset="0"/>
                        </a:rPr>
                        <m:t>𝑁</m:t>
                      </m:r>
                    </m:oMath>
                  </m:oMathPara>
                </a14:m>
                <a:endParaRPr lang="en-GB" dirty="0"/>
              </a:p>
            </p:txBody>
          </p:sp>
        </mc:Choice>
        <mc:Fallback xmlns="">
          <p:sp>
            <p:nvSpPr>
              <p:cNvPr id="40" name="TextBox 39"/>
              <p:cNvSpPr txBox="1">
                <a:spLocks noRot="1" noChangeAspect="1" noMove="1" noResize="1" noEditPoints="1" noAdjustHandles="1" noChangeArrowheads="1" noChangeShapeType="1" noTextEdit="1"/>
              </p:cNvSpPr>
              <p:nvPr/>
            </p:nvSpPr>
            <p:spPr>
              <a:xfrm>
                <a:off x="4737308" y="2008731"/>
                <a:ext cx="668003" cy="369332"/>
              </a:xfrm>
              <a:prstGeom prst="rect">
                <a:avLst/>
              </a:prstGeom>
              <a:blipFill>
                <a:blip r:embed="rId5"/>
                <a:stretch>
                  <a:fillRect/>
                </a:stretch>
              </a:blipFill>
            </p:spPr>
            <p:txBody>
              <a:bodyPr/>
              <a:lstStyle/>
              <a:p>
                <a:r>
                  <a:rPr lang="en-GB">
                    <a:noFill/>
                  </a:rPr>
                  <a:t> </a:t>
                </a:r>
              </a:p>
            </p:txBody>
          </p:sp>
        </mc:Fallback>
      </mc:AlternateContent>
      <p:sp>
        <p:nvSpPr>
          <p:cNvPr id="5" name="Oval 4"/>
          <p:cNvSpPr/>
          <p:nvPr/>
        </p:nvSpPr>
        <p:spPr>
          <a:xfrm>
            <a:off x="6158969" y="2060847"/>
            <a:ext cx="354454" cy="36004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982123" y="3438030"/>
            <a:ext cx="4910357" cy="2308324"/>
          </a:xfrm>
          <a:prstGeom prst="rect">
            <a:avLst/>
          </a:prstGeom>
          <a:noFill/>
        </p:spPr>
        <p:txBody>
          <a:bodyPr wrap="square" rtlCol="0">
            <a:spAutoFit/>
          </a:bodyPr>
          <a:lstStyle/>
          <a:p>
            <a:pPr algn="ctr"/>
            <a:r>
              <a:rPr lang="en-US" dirty="0">
                <a:solidFill>
                  <a:srgbClr val="FF0000"/>
                </a:solidFill>
                <a:latin typeface="Comic Sans MS" panose="030F0702030302020204" pitchFamily="66" charset="0"/>
              </a:rPr>
              <a:t>It is really important to note that a resultant force in a particular direction will cause </a:t>
            </a:r>
            <a:r>
              <a:rPr lang="en-US" u="sng" dirty="0">
                <a:solidFill>
                  <a:srgbClr val="FF0000"/>
                </a:solidFill>
                <a:latin typeface="Comic Sans MS" panose="030F0702030302020204" pitchFamily="66" charset="0"/>
              </a:rPr>
              <a:t>acceleration</a:t>
            </a:r>
            <a:r>
              <a:rPr lang="en-US" dirty="0">
                <a:solidFill>
                  <a:srgbClr val="FF0000"/>
                </a:solidFill>
                <a:latin typeface="Comic Sans MS" panose="030F0702030302020204" pitchFamily="66" charset="0"/>
              </a:rPr>
              <a:t> in that direction</a:t>
            </a:r>
          </a:p>
          <a:p>
            <a:pPr algn="ctr"/>
            <a:endParaRPr lang="en-US" dirty="0">
              <a:solidFill>
                <a:srgbClr val="FF0000"/>
              </a:solidFill>
              <a:latin typeface="Comic Sans MS" panose="030F0702030302020204" pitchFamily="66" charset="0"/>
            </a:endParaRPr>
          </a:p>
          <a:p>
            <a:pPr algn="ctr"/>
            <a:r>
              <a:rPr lang="en-US" dirty="0">
                <a:solidFill>
                  <a:srgbClr val="FF0000"/>
                </a:solidFill>
                <a:latin typeface="Comic Sans MS" panose="030F0702030302020204" pitchFamily="66" charset="0"/>
              </a:rPr>
              <a:t>If there is no resultant force (such as left/right in the diagram above), then the particle could be stationary </a:t>
            </a:r>
            <a:r>
              <a:rPr lang="en-US" u="sng" dirty="0">
                <a:solidFill>
                  <a:srgbClr val="FF0000"/>
                </a:solidFill>
                <a:latin typeface="Comic Sans MS" panose="030F0702030302020204" pitchFamily="66" charset="0"/>
              </a:rPr>
              <a:t>or</a:t>
            </a:r>
            <a:r>
              <a:rPr lang="en-US" dirty="0">
                <a:solidFill>
                  <a:srgbClr val="FF0000"/>
                </a:solidFill>
                <a:latin typeface="Comic Sans MS" panose="030F0702030302020204" pitchFamily="66" charset="0"/>
              </a:rPr>
              <a:t> moving at a constant velocity</a:t>
            </a:r>
            <a:endParaRPr lang="en-GB" dirty="0">
              <a:solidFill>
                <a:srgbClr val="FF0000"/>
              </a:solidFill>
              <a:latin typeface="Comic Sans MS" panose="030F0702030302020204" pitchFamily="66" charset="0"/>
            </a:endParaRPr>
          </a:p>
        </p:txBody>
      </p:sp>
      <p:cxnSp>
        <p:nvCxnSpPr>
          <p:cNvPr id="42" name="Straight Connector 41"/>
          <p:cNvCxnSpPr/>
          <p:nvPr/>
        </p:nvCxnSpPr>
        <p:spPr>
          <a:xfrm>
            <a:off x="6336194" y="1556791"/>
            <a:ext cx="0" cy="504056"/>
          </a:xfrm>
          <a:prstGeom prst="line">
            <a:avLst/>
          </a:prstGeom>
          <a:ln w="31750">
            <a:solidFill>
              <a:schemeClr val="tx1"/>
            </a:solidFill>
            <a:head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6115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blinds(horizontal)">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CEF88D2-8A79-4C94-BEEB-C9EE97687043}"/>
              </a:ext>
            </a:extLst>
          </p:cNvPr>
          <p:cNvSpPr/>
          <p:nvPr/>
        </p:nvSpPr>
        <p:spPr>
          <a:xfrm>
            <a:off x="1370834" y="2416926"/>
            <a:ext cx="6491201" cy="1915909"/>
          </a:xfrm>
          <a:prstGeom prst="rect">
            <a:avLst/>
          </a:prstGeom>
          <a:noFill/>
        </p:spPr>
        <p:txBody>
          <a:bodyPr wrap="none" lIns="68580" tIns="34290" rIns="68580" bIns="34290">
            <a:spAutoFit/>
          </a:bodyPr>
          <a:lstStyle/>
          <a:p>
            <a:pPr algn="ctr"/>
            <a:r>
              <a:rPr lang="en-US" altLang="ja-JP"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Teachings For </a:t>
            </a:r>
          </a:p>
          <a:p>
            <a:pPr algn="ctr"/>
            <a:r>
              <a:rPr lang="en-US" altLang="ja-JP"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Exercise 10B</a:t>
            </a:r>
            <a:endParaRPr lang="ja-JP" altLang="en-US"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endParaRPr>
          </a:p>
        </p:txBody>
      </p:sp>
    </p:spTree>
    <p:extLst>
      <p:ext uri="{BB962C8B-B14F-4D97-AF65-F5344CB8AC3E}">
        <p14:creationId xmlns:p14="http://schemas.microsoft.com/office/powerpoint/2010/main" val="2139514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Forces can also be written as vectors using </a:t>
                </a:r>
                <a:r>
                  <a:rPr lang="en-US" sz="1600" b="1" dirty="0" err="1">
                    <a:latin typeface="Comic Sans MS" panose="030F0702030302020204" pitchFamily="66" charset="0"/>
                  </a:rPr>
                  <a:t>i</a:t>
                </a:r>
                <a:r>
                  <a:rPr lang="en-US" sz="1600" b="1" dirty="0">
                    <a:latin typeface="Comic Sans MS" panose="030F0702030302020204" pitchFamily="66" charset="0"/>
                  </a:rPr>
                  <a:t>, j notation</a:t>
                </a:r>
              </a:p>
              <a:p>
                <a:pPr marL="0" indent="0" algn="ctr">
                  <a:buNone/>
                </a:pPr>
                <a:endParaRPr lang="en-US" sz="1600" dirty="0">
                  <a:latin typeface="Comic Sans MS" panose="030F0702030302020204" pitchFamily="66" charset="0"/>
                </a:endParaRPr>
              </a:p>
              <a:p>
                <a:pPr algn="ctr">
                  <a:buFont typeface="Wingdings" panose="05000000000000000000" pitchFamily="2" charset="2"/>
                  <a:buChar char="à"/>
                </a:pPr>
                <a:r>
                  <a:rPr lang="en-US" sz="1600" dirty="0">
                    <a:latin typeface="Comic Sans MS" panose="030F0702030302020204" pitchFamily="66" charset="0"/>
                    <a:sym typeface="Wingdings" panose="05000000000000000000" pitchFamily="2" charset="2"/>
                  </a:rPr>
                  <a:t>You can write forces as vectors using </a:t>
                </a:r>
                <a:r>
                  <a:rPr lang="en-US" sz="1600" b="1" dirty="0" err="1">
                    <a:latin typeface="Comic Sans MS" panose="030F0702030302020204" pitchFamily="66" charset="0"/>
                    <a:sym typeface="Wingdings" panose="05000000000000000000" pitchFamily="2" charset="2"/>
                  </a:rPr>
                  <a:t>i</a:t>
                </a:r>
                <a:r>
                  <a:rPr lang="en-US" sz="1600" b="1" dirty="0">
                    <a:latin typeface="Comic Sans MS" panose="030F0702030302020204" pitchFamily="66" charset="0"/>
                    <a:sym typeface="Wingdings" panose="05000000000000000000" pitchFamily="2" charset="2"/>
                  </a:rPr>
                  <a:t>-j</a:t>
                </a:r>
                <a:r>
                  <a:rPr lang="en-US" sz="1600" dirty="0">
                    <a:latin typeface="Comic Sans MS" panose="030F0702030302020204" pitchFamily="66" charset="0"/>
                    <a:sym typeface="Wingdings" panose="05000000000000000000" pitchFamily="2" charset="2"/>
                  </a:rPr>
                  <a:t> notation, or as column vectors</a:t>
                </a:r>
              </a:p>
              <a:p>
                <a:pPr algn="ctr">
                  <a:buFont typeface="Wingdings" panose="05000000000000000000" pitchFamily="2" charset="2"/>
                  <a:buChar char="à"/>
                </a:pPr>
                <a:endParaRPr lang="en-US" sz="1600" dirty="0">
                  <a:latin typeface="Comic Sans MS" panose="030F0702030302020204" pitchFamily="66" charset="0"/>
                  <a:sym typeface="Wingdings" panose="05000000000000000000" pitchFamily="2" charset="2"/>
                </a:endParaRPr>
              </a:p>
              <a:p>
                <a:pPr algn="ctr">
                  <a:buFont typeface="Wingdings" panose="05000000000000000000" pitchFamily="2" charset="2"/>
                  <a:buChar char="à"/>
                </a:pPr>
                <a:r>
                  <a:rPr lang="en-US" sz="1600" dirty="0">
                    <a:latin typeface="Comic Sans MS" panose="030F0702030302020204" pitchFamily="66" charset="0"/>
                    <a:sym typeface="Wingdings" panose="05000000000000000000" pitchFamily="2" charset="2"/>
                  </a:rPr>
                  <a:t>When a particle is in equilibrium the resultant force will be equal to </a:t>
                </a:r>
                <a14:m>
                  <m:oMath xmlns:m="http://schemas.openxmlformats.org/officeDocument/2006/math">
                    <m:r>
                      <a:rPr lang="en-US" sz="1600" i="1" dirty="0" smtClean="0">
                        <a:latin typeface="Cambria Math" panose="02040503050406030204" pitchFamily="18" charset="0"/>
                        <a:sym typeface="Wingdings" panose="05000000000000000000" pitchFamily="2" charset="2"/>
                      </a:rPr>
                      <m:t>0</m:t>
                    </m:r>
                    <m:r>
                      <a:rPr lang="en-US" sz="1600" b="1" i="1" dirty="0" smtClean="0">
                        <a:latin typeface="Cambria Math" panose="02040503050406030204" pitchFamily="18" charset="0"/>
                        <a:sym typeface="Wingdings" panose="05000000000000000000" pitchFamily="2" charset="2"/>
                      </a:rPr>
                      <m:t>𝒊</m:t>
                    </m:r>
                    <m:r>
                      <a:rPr lang="en-US" sz="1600" i="1" dirty="0" smtClean="0">
                        <a:latin typeface="Cambria Math" panose="02040503050406030204" pitchFamily="18" charset="0"/>
                        <a:sym typeface="Wingdings" panose="05000000000000000000" pitchFamily="2" charset="2"/>
                      </a:rPr>
                      <m:t>+0</m:t>
                    </m:r>
                    <m:r>
                      <a:rPr lang="en-US" sz="1600" b="1" i="1" dirty="0" smtClean="0">
                        <a:latin typeface="Cambria Math" panose="02040503050406030204" pitchFamily="18" charset="0"/>
                        <a:sym typeface="Wingdings" panose="05000000000000000000" pitchFamily="2" charset="2"/>
                      </a:rPr>
                      <m:t>𝒋</m:t>
                    </m:r>
                  </m:oMath>
                </a14:m>
                <a:endParaRPr lang="en-US" sz="1600" b="1" dirty="0">
                  <a:latin typeface="Comic Sans MS" panose="030F0702030302020204" pitchFamily="66" charset="0"/>
                  <a:sym typeface="Wingdings" panose="05000000000000000000" pitchFamily="2" charset="2"/>
                </a:endParaRPr>
              </a:p>
              <a:p>
                <a:pPr algn="ctr">
                  <a:buFont typeface="Wingdings" panose="05000000000000000000" pitchFamily="2" charset="2"/>
                  <a:buChar char="à"/>
                </a:pPr>
                <a:endParaRPr lang="en-US" sz="1600" b="1" dirty="0">
                  <a:latin typeface="Comic Sans MS" panose="030F0702030302020204" pitchFamily="66" charset="0"/>
                  <a:sym typeface="Wingdings" panose="05000000000000000000" pitchFamily="2" charset="2"/>
                </a:endParaRPr>
              </a:p>
              <a:p>
                <a:pPr marL="0" indent="0" algn="ctr">
                  <a:buNone/>
                </a:pPr>
                <a:r>
                  <a:rPr lang="en-US" sz="1600" dirty="0">
                    <a:latin typeface="Comic Sans MS" panose="030F0702030302020204" pitchFamily="66" charset="0"/>
                    <a:sym typeface="Wingdings" panose="05000000000000000000" pitchFamily="2" charset="2"/>
                  </a:rPr>
                  <a:t>The forces </a:t>
                </a:r>
                <a14:m>
                  <m:oMath xmlns:m="http://schemas.openxmlformats.org/officeDocument/2006/math">
                    <m:r>
                      <a:rPr lang="en-US" sz="1600" b="0" i="1" smtClean="0">
                        <a:latin typeface="Cambria Math" panose="02040503050406030204" pitchFamily="18" charset="0"/>
                        <a:sym typeface="Wingdings" panose="05000000000000000000" pitchFamily="2" charset="2"/>
                      </a:rPr>
                      <m:t>2</m:t>
                    </m:r>
                    <m:r>
                      <a:rPr lang="en-US" sz="1600" b="1" i="1" smtClean="0">
                        <a:latin typeface="Cambria Math" panose="02040503050406030204" pitchFamily="18" charset="0"/>
                        <a:sym typeface="Wingdings" panose="05000000000000000000" pitchFamily="2" charset="2"/>
                      </a:rPr>
                      <m:t>𝒊</m:t>
                    </m:r>
                    <m:r>
                      <a:rPr lang="en-US" sz="1600" b="0" i="1" smtClean="0">
                        <a:latin typeface="Cambria Math" panose="02040503050406030204" pitchFamily="18" charset="0"/>
                        <a:sym typeface="Wingdings" panose="05000000000000000000" pitchFamily="2" charset="2"/>
                      </a:rPr>
                      <m:t>+3</m:t>
                    </m:r>
                    <m:r>
                      <a:rPr lang="en-US" sz="1600" b="1" i="1" smtClean="0">
                        <a:latin typeface="Cambria Math" panose="02040503050406030204" pitchFamily="18" charset="0"/>
                        <a:sym typeface="Wingdings" panose="05000000000000000000" pitchFamily="2" charset="2"/>
                      </a:rPr>
                      <m:t>𝒋</m:t>
                    </m:r>
                    <m:r>
                      <a:rPr lang="en-US" sz="1600" b="0" i="1" smtClean="0">
                        <a:latin typeface="Cambria Math" panose="02040503050406030204" pitchFamily="18" charset="0"/>
                        <a:sym typeface="Wingdings" panose="05000000000000000000" pitchFamily="2" charset="2"/>
                      </a:rPr>
                      <m:t>,</m:t>
                    </m:r>
                  </m:oMath>
                </a14:m>
                <a:r>
                  <a:rPr lang="en-GB" sz="1600" dirty="0">
                    <a:latin typeface="Comic Sans MS" panose="030F0702030302020204" pitchFamily="66" charset="0"/>
                  </a:rPr>
                  <a:t> </a:t>
                </a:r>
                <a14:m>
                  <m:oMath xmlns:m="http://schemas.openxmlformats.org/officeDocument/2006/math">
                    <m:r>
                      <a:rPr lang="en-US" sz="1600" b="0" i="1" smtClean="0">
                        <a:latin typeface="Cambria Math" panose="02040503050406030204" pitchFamily="18" charset="0"/>
                        <a:sym typeface="Wingdings" panose="05000000000000000000" pitchFamily="2" charset="2"/>
                      </a:rPr>
                      <m:t>4</m:t>
                    </m:r>
                    <m:r>
                      <a:rPr lang="en-US" sz="1600" b="1" i="1">
                        <a:latin typeface="Cambria Math" panose="02040503050406030204" pitchFamily="18" charset="0"/>
                        <a:sym typeface="Wingdings" panose="05000000000000000000" pitchFamily="2" charset="2"/>
                      </a:rPr>
                      <m:t>𝒊</m:t>
                    </m:r>
                    <m:r>
                      <a:rPr lang="en-US" sz="1600" b="0" i="1" smtClean="0">
                        <a:latin typeface="Cambria Math" panose="02040503050406030204" pitchFamily="18" charset="0"/>
                        <a:sym typeface="Wingdings" panose="05000000000000000000" pitchFamily="2" charset="2"/>
                      </a:rPr>
                      <m:t>−</m:t>
                    </m:r>
                    <m:r>
                      <a:rPr lang="en-US" sz="1600" b="1" i="1">
                        <a:latin typeface="Cambria Math" panose="02040503050406030204" pitchFamily="18" charset="0"/>
                        <a:sym typeface="Wingdings" panose="05000000000000000000" pitchFamily="2" charset="2"/>
                      </a:rPr>
                      <m:t>𝒋</m:t>
                    </m:r>
                  </m:oMath>
                </a14:m>
                <a:r>
                  <a:rPr lang="en-GB" sz="1600" dirty="0">
                    <a:latin typeface="Comic Sans MS" panose="030F0702030302020204" pitchFamily="66" charset="0"/>
                  </a:rPr>
                  <a:t>, </a:t>
                </a:r>
                <a14:m>
                  <m:oMath xmlns:m="http://schemas.openxmlformats.org/officeDocument/2006/math">
                    <m:r>
                      <a:rPr lang="en-US" sz="1600" b="0" i="1" smtClean="0">
                        <a:latin typeface="Cambria Math" panose="02040503050406030204" pitchFamily="18" charset="0"/>
                        <a:sym typeface="Wingdings" panose="05000000000000000000" pitchFamily="2" charset="2"/>
                      </a:rPr>
                      <m:t>−3</m:t>
                    </m:r>
                    <m:r>
                      <a:rPr lang="en-US" sz="1600" b="1" i="1">
                        <a:latin typeface="Cambria Math" panose="02040503050406030204" pitchFamily="18" charset="0"/>
                        <a:sym typeface="Wingdings" panose="05000000000000000000" pitchFamily="2" charset="2"/>
                      </a:rPr>
                      <m:t>𝒊</m:t>
                    </m:r>
                    <m:r>
                      <a:rPr lang="en-US" sz="1600" i="1">
                        <a:latin typeface="Cambria Math" panose="02040503050406030204" pitchFamily="18" charset="0"/>
                        <a:sym typeface="Wingdings" panose="05000000000000000000" pitchFamily="2" charset="2"/>
                      </a:rPr>
                      <m:t>+</m:t>
                    </m:r>
                    <m:r>
                      <a:rPr lang="en-US" sz="1600" b="0" i="1" smtClean="0">
                        <a:latin typeface="Cambria Math" panose="02040503050406030204" pitchFamily="18" charset="0"/>
                        <a:sym typeface="Wingdings" panose="05000000000000000000" pitchFamily="2" charset="2"/>
                      </a:rPr>
                      <m:t>2</m:t>
                    </m:r>
                    <m:r>
                      <a:rPr lang="en-US" sz="1600" b="1" i="1">
                        <a:latin typeface="Cambria Math" panose="02040503050406030204" pitchFamily="18" charset="0"/>
                        <a:sym typeface="Wingdings" panose="05000000000000000000" pitchFamily="2" charset="2"/>
                      </a:rPr>
                      <m:t>𝒋</m:t>
                    </m:r>
                  </m:oMath>
                </a14:m>
                <a:r>
                  <a:rPr lang="en-GB" sz="1600" dirty="0">
                    <a:latin typeface="Comic Sans MS" panose="030F0702030302020204" pitchFamily="66" charset="0"/>
                  </a:rPr>
                  <a:t> and </a:t>
                </a:r>
                <a14:m>
                  <m:oMath xmlns:m="http://schemas.openxmlformats.org/officeDocument/2006/math">
                    <m:r>
                      <a:rPr lang="en-US" sz="1600" b="0" i="1" smtClean="0">
                        <a:latin typeface="Cambria Math" panose="02040503050406030204" pitchFamily="18" charset="0"/>
                        <a:sym typeface="Wingdings" panose="05000000000000000000" pitchFamily="2" charset="2"/>
                      </a:rPr>
                      <m:t>𝑥</m:t>
                    </m:r>
                    <m:r>
                      <a:rPr lang="en-US" sz="1600" b="1" i="1">
                        <a:latin typeface="Cambria Math" panose="02040503050406030204" pitchFamily="18" charset="0"/>
                        <a:sym typeface="Wingdings" panose="05000000000000000000" pitchFamily="2" charset="2"/>
                      </a:rPr>
                      <m:t>𝒊</m:t>
                    </m:r>
                    <m:r>
                      <a:rPr lang="en-US" sz="1600" i="1">
                        <a:latin typeface="Cambria Math" panose="02040503050406030204" pitchFamily="18" charset="0"/>
                        <a:sym typeface="Wingdings" panose="05000000000000000000" pitchFamily="2" charset="2"/>
                      </a:rPr>
                      <m:t>+</m:t>
                    </m:r>
                    <m:r>
                      <a:rPr lang="en-US" sz="1600" b="0" i="1" smtClean="0">
                        <a:latin typeface="Cambria Math" panose="02040503050406030204" pitchFamily="18" charset="0"/>
                        <a:sym typeface="Wingdings" panose="05000000000000000000" pitchFamily="2" charset="2"/>
                      </a:rPr>
                      <m:t>𝑦</m:t>
                    </m:r>
                    <m:r>
                      <a:rPr lang="en-US" sz="1600" b="1" i="1">
                        <a:latin typeface="Cambria Math" panose="02040503050406030204" pitchFamily="18" charset="0"/>
                        <a:sym typeface="Wingdings" panose="05000000000000000000" pitchFamily="2" charset="2"/>
                      </a:rPr>
                      <m:t>𝒋</m:t>
                    </m:r>
                  </m:oMath>
                </a14:m>
                <a:r>
                  <a:rPr lang="en-GB" sz="1600" dirty="0">
                    <a:latin typeface="Comic Sans MS" panose="030F0702030302020204" pitchFamily="66" charset="0"/>
                  </a:rPr>
                  <a:t> act on an object which is in equilibrium. Find the values of x and y.</a:t>
                </a: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0135" cy="4776787"/>
              </a:xfrm>
              <a:blipFill>
                <a:blip r:embed="rId2"/>
                <a:stretch>
                  <a:fillRect l="-503" t="-766" r="-2013"/>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8241" cy="369332"/>
          </a:xfrm>
          <a:prstGeom prst="rect">
            <a:avLst/>
          </a:prstGeom>
          <a:noFill/>
        </p:spPr>
        <p:txBody>
          <a:bodyPr wrap="none" rtlCol="0">
            <a:spAutoFit/>
          </a:bodyPr>
          <a:lstStyle/>
          <a:p>
            <a:r>
              <a:rPr lang="en-US" dirty="0">
                <a:latin typeface="Comic Sans MS" panose="030F0702030302020204" pitchFamily="66" charset="0"/>
              </a:rPr>
              <a:t>10B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773010" y="1988840"/>
                <a:ext cx="437036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lang="en-US" sz="1600" b="0" i="1" smtClean="0">
                              <a:latin typeface="Cambria Math" panose="02040503050406030204" pitchFamily="18" charset="0"/>
                            </a:rPr>
                          </m:ctrlPr>
                        </m:dPr>
                        <m:e>
                          <m:r>
                            <a:rPr lang="en-US" sz="1600" b="0" i="1" smtClean="0">
                              <a:latin typeface="Cambria Math" panose="02040503050406030204" pitchFamily="18" charset="0"/>
                            </a:rPr>
                            <m:t>2</m:t>
                          </m:r>
                          <m:r>
                            <a:rPr lang="en-US" sz="1600" b="1" i="1" smtClean="0">
                              <a:latin typeface="Cambria Math" panose="02040503050406030204" pitchFamily="18" charset="0"/>
                            </a:rPr>
                            <m:t>𝒊</m:t>
                          </m:r>
                          <m:r>
                            <a:rPr lang="en-US" sz="1600" b="0" i="1" smtClean="0">
                              <a:latin typeface="Cambria Math" panose="02040503050406030204" pitchFamily="18" charset="0"/>
                            </a:rPr>
                            <m:t>+3</m:t>
                          </m:r>
                          <m:r>
                            <a:rPr lang="en-US" sz="1600" b="1" i="1" smtClean="0">
                              <a:latin typeface="Cambria Math" panose="02040503050406030204" pitchFamily="18" charset="0"/>
                            </a:rPr>
                            <m:t>𝒋</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4</m:t>
                          </m:r>
                          <m:r>
                            <a:rPr lang="en-US" sz="1600" b="1" i="1" smtClean="0">
                              <a:latin typeface="Cambria Math" panose="02040503050406030204" pitchFamily="18" charset="0"/>
                            </a:rPr>
                            <m:t>𝒊</m:t>
                          </m:r>
                          <m:r>
                            <a:rPr lang="en-US" sz="1600" b="0" i="1" smtClean="0">
                              <a:latin typeface="Cambria Math" panose="02040503050406030204" pitchFamily="18" charset="0"/>
                            </a:rPr>
                            <m:t>−</m:t>
                          </m:r>
                          <m:r>
                            <a:rPr lang="en-US" sz="1600" b="1" i="1" smtClean="0">
                              <a:latin typeface="Cambria Math" panose="02040503050406030204" pitchFamily="18" charset="0"/>
                            </a:rPr>
                            <m:t>𝒋</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−3</m:t>
                          </m:r>
                          <m:r>
                            <a:rPr lang="en-US" sz="1600" b="1" i="1" smtClean="0">
                              <a:latin typeface="Cambria Math" panose="02040503050406030204" pitchFamily="18" charset="0"/>
                            </a:rPr>
                            <m:t>𝒊</m:t>
                          </m:r>
                          <m:r>
                            <a:rPr lang="en-US" sz="1600" b="0" i="1" smtClean="0">
                              <a:latin typeface="Cambria Math" panose="02040503050406030204" pitchFamily="18" charset="0"/>
                            </a:rPr>
                            <m:t>+2</m:t>
                          </m:r>
                          <m:r>
                            <a:rPr lang="en-US" sz="1600" b="1" i="1" smtClean="0">
                              <a:latin typeface="Cambria Math" panose="02040503050406030204" pitchFamily="18" charset="0"/>
                            </a:rPr>
                            <m:t>𝒋</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𝑥</m:t>
                          </m:r>
                          <m:r>
                            <a:rPr lang="en-US" sz="1600" b="1" i="1" smtClean="0">
                              <a:latin typeface="Cambria Math" panose="02040503050406030204" pitchFamily="18" charset="0"/>
                            </a:rPr>
                            <m:t>𝒊</m:t>
                          </m:r>
                          <m:r>
                            <a:rPr lang="en-US" sz="1600" b="0" i="1" smtClean="0">
                              <a:latin typeface="Cambria Math" panose="02040503050406030204" pitchFamily="18" charset="0"/>
                            </a:rPr>
                            <m:t>+</m:t>
                          </m:r>
                          <m:r>
                            <a:rPr lang="en-US" sz="1600" b="0" i="1" smtClean="0">
                              <a:latin typeface="Cambria Math" panose="02040503050406030204" pitchFamily="18" charset="0"/>
                            </a:rPr>
                            <m:t>𝑦</m:t>
                          </m:r>
                          <m:r>
                            <a:rPr lang="en-US" sz="1600" b="1" i="1" smtClean="0">
                              <a:latin typeface="Cambria Math" panose="02040503050406030204" pitchFamily="18" charset="0"/>
                            </a:rPr>
                            <m:t>𝒋</m:t>
                          </m:r>
                        </m:e>
                      </m:d>
                      <m:r>
                        <a:rPr lang="en-US" sz="1600" b="0" i="1" smtClean="0">
                          <a:latin typeface="Cambria Math" panose="02040503050406030204" pitchFamily="18" charset="0"/>
                        </a:rPr>
                        <m:t>=0</m:t>
                      </m:r>
                    </m:oMath>
                  </m:oMathPara>
                </a14:m>
                <a:endParaRPr lang="en-GB" sz="1600" dirty="0"/>
              </a:p>
            </p:txBody>
          </p:sp>
        </mc:Choice>
        <mc:Fallback xmlns="">
          <p:sp>
            <p:nvSpPr>
              <p:cNvPr id="5" name="TextBox 4"/>
              <p:cNvSpPr txBox="1">
                <a:spLocks noRot="1" noChangeAspect="1" noMove="1" noResize="1" noEditPoints="1" noAdjustHandles="1" noChangeArrowheads="1" noChangeShapeType="1" noTextEdit="1"/>
              </p:cNvSpPr>
              <p:nvPr/>
            </p:nvSpPr>
            <p:spPr>
              <a:xfrm>
                <a:off x="3773010" y="1988840"/>
                <a:ext cx="4370364" cy="246221"/>
              </a:xfrm>
              <a:prstGeom prst="rect">
                <a:avLst/>
              </a:prstGeom>
              <a:blipFill>
                <a:blip r:embed="rId3"/>
                <a:stretch>
                  <a:fillRect r="-837" b="-2926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4605011" y="2564904"/>
                <a:ext cx="355084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lang="en-US" sz="1600" b="0" i="1" smtClean="0">
                              <a:latin typeface="Cambria Math" panose="02040503050406030204" pitchFamily="18" charset="0"/>
                            </a:rPr>
                          </m:ctrlPr>
                        </m:dPr>
                        <m:e>
                          <m:r>
                            <a:rPr lang="en-US" sz="1600" b="0" i="1" smtClean="0">
                              <a:latin typeface="Cambria Math" panose="02040503050406030204" pitchFamily="18" charset="0"/>
                            </a:rPr>
                            <m:t>2+4−3+</m:t>
                          </m:r>
                          <m:r>
                            <a:rPr lang="en-US" sz="1600" b="0" i="1" smtClean="0">
                              <a:latin typeface="Cambria Math" panose="02040503050406030204" pitchFamily="18" charset="0"/>
                            </a:rPr>
                            <m:t>𝑥</m:t>
                          </m:r>
                        </m:e>
                      </m:d>
                      <m:r>
                        <a:rPr lang="en-US" sz="1600" b="1" i="1" smtClean="0">
                          <a:latin typeface="Cambria Math" panose="02040503050406030204" pitchFamily="18" charset="0"/>
                        </a:rPr>
                        <m:t>𝒊</m:t>
                      </m:r>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3−1+2+</m:t>
                          </m:r>
                          <m:r>
                            <a:rPr lang="en-US" sz="1600" b="0" i="1" smtClean="0">
                              <a:latin typeface="Cambria Math" panose="02040503050406030204" pitchFamily="18" charset="0"/>
                            </a:rPr>
                            <m:t>𝑦</m:t>
                          </m:r>
                        </m:e>
                      </m:d>
                      <m:r>
                        <a:rPr lang="en-US" sz="1600" b="1" i="1" smtClean="0">
                          <a:latin typeface="Cambria Math" panose="02040503050406030204" pitchFamily="18" charset="0"/>
                        </a:rPr>
                        <m:t>𝒋</m:t>
                      </m:r>
                      <m:r>
                        <a:rPr lang="en-US" sz="1600" b="0" i="1" smtClean="0">
                          <a:latin typeface="Cambria Math" panose="02040503050406030204" pitchFamily="18" charset="0"/>
                        </a:rPr>
                        <m:t>=0</m:t>
                      </m:r>
                    </m:oMath>
                  </m:oMathPara>
                </a14:m>
                <a:endParaRPr lang="en-GB" sz="1600" dirty="0"/>
              </a:p>
            </p:txBody>
          </p:sp>
        </mc:Choice>
        <mc:Fallback xmlns="">
          <p:sp>
            <p:nvSpPr>
              <p:cNvPr id="6" name="TextBox 5"/>
              <p:cNvSpPr txBox="1">
                <a:spLocks noRot="1" noChangeAspect="1" noMove="1" noResize="1" noEditPoints="1" noAdjustHandles="1" noChangeArrowheads="1" noChangeShapeType="1" noTextEdit="1"/>
              </p:cNvSpPr>
              <p:nvPr/>
            </p:nvSpPr>
            <p:spPr>
              <a:xfrm>
                <a:off x="4605011" y="2564904"/>
                <a:ext cx="3550844" cy="246221"/>
              </a:xfrm>
              <a:prstGeom prst="rect">
                <a:avLst/>
              </a:prstGeom>
              <a:blipFill>
                <a:blip r:embed="rId4"/>
                <a:stretch>
                  <a:fillRect r="-858" b="-3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4860032" y="3344068"/>
                <a:ext cx="902298"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3+</m:t>
                      </m:r>
                      <m:r>
                        <a:rPr lang="en-US" sz="1600" b="0" i="1" smtClean="0">
                          <a:latin typeface="Cambria Math" panose="02040503050406030204" pitchFamily="18" charset="0"/>
                        </a:rPr>
                        <m:t>𝑥</m:t>
                      </m:r>
                      <m:r>
                        <a:rPr lang="en-US" sz="1600" b="0" i="1" smtClean="0">
                          <a:latin typeface="Cambria Math" panose="02040503050406030204" pitchFamily="18" charset="0"/>
                        </a:rPr>
                        <m:t>=0</m:t>
                      </m:r>
                    </m:oMath>
                  </m:oMathPara>
                </a14:m>
                <a:endParaRPr lang="en-GB" sz="1600" dirty="0"/>
              </a:p>
            </p:txBody>
          </p:sp>
        </mc:Choice>
        <mc:Fallback xmlns="">
          <p:sp>
            <p:nvSpPr>
              <p:cNvPr id="8" name="TextBox 7"/>
              <p:cNvSpPr txBox="1">
                <a:spLocks noRot="1" noChangeAspect="1" noMove="1" noResize="1" noEditPoints="1" noAdjustHandles="1" noChangeArrowheads="1" noChangeShapeType="1" noTextEdit="1"/>
              </p:cNvSpPr>
              <p:nvPr/>
            </p:nvSpPr>
            <p:spPr>
              <a:xfrm>
                <a:off x="4860032" y="3344068"/>
                <a:ext cx="902298" cy="246221"/>
              </a:xfrm>
              <a:prstGeom prst="rect">
                <a:avLst/>
              </a:prstGeom>
              <a:blipFill>
                <a:blip r:embed="rId5"/>
                <a:stretch>
                  <a:fillRect l="-4730" r="-4730" b="-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6660232" y="3344069"/>
                <a:ext cx="902298"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4+</m:t>
                      </m:r>
                      <m:r>
                        <a:rPr lang="en-US" sz="1600" b="0" i="1" smtClean="0">
                          <a:latin typeface="Cambria Math" panose="02040503050406030204" pitchFamily="18" charset="0"/>
                        </a:rPr>
                        <m:t>𝑦</m:t>
                      </m:r>
                      <m:r>
                        <a:rPr lang="en-US" sz="1600" b="0" i="1" smtClean="0">
                          <a:latin typeface="Cambria Math" panose="02040503050406030204" pitchFamily="18" charset="0"/>
                        </a:rPr>
                        <m:t>=0</m:t>
                      </m:r>
                    </m:oMath>
                  </m:oMathPara>
                </a14:m>
                <a:endParaRPr lang="en-GB" sz="1600" dirty="0"/>
              </a:p>
            </p:txBody>
          </p:sp>
        </mc:Choice>
        <mc:Fallback xmlns="">
          <p:sp>
            <p:nvSpPr>
              <p:cNvPr id="9" name="TextBox 8"/>
              <p:cNvSpPr txBox="1">
                <a:spLocks noRot="1" noChangeAspect="1" noMove="1" noResize="1" noEditPoints="1" noAdjustHandles="1" noChangeArrowheads="1" noChangeShapeType="1" noTextEdit="1"/>
              </p:cNvSpPr>
              <p:nvPr/>
            </p:nvSpPr>
            <p:spPr>
              <a:xfrm>
                <a:off x="6660232" y="3344069"/>
                <a:ext cx="902298" cy="246221"/>
              </a:xfrm>
              <a:prstGeom prst="rect">
                <a:avLst/>
              </a:prstGeom>
              <a:blipFill>
                <a:blip r:embed="rId6"/>
                <a:stretch>
                  <a:fillRect l="-5405" r="-4054" b="-2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5207586" y="3788568"/>
                <a:ext cx="732566" cy="2462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𝑥</m:t>
                      </m:r>
                      <m:r>
                        <a:rPr lang="en-US" sz="1600" b="0" i="1" smtClean="0">
                          <a:latin typeface="Cambria Math" panose="02040503050406030204" pitchFamily="18" charset="0"/>
                        </a:rPr>
                        <m:t>=−3</m:t>
                      </m:r>
                    </m:oMath>
                  </m:oMathPara>
                </a14:m>
                <a:endParaRPr lang="en-GB" sz="1600" dirty="0"/>
              </a:p>
            </p:txBody>
          </p:sp>
        </mc:Choice>
        <mc:Fallback xmlns="">
          <p:sp>
            <p:nvSpPr>
              <p:cNvPr id="10" name="TextBox 9"/>
              <p:cNvSpPr txBox="1">
                <a:spLocks noRot="1" noChangeAspect="1" noMove="1" noResize="1" noEditPoints="1" noAdjustHandles="1" noChangeArrowheads="1" noChangeShapeType="1" noTextEdit="1"/>
              </p:cNvSpPr>
              <p:nvPr/>
            </p:nvSpPr>
            <p:spPr>
              <a:xfrm>
                <a:off x="5207586" y="3788568"/>
                <a:ext cx="732566" cy="246221"/>
              </a:xfrm>
              <a:prstGeom prst="rect">
                <a:avLst/>
              </a:prstGeom>
              <a:blipFill>
                <a:blip r:embed="rId7"/>
                <a:stretch>
                  <a:fillRect l="-833" r="-3333" b="-487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7024215" y="3788567"/>
                <a:ext cx="701026"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𝑦</m:t>
                      </m:r>
                      <m:r>
                        <a:rPr lang="en-US" sz="1600" b="0" i="1" smtClean="0">
                          <a:latin typeface="Cambria Math" panose="02040503050406030204" pitchFamily="18" charset="0"/>
                        </a:rPr>
                        <m:t>=−4</m:t>
                      </m:r>
                    </m:oMath>
                  </m:oMathPara>
                </a14:m>
                <a:endParaRPr lang="en-GB" sz="1600" dirty="0"/>
              </a:p>
            </p:txBody>
          </p:sp>
        </mc:Choice>
        <mc:Fallback xmlns="">
          <p:sp>
            <p:nvSpPr>
              <p:cNvPr id="11" name="TextBox 10"/>
              <p:cNvSpPr txBox="1">
                <a:spLocks noRot="1" noChangeAspect="1" noMove="1" noResize="1" noEditPoints="1" noAdjustHandles="1" noChangeArrowheads="1" noChangeShapeType="1" noTextEdit="1"/>
              </p:cNvSpPr>
              <p:nvPr/>
            </p:nvSpPr>
            <p:spPr>
              <a:xfrm>
                <a:off x="7024215" y="3788567"/>
                <a:ext cx="701026" cy="246221"/>
              </a:xfrm>
              <a:prstGeom prst="rect">
                <a:avLst/>
              </a:prstGeom>
              <a:blipFill>
                <a:blip r:embed="rId8"/>
                <a:stretch>
                  <a:fillRect l="-6957" r="-6087" b="-21951"/>
                </a:stretch>
              </a:blipFill>
            </p:spPr>
            <p:txBody>
              <a:bodyPr/>
              <a:lstStyle/>
              <a:p>
                <a:r>
                  <a:rPr lang="en-GB">
                    <a:noFill/>
                  </a:rPr>
                  <a:t> </a:t>
                </a:r>
              </a:p>
            </p:txBody>
          </p:sp>
        </mc:Fallback>
      </mc:AlternateContent>
      <p:sp>
        <p:nvSpPr>
          <p:cNvPr id="13" name="Arc 12"/>
          <p:cNvSpPr/>
          <p:nvPr/>
        </p:nvSpPr>
        <p:spPr>
          <a:xfrm>
            <a:off x="8033330" y="2132856"/>
            <a:ext cx="245050" cy="596970"/>
          </a:xfrm>
          <a:prstGeom prst="arc">
            <a:avLst>
              <a:gd name="adj1" fmla="val 16200000"/>
              <a:gd name="adj2" fmla="val 559386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5" name="Straight Arrow Connector 14"/>
          <p:cNvCxnSpPr/>
          <p:nvPr/>
        </p:nvCxnSpPr>
        <p:spPr>
          <a:xfrm flipH="1">
            <a:off x="5207586" y="2865789"/>
            <a:ext cx="164597" cy="423614"/>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7040627" y="2865789"/>
            <a:ext cx="164597" cy="423614"/>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141549" y="2030651"/>
            <a:ext cx="1066022" cy="73866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Group </a:t>
            </a:r>
            <a:r>
              <a:rPr lang="en-US" sz="1400" b="1" dirty="0" err="1">
                <a:solidFill>
                  <a:srgbClr val="FF0000"/>
                </a:solidFill>
                <a:latin typeface="Comic Sans MS" panose="030F0702030302020204" pitchFamily="66" charset="0"/>
              </a:rPr>
              <a:t>i</a:t>
            </a:r>
            <a:r>
              <a:rPr lang="en-US" sz="1400" dirty="0">
                <a:solidFill>
                  <a:srgbClr val="FF0000"/>
                </a:solidFill>
                <a:latin typeface="Comic Sans MS" panose="030F0702030302020204" pitchFamily="66" charset="0"/>
              </a:rPr>
              <a:t> and </a:t>
            </a:r>
            <a:r>
              <a:rPr lang="en-US" sz="1400" b="1" dirty="0">
                <a:solidFill>
                  <a:srgbClr val="FF0000"/>
                </a:solidFill>
                <a:latin typeface="Comic Sans MS" panose="030F0702030302020204" pitchFamily="66" charset="0"/>
              </a:rPr>
              <a:t>j</a:t>
            </a:r>
            <a:r>
              <a:rPr lang="en-US" sz="1400" dirty="0">
                <a:solidFill>
                  <a:srgbClr val="FF0000"/>
                </a:solidFill>
                <a:latin typeface="Comic Sans MS" panose="030F0702030302020204" pitchFamily="66" charset="0"/>
              </a:rPr>
              <a:t> terms</a:t>
            </a:r>
            <a:endParaRPr lang="en-GB" sz="1400" dirty="0">
              <a:solidFill>
                <a:srgbClr val="FF0000"/>
              </a:solidFill>
              <a:latin typeface="Comic Sans MS" panose="030F0702030302020204" pitchFamily="66" charset="0"/>
            </a:endParaRPr>
          </a:p>
        </p:txBody>
      </p:sp>
      <p:sp>
        <p:nvSpPr>
          <p:cNvPr id="20" name="TextBox 19"/>
          <p:cNvSpPr txBox="1"/>
          <p:nvPr/>
        </p:nvSpPr>
        <p:spPr>
          <a:xfrm>
            <a:off x="4464524" y="1387406"/>
            <a:ext cx="3635717" cy="400110"/>
          </a:xfrm>
          <a:prstGeom prst="rect">
            <a:avLst/>
          </a:prstGeom>
          <a:noFill/>
        </p:spPr>
        <p:txBody>
          <a:bodyPr wrap="square" rtlCol="0">
            <a:spAutoFit/>
          </a:bodyPr>
          <a:lstStyle/>
          <a:p>
            <a:pPr algn="ctr"/>
            <a:r>
              <a:rPr lang="en-US" sz="2000" dirty="0">
                <a:solidFill>
                  <a:srgbClr val="FF0000"/>
                </a:solidFill>
                <a:latin typeface="Comic Sans MS" panose="030F0702030302020204" pitchFamily="66" charset="0"/>
              </a:rPr>
              <a:t>Set up an equation equal to 0</a:t>
            </a:r>
            <a:endParaRPr lang="en-GB" sz="20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4230868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linds(horizontal)">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linds(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blinds(horizontal)">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linds(horizont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blinds(horizontal)">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blinds(horizontal)">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blinds(horizontal)">
                                      <p:cBhvr>
                                        <p:cTn id="57" dur="5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blinds(horizontal)">
                                      <p:cBhvr>
                                        <p:cTn id="62" dur="500"/>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blinds(horizontal)">
                                      <p:cBhvr>
                                        <p:cTn id="6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P spid="10" grpId="0"/>
      <p:bldP spid="11" grpId="0"/>
      <p:bldP spid="13" grpId="0" animBg="1"/>
      <p:bldP spid="19"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Forces can also be written as vectors using </a:t>
                </a:r>
                <a:r>
                  <a:rPr lang="en-US" sz="1600" b="1" dirty="0" err="1">
                    <a:latin typeface="Comic Sans MS" panose="030F0702030302020204" pitchFamily="66" charset="0"/>
                  </a:rPr>
                  <a:t>i</a:t>
                </a:r>
                <a:r>
                  <a:rPr lang="en-US" sz="1600" b="1" dirty="0">
                    <a:latin typeface="Comic Sans MS" panose="030F0702030302020204" pitchFamily="66" charset="0"/>
                  </a:rPr>
                  <a:t>, j notation</a:t>
                </a:r>
              </a:p>
              <a:p>
                <a:pPr marL="0" indent="0" algn="ctr">
                  <a:buNone/>
                </a:pPr>
                <a:endParaRPr lang="en-US" sz="1600" dirty="0">
                  <a:latin typeface="Comic Sans MS" panose="030F0702030302020204" pitchFamily="66" charset="0"/>
                </a:endParaRPr>
              </a:p>
              <a:p>
                <a:pPr algn="ctr">
                  <a:buFont typeface="Wingdings" panose="05000000000000000000" pitchFamily="2" charset="2"/>
                  <a:buChar char="à"/>
                </a:pPr>
                <a:r>
                  <a:rPr lang="en-US" sz="1600" dirty="0">
                    <a:latin typeface="Comic Sans MS" panose="030F0702030302020204" pitchFamily="66" charset="0"/>
                    <a:sym typeface="Wingdings" panose="05000000000000000000" pitchFamily="2" charset="2"/>
                  </a:rPr>
                  <a:t>In this question </a:t>
                </a:r>
                <a:r>
                  <a:rPr lang="en-US" sz="1600" dirty="0" err="1">
                    <a:latin typeface="Comic Sans MS" panose="030F0702030302020204" pitchFamily="66" charset="0"/>
                    <a:sym typeface="Wingdings" panose="05000000000000000000" pitchFamily="2" charset="2"/>
                  </a:rPr>
                  <a:t>i</a:t>
                </a:r>
                <a:r>
                  <a:rPr lang="en-US" sz="1600" dirty="0">
                    <a:latin typeface="Comic Sans MS" panose="030F0702030302020204" pitchFamily="66" charset="0"/>
                    <a:sym typeface="Wingdings" panose="05000000000000000000" pitchFamily="2" charset="2"/>
                  </a:rPr>
                  <a:t> represents the unit vector due east, and j represents the unit vector due north. A particle begins at rest at the origin. It is acted on by three forces </a:t>
                </a:r>
                <a14:m>
                  <m:oMath xmlns:m="http://schemas.openxmlformats.org/officeDocument/2006/math">
                    <m:d>
                      <m:dPr>
                        <m:ctrlPr>
                          <a:rPr lang="en-US" sz="1600" i="1" smtClean="0">
                            <a:latin typeface="Cambria Math" panose="02040503050406030204" pitchFamily="18" charset="0"/>
                            <a:sym typeface="Wingdings" panose="05000000000000000000" pitchFamily="2" charset="2"/>
                          </a:rPr>
                        </m:ctrlPr>
                      </m:dPr>
                      <m:e>
                        <m:r>
                          <a:rPr lang="en-US" sz="1600" b="0" i="1" smtClean="0">
                            <a:latin typeface="Cambria Math" panose="02040503050406030204" pitchFamily="18" charset="0"/>
                            <a:sym typeface="Wingdings" panose="05000000000000000000" pitchFamily="2" charset="2"/>
                          </a:rPr>
                          <m:t>2</m:t>
                        </m:r>
                        <m:r>
                          <a:rPr lang="en-US" sz="1600" b="1" i="1" smtClean="0">
                            <a:latin typeface="Cambria Math" panose="02040503050406030204" pitchFamily="18" charset="0"/>
                            <a:sym typeface="Wingdings" panose="05000000000000000000" pitchFamily="2" charset="2"/>
                          </a:rPr>
                          <m:t>𝒊</m:t>
                        </m:r>
                        <m:r>
                          <a:rPr lang="en-US" sz="1600" b="0" i="1" smtClean="0">
                            <a:latin typeface="Cambria Math" panose="02040503050406030204" pitchFamily="18" charset="0"/>
                            <a:sym typeface="Wingdings" panose="05000000000000000000" pitchFamily="2" charset="2"/>
                          </a:rPr>
                          <m:t>+</m:t>
                        </m:r>
                        <m:r>
                          <a:rPr lang="en-US" sz="1600" b="1" i="1" smtClean="0">
                            <a:latin typeface="Cambria Math" panose="02040503050406030204" pitchFamily="18" charset="0"/>
                            <a:sym typeface="Wingdings" panose="05000000000000000000" pitchFamily="2" charset="2"/>
                          </a:rPr>
                          <m:t>𝒋</m:t>
                        </m:r>
                      </m:e>
                    </m:d>
                    <m:r>
                      <a:rPr lang="en-US" sz="1600" b="0" i="1" smtClean="0">
                        <a:latin typeface="Cambria Math" panose="02040503050406030204" pitchFamily="18" charset="0"/>
                        <a:sym typeface="Wingdings" panose="05000000000000000000" pitchFamily="2" charset="2"/>
                      </a:rPr>
                      <m:t>𝑁</m:t>
                    </m:r>
                    <m:r>
                      <a:rPr lang="en-US" sz="1600" b="0" i="1" smtClean="0">
                        <a:latin typeface="Cambria Math" panose="02040503050406030204" pitchFamily="18" charset="0"/>
                        <a:sym typeface="Wingdings" panose="05000000000000000000" pitchFamily="2" charset="2"/>
                      </a:rPr>
                      <m:t>,</m:t>
                    </m:r>
                  </m:oMath>
                </a14:m>
                <a:r>
                  <a:rPr lang="en-GB" sz="1600" dirty="0">
                    <a:latin typeface="Comic Sans MS" panose="030F0702030302020204" pitchFamily="66" charset="0"/>
                  </a:rPr>
                  <a:t> </a:t>
                </a:r>
                <a14:m>
                  <m:oMath xmlns:m="http://schemas.openxmlformats.org/officeDocument/2006/math">
                    <m:d>
                      <m:dPr>
                        <m:ctrlPr>
                          <a:rPr lang="en-US" sz="1600" i="1">
                            <a:latin typeface="Cambria Math" panose="02040503050406030204" pitchFamily="18" charset="0"/>
                            <a:sym typeface="Wingdings" panose="05000000000000000000" pitchFamily="2" charset="2"/>
                          </a:rPr>
                        </m:ctrlPr>
                      </m:dPr>
                      <m:e>
                        <m:r>
                          <a:rPr lang="en-US" sz="1600" b="0" i="1" smtClean="0">
                            <a:latin typeface="Cambria Math" panose="02040503050406030204" pitchFamily="18" charset="0"/>
                            <a:sym typeface="Wingdings" panose="05000000000000000000" pitchFamily="2" charset="2"/>
                          </a:rPr>
                          <m:t>3</m:t>
                        </m:r>
                        <m:r>
                          <a:rPr lang="en-US" sz="1600" b="1" i="1">
                            <a:latin typeface="Cambria Math" panose="02040503050406030204" pitchFamily="18" charset="0"/>
                            <a:sym typeface="Wingdings" panose="05000000000000000000" pitchFamily="2" charset="2"/>
                          </a:rPr>
                          <m:t>𝒊</m:t>
                        </m:r>
                        <m:r>
                          <a:rPr lang="en-US" sz="1600" b="0" i="1" smtClean="0">
                            <a:latin typeface="Cambria Math" panose="02040503050406030204" pitchFamily="18" charset="0"/>
                            <a:sym typeface="Wingdings" panose="05000000000000000000" pitchFamily="2" charset="2"/>
                          </a:rPr>
                          <m:t>−2</m:t>
                        </m:r>
                        <m:r>
                          <a:rPr lang="en-US" sz="1600" b="1" i="1">
                            <a:latin typeface="Cambria Math" panose="02040503050406030204" pitchFamily="18" charset="0"/>
                            <a:sym typeface="Wingdings" panose="05000000000000000000" pitchFamily="2" charset="2"/>
                          </a:rPr>
                          <m:t>𝒋</m:t>
                        </m:r>
                      </m:e>
                    </m:d>
                    <m:r>
                      <a:rPr lang="en-US" sz="1600" i="1">
                        <a:latin typeface="Cambria Math" panose="02040503050406030204" pitchFamily="18" charset="0"/>
                        <a:sym typeface="Wingdings" panose="05000000000000000000" pitchFamily="2" charset="2"/>
                      </a:rPr>
                      <m:t>𝑁</m:t>
                    </m:r>
                  </m:oMath>
                </a14:m>
                <a:r>
                  <a:rPr lang="en-GB" sz="1600" dirty="0">
                    <a:latin typeface="Comic Sans MS" panose="030F0702030302020204" pitchFamily="66" charset="0"/>
                  </a:rPr>
                  <a:t> and </a:t>
                </a:r>
                <a14:m>
                  <m:oMath xmlns:m="http://schemas.openxmlformats.org/officeDocument/2006/math">
                    <m:d>
                      <m:dPr>
                        <m:ctrlPr>
                          <a:rPr lang="en-US" sz="1600" i="1">
                            <a:latin typeface="Cambria Math" panose="02040503050406030204" pitchFamily="18" charset="0"/>
                            <a:sym typeface="Wingdings" panose="05000000000000000000" pitchFamily="2" charset="2"/>
                          </a:rPr>
                        </m:ctrlPr>
                      </m:dPr>
                      <m:e>
                        <m:r>
                          <a:rPr lang="en-US" sz="1600" b="0" i="1" smtClean="0">
                            <a:latin typeface="Cambria Math" panose="02040503050406030204" pitchFamily="18" charset="0"/>
                            <a:sym typeface="Wingdings" panose="05000000000000000000" pitchFamily="2" charset="2"/>
                          </a:rPr>
                          <m:t>−</m:t>
                        </m:r>
                        <m:r>
                          <a:rPr lang="en-US" sz="1600" b="1" i="1">
                            <a:latin typeface="Cambria Math" panose="02040503050406030204" pitchFamily="18" charset="0"/>
                            <a:sym typeface="Wingdings" panose="05000000000000000000" pitchFamily="2" charset="2"/>
                          </a:rPr>
                          <m:t>𝒊</m:t>
                        </m:r>
                        <m:r>
                          <a:rPr lang="en-US" sz="1600" b="0" i="1" smtClean="0">
                            <a:latin typeface="Cambria Math" panose="02040503050406030204" pitchFamily="18" charset="0"/>
                            <a:sym typeface="Wingdings" panose="05000000000000000000" pitchFamily="2" charset="2"/>
                          </a:rPr>
                          <m:t>+4</m:t>
                        </m:r>
                        <m:r>
                          <a:rPr lang="en-US" sz="1600" b="1" i="1">
                            <a:latin typeface="Cambria Math" panose="02040503050406030204" pitchFamily="18" charset="0"/>
                            <a:sym typeface="Wingdings" panose="05000000000000000000" pitchFamily="2" charset="2"/>
                          </a:rPr>
                          <m:t>𝒋</m:t>
                        </m:r>
                      </m:e>
                    </m:d>
                    <m:r>
                      <a:rPr lang="en-US" sz="1600" i="1">
                        <a:latin typeface="Cambria Math" panose="02040503050406030204" pitchFamily="18" charset="0"/>
                        <a:sym typeface="Wingdings" panose="05000000000000000000" pitchFamily="2" charset="2"/>
                      </a:rPr>
                      <m:t>𝑁</m:t>
                    </m:r>
                  </m:oMath>
                </a14:m>
                <a:r>
                  <a:rPr lang="en-GB" sz="1600" dirty="0">
                    <a:latin typeface="Comic Sans MS" panose="030F0702030302020204" pitchFamily="66" charset="0"/>
                  </a:rPr>
                  <a:t>. </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Find the resultant force in the form </a:t>
                </a:r>
                <a14:m>
                  <m:oMath xmlns:m="http://schemas.openxmlformats.org/officeDocument/2006/math">
                    <m:r>
                      <a:rPr lang="en-US" sz="1600" b="0" i="1" smtClean="0">
                        <a:latin typeface="Cambria Math" panose="02040503050406030204" pitchFamily="18" charset="0"/>
                      </a:rPr>
                      <m:t>𝑝</m:t>
                    </m:r>
                    <m:r>
                      <a:rPr lang="en-US" sz="1600" b="1" i="1" smtClean="0">
                        <a:latin typeface="Cambria Math" panose="02040503050406030204" pitchFamily="18" charset="0"/>
                      </a:rPr>
                      <m:t>𝒊</m:t>
                    </m:r>
                    <m:r>
                      <a:rPr lang="en-US" sz="1600" b="0" i="1" smtClean="0">
                        <a:latin typeface="Cambria Math" panose="02040503050406030204" pitchFamily="18" charset="0"/>
                      </a:rPr>
                      <m:t>+</m:t>
                    </m:r>
                    <m:r>
                      <a:rPr lang="en-US" sz="1600" b="0" i="1" smtClean="0">
                        <a:latin typeface="Cambria Math" panose="02040503050406030204" pitchFamily="18" charset="0"/>
                      </a:rPr>
                      <m:t>𝑞</m:t>
                    </m:r>
                    <m:r>
                      <a:rPr lang="en-US" sz="1600" b="1" i="1" smtClean="0">
                        <a:latin typeface="Cambria Math" panose="02040503050406030204" pitchFamily="18" charset="0"/>
                      </a:rPr>
                      <m:t>𝒋</m:t>
                    </m:r>
                  </m:oMath>
                </a14:m>
                <a:endParaRPr lang="en-GB" sz="1600" b="1"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Work out the magnitude and bearing of the resultant force</a:t>
                </a:r>
              </a:p>
              <a:p>
                <a:pPr marL="342900" indent="-342900" algn="ctr">
                  <a:buAutoNum type="alphaLcParenR"/>
                </a:pPr>
                <a:r>
                  <a:rPr lang="en-US" sz="1600" dirty="0">
                    <a:latin typeface="Comic Sans MS" panose="030F0702030302020204" pitchFamily="66" charset="0"/>
                  </a:rPr>
                  <a:t>Describe the motion of the particle</a:t>
                </a: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0135" cy="4776787"/>
              </a:xfrm>
              <a:blipFill>
                <a:blip r:embed="rId2"/>
                <a:stretch>
                  <a:fillRect t="-766" r="-839"/>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8241" cy="369332"/>
          </a:xfrm>
          <a:prstGeom prst="rect">
            <a:avLst/>
          </a:prstGeom>
          <a:noFill/>
        </p:spPr>
        <p:txBody>
          <a:bodyPr wrap="none" rtlCol="0">
            <a:spAutoFit/>
          </a:bodyPr>
          <a:lstStyle/>
          <a:p>
            <a:r>
              <a:rPr lang="en-US" dirty="0">
                <a:latin typeface="Comic Sans MS" panose="030F0702030302020204" pitchFamily="66" charset="0"/>
              </a:rPr>
              <a:t>10B</a:t>
            </a:r>
            <a:endParaRPr lang="en-GB" dirty="0">
              <a:latin typeface="Comic Sans MS" panose="030F0702030302020204" pitchFamily="66" charset="0"/>
            </a:endParaRPr>
          </a:p>
        </p:txBody>
      </p:sp>
      <p:sp>
        <p:nvSpPr>
          <p:cNvPr id="5" name="TextBox 4"/>
          <p:cNvSpPr txBox="1"/>
          <p:nvPr/>
        </p:nvSpPr>
        <p:spPr>
          <a:xfrm>
            <a:off x="4355976" y="1382097"/>
            <a:ext cx="4050826" cy="646331"/>
          </a:xfrm>
          <a:prstGeom prst="rect">
            <a:avLst/>
          </a:prstGeom>
          <a:noFill/>
        </p:spPr>
        <p:txBody>
          <a:bodyPr wrap="square" rtlCol="0">
            <a:spAutoFit/>
          </a:bodyPr>
          <a:lstStyle/>
          <a:p>
            <a:pPr algn="ctr"/>
            <a:r>
              <a:rPr lang="en-US" dirty="0">
                <a:solidFill>
                  <a:srgbClr val="FF0000"/>
                </a:solidFill>
                <a:latin typeface="Comic Sans MS" panose="030F0702030302020204" pitchFamily="66" charset="0"/>
              </a:rPr>
              <a:t>Add the forces together to find the resultant</a:t>
            </a:r>
            <a:endParaRPr lang="en-GB"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 name="TextBox 5"/>
              <p:cNvSpPr txBox="1"/>
              <p:nvPr/>
            </p:nvSpPr>
            <p:spPr>
              <a:xfrm>
                <a:off x="4355976" y="2217077"/>
                <a:ext cx="321652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lang="en-US" b="0" i="1" smtClean="0">
                              <a:latin typeface="Cambria Math" panose="02040503050406030204" pitchFamily="18" charset="0"/>
                            </a:rPr>
                          </m:ctrlPr>
                        </m:dPr>
                        <m:e>
                          <m:r>
                            <a:rPr lang="en-US" b="0" i="1" smtClean="0">
                              <a:latin typeface="Cambria Math" panose="02040503050406030204" pitchFamily="18" charset="0"/>
                            </a:rPr>
                            <m:t>2</m:t>
                          </m:r>
                          <m:r>
                            <a:rPr lang="en-US" b="1" i="1" smtClean="0">
                              <a:latin typeface="Cambria Math" panose="02040503050406030204" pitchFamily="18" charset="0"/>
                            </a:rPr>
                            <m:t>𝒊</m:t>
                          </m:r>
                          <m:r>
                            <a:rPr lang="en-US" b="0" i="1" smtClean="0">
                              <a:latin typeface="Cambria Math" panose="02040503050406030204" pitchFamily="18" charset="0"/>
                            </a:rPr>
                            <m:t>+</m:t>
                          </m:r>
                          <m:r>
                            <a:rPr lang="en-US" b="1" i="1" smtClean="0">
                              <a:latin typeface="Cambria Math" panose="02040503050406030204" pitchFamily="18" charset="0"/>
                            </a:rPr>
                            <m:t>𝒋</m:t>
                          </m:r>
                        </m:e>
                      </m:d>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3</m:t>
                          </m:r>
                          <m:r>
                            <a:rPr lang="en-US" b="1" i="1" smtClean="0">
                              <a:latin typeface="Cambria Math" panose="02040503050406030204" pitchFamily="18" charset="0"/>
                            </a:rPr>
                            <m:t>𝒊</m:t>
                          </m:r>
                          <m:r>
                            <a:rPr lang="en-US" b="0" i="1" smtClean="0">
                              <a:latin typeface="Cambria Math" panose="02040503050406030204" pitchFamily="18" charset="0"/>
                            </a:rPr>
                            <m:t>−2</m:t>
                          </m:r>
                          <m:r>
                            <a:rPr lang="en-US" b="1" i="1" smtClean="0">
                              <a:latin typeface="Cambria Math" panose="02040503050406030204" pitchFamily="18" charset="0"/>
                            </a:rPr>
                            <m:t>𝒋</m:t>
                          </m:r>
                        </m:e>
                      </m:d>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m:t>
                          </m:r>
                          <m:r>
                            <a:rPr lang="en-US" b="1" i="1" smtClean="0">
                              <a:latin typeface="Cambria Math" panose="02040503050406030204" pitchFamily="18" charset="0"/>
                            </a:rPr>
                            <m:t>𝒊</m:t>
                          </m:r>
                          <m:r>
                            <a:rPr lang="en-US" b="0" i="1" smtClean="0">
                              <a:latin typeface="Cambria Math" panose="02040503050406030204" pitchFamily="18" charset="0"/>
                            </a:rPr>
                            <m:t>+4</m:t>
                          </m:r>
                          <m:r>
                            <a:rPr lang="en-US" b="1" i="1" smtClean="0">
                              <a:latin typeface="Cambria Math" panose="02040503050406030204" pitchFamily="18" charset="0"/>
                            </a:rPr>
                            <m:t>𝒋</m:t>
                          </m:r>
                        </m:e>
                      </m:d>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4355976" y="2217077"/>
                <a:ext cx="3216522" cy="276999"/>
              </a:xfrm>
              <a:prstGeom prst="rect">
                <a:avLst/>
              </a:prstGeom>
              <a:blipFill>
                <a:blip r:embed="rId3"/>
                <a:stretch>
                  <a:fillRect b="-3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355976" y="2682725"/>
                <a:ext cx="9907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=4</m:t>
                      </m:r>
                      <m:r>
                        <a:rPr lang="en-US" b="1" i="1" smtClean="0">
                          <a:latin typeface="Cambria Math" panose="02040503050406030204" pitchFamily="18" charset="0"/>
                        </a:rPr>
                        <m:t>𝒊</m:t>
                      </m:r>
                      <m:r>
                        <a:rPr lang="en-US" b="0" i="1" smtClean="0">
                          <a:latin typeface="Cambria Math" panose="02040503050406030204" pitchFamily="18" charset="0"/>
                        </a:rPr>
                        <m:t>+3</m:t>
                      </m:r>
                      <m:r>
                        <a:rPr lang="en-US" b="1" i="1" smtClean="0">
                          <a:latin typeface="Cambria Math" panose="02040503050406030204" pitchFamily="18" charset="0"/>
                        </a:rPr>
                        <m:t>𝒋</m:t>
                      </m:r>
                    </m:oMath>
                  </m:oMathPara>
                </a14:m>
                <a:endParaRPr lang="en-GB" b="1" dirty="0"/>
              </a:p>
            </p:txBody>
          </p:sp>
        </mc:Choice>
        <mc:Fallback xmlns="">
          <p:sp>
            <p:nvSpPr>
              <p:cNvPr id="7" name="TextBox 6"/>
              <p:cNvSpPr txBox="1">
                <a:spLocks noRot="1" noChangeAspect="1" noMove="1" noResize="1" noEditPoints="1" noAdjustHandles="1" noChangeArrowheads="1" noChangeShapeType="1" noTextEdit="1"/>
              </p:cNvSpPr>
              <p:nvPr/>
            </p:nvSpPr>
            <p:spPr>
              <a:xfrm>
                <a:off x="4355976" y="2682725"/>
                <a:ext cx="990720" cy="276999"/>
              </a:xfrm>
              <a:prstGeom prst="rect">
                <a:avLst/>
              </a:prstGeom>
              <a:blipFill>
                <a:blip r:embed="rId4"/>
                <a:stretch>
                  <a:fillRect l="-2469" r="-8642" b="-3260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2843808" y="4581128"/>
                <a:ext cx="676275"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solidFill>
                            <a:srgbClr val="FF0000"/>
                          </a:solidFill>
                          <a:latin typeface="Cambria Math" panose="02040503050406030204" pitchFamily="18" charset="0"/>
                        </a:rPr>
                        <m:t>4</m:t>
                      </m:r>
                      <m:r>
                        <a:rPr lang="en-US" sz="1600" b="1" i="1" smtClean="0">
                          <a:solidFill>
                            <a:srgbClr val="FF0000"/>
                          </a:solidFill>
                          <a:latin typeface="Cambria Math" panose="02040503050406030204" pitchFamily="18" charset="0"/>
                        </a:rPr>
                        <m:t>𝒊</m:t>
                      </m:r>
                      <m:r>
                        <a:rPr lang="en-US" sz="1600" b="0" i="1" smtClean="0">
                          <a:solidFill>
                            <a:srgbClr val="FF0000"/>
                          </a:solidFill>
                          <a:latin typeface="Cambria Math" panose="02040503050406030204" pitchFamily="18" charset="0"/>
                        </a:rPr>
                        <m:t>+3</m:t>
                      </m:r>
                      <m:r>
                        <a:rPr lang="en-US" sz="1600" b="1" i="1" smtClean="0">
                          <a:solidFill>
                            <a:srgbClr val="FF0000"/>
                          </a:solidFill>
                          <a:latin typeface="Cambria Math" panose="02040503050406030204" pitchFamily="18" charset="0"/>
                        </a:rPr>
                        <m:t>𝒋</m:t>
                      </m:r>
                    </m:oMath>
                  </m:oMathPara>
                </a14:m>
                <a:endParaRPr lang="en-GB" sz="1600" b="1"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2843808" y="4581128"/>
                <a:ext cx="676275" cy="246221"/>
              </a:xfrm>
              <a:prstGeom prst="rect">
                <a:avLst/>
              </a:prstGeom>
              <a:blipFill>
                <a:blip r:embed="rId5"/>
                <a:stretch>
                  <a:fillRect l="-7273" r="-10000" b="-29268"/>
                </a:stretch>
              </a:blipFill>
            </p:spPr>
            <p:txBody>
              <a:bodyPr/>
              <a:lstStyle/>
              <a:p>
                <a:r>
                  <a:rPr lang="en-GB">
                    <a:noFill/>
                  </a:rPr>
                  <a:t> </a:t>
                </a:r>
              </a:p>
            </p:txBody>
          </p:sp>
        </mc:Fallback>
      </mc:AlternateContent>
    </p:spTree>
    <p:extLst>
      <p:ext uri="{BB962C8B-B14F-4D97-AF65-F5344CB8AC3E}">
        <p14:creationId xmlns:p14="http://schemas.microsoft.com/office/powerpoint/2010/main" val="431262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522</TotalTime>
  <Words>6226</Words>
  <Application>Microsoft Office PowerPoint</Application>
  <PresentationFormat>画面に合わせる (4:3)</PresentationFormat>
  <Paragraphs>1059</Paragraphs>
  <Slides>48</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48</vt:i4>
      </vt:variant>
    </vt:vector>
  </HeadingPairs>
  <TitlesOfParts>
    <vt:vector size="61" baseType="lpstr">
      <vt:lpstr>HGGyoshotai</vt:lpstr>
      <vt:lpstr>游ゴシック</vt:lpstr>
      <vt:lpstr>游ゴシック Light</vt:lpstr>
      <vt:lpstr>Arial</vt:lpstr>
      <vt:lpstr>Arial Black</vt:lpstr>
      <vt:lpstr>Calibri</vt:lpstr>
      <vt:lpstr>Calibri Light</vt:lpstr>
      <vt:lpstr>Cambria Math</vt:lpstr>
      <vt:lpstr>Comic Sans MS</vt:lpstr>
      <vt:lpstr>Lucida Handwriting</vt:lpstr>
      <vt:lpstr>Segoe UI Black</vt:lpstr>
      <vt:lpstr>Wingdings</vt:lpstr>
      <vt:lpstr>Office テーマ</vt:lpstr>
      <vt:lpstr>PowerPoint プレゼンテーション</vt:lpstr>
      <vt:lpstr>Prior Knowledge Check</vt:lpstr>
      <vt:lpstr>PowerPoint プレゼンテーション</vt:lpstr>
      <vt:lpstr>Forces and motion</vt:lpstr>
      <vt:lpstr>Forces and motion</vt:lpstr>
      <vt:lpstr>Forces and motion</vt:lpstr>
      <vt:lpstr>PowerPoint プレゼンテーション</vt:lpstr>
      <vt:lpstr>Forces and motion</vt:lpstr>
      <vt:lpstr>Forces and motion</vt:lpstr>
      <vt:lpstr>Forces and motion</vt:lpstr>
      <vt:lpstr>Forces and motion</vt:lpstr>
      <vt:lpstr>Forces and motion</vt:lpstr>
      <vt:lpstr>PowerPoint プレゼンテーション</vt:lpstr>
      <vt:lpstr>Forces and motion</vt:lpstr>
      <vt:lpstr>Forces and motion</vt:lpstr>
      <vt:lpstr>Forces and motion</vt:lpstr>
      <vt:lpstr>Forces and motion</vt:lpstr>
      <vt:lpstr>Forces and motion</vt:lpstr>
      <vt:lpstr>Forces and motion</vt:lpstr>
      <vt:lpstr>Forces and motion</vt:lpstr>
      <vt:lpstr>Forces and motion</vt:lpstr>
      <vt:lpstr>Forces and motion</vt:lpstr>
      <vt:lpstr>PowerPoint プレゼンテーション</vt:lpstr>
      <vt:lpstr>Forces and motion</vt:lpstr>
      <vt:lpstr>Forces and motion</vt:lpstr>
      <vt:lpstr>Forces and motion</vt:lpstr>
      <vt:lpstr>Forces and motion</vt:lpstr>
      <vt:lpstr>Forces and motion</vt:lpstr>
      <vt:lpstr>Forces and motion</vt:lpstr>
      <vt:lpstr>PowerPoint プレゼンテーション</vt:lpstr>
      <vt:lpstr>Forces and motion</vt:lpstr>
      <vt:lpstr>Forces and motion</vt:lpstr>
      <vt:lpstr>Forces and motion</vt:lpstr>
      <vt:lpstr>Forces and motion</vt:lpstr>
      <vt:lpstr>Forces and motion</vt:lpstr>
      <vt:lpstr>Forces and motion</vt:lpstr>
      <vt:lpstr>Forces and motion</vt:lpstr>
      <vt:lpstr>PowerPoint プレゼンテーション</vt:lpstr>
      <vt:lpstr>Forces and motion</vt:lpstr>
      <vt:lpstr>Forces and motion</vt:lpstr>
      <vt:lpstr>Forces and motion</vt:lpstr>
      <vt:lpstr>Forces and motion</vt:lpstr>
      <vt:lpstr>Forces and motion</vt:lpstr>
      <vt:lpstr>Forces and motion</vt:lpstr>
      <vt:lpstr>Forces and motion</vt:lpstr>
      <vt:lpstr>Forces and motion</vt:lpstr>
      <vt:lpstr>Forces and motion</vt:lpstr>
      <vt:lpstr>Forces and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Mike Pye</dc:creator>
  <cp:lastModifiedBy>Mike Pye</cp:lastModifiedBy>
  <cp:revision>117</cp:revision>
  <dcterms:created xsi:type="dcterms:W3CDTF">2017-08-14T15:35:38Z</dcterms:created>
  <dcterms:modified xsi:type="dcterms:W3CDTF">2018-08-13T23:46:45Z</dcterms:modified>
</cp:coreProperties>
</file>