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6" r:id="rId3"/>
    <p:sldId id="257" r:id="rId4"/>
    <p:sldId id="275" r:id="rId5"/>
    <p:sldId id="259" r:id="rId6"/>
    <p:sldId id="277" r:id="rId7"/>
    <p:sldId id="278" r:id="rId8"/>
    <p:sldId id="260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72" r:id="rId17"/>
    <p:sldId id="268" r:id="rId18"/>
    <p:sldId id="273" r:id="rId19"/>
    <p:sldId id="269" r:id="rId20"/>
    <p:sldId id="27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60"/>
  </p:normalViewPr>
  <p:slideViewPr>
    <p:cSldViewPr snapToGrid="0">
      <p:cViewPr>
        <p:scale>
          <a:sx n="120" d="100"/>
          <a:sy n="120" d="100"/>
        </p:scale>
        <p:origin x="-7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3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5D224-AA2B-4362-88A2-52D91653F704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93BBB-745A-4CBE-B6CF-193B45109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00.png"/><Relationship Id="rId7" Type="http://schemas.openxmlformats.org/officeDocument/2006/relationships/image" Target="../media/image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6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5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240.png"/><Relationship Id="rId5" Type="http://schemas.openxmlformats.org/officeDocument/2006/relationships/image" Target="../media/image10.png"/><Relationship Id="rId10" Type="http://schemas.openxmlformats.org/officeDocument/2006/relationships/image" Target="../media/image230.png"/><Relationship Id="rId4" Type="http://schemas.openxmlformats.org/officeDocument/2006/relationships/slide" Target="slide17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slide" Target="slide15.xml"/><Relationship Id="rId9" Type="http://schemas.openxmlformats.org/officeDocument/2006/relationships/image" Target="../media/image12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2.png"/><Relationship Id="rId10" Type="http://schemas.openxmlformats.org/officeDocument/2006/relationships/image" Target="../media/image36.png"/><Relationship Id="rId4" Type="http://schemas.openxmlformats.org/officeDocument/2006/relationships/slide" Target="slide13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4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slide" Target="slide21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11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slide" Target="slide3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slide" Target="slide15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55.png"/><Relationship Id="rId5" Type="http://schemas.openxmlformats.org/officeDocument/2006/relationships/image" Target="../media/image10.png"/><Relationship Id="rId10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12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slide" Target="slide17.xml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7.png"/><Relationship Id="rId5" Type="http://schemas.openxmlformats.org/officeDocument/2006/relationships/image" Target="../media/image10.png"/><Relationship Id="rId10" Type="http://schemas.openxmlformats.org/officeDocument/2006/relationships/image" Target="../media/image66.png"/><Relationship Id="rId4" Type="http://schemas.openxmlformats.org/officeDocument/2006/relationships/slide" Target="slide2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g.pandawhale.com/66036-25-Panic-GIFs-to-Calm-Your-Ner-M6LI.gi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.pandawhale.com/66068-panic-gif-sgeU.gif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0" Type="http://schemas.openxmlformats.org/officeDocument/2006/relationships/hyperlink" Target="http://img.pandawhale.com/66036-25-Panic-GIFs-to-Calm-Your-Ner-OIs5.gif" TargetMode="External"/><Relationship Id="rId4" Type="http://schemas.openxmlformats.org/officeDocument/2006/relationships/hyperlink" Target="http://img.pandawhale.com/66037-Worried-Beaker-Panic-gif-Flc9.gif" TargetMode="External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1.png"/><Relationship Id="rId7" Type="http://schemas.openxmlformats.org/officeDocument/2006/relationships/image" Target="../media/image6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2.png"/><Relationship Id="rId10" Type="http://schemas.openxmlformats.org/officeDocument/2006/relationships/image" Target="../media/image72.png"/><Relationship Id="rId4" Type="http://schemas.openxmlformats.org/officeDocument/2006/relationships/slide" Target="slide19.xml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2" Type="http://schemas.openxmlformats.org/officeDocument/2006/relationships/hyperlink" Target="http://rack.2.mshcdn.com/media/ZgkyMDEzLzA2LzE4LzE3L1N1cGVybmF0dXJhLjhkZmY4LmdpZgpwCXRodW1iCTEyMDB4OTYwMD4/83cf3d17/346/Supernatural2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ack.0.mshcdn.com/media/ZgkyMDEzLzA2LzE4LzdjL1Nwb25nZWJvYnBhLmVkZjE3LmdpZgpwCXRodW1iCTEyMDB4OTYwMD4/337c1150/f87/Spongebob-panics.gif" TargetMode="External"/><Relationship Id="rId5" Type="http://schemas.openxmlformats.org/officeDocument/2006/relationships/image" Target="../media/image15.gif"/><Relationship Id="rId4" Type="http://schemas.openxmlformats.org/officeDocument/2006/relationships/hyperlink" Target="http://rack.0.mshcdn.com/media/ZgkyMDEzLzA2LzE4L2I2L0pvaG5ueURlcHBwLmM1YjNkLmdpZgpwCXRodW1iCTEyMDB4OTYwMD4/70417de1/fe5/Johnny-Depp-panics.gif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slide" Target="slide6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1.png"/><Relationship Id="rId7" Type="http://schemas.openxmlformats.org/officeDocument/2006/relationships/image" Target="../media/image17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9" y="0"/>
            <a:ext cx="58323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7453641">
            <a:off x="-819627" y="2967334"/>
            <a:ext cx="4884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Integration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475" y="656799"/>
                <a:ext cx="8763000" cy="13674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ccent SF" pitchFamily="2" charset="0"/>
                  </a:rPr>
                  <a:t>Is it in the form</a:t>
                </a:r>
                <a14:m>
                  <m:oMath xmlns:m="http://schemas.openxmlformats.org/officeDocument/2006/math">
                    <m:r>
                      <a:rPr lang="en-GB" sz="3200" b="1" i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dist="38100" dir="2700000" algn="tl" rotWithShape="0">
                            <a:schemeClr val="bg1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ccent SF" pitchFamily="2" charset="0"/>
                  </a:rPr>
                  <a:t> or other fraction?</a:t>
                </a:r>
                <a:endPara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5" y="656799"/>
                <a:ext cx="8763000" cy="13674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3200" y="2319476"/>
                <a:ext cx="8763000" cy="8747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ccent SF" pitchFamily="2" charset="0"/>
                  </a:rPr>
                  <a:t>e.g.     </a:t>
                </a:r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/>
                    <a:latin typeface="Accent SF" pitchFamily="2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2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2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2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/>
                    <a:latin typeface="Accent SF" pitchFamily="2" charset="0"/>
                  </a:rPr>
                  <a:t>  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200" b="1" i="1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3200" b="1" i="1" smtClean="0">
                                    <a:ln w="9525">
                                      <a:solidFill>
                                        <a:schemeClr val="bg1"/>
                                      </a:solidFill>
                                      <a:prstDash val="solid"/>
                                    </a:ln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GB" sz="3200" b="1" i="1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319476"/>
                <a:ext cx="8763000" cy="8747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1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693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partial fractions to simplify the integral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148473" y="1529403"/>
                <a:ext cx="8763000" cy="1811586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Accent SF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|</m:t>
                      </m:r>
                      <m:f>
                        <m:fPr>
                          <m:ctrlP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473" y="1529403"/>
                <a:ext cx="8763000" cy="18115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-3369012" y="1748797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03164" y="4894330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8603" y="3906862"/>
                <a:ext cx="5690681" cy="1786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GB" sz="2400" b="1" i="1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Accent SF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|</m:t>
                      </m:r>
                      <m:f>
                        <m:fPr>
                          <m:ctrlP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2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603" y="3906862"/>
                <a:ext cx="5690681" cy="1786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04498" y="2693969"/>
            <a:ext cx="233950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Note: If the fraction is top heavy you will have to use long division first!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5" y="656799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Is </a:t>
            </a:r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the integral a product of 2 functions?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575" y="2258519"/>
            <a:ext cx="10223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    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Accent SF" pitchFamily="2" charset="0"/>
              </a:rPr>
              <a:t>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7837" y="2126078"/>
                <a:ext cx="95487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37" y="2126078"/>
                <a:ext cx="954877" cy="7265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37370" y="2175713"/>
                <a:ext cx="99988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70" y="2175713"/>
                <a:ext cx="999889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9236" y="2126078"/>
                <a:ext cx="126053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𝑠𝑖𝑛𝑥𝑑𝑥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236" y="2126078"/>
                <a:ext cx="1260538" cy="7265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94430" y="2162147"/>
                <a:ext cx="22062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)(1−2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430" y="2162147"/>
                <a:ext cx="2206245" cy="5259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2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5" y="656799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Are both functions with respect to the same variable? (normally x)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6636" y="2447041"/>
            <a:ext cx="16617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    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Accent SF" pitchFamily="2" charset="0"/>
              </a:rPr>
              <a:t>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261" y="3134693"/>
                <a:ext cx="105990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1" y="3134693"/>
                <a:ext cx="1059906" cy="807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7486" y="3175088"/>
                <a:ext cx="139730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𝑠𝑖𝑛𝑥𝑑𝑥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86" y="3175088"/>
                <a:ext cx="1397306" cy="8073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24753" y="2828011"/>
                <a:ext cx="99988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53" y="2828011"/>
                <a:ext cx="999889" cy="5259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1576" y="3521563"/>
                <a:ext cx="22062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)(1−2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576" y="3521563"/>
                <a:ext cx="2206245" cy="5259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4722" y="1734017"/>
                <a:ext cx="166577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22" y="1734017"/>
                <a:ext cx="1665776" cy="80733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9" y="790664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integration by parts to simplify the integral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3703164" y="2611664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80977" y="1355492"/>
                <a:ext cx="3262303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  <m:f>
                        <m:f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977" y="1355492"/>
                <a:ext cx="3262303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1559" y="2510783"/>
                <a:ext cx="105990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59" y="2510783"/>
                <a:ext cx="1059906" cy="8073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5483" y="2610262"/>
                <a:ext cx="3129254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83" y="2610262"/>
                <a:ext cx="3129254" cy="5843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7319" y="3318120"/>
                <a:ext cx="2825582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 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19" y="3318120"/>
                <a:ext cx="2825582" cy="5843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41559" y="4388618"/>
                <a:ext cx="3032048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59" y="4388618"/>
                <a:ext cx="3032048" cy="807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41559" y="5096476"/>
                <a:ext cx="2501710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59" y="5096476"/>
                <a:ext cx="2501710" cy="8073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900931" y="4056880"/>
            <a:ext cx="37955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Always let u =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x</a:t>
            </a:r>
            <a:r>
              <a:rPr lang="en-US" sz="2400" b="1" baseline="300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n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 unless there is a ln x term, in which case let u = ln x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5" y="656799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So your function should look something like this?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92268" y="2681683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    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Accent SF" pitchFamily="2" charset="0"/>
              </a:rPr>
              <a:t>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948" y="1740011"/>
                <a:ext cx="2439065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948" y="1740011"/>
                <a:ext cx="2439065" cy="807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7656" y="1816604"/>
                <a:ext cx="154773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656" y="1816604"/>
                <a:ext cx="1547731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9876" y="2686827"/>
                <a:ext cx="99988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876" y="2686827"/>
                <a:ext cx="999889" cy="52591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6163" y="2796726"/>
                <a:ext cx="22062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)(1−2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63" y="2796726"/>
                <a:ext cx="2206245" cy="5259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9" y="333456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the Separation of variables technique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3295713" y="1674796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407922" y="3661204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9964" y="794730"/>
                <a:ext cx="4577600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64" y="794730"/>
                <a:ext cx="4577600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0651" y="1699200"/>
                <a:ext cx="99988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51" y="1699200"/>
                <a:ext cx="999889" cy="5259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08328" y="1699200"/>
                <a:ext cx="1946750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28" y="1699200"/>
                <a:ext cx="1946750" cy="8073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46394" y="2522515"/>
                <a:ext cx="16208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94" y="2522515"/>
                <a:ext cx="162089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5639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77009" y="2931158"/>
                <a:ext cx="1343509" cy="336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09" y="2931158"/>
                <a:ext cx="1343509" cy="336118"/>
              </a:xfrm>
              <a:prstGeom prst="rect">
                <a:avLst/>
              </a:prstGeom>
              <a:blipFill rotWithShape="0">
                <a:blip r:embed="rId10"/>
                <a:stretch>
                  <a:fillRect l="-4072" r="-1357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40149" y="3664576"/>
                <a:ext cx="22062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)(1−2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49" y="3664576"/>
                <a:ext cx="2206245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47111" y="3592334"/>
                <a:ext cx="2914964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111" y="3592334"/>
                <a:ext cx="2914964" cy="8073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48763" y="4454648"/>
                <a:ext cx="25176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63" y="4454648"/>
                <a:ext cx="2517612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3632" t="-4000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48763" y="5015109"/>
                <a:ext cx="1854290" cy="350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63" y="5015109"/>
                <a:ext cx="1854290" cy="350096"/>
              </a:xfrm>
              <a:prstGeom prst="rect">
                <a:avLst/>
              </a:prstGeom>
              <a:blipFill rotWithShape="0">
                <a:blip r:embed="rId14"/>
                <a:stretch>
                  <a:fillRect l="-4590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48763" y="5481160"/>
                <a:ext cx="2165849" cy="350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63" y="5481160"/>
                <a:ext cx="2165849" cy="350096"/>
              </a:xfrm>
              <a:prstGeom prst="rect">
                <a:avLst/>
              </a:prstGeom>
              <a:blipFill rotWithShape="0">
                <a:blip r:embed="rId15"/>
                <a:stretch>
                  <a:fillRect l="-3933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19245" y="5835663"/>
                <a:ext cx="1835502" cy="350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45" y="5835663"/>
                <a:ext cx="1835502" cy="350096"/>
              </a:xfrm>
              <a:prstGeom prst="rect">
                <a:avLst/>
              </a:prstGeom>
              <a:blipFill rotWithShape="0">
                <a:blip r:embed="rId16"/>
                <a:stretch>
                  <a:fillRect l="-2990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8610" y="6199895"/>
                <a:ext cx="1891608" cy="350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−1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610" y="6199895"/>
                <a:ext cx="1891608" cy="350096"/>
              </a:xfrm>
              <a:prstGeom prst="rect">
                <a:avLst/>
              </a:prstGeom>
              <a:blipFill rotWithShape="0">
                <a:blip r:embed="rId17"/>
                <a:stretch>
                  <a:fillRect l="-2903" b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5" y="656799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Can you use a trig identity to create something more familiar?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4301" y="1881326"/>
            <a:ext cx="18891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    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Accent SF" pitchFamily="2" charset="0"/>
              </a:rPr>
              <a:t>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7323" y="1740011"/>
                <a:ext cx="228267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23" y="1740011"/>
                <a:ext cx="2282676" cy="807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96723" y="1740011"/>
                <a:ext cx="259276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⁡(2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23" y="1740011"/>
                <a:ext cx="2592761" cy="8073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1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9" y="683660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one of the trig identities to help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3369012" y="1748797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790529" y="3495427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7323" y="1740011"/>
                <a:ext cx="1794529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23" y="1740011"/>
                <a:ext cx="1794529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1961" y="1726307"/>
                <a:ext cx="2321020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−1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961" y="1726307"/>
                <a:ext cx="2321020" cy="8073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3812" y="2660045"/>
                <a:ext cx="201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12" y="2660045"/>
                <a:ext cx="2013308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212" r="-606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2302" y="3405076"/>
                <a:ext cx="259276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⁡(2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02" y="3405076"/>
                <a:ext cx="2592761" cy="8073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93432" y="3560273"/>
                <a:ext cx="51984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2" y="3560273"/>
                <a:ext cx="519841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3432" y="4047443"/>
                <a:ext cx="5197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2" y="4047443"/>
                <a:ext cx="5197641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84870" y="4568910"/>
                <a:ext cx="3979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70" y="4568910"/>
                <a:ext cx="397980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9463" y="4956234"/>
                <a:ext cx="5003549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⁡(2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3" y="4956234"/>
                <a:ext cx="5003549" cy="80733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0971" y="6019371"/>
                <a:ext cx="3328604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func>
                          <m:func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71" y="6019371"/>
                <a:ext cx="3328604" cy="46063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37495" y="5926281"/>
                <a:ext cx="3314049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95" y="5926281"/>
                <a:ext cx="3314049" cy="57823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7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75" y="656799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Can you simplify the integral by substituting?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01804" y="1996268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    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/>
                <a:latin typeface="Accent SF" pitchFamily="2" charset="0"/>
              </a:rPr>
              <a:t>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8076" y="1912847"/>
                <a:ext cx="2311338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func>
                            </m:e>
                          </m:ra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76" y="1912847"/>
                <a:ext cx="2311338" cy="807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0456" y="1912847"/>
                <a:ext cx="1529778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456" y="1912847"/>
                <a:ext cx="1529778" cy="8073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1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3"/>
            <a:ext cx="9144000" cy="69319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3200" y="2425700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How do I integrate that!?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40">
            <a:off x="5970925" y="36621"/>
            <a:ext cx="2649456" cy="2344218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4470844"/>
            <a:ext cx="3810000" cy="21431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029075"/>
            <a:ext cx="4762500" cy="2686050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4" y="648341"/>
            <a:ext cx="1428750" cy="1362075"/>
          </a:xfrm>
          <a:prstGeom prst="rect">
            <a:avLst/>
          </a:prstGeom>
        </p:spPr>
      </p:pic>
      <p:pic>
        <p:nvPicPr>
          <p:cNvPr id="12" name="Picture 11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57" y="295666"/>
            <a:ext cx="23812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9" y="475388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a substitution to make things easier</a:t>
            </a:r>
          </a:p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(remember to find dx and replace so the integral is in respect to u)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-3621931" y="2258519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4961" y="2258519"/>
                <a:ext cx="2704138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𝑐𝑜𝑠𝑥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)+1</m:t>
                                  </m:r>
                                </m:e>
                              </m:func>
                            </m:e>
                          </m:ra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61" y="2258519"/>
                <a:ext cx="2704138" cy="807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2129" y="2412407"/>
                <a:ext cx="22150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)+1  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129" y="2412407"/>
                <a:ext cx="221509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473" t="-4000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76498" y="2874072"/>
                <a:ext cx="127118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498" y="2874072"/>
                <a:ext cx="1271182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6654" y="3586906"/>
                <a:ext cx="110882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54" y="3586906"/>
                <a:ext cx="1108829" cy="52591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7280" y="4591394"/>
                <a:ext cx="8497391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80" y="4591394"/>
                <a:ext cx="8497391" cy="80733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422345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Note: you do not have to ‘change u back’ if you are integrating between limits - but remember to change the given limits from x to u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75" y="656799"/>
            <a:ext cx="8763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O.K…… now you can panic!!!!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3962400"/>
            <a:ext cx="4762500" cy="241935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1639962"/>
            <a:ext cx="4762500" cy="2028825"/>
          </a:xfrm>
          <a:prstGeom prst="rect">
            <a:avLst/>
          </a:prstGeom>
        </p:spPr>
      </p:pic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4067175"/>
            <a:ext cx="3990647" cy="2314575"/>
          </a:xfrm>
          <a:prstGeom prst="rect">
            <a:avLst/>
          </a:prstGeom>
        </p:spPr>
      </p:pic>
      <p:pic>
        <p:nvPicPr>
          <p:cNvPr id="8" name="Picture 7" descr="http://www.thecyrenians.org/Resources/Tyneside%20Cyrenians/News/Home_News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8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168400"/>
            <a:ext cx="876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Is the function of a standard form?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922726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 5e</a:t>
            </a:r>
            <a:r>
              <a:rPr lang="en-US" sz="24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7x+2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 , sin(3x-1) , or (4x+3)</a:t>
            </a:r>
            <a:r>
              <a:rPr lang="en-US" sz="24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1/2 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9" name="Picture 7" descr="http://www.thecyrenians.org/Resources/Tyneside%20Cyrenians/News/Home_News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904873"/>
            <a:ext cx="8705850" cy="5286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43208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one of these and adjust for constants!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4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8822" y="399624"/>
                <a:ext cx="8763000" cy="21236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ccent SF" pitchFamily="2" charset="0"/>
                  </a:rPr>
                  <a:t>Is it made up of 2 (parametric) equations?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>
                          <a:outerShdw dist="38100" dir="2700000" algn="tl" rotWithShape="0">
                            <a:schemeClr val="bg1"/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GB" sz="4400" b="1" i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dist="38100" dir="2700000" algn="tl" rotWithShape="0">
                      <a:schemeClr val="bg1"/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4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44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2" y="399624"/>
                <a:ext cx="8763000" cy="21236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000" y="3062426"/>
                <a:ext cx="8763000" cy="772969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Accent SF" pitchFamily="2" charset="0"/>
                  </a:rPr>
                  <a:t>e.g.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  <m:e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Accent SF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400" b="1" cap="none" spc="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/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3062426"/>
                <a:ext cx="8763000" cy="772969"/>
              </a:xfrm>
              <a:prstGeom prst="rect">
                <a:avLst/>
              </a:prstGeom>
              <a:blipFill rotWithShape="0">
                <a:blip r:embed="rId3"/>
                <a:stretch>
                  <a:fillRect b="-5512"/>
                </a:stretch>
              </a:blipFill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0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086" y="583999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Use the formula                             and change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the limits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3422" y="1038903"/>
                <a:ext cx="5733236" cy="1289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6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6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GB" sz="36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  <m:e>
                          <m:r>
                            <a:rPr lang="en-GB" sz="36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36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GB" sz="3600" b="1" i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36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600" b="1" i="1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>
                                <a:outerShdw dist="38100" dir="2700000" algn="tl" rotWithShape="0">
                                  <a:schemeClr val="bg1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36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dist="38100" dir="2700000" algn="tl" rotWithShape="0">
                              <a:schemeClr val="bg1"/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422" y="1038903"/>
                <a:ext cx="5733236" cy="12899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1000" y="2336164"/>
                <a:ext cx="8763000" cy="772969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Accent SF" pitchFamily="2" charset="0"/>
                  </a:rPr>
                  <a:t>e.g.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  <m:e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effectLst/>
                    <a:latin typeface="Accent SF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3200" b="1" i="1" smtClean="0">
                        <a:ln w="9525">
                          <a:noFill/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 smtClean="0">
                            <a:ln w="9525">
                              <a:noFill/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endParaRPr lang="en-US" sz="2400" b="1" cap="none" spc="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/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36164"/>
                <a:ext cx="8763000" cy="772969"/>
              </a:xfrm>
              <a:prstGeom prst="rect">
                <a:avLst/>
              </a:prstGeom>
              <a:blipFill rotWithShape="0">
                <a:blip r:embed="rId7"/>
                <a:stretch>
                  <a:fillRect b="-5512"/>
                </a:stretch>
              </a:blipFill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64847" y="425190"/>
                <a:ext cx="211038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847" y="425190"/>
                <a:ext cx="2110386" cy="7265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" y="3666087"/>
                <a:ext cx="211038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66087"/>
                <a:ext cx="2110386" cy="7265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64847" y="3721462"/>
                <a:ext cx="89428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847" y="3721462"/>
                <a:ext cx="894284" cy="5259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74490" y="3267355"/>
                <a:ext cx="6699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𝑙𝑖𝑚𝑖𝑡𝑠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90" y="3267355"/>
                <a:ext cx="66999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182" r="-818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9728" y="3666087"/>
                <a:ext cx="16669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28" y="3666087"/>
                <a:ext cx="1666930" cy="553998"/>
              </a:xfrm>
              <a:prstGeom prst="rect">
                <a:avLst/>
              </a:prstGeom>
              <a:blipFill rotWithShape="0">
                <a:blip r:embed="rId12"/>
                <a:stretch>
                  <a:fillRect l="-1465" r="-2930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7455" y="4836548"/>
                <a:ext cx="5071773" cy="622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55" y="4836548"/>
                <a:ext cx="5071773" cy="62279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745" y="5889375"/>
                <a:ext cx="4747483" cy="461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108 −81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45" y="5889375"/>
                <a:ext cx="4747483" cy="4619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5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000" y="399624"/>
                <a:ext cx="8763000" cy="2247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ccent SF" pitchFamily="2" charset="0"/>
                  </a:rPr>
                  <a:t>Is it in the form?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54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54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dist="38100" dir="2700000" algn="tl" rotWithShape="0">
                        <a:schemeClr val="bg1"/>
                      </a:outerShdw>
                    </a:effectLst>
                    <a:latin typeface="Accent SF" pitchFamily="2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sSup>
                      <m:sSupPr>
                        <m:ctrlP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)]</m:t>
                        </m:r>
                      </m:e>
                      <m:sup>
                        <m:r>
                          <a:rPr lang="en-GB" sz="54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dist="38100" dir="2700000" algn="tl" rotWithShape="0">
                                <a:schemeClr val="bg1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399624"/>
                <a:ext cx="8763000" cy="22470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000" y="3062426"/>
                <a:ext cx="8763000" cy="8038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ccent SF" pitchFamily="2" charset="0"/>
                  </a:rPr>
                  <a:t>e.g.     </a:t>
                </a:r>
                <a:r>
                  <a:rPr lang="en-US" sz="2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/>
                    <a:latin typeface="Accent SF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3200" b="1" i="1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/>
                    <a:latin typeface="Accent SF" pitchFamily="2" charset="0"/>
                  </a:rPr>
                  <a:t>   , 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/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GB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sSup>
                      <m:sSupPr>
                        <m:ctrlP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GB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baseline="3000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effectLst/>
                    <a:latin typeface="Accent SF" pitchFamily="2" charset="0"/>
                  </a:rPr>
                  <a:t> </a:t>
                </a:r>
                <a:endPara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" y="3062426"/>
                <a:ext cx="8763000" cy="803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0" y="4168017"/>
            <a:ext cx="1941399" cy="194139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00" y="4168017"/>
            <a:ext cx="1941399" cy="1941399"/>
          </a:xfrm>
          <a:prstGeom prst="rect">
            <a:avLst/>
          </a:prstGeom>
        </p:spPr>
      </p:pic>
      <p:pic>
        <p:nvPicPr>
          <p:cNvPr id="6" name="Picture 7" descr="http://www.thecyrenians.org/Resources/Tyneside%20Cyrenians/News/Home_News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7" name="Picture 6" descr="Back Icon - back, go back, green, previous, return, hand draw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0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3208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‘Try’ one of these and adjust for constants!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p:pic>
        <p:nvPicPr>
          <p:cNvPr id="4" name="Picture 7" descr="http://www.thecyrenians.org/Resources/Tyneside%20Cyrenians/News/Home_News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684" y="6191248"/>
            <a:ext cx="704316" cy="666752"/>
          </a:xfrm>
          <a:prstGeom prst="rect">
            <a:avLst/>
          </a:prstGeom>
          <a:noFill/>
        </p:spPr>
      </p:pic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484608"/>
                <a:ext cx="8763000" cy="2029786"/>
              </a:xfrm>
              <a:prstGeom prst="rect">
                <a:avLst/>
              </a:prstGeom>
              <a:noFill/>
              <a:effectLst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nary>
                    </m:oMath>
                  </m:oMathPara>
                </a14:m>
                <a:endParaRPr lang="en-US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ccent SF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n w="9525">
                                        <a:solidFill>
                                          <a:schemeClr val="bg1"/>
                                        </a:solidFill>
                                        <a:prstDash val="solid"/>
                                      </a:ln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n w="9525">
                                    <a:solidFill>
                                      <a:schemeClr val="bg1"/>
                                    </a:solidFill>
                                    <a:prstDash val="solid"/>
                                  </a:ln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n w="9525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effectLst/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en-GB" sz="2400" b="1" i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/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Accent SF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608"/>
                <a:ext cx="8763000" cy="20297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-2590800" y="2665708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7475" y="3771186"/>
                <a:ext cx="7497052" cy="859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32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p>
                          <m:sSupPr>
                            <m:ctrlP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GB" sz="32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GB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32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≠−1)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75" y="3771186"/>
                <a:ext cx="7497052" cy="859338"/>
              </a:xfrm>
              <a:prstGeom prst="rect">
                <a:avLst/>
              </a:prstGeom>
              <a:blipFill rotWithShape="0">
                <a:blip r:embed="rId7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7475" y="4695494"/>
                <a:ext cx="5927007" cy="855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32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GB" sz="32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p>
                          <m:sSupPr>
                            <m:ctrlP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d>
                          <m:dPr>
                            <m:ctrlP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3200" b="1" i="1" cap="none" spc="0" smtClean="0">
                                <a:ln w="9525">
                                  <a:solidFill>
                                    <a:schemeClr val="bg1"/>
                                  </a:solidFill>
                                  <a:prstDash val="solid"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GB" sz="3200" b="1" i="1" cap="none" spc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GB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75" y="4695494"/>
                <a:ext cx="5927007" cy="855875"/>
              </a:xfrm>
              <a:prstGeom prst="rect">
                <a:avLst/>
              </a:prstGeom>
              <a:blipFill rotWithShape="0">
                <a:blip r:embed="rId8"/>
                <a:stretch>
                  <a:fillRect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3703164" y="4894330"/>
            <a:ext cx="8763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ccent SF" pitchFamily="2" charset="0"/>
              </a:rPr>
              <a:t>e.g.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ccent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</TotalTime>
  <Words>1515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RW Allen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 Westwater</dc:creator>
  <cp:lastModifiedBy>Gareth Westwater (GSW)</cp:lastModifiedBy>
  <cp:revision>36</cp:revision>
  <dcterms:created xsi:type="dcterms:W3CDTF">2015-01-28T16:55:49Z</dcterms:created>
  <dcterms:modified xsi:type="dcterms:W3CDTF">2019-03-25T08:00:25Z</dcterms:modified>
</cp:coreProperties>
</file>