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368" r:id="rId5"/>
    <p:sldId id="369" r:id="rId6"/>
    <p:sldId id="482" r:id="rId7"/>
    <p:sldId id="483" r:id="rId8"/>
    <p:sldId id="484" r:id="rId9"/>
    <p:sldId id="488" r:id="rId10"/>
    <p:sldId id="489" r:id="rId11"/>
    <p:sldId id="485" r:id="rId12"/>
    <p:sldId id="486" r:id="rId13"/>
    <p:sldId id="487" r:id="rId14"/>
    <p:sldId id="490" r:id="rId15"/>
    <p:sldId id="491" r:id="rId16"/>
    <p:sldId id="49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5.png"/><Relationship Id="rId2" Type="http://schemas.openxmlformats.org/officeDocument/2006/relationships/image" Target="../media/image96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6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1.png"/><Relationship Id="rId3" Type="http://schemas.openxmlformats.org/officeDocument/2006/relationships/image" Target="../media/image967.png"/><Relationship Id="rId7" Type="http://schemas.openxmlformats.org/officeDocument/2006/relationships/image" Target="../media/image970.png"/><Relationship Id="rId2" Type="http://schemas.openxmlformats.org/officeDocument/2006/relationships/image" Target="../media/image9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8.png"/><Relationship Id="rId5" Type="http://schemas.openxmlformats.org/officeDocument/2006/relationships/image" Target="../media/image969.png"/><Relationship Id="rId4" Type="http://schemas.openxmlformats.org/officeDocument/2006/relationships/image" Target="../media/image968.png"/><Relationship Id="rId9" Type="http://schemas.openxmlformats.org/officeDocument/2006/relationships/image" Target="../media/image97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7.png"/><Relationship Id="rId13" Type="http://schemas.openxmlformats.org/officeDocument/2006/relationships/image" Target="../media/image982.png"/><Relationship Id="rId18" Type="http://schemas.openxmlformats.org/officeDocument/2006/relationships/image" Target="../media/image987.png"/><Relationship Id="rId26" Type="http://schemas.openxmlformats.org/officeDocument/2006/relationships/image" Target="../media/image995.png"/><Relationship Id="rId3" Type="http://schemas.openxmlformats.org/officeDocument/2006/relationships/image" Target="../media/image967.png"/><Relationship Id="rId21" Type="http://schemas.openxmlformats.org/officeDocument/2006/relationships/image" Target="../media/image990.png"/><Relationship Id="rId7" Type="http://schemas.openxmlformats.org/officeDocument/2006/relationships/image" Target="../media/image976.png"/><Relationship Id="rId12" Type="http://schemas.openxmlformats.org/officeDocument/2006/relationships/image" Target="../media/image981.png"/><Relationship Id="rId17" Type="http://schemas.openxmlformats.org/officeDocument/2006/relationships/image" Target="../media/image986.png"/><Relationship Id="rId25" Type="http://schemas.openxmlformats.org/officeDocument/2006/relationships/image" Target="../media/image994.png"/><Relationship Id="rId2" Type="http://schemas.openxmlformats.org/officeDocument/2006/relationships/image" Target="../media/image964.png"/><Relationship Id="rId16" Type="http://schemas.openxmlformats.org/officeDocument/2006/relationships/image" Target="../media/image985.png"/><Relationship Id="rId20" Type="http://schemas.openxmlformats.org/officeDocument/2006/relationships/image" Target="../media/image9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5.png"/><Relationship Id="rId11" Type="http://schemas.openxmlformats.org/officeDocument/2006/relationships/image" Target="../media/image980.png"/><Relationship Id="rId24" Type="http://schemas.openxmlformats.org/officeDocument/2006/relationships/image" Target="../media/image993.png"/><Relationship Id="rId5" Type="http://schemas.openxmlformats.org/officeDocument/2006/relationships/image" Target="../media/image974.png"/><Relationship Id="rId15" Type="http://schemas.openxmlformats.org/officeDocument/2006/relationships/image" Target="../media/image984.png"/><Relationship Id="rId23" Type="http://schemas.openxmlformats.org/officeDocument/2006/relationships/image" Target="../media/image992.png"/><Relationship Id="rId10" Type="http://schemas.openxmlformats.org/officeDocument/2006/relationships/image" Target="../media/image979.png"/><Relationship Id="rId19" Type="http://schemas.openxmlformats.org/officeDocument/2006/relationships/image" Target="../media/image988.png"/><Relationship Id="rId4" Type="http://schemas.openxmlformats.org/officeDocument/2006/relationships/image" Target="../media/image973.png"/><Relationship Id="rId9" Type="http://schemas.openxmlformats.org/officeDocument/2006/relationships/image" Target="../media/image978.png"/><Relationship Id="rId14" Type="http://schemas.openxmlformats.org/officeDocument/2006/relationships/image" Target="../media/image983.png"/><Relationship Id="rId22" Type="http://schemas.openxmlformats.org/officeDocument/2006/relationships/image" Target="../media/image99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6.png"/><Relationship Id="rId2" Type="http://schemas.openxmlformats.org/officeDocument/2006/relationships/image" Target="../media/image96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8.png"/><Relationship Id="rId2" Type="http://schemas.openxmlformats.org/officeDocument/2006/relationships/image" Target="../media/image87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80.png"/><Relationship Id="rId4" Type="http://schemas.openxmlformats.org/officeDocument/2006/relationships/image" Target="../media/image87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6.png"/><Relationship Id="rId3" Type="http://schemas.openxmlformats.org/officeDocument/2006/relationships/image" Target="../media/image881.png"/><Relationship Id="rId7" Type="http://schemas.openxmlformats.org/officeDocument/2006/relationships/image" Target="../media/image885.png"/><Relationship Id="rId2" Type="http://schemas.openxmlformats.org/officeDocument/2006/relationships/image" Target="../media/image8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4.png"/><Relationship Id="rId5" Type="http://schemas.openxmlformats.org/officeDocument/2006/relationships/image" Target="../media/image883.png"/><Relationship Id="rId4" Type="http://schemas.openxmlformats.org/officeDocument/2006/relationships/image" Target="../media/image88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2.png"/><Relationship Id="rId13" Type="http://schemas.openxmlformats.org/officeDocument/2006/relationships/image" Target="../media/image897.png"/><Relationship Id="rId18" Type="http://schemas.openxmlformats.org/officeDocument/2006/relationships/image" Target="../media/image902.png"/><Relationship Id="rId26" Type="http://schemas.openxmlformats.org/officeDocument/2006/relationships/image" Target="../media/image910.png"/><Relationship Id="rId3" Type="http://schemas.openxmlformats.org/officeDocument/2006/relationships/image" Target="../media/image887.png"/><Relationship Id="rId21" Type="http://schemas.openxmlformats.org/officeDocument/2006/relationships/image" Target="../media/image905.png"/><Relationship Id="rId7" Type="http://schemas.openxmlformats.org/officeDocument/2006/relationships/image" Target="../media/image891.png"/><Relationship Id="rId12" Type="http://schemas.openxmlformats.org/officeDocument/2006/relationships/image" Target="../media/image896.png"/><Relationship Id="rId17" Type="http://schemas.openxmlformats.org/officeDocument/2006/relationships/image" Target="../media/image901.png"/><Relationship Id="rId25" Type="http://schemas.openxmlformats.org/officeDocument/2006/relationships/image" Target="../media/image909.png"/><Relationship Id="rId2" Type="http://schemas.openxmlformats.org/officeDocument/2006/relationships/image" Target="../media/image877.png"/><Relationship Id="rId16" Type="http://schemas.openxmlformats.org/officeDocument/2006/relationships/image" Target="../media/image900.png"/><Relationship Id="rId20" Type="http://schemas.openxmlformats.org/officeDocument/2006/relationships/image" Target="../media/image9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0.png"/><Relationship Id="rId11" Type="http://schemas.openxmlformats.org/officeDocument/2006/relationships/image" Target="../media/image895.png"/><Relationship Id="rId24" Type="http://schemas.openxmlformats.org/officeDocument/2006/relationships/image" Target="../media/image908.png"/><Relationship Id="rId5" Type="http://schemas.openxmlformats.org/officeDocument/2006/relationships/image" Target="../media/image889.png"/><Relationship Id="rId15" Type="http://schemas.openxmlformats.org/officeDocument/2006/relationships/image" Target="../media/image899.png"/><Relationship Id="rId23" Type="http://schemas.openxmlformats.org/officeDocument/2006/relationships/image" Target="../media/image907.png"/><Relationship Id="rId10" Type="http://schemas.openxmlformats.org/officeDocument/2006/relationships/image" Target="../media/image894.png"/><Relationship Id="rId19" Type="http://schemas.openxmlformats.org/officeDocument/2006/relationships/image" Target="../media/image903.png"/><Relationship Id="rId4" Type="http://schemas.openxmlformats.org/officeDocument/2006/relationships/image" Target="../media/image888.png"/><Relationship Id="rId9" Type="http://schemas.openxmlformats.org/officeDocument/2006/relationships/image" Target="../media/image893.png"/><Relationship Id="rId14" Type="http://schemas.openxmlformats.org/officeDocument/2006/relationships/image" Target="../media/image898.png"/><Relationship Id="rId22" Type="http://schemas.openxmlformats.org/officeDocument/2006/relationships/image" Target="../media/image90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7.png"/><Relationship Id="rId3" Type="http://schemas.openxmlformats.org/officeDocument/2006/relationships/image" Target="../media/image912.png"/><Relationship Id="rId7" Type="http://schemas.openxmlformats.org/officeDocument/2006/relationships/image" Target="../media/image916.png"/><Relationship Id="rId2" Type="http://schemas.openxmlformats.org/officeDocument/2006/relationships/image" Target="../media/image9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5.png"/><Relationship Id="rId5" Type="http://schemas.openxmlformats.org/officeDocument/2006/relationships/image" Target="../media/image914.png"/><Relationship Id="rId10" Type="http://schemas.openxmlformats.org/officeDocument/2006/relationships/image" Target="../media/image919.png"/><Relationship Id="rId4" Type="http://schemas.openxmlformats.org/officeDocument/2006/relationships/image" Target="../media/image913.png"/><Relationship Id="rId9" Type="http://schemas.openxmlformats.org/officeDocument/2006/relationships/image" Target="../media/image9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5.png"/><Relationship Id="rId13" Type="http://schemas.openxmlformats.org/officeDocument/2006/relationships/image" Target="../media/image930.png"/><Relationship Id="rId3" Type="http://schemas.openxmlformats.org/officeDocument/2006/relationships/image" Target="../media/image920.png"/><Relationship Id="rId7" Type="http://schemas.openxmlformats.org/officeDocument/2006/relationships/image" Target="../media/image924.png"/><Relationship Id="rId12" Type="http://schemas.openxmlformats.org/officeDocument/2006/relationships/image" Target="../media/image929.png"/><Relationship Id="rId17" Type="http://schemas.openxmlformats.org/officeDocument/2006/relationships/image" Target="../media/image934.png"/><Relationship Id="rId2" Type="http://schemas.openxmlformats.org/officeDocument/2006/relationships/image" Target="../media/image911.png"/><Relationship Id="rId16" Type="http://schemas.openxmlformats.org/officeDocument/2006/relationships/image" Target="../media/image9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3.png"/><Relationship Id="rId11" Type="http://schemas.openxmlformats.org/officeDocument/2006/relationships/image" Target="../media/image928.png"/><Relationship Id="rId5" Type="http://schemas.openxmlformats.org/officeDocument/2006/relationships/image" Target="../media/image922.png"/><Relationship Id="rId15" Type="http://schemas.openxmlformats.org/officeDocument/2006/relationships/image" Target="../media/image932.png"/><Relationship Id="rId10" Type="http://schemas.openxmlformats.org/officeDocument/2006/relationships/image" Target="../media/image927.png"/><Relationship Id="rId4" Type="http://schemas.openxmlformats.org/officeDocument/2006/relationships/image" Target="../media/image921.png"/><Relationship Id="rId9" Type="http://schemas.openxmlformats.org/officeDocument/2006/relationships/image" Target="../media/image926.png"/><Relationship Id="rId14" Type="http://schemas.openxmlformats.org/officeDocument/2006/relationships/image" Target="../media/image9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0.png"/><Relationship Id="rId13" Type="http://schemas.openxmlformats.org/officeDocument/2006/relationships/image" Target="../media/image943.png"/><Relationship Id="rId18" Type="http://schemas.openxmlformats.org/officeDocument/2006/relationships/image" Target="../media/image948.png"/><Relationship Id="rId3" Type="http://schemas.openxmlformats.org/officeDocument/2006/relationships/image" Target="../media/image935.png"/><Relationship Id="rId7" Type="http://schemas.openxmlformats.org/officeDocument/2006/relationships/image" Target="../media/image939.png"/><Relationship Id="rId12" Type="http://schemas.openxmlformats.org/officeDocument/2006/relationships/image" Target="../media/image942.png"/><Relationship Id="rId17" Type="http://schemas.openxmlformats.org/officeDocument/2006/relationships/image" Target="../media/image947.png"/><Relationship Id="rId2" Type="http://schemas.openxmlformats.org/officeDocument/2006/relationships/image" Target="../media/image911.png"/><Relationship Id="rId16" Type="http://schemas.openxmlformats.org/officeDocument/2006/relationships/image" Target="../media/image946.png"/><Relationship Id="rId20" Type="http://schemas.openxmlformats.org/officeDocument/2006/relationships/image" Target="../media/image9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8.png"/><Relationship Id="rId11" Type="http://schemas.openxmlformats.org/officeDocument/2006/relationships/image" Target="../media/image941.png"/><Relationship Id="rId5" Type="http://schemas.openxmlformats.org/officeDocument/2006/relationships/image" Target="../media/image937.png"/><Relationship Id="rId15" Type="http://schemas.openxmlformats.org/officeDocument/2006/relationships/image" Target="../media/image945.png"/><Relationship Id="rId10" Type="http://schemas.openxmlformats.org/officeDocument/2006/relationships/image" Target="../media/image934.png"/><Relationship Id="rId19" Type="http://schemas.openxmlformats.org/officeDocument/2006/relationships/image" Target="../media/image949.png"/><Relationship Id="rId4" Type="http://schemas.openxmlformats.org/officeDocument/2006/relationships/image" Target="../media/image936.png"/><Relationship Id="rId9" Type="http://schemas.openxmlformats.org/officeDocument/2006/relationships/image" Target="../media/image933.png"/><Relationship Id="rId14" Type="http://schemas.openxmlformats.org/officeDocument/2006/relationships/image" Target="../media/image94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2.png"/><Relationship Id="rId7" Type="http://schemas.openxmlformats.org/officeDocument/2006/relationships/image" Target="../media/image956.png"/><Relationship Id="rId2" Type="http://schemas.openxmlformats.org/officeDocument/2006/relationships/image" Target="../media/image9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5.png"/><Relationship Id="rId5" Type="http://schemas.openxmlformats.org/officeDocument/2006/relationships/image" Target="../media/image954.png"/><Relationship Id="rId4" Type="http://schemas.openxmlformats.org/officeDocument/2006/relationships/image" Target="../media/image9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3.png"/><Relationship Id="rId3" Type="http://schemas.openxmlformats.org/officeDocument/2006/relationships/image" Target="../media/image958.png"/><Relationship Id="rId7" Type="http://schemas.openxmlformats.org/officeDocument/2006/relationships/image" Target="../media/image962.png"/><Relationship Id="rId2" Type="http://schemas.openxmlformats.org/officeDocument/2006/relationships/image" Target="../media/image9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1.png"/><Relationship Id="rId5" Type="http://schemas.openxmlformats.org/officeDocument/2006/relationships/image" Target="../media/image960.png"/><Relationship Id="rId4" Type="http://schemas.openxmlformats.org/officeDocument/2006/relationships/image" Target="../media/image9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9J</a:t>
            </a:r>
          </a:p>
        </p:txBody>
      </p:sp>
    </p:spTree>
    <p:extLst>
      <p:ext uri="{BB962C8B-B14F-4D97-AF65-F5344CB8AC3E}">
        <p14:creationId xmlns:p14="http://schemas.microsoft.com/office/powerpoint/2010/main" val="1475470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head of a snowman of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loses volume by evaporation at a rate proportional to its surface area. Assuming that the head is spherical, that the volume of a sphere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and that the surface area is</a:t>
                </a:r>
                <a:r>
                  <a:rPr lang="en-GB" sz="1600" i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write down a differential equation for the rate of change of radius of the snowman’s head.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67"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740331" y="1942011"/>
            <a:ext cx="1423852" cy="118001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37758" y="1494298"/>
                <a:ext cx="3936276" cy="402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 first sentence tells us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𝑘𝐴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58" y="1494298"/>
                <a:ext cx="3936276" cy="402611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425438" y="1903600"/>
            <a:ext cx="30044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(the rate of loss of volume is proportional to the head’s surface area)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33897" y="5294812"/>
            <a:ext cx="287383" cy="2873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6055" y="5552492"/>
                <a:ext cx="3936276" cy="631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are being asked to find a differential equation starting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𝑑𝑅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5" y="5552492"/>
                <a:ext cx="3936276" cy="631520"/>
              </a:xfrm>
              <a:prstGeom prst="rect">
                <a:avLst/>
              </a:prstGeom>
              <a:blipFill>
                <a:blip r:embed="rId4"/>
                <a:stretch>
                  <a:fillRect t="-1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743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head of a snowman of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loses volume by evaporation at a rate proportional to its surface area. Assuming that the head is spherical, that the volume of a sphere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and that the surface area is</a:t>
                </a:r>
                <a:r>
                  <a:rPr lang="en-GB" sz="1600" i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write down a differential equation for the rate of change of radius of the snowman’s head.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67"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84661" y="5447989"/>
                <a:ext cx="1288871" cy="559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𝑘𝐴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661" y="5447989"/>
                <a:ext cx="1288871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60569" y="2103118"/>
                <a:ext cx="641394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69" y="2103118"/>
                <a:ext cx="641394" cy="584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70317" y="2098764"/>
                <a:ext cx="375231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317" y="2098764"/>
                <a:ext cx="375231" cy="5843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57848" y="2268581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848" y="2268581"/>
                <a:ext cx="240450" cy="307777"/>
              </a:xfrm>
              <a:prstGeom prst="rect">
                <a:avLst/>
              </a:prstGeom>
              <a:blipFill>
                <a:blip r:embed="rId6"/>
                <a:stretch>
                  <a:fillRect l="-17949" r="-20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45231" y="2103118"/>
                <a:ext cx="377796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231" y="2103118"/>
                <a:ext cx="377796" cy="5843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36570" y="1320130"/>
                <a:ext cx="4484916" cy="618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Use the chain rule, starting with the differential we are trying to find (in this case,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𝑑𝑅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70" y="1320130"/>
                <a:ext cx="4484916" cy="618054"/>
              </a:xfrm>
              <a:prstGeom prst="rect">
                <a:avLst/>
              </a:prstGeom>
              <a:blipFill>
                <a:blip r:embed="rId8"/>
                <a:stretch>
                  <a:fillRect l="-272" t="-1980" r="-1497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23656" y="2878965"/>
                <a:ext cx="4484916" cy="25313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Include the differential we have already (in this case,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need to have 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𝑑𝑅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on the numerator, as we need to cancel the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𝑑𝑉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part…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can do this in one go by including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𝑑𝑅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in the chain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can find this by first finding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𝑑𝑅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56" y="2878965"/>
                <a:ext cx="4484916" cy="2531334"/>
              </a:xfrm>
              <a:prstGeom prst="rect">
                <a:avLst/>
              </a:prstGeom>
              <a:blipFill>
                <a:blip r:embed="rId9"/>
                <a:stretch>
                  <a:fillRect l="-136" t="-240" r="-12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H="1">
            <a:off x="6387738" y="2172787"/>
            <a:ext cx="296091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049588" y="2521130"/>
            <a:ext cx="296091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5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head of a snowman of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loses volume by evaporation at a rate proportional to its surface area. Assuming that the head is spherical, that the volume of a sphere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and that the surface area is</a:t>
                </a:r>
                <a:r>
                  <a:rPr lang="en-GB" sz="1600" i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write down a differential equation for the rate of change of radius of the snowman’s head.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67"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84661" y="5447989"/>
                <a:ext cx="1288871" cy="559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𝑘𝐴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661" y="5447989"/>
                <a:ext cx="1288871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043747" y="1232261"/>
                <a:ext cx="51347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3747" y="1232261"/>
                <a:ext cx="513474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70615" y="1227907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615" y="1227907"/>
                <a:ext cx="299890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897186" y="1349828"/>
                <a:ext cx="14804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7186" y="1349828"/>
                <a:ext cx="148049" cy="246221"/>
              </a:xfrm>
              <a:prstGeom prst="rect">
                <a:avLst/>
              </a:prstGeom>
              <a:blipFill>
                <a:blip r:embed="rId6"/>
                <a:stretch>
                  <a:fillRect l="-36000" r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88775" y="1232261"/>
                <a:ext cx="302583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775" y="1232261"/>
                <a:ext cx="302583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99072" y="2278416"/>
                <a:ext cx="1017907" cy="4962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072" y="2278416"/>
                <a:ext cx="1017907" cy="496290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194569" y="2835765"/>
                <a:ext cx="1092158" cy="499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den>
                      </m:f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569" y="2835765"/>
                <a:ext cx="1092158" cy="499945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205442" y="2534183"/>
            <a:ext cx="219999" cy="53123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64480" y="2495791"/>
                <a:ext cx="11843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480" y="2495791"/>
                <a:ext cx="1184366" cy="646331"/>
              </a:xfrm>
              <a:prstGeom prst="rect">
                <a:avLst/>
              </a:prstGeom>
              <a:blipFill>
                <a:blip r:embed="rId10"/>
                <a:stretch>
                  <a:fillRect r="-309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894216" y="1886191"/>
                <a:ext cx="3701143" cy="402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need to find an expression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𝑑𝑅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216" y="1886191"/>
                <a:ext cx="3701143" cy="402674"/>
              </a:xfrm>
              <a:prstGeom prst="rect">
                <a:avLst/>
              </a:prstGeom>
              <a:blipFill>
                <a:blip r:embed="rId11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5209796" y="3156846"/>
            <a:ext cx="219999" cy="53123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377543" y="324908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‘Invert’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190216" y="3441010"/>
                <a:ext cx="1093313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216" y="3441010"/>
                <a:ext cx="1093313" cy="501356"/>
              </a:xfrm>
              <a:prstGeom prst="rect">
                <a:avLst/>
              </a:prstGeom>
              <a:blipFill>
                <a:blip r:embed="rId12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69428" y="4058193"/>
                <a:ext cx="51347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428" y="4058193"/>
                <a:ext cx="513474" cy="467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296296" y="4053839"/>
                <a:ext cx="29989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296" y="4053839"/>
                <a:ext cx="299890" cy="4675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622867" y="4175760"/>
                <a:ext cx="14804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867" y="4175760"/>
                <a:ext cx="148049" cy="246221"/>
              </a:xfrm>
              <a:prstGeom prst="rect">
                <a:avLst/>
              </a:prstGeom>
              <a:blipFill>
                <a:blip r:embed="rId15"/>
                <a:stretch>
                  <a:fillRect l="-36000" r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14456" y="4058193"/>
                <a:ext cx="302583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456" y="4058193"/>
                <a:ext cx="302583" cy="4675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73782" y="4733107"/>
                <a:ext cx="51347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782" y="4733107"/>
                <a:ext cx="513474" cy="46750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272623" y="4868090"/>
                <a:ext cx="46044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𝑘𝐴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2623" y="4868090"/>
                <a:ext cx="460447" cy="246221"/>
              </a:xfrm>
              <a:prstGeom prst="rect">
                <a:avLst/>
              </a:prstGeom>
              <a:blipFill>
                <a:blip r:embed="rId18"/>
                <a:stretch>
                  <a:fillRect l="-1316" r="-6579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40433" y="4868091"/>
                <a:ext cx="14804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433" y="4868091"/>
                <a:ext cx="148049" cy="246221"/>
              </a:xfrm>
              <a:prstGeom prst="rect">
                <a:avLst/>
              </a:prstGeom>
              <a:blipFill>
                <a:blip r:embed="rId19"/>
                <a:stretch>
                  <a:fillRect l="-41667" r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14604" y="4741815"/>
                <a:ext cx="51911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4" y="4741815"/>
                <a:ext cx="519116" cy="46262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69427" y="5373187"/>
                <a:ext cx="513474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427" y="5373187"/>
                <a:ext cx="513474" cy="46750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268268" y="5508170"/>
                <a:ext cx="97719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268" y="5508170"/>
                <a:ext cx="977191" cy="246221"/>
              </a:xfrm>
              <a:prstGeom prst="rect">
                <a:avLst/>
              </a:prstGeom>
              <a:blipFill>
                <a:blip r:embed="rId22"/>
                <a:stretch>
                  <a:fillRect r="-6211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23758" y="5508171"/>
                <a:ext cx="148049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58" y="5508171"/>
                <a:ext cx="148049" cy="246221"/>
              </a:xfrm>
              <a:prstGeom prst="rect">
                <a:avLst/>
              </a:prstGeom>
              <a:blipFill>
                <a:blip r:embed="rId23"/>
                <a:stretch>
                  <a:fillRect l="-37500" r="-3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406639" y="5364478"/>
                <a:ext cx="51911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6639" y="5364478"/>
                <a:ext cx="519116" cy="46262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 flipH="1">
            <a:off x="6614163" y="5529944"/>
            <a:ext cx="500741" cy="20464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402289" y="5656218"/>
            <a:ext cx="500741" cy="204649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65072" y="5969724"/>
                <a:ext cx="84420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072" y="5969724"/>
                <a:ext cx="844205" cy="46750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7378230" y="4345576"/>
            <a:ext cx="267896" cy="653143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7628708" y="4363779"/>
            <a:ext cx="1332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the expressions we have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7878973" y="5003073"/>
            <a:ext cx="267896" cy="653143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Arc 52"/>
          <p:cNvSpPr/>
          <p:nvPr/>
        </p:nvSpPr>
        <p:spPr>
          <a:xfrm>
            <a:off x="7848493" y="5669278"/>
            <a:ext cx="241770" cy="59218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Rectangle 53"/>
          <p:cNvSpPr/>
          <p:nvPr/>
        </p:nvSpPr>
        <p:spPr>
          <a:xfrm>
            <a:off x="6265817" y="4027718"/>
            <a:ext cx="352697" cy="5268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6270172" y="4841969"/>
            <a:ext cx="461554" cy="2786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1502229" y="5455923"/>
            <a:ext cx="988422" cy="5617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792687" y="4032071"/>
            <a:ext cx="348342" cy="531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892834" y="4741819"/>
            <a:ext cx="570411" cy="5442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258491" y="3466013"/>
            <a:ext cx="966652" cy="5050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933509" y="5051756"/>
                <a:ext cx="13324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We can now 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509" y="5051756"/>
                <a:ext cx="1332412" cy="461665"/>
              </a:xfrm>
              <a:prstGeom prst="rect">
                <a:avLst/>
              </a:prstGeom>
              <a:blipFill>
                <a:blip r:embed="rId26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8033658" y="5813756"/>
            <a:ext cx="87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535783" y="4872450"/>
            <a:ext cx="195943" cy="2656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583680" y="5495113"/>
            <a:ext cx="592183" cy="2656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2939143" y="4376062"/>
            <a:ext cx="439783" cy="2656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287383" y="4572005"/>
            <a:ext cx="888274" cy="2656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3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 animBg="1"/>
      <p:bldP spid="24" grpId="0"/>
      <p:bldP spid="29" grpId="0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3" grpId="0"/>
      <p:bldP spid="44" grpId="0"/>
      <p:bldP spid="45" grpId="0"/>
      <p:bldP spid="46" grpId="0"/>
      <p:bldP spid="49" grpId="0"/>
      <p:bldP spid="50" grpId="0" animBg="1"/>
      <p:bldP spid="51" grpId="0"/>
      <p:bldP spid="52" grpId="0" animBg="1"/>
      <p:bldP spid="53" grpId="0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/>
      <p:bldP spid="61" grpId="0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head of a snowman of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loses volume by evaporation at a rate proportional to its surface area. Assuming that the head is spherical, that the volume of a sphere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and that the surface area is</a:t>
                </a:r>
                <a:r>
                  <a:rPr lang="en-GB" sz="1600" i="1" dirty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write down a differential equation for the rate of change of radius of the snowman’s head.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67"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904409" y="1554478"/>
                <a:ext cx="844205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409" y="1554478"/>
                <a:ext cx="844205" cy="4675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4180114" y="2199699"/>
            <a:ext cx="42759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This is telling us that, given the conditions, the radius of the snowman’s head will decrease at a constant rate over time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95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the area of a circle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related to its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by the formula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and that the rate of change of its radius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given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𝑑𝑟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3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9695" y="4686734"/>
            <a:ext cx="3329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Let’s start by unpicking what some of this information means…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358696" y="1622003"/>
                <a:ext cx="833753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96" y="1622003"/>
                <a:ext cx="833753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142309" y="3849189"/>
            <a:ext cx="618308" cy="3570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252652" y="3844835"/>
            <a:ext cx="317862" cy="3744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363050" y="3002311"/>
                <a:ext cx="481606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050" y="3002311"/>
                <a:ext cx="481606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5220788" y="1785257"/>
            <a:ext cx="788126" cy="1088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30536" y="1398506"/>
            <a:ext cx="31263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rate of change of the radius with respect to time is 5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ie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) Every unit of time (lets assume seconds for now), the radius increases by 5cm (so the circle is expanding)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876799" y="3274423"/>
            <a:ext cx="775064" cy="2612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73485" y="3157637"/>
            <a:ext cx="3126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rate of change of the Area with respect to time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9906" y="4220083"/>
            <a:ext cx="1663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radius is 3cm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81200" y="4201886"/>
            <a:ext cx="561703" cy="20465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371758" y="4177969"/>
                <a:ext cx="71513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758" y="4177969"/>
                <a:ext cx="71513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>
            <a:stCxn id="18" idx="3"/>
          </p:cNvCxnSpPr>
          <p:nvPr/>
        </p:nvCxnSpPr>
        <p:spPr>
          <a:xfrm flipV="1">
            <a:off x="5086890" y="4323749"/>
            <a:ext cx="739141" cy="2349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97677" y="4990792"/>
            <a:ext cx="45850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we are being asked: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‘Find the rate at which the Area is increasing at the moment the radius is 3cm, given that the radius is increasing at 5cm per second’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0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5" grpId="1" animBg="1"/>
      <p:bldP spid="9" grpId="0" animBg="1"/>
      <p:bldP spid="9" grpId="1" animBg="1"/>
      <p:bldP spid="10" grpId="0"/>
      <p:bldP spid="15" grpId="0"/>
      <p:bldP spid="16" grpId="0"/>
      <p:bldP spid="17" grpId="0" animBg="1"/>
      <p:bldP spid="17" grpId="1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the area of a circle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related to its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by the formula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and that the rate of change of its radius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given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𝑑𝑟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3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4318" y="4476986"/>
            <a:ext cx="3557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we are being asked: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‘Find the rate at which the Area is increasing at the moment the radius is 3cm, given that the radius is increasing at 5cm per second’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66901" y="1529135"/>
                <a:ext cx="4484916" cy="618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Use the chain rule, starting with the differential we are trying to find (in this case,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𝑑𝐴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901" y="1529135"/>
                <a:ext cx="4484916" cy="618054"/>
              </a:xfrm>
              <a:prstGeom prst="rect">
                <a:avLst/>
              </a:prstGeom>
              <a:blipFill>
                <a:blip r:embed="rId3"/>
                <a:stretch>
                  <a:fillRect l="-272" t="-1980" r="-1359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73485" y="2277290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5" y="2277290"/>
                <a:ext cx="634789" cy="584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53987" y="3087970"/>
                <a:ext cx="4484916" cy="3298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Include the differential we have already (in this case,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𝑑𝑟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Now you need to think what differential to multiply by, so that the two sides are equivalent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will need to have 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on the numerator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will need to cancel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𝑑𝑟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on the numerator, which can be done by having 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𝑑𝑟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on the denominator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we need to find an expression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𝑑𝑟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- can we do that from the information given?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87" y="3087970"/>
                <a:ext cx="4484916" cy="3298211"/>
              </a:xfrm>
              <a:prstGeom prst="rect">
                <a:avLst/>
              </a:prstGeom>
              <a:blipFill>
                <a:blip r:embed="rId5"/>
                <a:stretch>
                  <a:fillRect l="-136" t="-370" r="-1495" b="-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83233" y="2272936"/>
                <a:ext cx="33425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3233" y="2272936"/>
                <a:ext cx="334259" cy="5843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27221" y="2442753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221" y="2442753"/>
                <a:ext cx="240450" cy="307777"/>
              </a:xfrm>
              <a:prstGeom prst="rect">
                <a:avLst/>
              </a:prstGeom>
              <a:blipFill>
                <a:blip r:embed="rId7"/>
                <a:stretch>
                  <a:fillRect l="-17500" r="-17500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14604" y="2277290"/>
                <a:ext cx="371192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4" y="2277290"/>
                <a:ext cx="371192" cy="5843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H="1">
            <a:off x="6287589" y="2342605"/>
            <a:ext cx="296091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265714" y="3831772"/>
            <a:ext cx="296092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146663" y="3836126"/>
            <a:ext cx="248194" cy="4136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8" name="Rectangle 7"/>
          <p:cNvSpPr/>
          <p:nvPr/>
        </p:nvSpPr>
        <p:spPr>
          <a:xfrm>
            <a:off x="6888480" y="2133601"/>
            <a:ext cx="714103" cy="5225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2" name="Rectangle 31"/>
          <p:cNvSpPr/>
          <p:nvPr/>
        </p:nvSpPr>
        <p:spPr>
          <a:xfrm>
            <a:off x="6823168" y="2643052"/>
            <a:ext cx="714103" cy="3178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6936378" y="2677885"/>
            <a:ext cx="296091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89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  <p:bldP spid="24" grpId="0"/>
      <p:bldP spid="25" grpId="0"/>
      <p:bldP spid="29" grpId="0" animBg="1"/>
      <p:bldP spid="29" grpId="1" animBg="1"/>
      <p:bldP spid="30" grpId="0" animBg="1"/>
      <p:bldP spid="30" grpId="1" animBg="1"/>
      <p:bldP spid="8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the area of a circle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related to its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by the formula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and that the rate of change of its radius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given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𝑑𝑟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3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651861" y="1258387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861" y="1258387"/>
                <a:ext cx="634789" cy="5843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61609" y="1254033"/>
                <a:ext cx="33425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09" y="1254033"/>
                <a:ext cx="334259" cy="584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05597" y="1423850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597" y="1423850"/>
                <a:ext cx="240450" cy="307777"/>
              </a:xfrm>
              <a:prstGeom prst="rect">
                <a:avLst/>
              </a:prstGeom>
              <a:blipFill>
                <a:blip r:embed="rId5"/>
                <a:stretch>
                  <a:fillRect l="-17949" r="-20513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92980" y="1258387"/>
                <a:ext cx="371192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0" y="1258387"/>
                <a:ext cx="371192" cy="5843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279199" y="2286392"/>
                <a:ext cx="96000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199" y="2286392"/>
                <a:ext cx="96000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161632" y="2665215"/>
                <a:ext cx="1087414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632" y="2665215"/>
                <a:ext cx="1087414" cy="559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5127064" y="2494993"/>
            <a:ext cx="211290" cy="4746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20937" y="2500143"/>
                <a:ext cx="14717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937" y="2500143"/>
                <a:ext cx="1471748" cy="461665"/>
              </a:xfrm>
              <a:prstGeom prst="rect">
                <a:avLst/>
              </a:prstGeom>
              <a:blipFill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73633" y="3640181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633" y="3640181"/>
                <a:ext cx="634789" cy="5843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83381" y="3635827"/>
                <a:ext cx="33425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381" y="3635827"/>
                <a:ext cx="334259" cy="5843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727369" y="3805644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69" y="3805644"/>
                <a:ext cx="240450" cy="307777"/>
              </a:xfrm>
              <a:prstGeom prst="rect">
                <a:avLst/>
              </a:prstGeom>
              <a:blipFill>
                <a:blip r:embed="rId12"/>
                <a:stretch>
                  <a:fillRect l="-17949" r="-20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014752" y="3640181"/>
                <a:ext cx="371192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4752" y="3640181"/>
                <a:ext cx="371192" cy="58432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77987" y="4463142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987" y="4463142"/>
                <a:ext cx="634789" cy="58432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52900" y="4641668"/>
                <a:ext cx="2003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900" y="4641668"/>
                <a:ext cx="200376" cy="307777"/>
              </a:xfrm>
              <a:prstGeom prst="rect">
                <a:avLst/>
              </a:prstGeom>
              <a:blipFill>
                <a:blip r:embed="rId15"/>
                <a:stretch>
                  <a:fillRect l="-30303" r="-3030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74969" y="4637314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69" y="4637314"/>
                <a:ext cx="240450" cy="307777"/>
              </a:xfrm>
              <a:prstGeom prst="rect">
                <a:avLst/>
              </a:prstGeom>
              <a:blipFill>
                <a:blip r:embed="rId16"/>
                <a:stretch>
                  <a:fillRect l="-17949" r="-20513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827518" y="4628604"/>
                <a:ext cx="4801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518" y="4628604"/>
                <a:ext cx="480131" cy="307777"/>
              </a:xfrm>
              <a:prstGeom prst="rect">
                <a:avLst/>
              </a:prstGeom>
              <a:blipFill>
                <a:blip r:embed="rId17"/>
                <a:stretch>
                  <a:fillRect l="-11392" r="-506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682341" y="5259976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2341" y="5259976"/>
                <a:ext cx="634789" cy="58432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357254" y="5438502"/>
                <a:ext cx="2003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7254" y="5438502"/>
                <a:ext cx="200376" cy="307777"/>
              </a:xfrm>
              <a:prstGeom prst="rect">
                <a:avLst/>
              </a:prstGeom>
              <a:blipFill>
                <a:blip r:embed="rId19"/>
                <a:stretch>
                  <a:fillRect l="-30303" r="-3030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579323" y="5434148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323" y="5434148"/>
                <a:ext cx="240450" cy="307777"/>
              </a:xfrm>
              <a:prstGeom prst="rect">
                <a:avLst/>
              </a:prstGeom>
              <a:blipFill>
                <a:blip r:embed="rId20"/>
                <a:stretch>
                  <a:fillRect l="-17500" r="-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831872" y="5425438"/>
                <a:ext cx="71243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1872" y="5425438"/>
                <a:ext cx="712439" cy="307777"/>
              </a:xfrm>
              <a:prstGeom prst="rect">
                <a:avLst/>
              </a:prstGeom>
              <a:blipFill>
                <a:blip r:embed="rId21"/>
                <a:stretch>
                  <a:fillRect l="-8547" t="-2000" r="-11966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677986" y="5995850"/>
                <a:ext cx="1149161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𝑑𝐴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=30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986" y="5995850"/>
                <a:ext cx="1149161" cy="58432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676501" y="1986337"/>
                <a:ext cx="397110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have an equation linking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already!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501" y="1986337"/>
                <a:ext cx="3971109" cy="307777"/>
              </a:xfrm>
              <a:prstGeom prst="rect">
                <a:avLst/>
              </a:prstGeom>
              <a:blipFill>
                <a:blip r:embed="rId23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7356458" y="4014639"/>
            <a:ext cx="298375" cy="77507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637417" y="4019789"/>
                <a:ext cx="1384662" cy="618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now know both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𝑑𝑟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𝑑𝐴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𝑑𝑟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417" y="4019789"/>
                <a:ext cx="1384662" cy="618054"/>
              </a:xfrm>
              <a:prstGeom prst="rect">
                <a:avLst/>
              </a:prstGeom>
              <a:blipFill>
                <a:blip r:embed="rId24"/>
                <a:stretch>
                  <a:fillRect t="-980" r="-1322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4415247" y="3240371"/>
            <a:ext cx="4371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Substitute these into the equation we formed…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7517567" y="4837599"/>
            <a:ext cx="298375" cy="77507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7382584" y="5634433"/>
            <a:ext cx="289667" cy="722824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689668" y="4807916"/>
                <a:ext cx="153270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are also told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668" y="4807916"/>
                <a:ext cx="1532709" cy="738664"/>
              </a:xfrm>
              <a:prstGeom prst="rect">
                <a:avLst/>
              </a:prstGeom>
              <a:blipFill>
                <a:blip r:embed="rId25"/>
                <a:stretch>
                  <a:fillRect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7624354" y="5839881"/>
            <a:ext cx="1040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96092" y="5974863"/>
                <a:ext cx="352697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0000FF"/>
                    </a:solidFill>
                    <a:latin typeface="Comic Sans MS" pitchFamily="66" charset="0"/>
                  </a:rPr>
                  <a:t>So at the moment given, the area is increasing 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30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0000FF"/>
                    </a:solidFill>
                    <a:latin typeface="Comic Sans MS" pitchFamily="66" charset="0"/>
                  </a:rPr>
                  <a:t> per second</a:t>
                </a: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92" y="5974863"/>
                <a:ext cx="3526971" cy="523220"/>
              </a:xfrm>
              <a:prstGeom prst="rect">
                <a:avLst/>
              </a:prstGeom>
              <a:blipFill>
                <a:blip r:embed="rId26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274318" y="4476986"/>
            <a:ext cx="3557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we are being asked: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‘Find the rate at which the Area is increasing at the moment the radius is 3cm, given that the radius is increasing at 5cm per second’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383384" y="3596641"/>
            <a:ext cx="322216" cy="67055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335487" y="4628608"/>
            <a:ext cx="239484" cy="3004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2133600" y="3831774"/>
            <a:ext cx="609599" cy="40059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6988628" y="3600997"/>
            <a:ext cx="396241" cy="64878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6827520" y="4641671"/>
            <a:ext cx="478971" cy="2873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228011" y="2686597"/>
            <a:ext cx="927463" cy="5268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175863" y="5442860"/>
            <a:ext cx="322218" cy="2612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101840" y="4672152"/>
            <a:ext cx="195943" cy="2612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1950720" y="4171409"/>
            <a:ext cx="627017" cy="2612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8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2" grpId="0" animBg="1"/>
      <p:bldP spid="27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/>
      <p:bldP spid="51" grpId="0" animBg="1"/>
      <p:bldP spid="52" grpId="0" animBg="1"/>
      <p:bldP spid="53" grpId="0"/>
      <p:bldP spid="54" grpId="0"/>
      <p:bldP spid="55" grpId="0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volume of a hemisphere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related to its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by the formula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and the total surface area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given by the formula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. Given that the rate of increase of volume,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the rate of increase of the surface area,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𝑑𝑆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66901" y="1529135"/>
                <a:ext cx="4484916" cy="618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Use the chain rule, starting with the differential we are trying to find (in this case,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𝑑𝑆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901" y="1529135"/>
                <a:ext cx="4484916" cy="618054"/>
              </a:xfrm>
              <a:prstGeom prst="rect">
                <a:avLst/>
              </a:prstGeom>
              <a:blipFill>
                <a:blip r:embed="rId3"/>
                <a:stretch>
                  <a:fillRect l="-272" t="-1980" r="-1359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172891" y="2251164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891" y="2251164"/>
                <a:ext cx="634789" cy="584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53987" y="3087970"/>
                <a:ext cx="4484916" cy="3285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Include the differential we have already (in this case,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need to have 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on the numerator. Since we have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we can use it to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𝑑𝑆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𝑑𝑟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now need to cancel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𝑑𝑉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on the numerator and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on the denominator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can do this in one go by including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𝑑𝑟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in the chain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can find this by first finding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𝑑𝑟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987" y="3087970"/>
                <a:ext cx="4484916" cy="3285964"/>
              </a:xfrm>
              <a:prstGeom prst="rect">
                <a:avLst/>
              </a:prstGeom>
              <a:blipFill>
                <a:blip r:embed="rId5"/>
                <a:stretch>
                  <a:fillRect t="-371" r="-13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82639" y="2246810"/>
                <a:ext cx="375231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639" y="2246810"/>
                <a:ext cx="375231" cy="5843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70170" y="2416627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170" y="2416627"/>
                <a:ext cx="240450" cy="307777"/>
              </a:xfrm>
              <a:prstGeom prst="rect">
                <a:avLst/>
              </a:prstGeom>
              <a:blipFill>
                <a:blip r:embed="rId7"/>
                <a:stretch>
                  <a:fillRect l="-17949" r="-20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557553" y="2251164"/>
                <a:ext cx="348044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7553" y="2251164"/>
                <a:ext cx="348044" cy="5843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10250" y="2420981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0250" y="2420981"/>
                <a:ext cx="240450" cy="307777"/>
              </a:xfrm>
              <a:prstGeom prst="rect">
                <a:avLst/>
              </a:prstGeom>
              <a:blipFill>
                <a:blip r:embed="rId9"/>
                <a:stretch>
                  <a:fillRect l="-17949" r="-20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206342" y="2246810"/>
                <a:ext cx="375231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342" y="2246810"/>
                <a:ext cx="375231" cy="5843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 flipH="1">
            <a:off x="5917475" y="2312125"/>
            <a:ext cx="296091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245533" y="2682240"/>
            <a:ext cx="296091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6561909" y="2686593"/>
            <a:ext cx="296091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7228115" y="2299062"/>
            <a:ext cx="296091" cy="165463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01783" y="3936274"/>
            <a:ext cx="862148" cy="2438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1240971" y="3400696"/>
            <a:ext cx="883919" cy="3788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31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7" grpId="0"/>
      <p:bldP spid="18" grpId="0"/>
      <p:bldP spid="19" grpId="0"/>
      <p:bldP spid="24" grpId="0"/>
      <p:bldP spid="25" grpId="0"/>
      <p:bldP spid="2" grpId="0" animBg="1"/>
      <p:bldP spid="2" grpId="1" animBg="1"/>
      <p:bldP spid="31" grpId="0" animBg="1"/>
      <p:bldP spid="3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volume of a hemisphere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related to its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by the formula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and the total surface area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given by the formula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. Given that the rate of increase of volume,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the rate of increase of the surface area,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𝑑𝑆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51268" y="1397724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268" y="1397724"/>
                <a:ext cx="634789" cy="5843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961016" y="1393370"/>
                <a:ext cx="375231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016" y="1393370"/>
                <a:ext cx="375231" cy="584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348547" y="1563187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547" y="1563187"/>
                <a:ext cx="240450" cy="307777"/>
              </a:xfrm>
              <a:prstGeom prst="rect">
                <a:avLst/>
              </a:prstGeom>
              <a:blipFill>
                <a:blip r:embed="rId5"/>
                <a:stretch>
                  <a:fillRect l="-17500" r="-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35930" y="1397724"/>
                <a:ext cx="348044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930" y="1397724"/>
                <a:ext cx="348044" cy="5843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88627" y="1567541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627" y="1567541"/>
                <a:ext cx="240450" cy="307777"/>
              </a:xfrm>
              <a:prstGeom prst="rect">
                <a:avLst/>
              </a:prstGeom>
              <a:blipFill>
                <a:blip r:embed="rId7"/>
                <a:stretch>
                  <a:fillRect l="-17500" r="-1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284719" y="1393370"/>
                <a:ext cx="375231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4719" y="1393370"/>
                <a:ext cx="375231" cy="5843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393911" y="2869865"/>
                <a:ext cx="105060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911" y="2869865"/>
                <a:ext cx="1050609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171842" y="3327063"/>
                <a:ext cx="1271015" cy="559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842" y="3327063"/>
                <a:ext cx="1271015" cy="5598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810538" y="2769715"/>
                <a:ext cx="1106521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538" y="2769715"/>
                <a:ext cx="1106521" cy="5549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649430" y="3331417"/>
                <a:ext cx="1271015" cy="559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430" y="3331417"/>
                <a:ext cx="1271015" cy="5598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275110" y="3082822"/>
            <a:ext cx="219999" cy="53123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34148" y="3044430"/>
                <a:ext cx="11843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148" y="3044430"/>
                <a:ext cx="1184366" cy="646331"/>
              </a:xfrm>
              <a:prstGeom prst="rect">
                <a:avLst/>
              </a:prstGeom>
              <a:blipFill>
                <a:blip r:embed="rId13"/>
                <a:stretch>
                  <a:fillRect r="-2564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7752698" y="3087176"/>
            <a:ext cx="259187" cy="53123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959634" y="3070555"/>
                <a:ext cx="11843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Differentiate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9634" y="3070555"/>
                <a:ext cx="1184366" cy="646331"/>
              </a:xfrm>
              <a:prstGeom prst="rect">
                <a:avLst/>
              </a:prstGeom>
              <a:blipFill>
                <a:blip r:embed="rId14"/>
                <a:stretch>
                  <a:fillRect t="-943" r="-257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014652" y="2269367"/>
            <a:ext cx="4946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need to find the two differentials so we can substitute them in…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653784" y="3910537"/>
                <a:ext cx="1271015" cy="559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784" y="3910537"/>
                <a:ext cx="1271015" cy="55983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7752698" y="3683713"/>
            <a:ext cx="259187" cy="53123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933508" y="3806429"/>
            <a:ext cx="8273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‘Invert’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70848" y="5168926"/>
                <a:ext cx="1271015" cy="559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48" y="5168926"/>
                <a:ext cx="1271015" cy="55983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911968" y="5168926"/>
                <a:ext cx="1271015" cy="559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968" y="5168926"/>
                <a:ext cx="1271015" cy="55983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54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1" grpId="0"/>
      <p:bldP spid="22" grpId="0"/>
      <p:bldP spid="23" grpId="0" animBg="1"/>
      <p:bldP spid="30" grpId="0"/>
      <p:bldP spid="32" grpId="0" animBg="1"/>
      <p:bldP spid="33" grpId="0"/>
      <p:bldP spid="34" grpId="0"/>
      <p:bldP spid="35" grpId="0"/>
      <p:bldP spid="36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use the chain rule to connect together rates of change, and apply them to practical contexts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volume of a hemisphere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related to its radius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by the formula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and the total surface area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 is given by the formula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. Given that the rate of increase of volume,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the rate of increase of the surface area,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𝑑𝑆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668"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58193" y="1598021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3" y="1598021"/>
                <a:ext cx="634789" cy="5843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67941" y="1593667"/>
                <a:ext cx="375231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941" y="1593667"/>
                <a:ext cx="375231" cy="5843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55472" y="1763484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472" y="1763484"/>
                <a:ext cx="240450" cy="307777"/>
              </a:xfrm>
              <a:prstGeom prst="rect">
                <a:avLst/>
              </a:prstGeom>
              <a:blipFill>
                <a:blip r:embed="rId5"/>
                <a:stretch>
                  <a:fillRect l="-17949" r="-20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42855" y="1598021"/>
                <a:ext cx="348044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855" y="1598021"/>
                <a:ext cx="348044" cy="5843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95552" y="1767838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552" y="1767838"/>
                <a:ext cx="240450" cy="307777"/>
              </a:xfrm>
              <a:prstGeom prst="rect">
                <a:avLst/>
              </a:prstGeom>
              <a:blipFill>
                <a:blip r:embed="rId7"/>
                <a:stretch>
                  <a:fillRect l="-17949" r="-20513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091644" y="1593667"/>
                <a:ext cx="375231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644" y="1593667"/>
                <a:ext cx="375231" cy="5843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70848" y="5168926"/>
                <a:ext cx="1271015" cy="559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48" y="5168926"/>
                <a:ext cx="1271015" cy="559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1911968" y="5168926"/>
                <a:ext cx="1271015" cy="559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𝑑𝑟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𝑑𝑉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968" y="5168926"/>
                <a:ext cx="1271015" cy="5598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53839" y="2438398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839" y="2438398"/>
                <a:ext cx="634789" cy="58432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20044" y="2608215"/>
                <a:ext cx="2003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044" y="2608215"/>
                <a:ext cx="200375" cy="307777"/>
              </a:xfrm>
              <a:prstGeom prst="rect">
                <a:avLst/>
              </a:prstGeom>
              <a:blipFill>
                <a:blip r:embed="rId12"/>
                <a:stretch>
                  <a:fillRect l="-27273" r="-30303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924695" y="2603861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695" y="2603861"/>
                <a:ext cx="240450" cy="307777"/>
              </a:xfrm>
              <a:prstGeom prst="rect">
                <a:avLst/>
              </a:prstGeom>
              <a:blipFill>
                <a:blip r:embed="rId13"/>
                <a:stretch>
                  <a:fillRect l="-17949" r="-20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59827" y="2621278"/>
                <a:ext cx="4801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827" y="2621278"/>
                <a:ext cx="480131" cy="307777"/>
              </a:xfrm>
              <a:prstGeom prst="rect">
                <a:avLst/>
              </a:prstGeom>
              <a:blipFill>
                <a:blip r:embed="rId14"/>
                <a:stretch>
                  <a:fillRect l="-11392" r="-6329"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51861" y="2608215"/>
                <a:ext cx="240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861" y="2608215"/>
                <a:ext cx="240450" cy="307777"/>
              </a:xfrm>
              <a:prstGeom prst="rect">
                <a:avLst/>
              </a:prstGeom>
              <a:blipFill>
                <a:blip r:embed="rId15"/>
                <a:stretch>
                  <a:fillRect l="-17500" r="-17500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939244" y="2442753"/>
                <a:ext cx="606641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244" y="2442753"/>
                <a:ext cx="606641" cy="57817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49485" y="3261358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5" y="3261358"/>
                <a:ext cx="634789" cy="58432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06981" y="3265713"/>
                <a:ext cx="622799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981" y="3265713"/>
                <a:ext cx="622799" cy="57817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053840" y="4101735"/>
                <a:ext cx="634789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840" y="4101735"/>
                <a:ext cx="634789" cy="58432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711336" y="4106089"/>
                <a:ext cx="343043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336" y="4106089"/>
                <a:ext cx="343043" cy="57618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577042" y="1950707"/>
            <a:ext cx="241770" cy="74024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757851" y="1986338"/>
            <a:ext cx="2255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the differentials we calculated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6537853" y="2825918"/>
            <a:ext cx="241770" cy="74024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5279464" y="3605335"/>
            <a:ext cx="241770" cy="740242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705599" y="2839778"/>
            <a:ext cx="1567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a single fraction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21234" y="3789013"/>
            <a:ext cx="888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71406" y="5082235"/>
            <a:ext cx="44762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given the conditions, the rate of increase of the surface area over time is equal to 18 divided by the hemisphere’s radius at that point in time…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21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1" grpId="0"/>
      <p:bldP spid="40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 animBg="1"/>
      <p:bldP spid="51" grpId="0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use the chain rule to connect together rates of change, and apply them to practical contexts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In the decay of radioactive particles, the rate at which particles decay is proportional to the number of particles remaining. Write down a differential equation for the rate of change of the number of particles.</a:t>
            </a: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itchFamily="66" charset="0"/>
                <a:sym typeface="Wingdings" panose="05000000000000000000" pitchFamily="2" charset="2"/>
              </a:rPr>
              <a:t>A differential equation is an equation that can be used to calculate a rate of change over time (essentially, what you have just been doing!)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640184" y="3727269"/>
            <a:ext cx="1332410" cy="1915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98718" y="3784652"/>
                <a:ext cx="312637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be the number of particles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718" y="3784652"/>
                <a:ext cx="3126378" cy="307777"/>
              </a:xfrm>
              <a:prstGeom prst="rect">
                <a:avLst/>
              </a:prstGeom>
              <a:blipFill>
                <a:blip r:embed="rId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>
            <a:off x="3383279" y="2364377"/>
            <a:ext cx="1410789" cy="9231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63587" y="2103898"/>
                <a:ext cx="3431178" cy="402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the rate of decay over time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𝑑𝑁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587" y="2103898"/>
                <a:ext cx="3431178" cy="402611"/>
              </a:xfrm>
              <a:prstGeom prst="rect">
                <a:avLst/>
              </a:prstGeom>
              <a:blipFill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>
            <a:off x="3600995" y="3048000"/>
            <a:ext cx="1502228" cy="50074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55324" y="2839773"/>
                <a:ext cx="31263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 letter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is often used to represent a constant of proportion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324" y="2839773"/>
                <a:ext cx="3126378" cy="523220"/>
              </a:xfrm>
              <a:prstGeom prst="rect">
                <a:avLst/>
              </a:prstGeom>
              <a:blipFill>
                <a:blip r:embed="rId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08617" y="4323806"/>
                <a:ext cx="59715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𝑑𝑁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617" y="4323806"/>
                <a:ext cx="597151" cy="525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13862" y="4484914"/>
                <a:ext cx="3593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862" y="4484914"/>
                <a:ext cx="359394" cy="276999"/>
              </a:xfrm>
              <a:prstGeom prst="rect">
                <a:avLst/>
              </a:prstGeom>
              <a:blipFill>
                <a:blip r:embed="rId6"/>
                <a:stretch>
                  <a:fillRect l="-1695" r="-1525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23016" y="4480559"/>
                <a:ext cx="2268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016" y="4480559"/>
                <a:ext cx="226857" cy="276999"/>
              </a:xfrm>
              <a:prstGeom prst="rect">
                <a:avLst/>
              </a:prstGeom>
              <a:blipFill>
                <a:blip r:embed="rId7"/>
                <a:stretch>
                  <a:fillRect l="-27027" r="-2162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5355771" y="4933405"/>
            <a:ext cx="518162" cy="65749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27566" y="5599611"/>
            <a:ext cx="183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rate of change of particles…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548847" y="4946469"/>
            <a:ext cx="95793" cy="6183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721530" y="5599612"/>
            <a:ext cx="1506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…is proportional to…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6971214" y="4794069"/>
            <a:ext cx="779415" cy="49203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32764" y="5325292"/>
            <a:ext cx="15283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…the number of particles remaining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12822" y="6148252"/>
            <a:ext cx="16633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(decreasing, so needs to be negative)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29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/>
      <p:bldP spid="10" grpId="0"/>
      <p:bldP spid="16" grpId="0"/>
      <p:bldP spid="17" grpId="0"/>
      <p:bldP spid="15" grpId="0"/>
      <p:bldP spid="25" grpId="0"/>
      <p:bldP spid="29" grpId="0"/>
      <p:bldP spid="30" grpId="0"/>
      <p:bldP spid="3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use the chain rule to connect together rates of change, and apply them to practical contexts</a:t>
            </a: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itchFamily="66" charset="0"/>
              </a:rPr>
              <a:t>Newton’s law of cooling states that the rate of loss of temperature of a body is proportional to the excess temperature of the body compared to its surroundings. Write an equation that expresses this law.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9J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535680" y="3735977"/>
            <a:ext cx="1645920" cy="26125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29346" y="3427601"/>
                <a:ext cx="31263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be the temperature of the surroundings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346" y="3427601"/>
                <a:ext cx="3126378" cy="523220"/>
              </a:xfrm>
              <a:prstGeom prst="rect">
                <a:avLst/>
              </a:prstGeom>
              <a:blipFill>
                <a:blip r:embed="rId2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3705496" y="1663337"/>
            <a:ext cx="1467395" cy="151964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64181" y="1459464"/>
                <a:ext cx="343117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the temperature of the body be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181" y="1459464"/>
                <a:ext cx="3431178" cy="307777"/>
              </a:xfrm>
              <a:prstGeom prst="rect">
                <a:avLst/>
              </a:prstGeom>
              <a:blipFill>
                <a:blip r:embed="rId3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H="1">
            <a:off x="3749041" y="2995748"/>
            <a:ext cx="1502228" cy="50074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03370" y="2735269"/>
                <a:ext cx="31263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 letter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is often used to represent a constant of proportion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370" y="2735269"/>
                <a:ext cx="3126378" cy="523220"/>
              </a:xfrm>
              <a:prstGeom prst="rect">
                <a:avLst/>
              </a:prstGeom>
              <a:blipFill>
                <a:blip r:embed="rId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91200" y="4071257"/>
                <a:ext cx="559769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071257"/>
                <a:ext cx="559769" cy="525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35485" y="4223657"/>
                <a:ext cx="3593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85" y="4223657"/>
                <a:ext cx="359394" cy="276999"/>
              </a:xfrm>
              <a:prstGeom prst="rect">
                <a:avLst/>
              </a:prstGeom>
              <a:blipFill>
                <a:blip r:embed="rId6"/>
                <a:stretch>
                  <a:fillRect l="-1695" r="-1525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44639" y="4219302"/>
                <a:ext cx="8865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639" y="4219302"/>
                <a:ext cx="886589" cy="276999"/>
              </a:xfrm>
              <a:prstGeom prst="rect">
                <a:avLst/>
              </a:prstGeom>
              <a:blipFill>
                <a:blip r:embed="rId7"/>
                <a:stretch>
                  <a:fillRect l="-8966" t="-2174" r="-965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5338354" y="4680856"/>
            <a:ext cx="518162" cy="65749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10149" y="5347062"/>
            <a:ext cx="183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rate of change of temperature…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531430" y="4693920"/>
            <a:ext cx="95793" cy="6183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04113" y="5347063"/>
            <a:ext cx="1506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…is proportional to…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119260" y="4576354"/>
            <a:ext cx="779415" cy="49203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15347" y="5072743"/>
            <a:ext cx="15283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…the difference between the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termperature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the body and its surroundings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95405" y="5895703"/>
            <a:ext cx="16633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(decreasing, so needs to be negative)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796935" y="2377440"/>
            <a:ext cx="1410789" cy="92310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98717" y="2008104"/>
                <a:ext cx="2917374" cy="623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Let the rate of change of the temperature over time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717" y="2008104"/>
                <a:ext cx="2917374" cy="623697"/>
              </a:xfrm>
              <a:prstGeom prst="rect">
                <a:avLst/>
              </a:prstGeom>
              <a:blipFill>
                <a:blip r:embed="rId8"/>
                <a:stretch>
                  <a:fillRect t="-971" b="-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253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  <p:bldP spid="12" grpId="0"/>
      <p:bldP spid="13" grpId="0"/>
      <p:bldP spid="15" grpId="0"/>
      <p:bldP spid="17" grpId="0"/>
      <p:bldP spid="19" grpId="0"/>
      <p:bldP spid="20" grpId="0"/>
      <p:bldP spid="20" grpId="1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605471-E0F5-4AE1-B63D-4ED7AFF2417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3718</TotalTime>
  <Words>2766</Words>
  <Application>Microsoft Office PowerPoint</Application>
  <PresentationFormat>On-screen Show (4:3)</PresentationFormat>
  <Paragraphs>243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886</cp:revision>
  <dcterms:created xsi:type="dcterms:W3CDTF">2018-04-30T00:32:33Z</dcterms:created>
  <dcterms:modified xsi:type="dcterms:W3CDTF">2020-12-27T19:36:14Z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