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366" r:id="rId5"/>
    <p:sldId id="367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  <p:sldId id="48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42.png"/><Relationship Id="rId4" Type="http://schemas.openxmlformats.org/officeDocument/2006/relationships/image" Target="../media/image8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7.png"/><Relationship Id="rId13" Type="http://schemas.openxmlformats.org/officeDocument/2006/relationships/image" Target="../media/image852.png"/><Relationship Id="rId3" Type="http://schemas.openxmlformats.org/officeDocument/2006/relationships/image" Target="../media/image815.png"/><Relationship Id="rId7" Type="http://schemas.openxmlformats.org/officeDocument/2006/relationships/image" Target="../media/image846.png"/><Relationship Id="rId12" Type="http://schemas.openxmlformats.org/officeDocument/2006/relationships/image" Target="../media/image851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5.png"/><Relationship Id="rId11" Type="http://schemas.openxmlformats.org/officeDocument/2006/relationships/image" Target="../media/image850.png"/><Relationship Id="rId5" Type="http://schemas.openxmlformats.org/officeDocument/2006/relationships/image" Target="../media/image844.png"/><Relationship Id="rId15" Type="http://schemas.openxmlformats.org/officeDocument/2006/relationships/image" Target="../media/image854.png"/><Relationship Id="rId10" Type="http://schemas.openxmlformats.org/officeDocument/2006/relationships/image" Target="../media/image849.png"/><Relationship Id="rId4" Type="http://schemas.openxmlformats.org/officeDocument/2006/relationships/image" Target="../media/image816.png"/><Relationship Id="rId9" Type="http://schemas.openxmlformats.org/officeDocument/2006/relationships/image" Target="../media/image848.png"/><Relationship Id="rId14" Type="http://schemas.openxmlformats.org/officeDocument/2006/relationships/image" Target="../media/image85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7.png"/><Relationship Id="rId13" Type="http://schemas.openxmlformats.org/officeDocument/2006/relationships/image" Target="../media/image857.png"/><Relationship Id="rId3" Type="http://schemas.openxmlformats.org/officeDocument/2006/relationships/image" Target="../media/image815.png"/><Relationship Id="rId7" Type="http://schemas.openxmlformats.org/officeDocument/2006/relationships/image" Target="../media/image846.png"/><Relationship Id="rId12" Type="http://schemas.openxmlformats.org/officeDocument/2006/relationships/image" Target="../media/image856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5.png"/><Relationship Id="rId11" Type="http://schemas.openxmlformats.org/officeDocument/2006/relationships/image" Target="../media/image855.png"/><Relationship Id="rId5" Type="http://schemas.openxmlformats.org/officeDocument/2006/relationships/image" Target="../media/image844.png"/><Relationship Id="rId15" Type="http://schemas.openxmlformats.org/officeDocument/2006/relationships/image" Target="../media/image859.png"/><Relationship Id="rId10" Type="http://schemas.openxmlformats.org/officeDocument/2006/relationships/image" Target="../media/image849.png"/><Relationship Id="rId4" Type="http://schemas.openxmlformats.org/officeDocument/2006/relationships/image" Target="../media/image816.png"/><Relationship Id="rId9" Type="http://schemas.openxmlformats.org/officeDocument/2006/relationships/image" Target="../media/image848.png"/><Relationship Id="rId14" Type="http://schemas.openxmlformats.org/officeDocument/2006/relationships/image" Target="../media/image85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7.png"/><Relationship Id="rId13" Type="http://schemas.openxmlformats.org/officeDocument/2006/relationships/image" Target="../media/image863.png"/><Relationship Id="rId3" Type="http://schemas.openxmlformats.org/officeDocument/2006/relationships/image" Target="../media/image815.png"/><Relationship Id="rId7" Type="http://schemas.openxmlformats.org/officeDocument/2006/relationships/image" Target="../media/image846.png"/><Relationship Id="rId12" Type="http://schemas.openxmlformats.org/officeDocument/2006/relationships/image" Target="../media/image862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5.png"/><Relationship Id="rId11" Type="http://schemas.openxmlformats.org/officeDocument/2006/relationships/image" Target="../media/image861.png"/><Relationship Id="rId5" Type="http://schemas.openxmlformats.org/officeDocument/2006/relationships/image" Target="../media/image844.png"/><Relationship Id="rId15" Type="http://schemas.openxmlformats.org/officeDocument/2006/relationships/image" Target="../media/image865.png"/><Relationship Id="rId10" Type="http://schemas.openxmlformats.org/officeDocument/2006/relationships/image" Target="../media/image860.png"/><Relationship Id="rId4" Type="http://schemas.openxmlformats.org/officeDocument/2006/relationships/image" Target="../media/image816.png"/><Relationship Id="rId9" Type="http://schemas.openxmlformats.org/officeDocument/2006/relationships/image" Target="../media/image848.png"/><Relationship Id="rId14" Type="http://schemas.openxmlformats.org/officeDocument/2006/relationships/image" Target="../media/image86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8.png"/><Relationship Id="rId13" Type="http://schemas.openxmlformats.org/officeDocument/2006/relationships/image" Target="../media/image873.png"/><Relationship Id="rId3" Type="http://schemas.openxmlformats.org/officeDocument/2006/relationships/image" Target="../media/image815.png"/><Relationship Id="rId7" Type="http://schemas.openxmlformats.org/officeDocument/2006/relationships/image" Target="../media/image867.png"/><Relationship Id="rId12" Type="http://schemas.openxmlformats.org/officeDocument/2006/relationships/image" Target="../media/image872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6.png"/><Relationship Id="rId11" Type="http://schemas.openxmlformats.org/officeDocument/2006/relationships/image" Target="../media/image871.png"/><Relationship Id="rId5" Type="http://schemas.openxmlformats.org/officeDocument/2006/relationships/image" Target="../media/image865.png"/><Relationship Id="rId10" Type="http://schemas.openxmlformats.org/officeDocument/2006/relationships/image" Target="../media/image870.png"/><Relationship Id="rId4" Type="http://schemas.openxmlformats.org/officeDocument/2006/relationships/image" Target="../media/image816.png"/><Relationship Id="rId9" Type="http://schemas.openxmlformats.org/officeDocument/2006/relationships/image" Target="../media/image86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6.png"/><Relationship Id="rId3" Type="http://schemas.openxmlformats.org/officeDocument/2006/relationships/image" Target="../media/image815.png"/><Relationship Id="rId7" Type="http://schemas.openxmlformats.org/officeDocument/2006/relationships/image" Target="../media/image875.png"/><Relationship Id="rId2" Type="http://schemas.openxmlformats.org/officeDocument/2006/relationships/image" Target="../media/image8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65.png"/><Relationship Id="rId4" Type="http://schemas.openxmlformats.org/officeDocument/2006/relationships/image" Target="../media/image8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0.png"/><Relationship Id="rId13" Type="http://schemas.openxmlformats.org/officeDocument/2006/relationships/image" Target="../media/image825.png"/><Relationship Id="rId3" Type="http://schemas.openxmlformats.org/officeDocument/2006/relationships/image" Target="../media/image815.png"/><Relationship Id="rId7" Type="http://schemas.openxmlformats.org/officeDocument/2006/relationships/image" Target="../media/image819.png"/><Relationship Id="rId12" Type="http://schemas.openxmlformats.org/officeDocument/2006/relationships/image" Target="../media/image824.png"/><Relationship Id="rId2" Type="http://schemas.openxmlformats.org/officeDocument/2006/relationships/image" Target="../media/image8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8.png"/><Relationship Id="rId11" Type="http://schemas.openxmlformats.org/officeDocument/2006/relationships/image" Target="../media/image823.png"/><Relationship Id="rId5" Type="http://schemas.openxmlformats.org/officeDocument/2006/relationships/image" Target="../media/image817.png"/><Relationship Id="rId10" Type="http://schemas.openxmlformats.org/officeDocument/2006/relationships/image" Target="../media/image822.png"/><Relationship Id="rId4" Type="http://schemas.openxmlformats.org/officeDocument/2006/relationships/image" Target="../media/image816.png"/><Relationship Id="rId9" Type="http://schemas.openxmlformats.org/officeDocument/2006/relationships/image" Target="../media/image8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9.png"/><Relationship Id="rId3" Type="http://schemas.openxmlformats.org/officeDocument/2006/relationships/image" Target="../media/image815.png"/><Relationship Id="rId7" Type="http://schemas.openxmlformats.org/officeDocument/2006/relationships/image" Target="../media/image1.png"/><Relationship Id="rId2" Type="http://schemas.openxmlformats.org/officeDocument/2006/relationships/image" Target="../media/image8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7.png"/><Relationship Id="rId5" Type="http://schemas.openxmlformats.org/officeDocument/2006/relationships/image" Target="../media/image826.png"/><Relationship Id="rId4" Type="http://schemas.openxmlformats.org/officeDocument/2006/relationships/image" Target="../media/image816.png"/><Relationship Id="rId9" Type="http://schemas.openxmlformats.org/officeDocument/2006/relationships/image" Target="../media/image8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0.png"/><Relationship Id="rId13" Type="http://schemas.openxmlformats.org/officeDocument/2006/relationships/image" Target="../media/image839.png"/><Relationship Id="rId3" Type="http://schemas.openxmlformats.org/officeDocument/2006/relationships/image" Target="../media/image815.png"/><Relationship Id="rId7" Type="http://schemas.openxmlformats.org/officeDocument/2006/relationships/image" Target="../media/image834.png"/><Relationship Id="rId12" Type="http://schemas.openxmlformats.org/officeDocument/2006/relationships/image" Target="../media/image838.png"/><Relationship Id="rId2" Type="http://schemas.openxmlformats.org/officeDocument/2006/relationships/image" Target="../media/image8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3.png"/><Relationship Id="rId11" Type="http://schemas.openxmlformats.org/officeDocument/2006/relationships/image" Target="../media/image837.png"/><Relationship Id="rId5" Type="http://schemas.openxmlformats.org/officeDocument/2006/relationships/image" Target="../media/image832.png"/><Relationship Id="rId10" Type="http://schemas.openxmlformats.org/officeDocument/2006/relationships/image" Target="../media/image836.png"/><Relationship Id="rId4" Type="http://schemas.openxmlformats.org/officeDocument/2006/relationships/image" Target="../media/image816.png"/><Relationship Id="rId9" Type="http://schemas.openxmlformats.org/officeDocument/2006/relationships/image" Target="../media/image8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5.png"/><Relationship Id="rId2" Type="http://schemas.openxmlformats.org/officeDocument/2006/relationships/image" Target="../media/image8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1.png"/><Relationship Id="rId5" Type="http://schemas.openxmlformats.org/officeDocument/2006/relationships/image" Target="../media/image2.png"/><Relationship Id="rId4" Type="http://schemas.openxmlformats.org/officeDocument/2006/relationships/image" Target="../media/image8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9I</a:t>
            </a:r>
          </a:p>
        </p:txBody>
      </p:sp>
    </p:spTree>
    <p:extLst>
      <p:ext uri="{BB962C8B-B14F-4D97-AF65-F5344CB8AC3E}">
        <p14:creationId xmlns:p14="http://schemas.microsoft.com/office/powerpoint/2010/main" val="112705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answer questions based on concave and convex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The point at which a curve changes from being concave to convex is known as a point of inflection.</a:t>
            </a: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735978" y="3823063"/>
            <a:ext cx="2181498" cy="2181498"/>
            <a:chOff x="931817" y="4206240"/>
            <a:chExt cx="2181498" cy="2181498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931817" y="4206240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V="1">
              <a:off x="2024744" y="5299166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Freeform 11"/>
          <p:cNvSpPr/>
          <p:nvPr/>
        </p:nvSpPr>
        <p:spPr>
          <a:xfrm flipH="1">
            <a:off x="3788228" y="3936272"/>
            <a:ext cx="2124891" cy="1872343"/>
          </a:xfrm>
          <a:custGeom>
            <a:avLst/>
            <a:gdLst>
              <a:gd name="connsiteX0" fmla="*/ 0 w 1733005"/>
              <a:gd name="connsiteY0" fmla="*/ 0 h 1515292"/>
              <a:gd name="connsiteX1" fmla="*/ 609600 w 1733005"/>
              <a:gd name="connsiteY1" fmla="*/ 1210492 h 1515292"/>
              <a:gd name="connsiteX2" fmla="*/ 1184365 w 1733005"/>
              <a:gd name="connsiteY2" fmla="*/ 330926 h 1515292"/>
              <a:gd name="connsiteX3" fmla="*/ 1733005 w 1733005"/>
              <a:gd name="connsiteY3" fmla="*/ 1515292 h 151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005" h="1515292">
                <a:moveTo>
                  <a:pt x="0" y="0"/>
                </a:moveTo>
                <a:cubicBezTo>
                  <a:pt x="206103" y="577669"/>
                  <a:pt x="412206" y="1155338"/>
                  <a:pt x="609600" y="1210492"/>
                </a:cubicBezTo>
                <a:cubicBezTo>
                  <a:pt x="806994" y="1265646"/>
                  <a:pt x="997131" y="280126"/>
                  <a:pt x="1184365" y="330926"/>
                </a:cubicBezTo>
                <a:cubicBezTo>
                  <a:pt x="1371599" y="381726"/>
                  <a:pt x="1552302" y="948509"/>
                  <a:pt x="1733005" y="1515292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3905794" y="5172891"/>
            <a:ext cx="126274" cy="161108"/>
            <a:chOff x="6235337" y="2068286"/>
            <a:chExt cx="126274" cy="161108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415246" y="4262846"/>
            <a:ext cx="126274" cy="161108"/>
            <a:chOff x="6235337" y="2068286"/>
            <a:chExt cx="126274" cy="161108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flipH="1">
            <a:off x="3971109" y="4484914"/>
            <a:ext cx="304801" cy="775063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58689" y="3588438"/>
                <a:ext cx="93790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8689" y="3588438"/>
                <a:ext cx="937905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/>
          <p:cNvGrpSpPr/>
          <p:nvPr/>
        </p:nvGrpSpPr>
        <p:grpSpPr>
          <a:xfrm>
            <a:off x="4567646" y="4415246"/>
            <a:ext cx="126274" cy="161108"/>
            <a:chOff x="6235337" y="2068286"/>
            <a:chExt cx="126274" cy="161108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676503" y="4628606"/>
            <a:ext cx="126274" cy="161108"/>
            <a:chOff x="6235337" y="2068286"/>
            <a:chExt cx="126274" cy="161108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759234" y="4833257"/>
            <a:ext cx="126274" cy="161108"/>
            <a:chOff x="6235337" y="2068286"/>
            <a:chExt cx="126274" cy="161108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4833257" y="5064035"/>
            <a:ext cx="126274" cy="161108"/>
            <a:chOff x="6235337" y="2068286"/>
            <a:chExt cx="126274" cy="16110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3962400" y="4968240"/>
            <a:ext cx="126274" cy="161108"/>
            <a:chOff x="6235337" y="2068286"/>
            <a:chExt cx="126274" cy="161108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036423" y="4763589"/>
            <a:ext cx="126274" cy="161108"/>
            <a:chOff x="6235337" y="2068286"/>
            <a:chExt cx="126274" cy="161108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127863" y="4585063"/>
            <a:ext cx="126274" cy="161108"/>
            <a:chOff x="6235337" y="2068286"/>
            <a:chExt cx="126274" cy="161108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228011" y="4397829"/>
            <a:ext cx="126274" cy="161108"/>
            <a:chOff x="6235337" y="2068286"/>
            <a:chExt cx="126274" cy="161108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4942114" y="5233852"/>
            <a:ext cx="126274" cy="161108"/>
            <a:chOff x="6235337" y="2068286"/>
            <a:chExt cx="126274" cy="161108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5111931" y="5334001"/>
            <a:ext cx="126274" cy="161108"/>
            <a:chOff x="6235337" y="2068286"/>
            <a:chExt cx="126274" cy="161108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5273039" y="5233853"/>
            <a:ext cx="126274" cy="161108"/>
            <a:chOff x="6235337" y="2068286"/>
            <a:chExt cx="126274" cy="161108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5390605" y="5020493"/>
            <a:ext cx="126274" cy="161108"/>
            <a:chOff x="6235337" y="2068286"/>
            <a:chExt cx="126274" cy="161108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482045" y="4850676"/>
            <a:ext cx="126274" cy="161108"/>
            <a:chOff x="6235337" y="2068286"/>
            <a:chExt cx="126274" cy="161108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5538650" y="4663442"/>
            <a:ext cx="126274" cy="161108"/>
            <a:chOff x="6235337" y="2068286"/>
            <a:chExt cx="126274" cy="161108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5630090" y="4432665"/>
            <a:ext cx="126274" cy="161108"/>
            <a:chOff x="6235337" y="2068286"/>
            <a:chExt cx="126274" cy="161108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721530" y="4245430"/>
            <a:ext cx="126274" cy="161108"/>
            <a:chOff x="6235337" y="2068286"/>
            <a:chExt cx="126274" cy="161108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5786844" y="4032070"/>
            <a:ext cx="126274" cy="161108"/>
            <a:chOff x="6235337" y="2068286"/>
            <a:chExt cx="126274" cy="161108"/>
          </a:xfrm>
        </p:grpSpPr>
        <p:cxnSp>
          <p:nvCxnSpPr>
            <p:cNvPr id="88" name="Straight Connector 8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9" name="Straight Connector 98"/>
          <p:cNvCxnSpPr/>
          <p:nvPr/>
        </p:nvCxnSpPr>
        <p:spPr>
          <a:xfrm flipH="1">
            <a:off x="4036424" y="4345175"/>
            <a:ext cx="424509" cy="736276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4101739" y="4484915"/>
            <a:ext cx="531221" cy="36575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4167054" y="4663439"/>
            <a:ext cx="535574" cy="4789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 flipV="1">
            <a:off x="4302040" y="4493622"/>
            <a:ext cx="522509" cy="426721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 flipV="1">
            <a:off x="4454440" y="4315098"/>
            <a:ext cx="431069" cy="788125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 flipV="1">
            <a:off x="4632960" y="4493623"/>
            <a:ext cx="349831" cy="790325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4724401" y="4680857"/>
            <a:ext cx="441269" cy="74242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4815843" y="4929052"/>
            <a:ext cx="522512" cy="426720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4898574" y="5120640"/>
            <a:ext cx="570409" cy="13063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4981306" y="4929052"/>
            <a:ext cx="566054" cy="400594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168542" y="4763589"/>
            <a:ext cx="439778" cy="666204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303524" y="4554583"/>
            <a:ext cx="365756" cy="78377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5438503" y="4319451"/>
            <a:ext cx="317863" cy="770709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>
            <a:off x="5512526" y="4132217"/>
            <a:ext cx="317864" cy="849087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62993" y="1506582"/>
            <a:ext cx="41452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we move along this curve, it changes from concave to convex…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 must be an exact point where this change happens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This is known as a point of inflection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1919" y="4127863"/>
            <a:ext cx="34311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At a point of inflection, the curve changes from concave to convex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the sign of the second differential must change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9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C is concave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−2,0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convex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 of inflection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7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873830" y="0"/>
            <a:ext cx="3352800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Poin</a:t>
            </a:r>
            <a:r>
              <a:rPr lang="en-US" sz="1050" dirty="0">
                <a:latin typeface="Comic Sans MS" panose="030F0702030302020204" pitchFamily="66" charset="0"/>
              </a:rPr>
              <a:t>t of inflection</a:t>
            </a:r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 – position where the second differential changes sign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45132" y="1816127"/>
                <a:ext cx="19966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2" y="1816127"/>
                <a:ext cx="1996636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4743297" y="2216721"/>
                <a:ext cx="169520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297" y="2216721"/>
                <a:ext cx="1695208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4638339" y="2782777"/>
                <a:ext cx="1330364" cy="537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339" y="2782777"/>
                <a:ext cx="1330364" cy="537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Arc 103"/>
          <p:cNvSpPr/>
          <p:nvPr/>
        </p:nvSpPr>
        <p:spPr>
          <a:xfrm>
            <a:off x="6651065" y="1998604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844938" y="2003754"/>
                <a:ext cx="14717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938" y="2003754"/>
                <a:ext cx="1471748" cy="461665"/>
              </a:xfrm>
              <a:prstGeom prst="rect">
                <a:avLst/>
              </a:prstGeom>
              <a:blipFill>
                <a:blip r:embed="rId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Arc 107"/>
          <p:cNvSpPr/>
          <p:nvPr/>
        </p:nvSpPr>
        <p:spPr>
          <a:xfrm>
            <a:off x="6280951" y="2516764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6431281" y="2521914"/>
                <a:ext cx="16676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again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81" y="2521914"/>
                <a:ext cx="1667690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110"/>
          <p:cNvSpPr txBox="1"/>
          <p:nvPr/>
        </p:nvSpPr>
        <p:spPr>
          <a:xfrm>
            <a:off x="4258491" y="3436313"/>
            <a:ext cx="4415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you should consider the first interval given…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6020255" y="3814744"/>
                <a:ext cx="75238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255" y="3814744"/>
                <a:ext cx="7523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5474397" y="4298069"/>
                <a:ext cx="7555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397" y="4298069"/>
                <a:ext cx="755528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6595244" y="4289361"/>
                <a:ext cx="65614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244" y="4289361"/>
                <a:ext cx="65614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5852160" y="4093029"/>
            <a:ext cx="400594" cy="2264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509657" y="4088675"/>
            <a:ext cx="400594" cy="2264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4876799" y="4002370"/>
                <a:ext cx="10798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799" y="4002370"/>
                <a:ext cx="1079863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6723016" y="4019786"/>
                <a:ext cx="10798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016" y="4019786"/>
                <a:ext cx="1079863" cy="307777"/>
              </a:xfrm>
              <a:prstGeom prst="rect">
                <a:avLst/>
              </a:prstGeom>
              <a:blipFill>
                <a:blip r:embed="rId14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3892732" y="4646805"/>
                <a:ext cx="4885508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Since the function is linear,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≤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732" y="4646805"/>
                <a:ext cx="4885508" cy="428322"/>
              </a:xfrm>
              <a:prstGeom prst="rect">
                <a:avLst/>
              </a:prstGeom>
              <a:blipFill>
                <a:blip r:embed="rId15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83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1" grpId="0"/>
      <p:bldP spid="98" grpId="0"/>
      <p:bldP spid="104" grpId="0" animBg="1"/>
      <p:bldP spid="106" grpId="0"/>
      <p:bldP spid="108" grpId="0" animBg="1"/>
      <p:bldP spid="110" grpId="0"/>
      <p:bldP spid="111" grpId="0"/>
      <p:bldP spid="112" grpId="0"/>
      <p:bldP spid="113" grpId="0"/>
      <p:bldP spid="114" grpId="0"/>
      <p:bldP spid="116" grpId="0"/>
      <p:bldP spid="117" grpId="0"/>
      <p:bldP spid="1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C is concave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−2,0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convex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 of inflection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7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873830" y="0"/>
            <a:ext cx="3352800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Poin</a:t>
            </a:r>
            <a:r>
              <a:rPr lang="en-US" sz="1050" dirty="0">
                <a:latin typeface="Comic Sans MS" panose="030F0702030302020204" pitchFamily="66" charset="0"/>
              </a:rPr>
              <a:t>t of inflection</a:t>
            </a:r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 – position where the second differential changes sign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45132" y="1816127"/>
                <a:ext cx="19966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2" y="1816127"/>
                <a:ext cx="1996636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4743297" y="2216721"/>
                <a:ext cx="169520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297" y="2216721"/>
                <a:ext cx="1695208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4638339" y="2782777"/>
                <a:ext cx="1330364" cy="537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339" y="2782777"/>
                <a:ext cx="1330364" cy="537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Arc 103"/>
          <p:cNvSpPr/>
          <p:nvPr/>
        </p:nvSpPr>
        <p:spPr>
          <a:xfrm>
            <a:off x="6651065" y="1998604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844938" y="2003754"/>
                <a:ext cx="14717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938" y="2003754"/>
                <a:ext cx="1471748" cy="461665"/>
              </a:xfrm>
              <a:prstGeom prst="rect">
                <a:avLst/>
              </a:prstGeom>
              <a:blipFill>
                <a:blip r:embed="rId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Arc 107"/>
          <p:cNvSpPr/>
          <p:nvPr/>
        </p:nvSpPr>
        <p:spPr>
          <a:xfrm>
            <a:off x="6280951" y="2516764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6431281" y="2521914"/>
                <a:ext cx="16676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again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81" y="2521914"/>
                <a:ext cx="1667690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110"/>
          <p:cNvSpPr txBox="1"/>
          <p:nvPr/>
        </p:nvSpPr>
        <p:spPr>
          <a:xfrm>
            <a:off x="4145281" y="3436313"/>
            <a:ext cx="4528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you should consider the second interval given…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6020255" y="3814744"/>
                <a:ext cx="75238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255" y="3814744"/>
                <a:ext cx="75238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Rectangle 112"/>
              <p:cNvSpPr/>
              <p:nvPr/>
            </p:nvSpPr>
            <p:spPr>
              <a:xfrm>
                <a:off x="5591416" y="4298069"/>
                <a:ext cx="52148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3" name="Rectangle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416" y="4298069"/>
                <a:ext cx="52148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6612877" y="4289361"/>
                <a:ext cx="6208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877" y="4289361"/>
                <a:ext cx="62087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5852160" y="4093029"/>
            <a:ext cx="400594" cy="2264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509657" y="4088675"/>
            <a:ext cx="400594" cy="22642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4876799" y="4002370"/>
                <a:ext cx="10798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799" y="4002370"/>
                <a:ext cx="1079863" cy="307777"/>
              </a:xfrm>
              <a:prstGeom prst="rect">
                <a:avLst/>
              </a:prstGeom>
              <a:blipFill>
                <a:blip r:embed="rId1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6723016" y="4019786"/>
                <a:ext cx="10798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016" y="4019786"/>
                <a:ext cx="1079863" cy="307777"/>
              </a:xfrm>
              <a:prstGeom prst="rect">
                <a:avLst/>
              </a:prstGeom>
              <a:blipFill>
                <a:blip r:embed="rId14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3892732" y="4646805"/>
                <a:ext cx="4885508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Since the function is linear,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732" y="4646805"/>
                <a:ext cx="4885508" cy="428322"/>
              </a:xfrm>
              <a:prstGeom prst="rect">
                <a:avLst/>
              </a:prstGeom>
              <a:blipFill>
                <a:blip r:embed="rId15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72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  <p:bldP spid="113" grpId="0"/>
      <p:bldP spid="114" grpId="0"/>
      <p:bldP spid="116" grpId="0"/>
      <p:bldP spid="117" grpId="0"/>
      <p:bldP spid="1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C is concave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−2,0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convex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 of inflection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7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873830" y="0"/>
            <a:ext cx="3352800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Poin</a:t>
            </a:r>
            <a:r>
              <a:rPr lang="en-US" sz="1050" dirty="0">
                <a:latin typeface="Comic Sans MS" panose="030F0702030302020204" pitchFamily="66" charset="0"/>
              </a:rPr>
              <a:t>t of inflection</a:t>
            </a:r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 – position where the second differential changes sign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45132" y="1816127"/>
                <a:ext cx="19966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132" y="1816127"/>
                <a:ext cx="1996636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4743297" y="2216721"/>
                <a:ext cx="169520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297" y="2216721"/>
                <a:ext cx="1695208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4638339" y="2782777"/>
                <a:ext cx="1330364" cy="537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339" y="2782777"/>
                <a:ext cx="1330364" cy="537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Arc 103"/>
          <p:cNvSpPr/>
          <p:nvPr/>
        </p:nvSpPr>
        <p:spPr>
          <a:xfrm>
            <a:off x="6651065" y="1998604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6844938" y="2003754"/>
                <a:ext cx="14717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4938" y="2003754"/>
                <a:ext cx="1471748" cy="461665"/>
              </a:xfrm>
              <a:prstGeom prst="rect">
                <a:avLst/>
              </a:prstGeom>
              <a:blipFill>
                <a:blip r:embed="rId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Arc 107"/>
          <p:cNvSpPr/>
          <p:nvPr/>
        </p:nvSpPr>
        <p:spPr>
          <a:xfrm>
            <a:off x="6280951" y="2516764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6431281" y="2521914"/>
                <a:ext cx="166769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again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81" y="2521914"/>
                <a:ext cx="1667690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014652" y="3427605"/>
            <a:ext cx="5033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To find the coordinates of the point of inflection, set the second differential equal to 0 (since this point is where the sign of the second differential changes, it make sense that the point itself must give a value of 0)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407725" y="4537554"/>
                <a:ext cx="10861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725" y="4537554"/>
                <a:ext cx="108619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717026" y="4951211"/>
                <a:ext cx="77239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026" y="4951211"/>
                <a:ext cx="7723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818970" y="5273428"/>
                <a:ext cx="673005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970" y="5273428"/>
                <a:ext cx="673005" cy="49705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811602" y="5804651"/>
                <a:ext cx="774827" cy="496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602" y="5804651"/>
                <a:ext cx="774827" cy="496290"/>
              </a:xfrm>
              <a:prstGeom prst="rect">
                <a:avLst/>
              </a:prstGeom>
              <a:blipFill>
                <a:blip r:embed="rId13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305591" y="4659086"/>
            <a:ext cx="206935" cy="43107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447212" y="4707767"/>
            <a:ext cx="753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Add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5318654" y="5116286"/>
            <a:ext cx="206935" cy="43107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418803" y="5617029"/>
            <a:ext cx="206935" cy="43107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525589" y="5195447"/>
            <a:ext cx="1049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6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21383" y="5561207"/>
                <a:ext cx="19811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Use the original equation to find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83" y="5561207"/>
                <a:ext cx="1981199" cy="461665"/>
              </a:xfrm>
              <a:prstGeom prst="rect">
                <a:avLst/>
              </a:prstGeom>
              <a:blipFill>
                <a:blip r:embed="rId14"/>
                <a:stretch>
                  <a:fillRect r="-1538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688255" y="5264718"/>
                <a:ext cx="838435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47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255" y="5264718"/>
                <a:ext cx="838435" cy="5763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955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8" grpId="0" animBg="1"/>
      <p:bldP spid="39" grpId="0" animBg="1"/>
      <p:bldP spid="40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C is concave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−2,0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convex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 of inflection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7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873830" y="0"/>
            <a:ext cx="3352800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Poin</a:t>
            </a:r>
            <a:r>
              <a:rPr lang="en-US" sz="1050" dirty="0">
                <a:latin typeface="Comic Sans MS" panose="030F0702030302020204" pitchFamily="66" charset="0"/>
              </a:rPr>
              <a:t>t of inflection</a:t>
            </a:r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 – position where the second differential changes sign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688255" y="5264718"/>
                <a:ext cx="838435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47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255" y="5264718"/>
                <a:ext cx="838435" cy="5763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796580" y="3122412"/>
                <a:ext cx="1330364" cy="537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580" y="3122412"/>
                <a:ext cx="1330364" cy="5376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6479177" y="3683727"/>
            <a:ext cx="0" cy="5486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35633" y="3732404"/>
                <a:ext cx="513807" cy="50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1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1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633" y="3732404"/>
                <a:ext cx="513807" cy="501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052865" y="4306777"/>
                <a:ext cx="870045" cy="524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865" y="4306777"/>
                <a:ext cx="870045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 flipH="1">
            <a:off x="5590904" y="3696790"/>
            <a:ext cx="500742" cy="5355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901544" y="3683727"/>
            <a:ext cx="500742" cy="53557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167154" y="3784655"/>
                <a:ext cx="83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154" y="3784655"/>
                <a:ext cx="836024" cy="261610"/>
              </a:xfrm>
              <a:prstGeom prst="rect">
                <a:avLst/>
              </a:prstGeom>
              <a:blipFill>
                <a:blip r:embed="rId9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50970" y="3767238"/>
                <a:ext cx="83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970" y="3767238"/>
                <a:ext cx="836024" cy="261610"/>
              </a:xfrm>
              <a:prstGeom prst="rect">
                <a:avLst/>
              </a:prstGeom>
              <a:blipFill>
                <a:blip r:embed="rId10"/>
                <a:stretch>
                  <a:fillRect b="-16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898510" y="4306777"/>
                <a:ext cx="1140953" cy="524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10" y="4306777"/>
                <a:ext cx="1140953" cy="5245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055892" y="4315486"/>
                <a:ext cx="1006301" cy="524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5892" y="4315486"/>
                <a:ext cx="1006301" cy="5245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032069" y="1516484"/>
                <a:ext cx="4815839" cy="1380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You should verify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changes sign across the point we found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Choose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either side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substitute them in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069" y="1516484"/>
                <a:ext cx="4815839" cy="1380378"/>
              </a:xfrm>
              <a:prstGeom prst="rect">
                <a:avLst/>
              </a:prstGeom>
              <a:blipFill>
                <a:blip r:embed="rId13"/>
                <a:stretch>
                  <a:fillRect l="-253" r="-1392" b="-35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 rot="5400000" flipV="1">
            <a:off x="6368665" y="3912849"/>
            <a:ext cx="644431" cy="196274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000206" y="5265112"/>
            <a:ext cx="1654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itchFamily="66" charset="0"/>
              </a:rPr>
              <a:t>Change of sign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1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6" grpId="0"/>
      <p:bldP spid="47" grpId="0"/>
      <p:bldP spid="50" grpId="0"/>
      <p:bldP spid="51" grpId="0"/>
      <p:bldP spid="52" grpId="0"/>
      <p:bldP spid="53" grpId="0"/>
      <p:bldP spid="55" grpId="0" animBg="1"/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C is concave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−2,0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convex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the coordinates of the point of inflection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7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873830" y="0"/>
            <a:ext cx="3352800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Poin</a:t>
            </a:r>
            <a:r>
              <a:rPr lang="en-US" sz="1050" dirty="0">
                <a:latin typeface="Comic Sans MS" panose="030F0702030302020204" pitchFamily="66" charset="0"/>
              </a:rPr>
              <a:t>t of inflection</a:t>
            </a:r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 – position where the second differential changes sign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688255" y="5264718"/>
                <a:ext cx="838435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47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255" y="5264718"/>
                <a:ext cx="838435" cy="5763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l="37754" t="16179" r="14099" b="4826"/>
          <a:stretch/>
        </p:blipFill>
        <p:spPr>
          <a:xfrm>
            <a:off x="4066903" y="1733006"/>
            <a:ext cx="4567034" cy="42149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63899" y="1463040"/>
                <a:ext cx="181197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899" y="1463040"/>
                <a:ext cx="1811970" cy="215444"/>
              </a:xfrm>
              <a:prstGeom prst="rect">
                <a:avLst/>
              </a:prstGeom>
              <a:blipFill>
                <a:blip r:embed="rId7"/>
                <a:stretch>
                  <a:fillRect l="-1342" r="-1342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125272" y="3144181"/>
                <a:ext cx="838435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47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272" y="3144181"/>
                <a:ext cx="838435" cy="5763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47681" y="5978391"/>
            <a:ext cx="3646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a point of inflection is not necessarily a stationary point!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8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answer questions based on concave and convex functions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8571" y="2569028"/>
            <a:ext cx="7540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You might have heard of the terms ‘convex’ and ‘concave’ in science…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7571" y="2792652"/>
            <a:ext cx="4643447" cy="2722066"/>
            <a:chOff x="-707750" y="3174392"/>
            <a:chExt cx="4643447" cy="2722066"/>
          </a:xfrm>
        </p:grpSpPr>
        <p:sp>
          <p:nvSpPr>
            <p:cNvPr id="3" name="Arc 2"/>
            <p:cNvSpPr>
              <a:spLocks noChangeAspect="1"/>
            </p:cNvSpPr>
            <p:nvPr/>
          </p:nvSpPr>
          <p:spPr>
            <a:xfrm rot="2673813">
              <a:off x="-707750" y="3175028"/>
              <a:ext cx="2721430" cy="2721430"/>
            </a:xfrm>
            <a:prstGeom prst="arc">
              <a:avLst>
                <a:gd name="adj1" fmla="val 16200000"/>
                <a:gd name="adj2" fmla="val 56663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Arc 10"/>
            <p:cNvSpPr>
              <a:spLocks noChangeAspect="1"/>
            </p:cNvSpPr>
            <p:nvPr/>
          </p:nvSpPr>
          <p:spPr>
            <a:xfrm rot="18926187" flipH="1">
              <a:off x="1214267" y="3174392"/>
              <a:ext cx="2721430" cy="2721430"/>
            </a:xfrm>
            <a:prstGeom prst="arc">
              <a:avLst>
                <a:gd name="adj1" fmla="val 16200000"/>
                <a:gd name="adj2" fmla="val 56663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04753" y="2803646"/>
            <a:ext cx="5910451" cy="2729672"/>
            <a:chOff x="-1360715" y="3114364"/>
            <a:chExt cx="5910451" cy="2729672"/>
          </a:xfrm>
        </p:grpSpPr>
        <p:sp>
          <p:nvSpPr>
            <p:cNvPr id="14" name="Arc 13"/>
            <p:cNvSpPr>
              <a:spLocks noChangeAspect="1"/>
            </p:cNvSpPr>
            <p:nvPr/>
          </p:nvSpPr>
          <p:spPr>
            <a:xfrm rot="2673813">
              <a:off x="-1360715" y="3114364"/>
              <a:ext cx="2721430" cy="2721430"/>
            </a:xfrm>
            <a:prstGeom prst="arc">
              <a:avLst>
                <a:gd name="adj1" fmla="val 16200000"/>
                <a:gd name="adj2" fmla="val 56663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Arc 14"/>
            <p:cNvSpPr>
              <a:spLocks noChangeAspect="1"/>
            </p:cNvSpPr>
            <p:nvPr/>
          </p:nvSpPr>
          <p:spPr>
            <a:xfrm rot="18926187" flipH="1">
              <a:off x="1828306" y="3122606"/>
              <a:ext cx="2721430" cy="2721430"/>
            </a:xfrm>
            <a:prstGeom prst="arc">
              <a:avLst>
                <a:gd name="adj1" fmla="val 16200000"/>
                <a:gd name="adj2" fmla="val 56663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967665" y="3497802"/>
              <a:ext cx="124287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969145" y="5452369"/>
              <a:ext cx="124287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059620" y="5273337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Convex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81348" y="5274817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Concave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3002" y="6041677"/>
            <a:ext cx="843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In </a:t>
            </a:r>
            <a:r>
              <a:rPr lang="en-US" dirty="0" err="1">
                <a:latin typeface="Comic Sans MS" panose="030F0702030302020204" pitchFamily="66" charset="0"/>
              </a:rPr>
              <a:t>Maths</a:t>
            </a:r>
            <a:r>
              <a:rPr lang="en-US" dirty="0">
                <a:latin typeface="Comic Sans MS" panose="030F0702030302020204" pitchFamily="66" charset="0"/>
              </a:rPr>
              <a:t>, curves can be described as concave, convex, or in some cases both!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30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answer questions based on concave and convex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0963" y="2711409"/>
            <a:ext cx="2325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Comic Sans MS" panose="030F0702030302020204" pitchFamily="66" charset="0"/>
              </a:rPr>
              <a:t>Convex function</a:t>
            </a:r>
          </a:p>
          <a:p>
            <a:pPr algn="ctr"/>
            <a:endParaRPr lang="en-US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“A function where the line segment joining two points is </a:t>
            </a:r>
            <a:r>
              <a:rPr lang="en-US" sz="1400" u="sng" dirty="0">
                <a:latin typeface="Comic Sans MS" panose="030F0702030302020204" pitchFamily="66" charset="0"/>
              </a:rPr>
              <a:t>above</a:t>
            </a:r>
            <a:r>
              <a:rPr lang="en-US" sz="1400" dirty="0">
                <a:latin typeface="Comic Sans MS" panose="030F0702030302020204" pitchFamily="66" charset="0"/>
              </a:rPr>
              <a:t> the function”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4609" y="2724472"/>
            <a:ext cx="2325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Comic Sans MS" panose="030F0702030302020204" pitchFamily="66" charset="0"/>
              </a:rPr>
              <a:t>Concave function</a:t>
            </a:r>
          </a:p>
          <a:p>
            <a:pPr algn="ctr"/>
            <a:endParaRPr lang="en-US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“A function where the line segment joining two points is </a:t>
            </a:r>
            <a:r>
              <a:rPr lang="en-US" sz="1400" u="sng" dirty="0">
                <a:latin typeface="Comic Sans MS" panose="030F0702030302020204" pitchFamily="66" charset="0"/>
              </a:rPr>
              <a:t>below</a:t>
            </a:r>
            <a:r>
              <a:rPr lang="en-US" sz="1400" dirty="0">
                <a:latin typeface="Comic Sans MS" panose="030F0702030302020204" pitchFamily="66" charset="0"/>
              </a:rPr>
              <a:t> the function”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9601" y="4206240"/>
            <a:ext cx="2181498" cy="2181498"/>
            <a:chOff x="931817" y="4206240"/>
            <a:chExt cx="2181498" cy="2181498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931817" y="4206240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V="1">
              <a:off x="2024744" y="5299166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3653246" y="4210594"/>
            <a:ext cx="2181498" cy="2181498"/>
            <a:chOff x="931817" y="4206240"/>
            <a:chExt cx="2181498" cy="2181498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931817" y="4206240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 flipV="1">
              <a:off x="2024744" y="5299166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c 8"/>
          <p:cNvSpPr/>
          <p:nvPr/>
        </p:nvSpPr>
        <p:spPr>
          <a:xfrm rot="5400000">
            <a:off x="-705395" y="2699657"/>
            <a:ext cx="4859383" cy="2072641"/>
          </a:xfrm>
          <a:prstGeom prst="arc">
            <a:avLst>
              <a:gd name="adj1" fmla="val 18054969"/>
              <a:gd name="adj2" fmla="val 34746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 rot="5400000" flipH="1">
            <a:off x="2649581" y="5331820"/>
            <a:ext cx="6723019" cy="4907287"/>
          </a:xfrm>
          <a:prstGeom prst="arc">
            <a:avLst>
              <a:gd name="adj1" fmla="val 460704"/>
              <a:gd name="adj2" fmla="val 34746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9" name="Group 28"/>
          <p:cNvGrpSpPr/>
          <p:nvPr/>
        </p:nvGrpSpPr>
        <p:grpSpPr>
          <a:xfrm>
            <a:off x="6618515" y="4223657"/>
            <a:ext cx="2181498" cy="2181498"/>
            <a:chOff x="931817" y="4206240"/>
            <a:chExt cx="2181498" cy="2181498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931817" y="4206240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5400000" flipV="1">
              <a:off x="2024744" y="5299166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Freeform 9"/>
          <p:cNvSpPr/>
          <p:nvPr/>
        </p:nvSpPr>
        <p:spPr>
          <a:xfrm>
            <a:off x="6679475" y="4336867"/>
            <a:ext cx="2211977" cy="1872343"/>
          </a:xfrm>
          <a:custGeom>
            <a:avLst/>
            <a:gdLst>
              <a:gd name="connsiteX0" fmla="*/ 0 w 1733005"/>
              <a:gd name="connsiteY0" fmla="*/ 0 h 1515292"/>
              <a:gd name="connsiteX1" fmla="*/ 609600 w 1733005"/>
              <a:gd name="connsiteY1" fmla="*/ 1210492 h 1515292"/>
              <a:gd name="connsiteX2" fmla="*/ 1184365 w 1733005"/>
              <a:gd name="connsiteY2" fmla="*/ 330926 h 1515292"/>
              <a:gd name="connsiteX3" fmla="*/ 1733005 w 1733005"/>
              <a:gd name="connsiteY3" fmla="*/ 1515292 h 151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005" h="1515292">
                <a:moveTo>
                  <a:pt x="0" y="0"/>
                </a:moveTo>
                <a:cubicBezTo>
                  <a:pt x="206103" y="577669"/>
                  <a:pt x="412206" y="1155338"/>
                  <a:pt x="609600" y="1210492"/>
                </a:cubicBezTo>
                <a:cubicBezTo>
                  <a:pt x="806994" y="1265646"/>
                  <a:pt x="997131" y="280126"/>
                  <a:pt x="1184365" y="330926"/>
                </a:cubicBezTo>
                <a:cubicBezTo>
                  <a:pt x="1371599" y="381726"/>
                  <a:pt x="1552302" y="948509"/>
                  <a:pt x="1733005" y="1515292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/>
          <p:cNvGrpSpPr/>
          <p:nvPr/>
        </p:nvGrpSpPr>
        <p:grpSpPr>
          <a:xfrm>
            <a:off x="2595154" y="4689566"/>
            <a:ext cx="126274" cy="161108"/>
            <a:chOff x="6235337" y="2068286"/>
            <a:chExt cx="126274" cy="16110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979714" y="5468983"/>
            <a:ext cx="126274" cy="161108"/>
            <a:chOff x="6235337" y="2068286"/>
            <a:chExt cx="126274" cy="161108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3870960" y="5913120"/>
            <a:ext cx="126274" cy="161108"/>
            <a:chOff x="6235337" y="2068286"/>
            <a:chExt cx="126274" cy="161108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5329646" y="4463143"/>
            <a:ext cx="126274" cy="161108"/>
            <a:chOff x="6235337" y="2068286"/>
            <a:chExt cx="126274" cy="161108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6805749" y="4789714"/>
            <a:ext cx="126274" cy="161108"/>
            <a:chOff x="6235337" y="2068286"/>
            <a:chExt cx="126274" cy="1611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7550332" y="5638800"/>
            <a:ext cx="126274" cy="161108"/>
            <a:chOff x="6235337" y="2068286"/>
            <a:chExt cx="126274" cy="161108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7859486" y="4981303"/>
            <a:ext cx="126274" cy="161108"/>
            <a:chOff x="6235337" y="2068286"/>
            <a:chExt cx="126274" cy="161108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8325394" y="4837611"/>
            <a:ext cx="126274" cy="161108"/>
            <a:chOff x="6235337" y="2068286"/>
            <a:chExt cx="126274" cy="161108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/>
          <p:cNvCxnSpPr/>
          <p:nvPr/>
        </p:nvCxnSpPr>
        <p:spPr>
          <a:xfrm flipV="1">
            <a:off x="1027611" y="4763589"/>
            <a:ext cx="1645920" cy="792481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3936274" y="4554583"/>
            <a:ext cx="1471749" cy="1445623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879771" y="4859383"/>
            <a:ext cx="731520" cy="888274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7924800" y="4911634"/>
            <a:ext cx="461554" cy="156755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69312" y="4326130"/>
            <a:ext cx="166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Convex – the line segment is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above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the curve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81658" y="5437318"/>
            <a:ext cx="166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Concave – the line segment is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below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the curve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26843" y="3956227"/>
            <a:ext cx="843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Convex section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123068" y="3743164"/>
            <a:ext cx="935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Concave section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7226423" y="4421080"/>
            <a:ext cx="62144" cy="665825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8302101" y="4199138"/>
            <a:ext cx="131685" cy="49863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6568884" y="2743707"/>
            <a:ext cx="2325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Some functions can contain both convex and concave sections…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69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9" grpId="0" animBg="1"/>
      <p:bldP spid="28" grpId="0" animBg="1"/>
      <p:bldP spid="10" grpId="0" animBg="1"/>
      <p:bldP spid="69" grpId="0"/>
      <p:bldP spid="71" grpId="0"/>
      <p:bldP spid="72" grpId="0"/>
      <p:bldP spid="73" grpId="0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answer questions based on concave and convex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80559" y="2604877"/>
            <a:ext cx="2325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Comic Sans MS" panose="030F0702030302020204" pitchFamily="66" charset="0"/>
              </a:rPr>
              <a:t>Convex function</a:t>
            </a:r>
          </a:p>
          <a:p>
            <a:pPr algn="ctr"/>
            <a:endParaRPr lang="en-US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“A function where the line segment joining two points is </a:t>
            </a:r>
            <a:r>
              <a:rPr lang="en-US" sz="1400" u="sng" dirty="0">
                <a:latin typeface="Comic Sans MS" panose="030F0702030302020204" pitchFamily="66" charset="0"/>
              </a:rPr>
              <a:t>above</a:t>
            </a:r>
            <a:r>
              <a:rPr lang="en-US" sz="1400" dirty="0">
                <a:latin typeface="Comic Sans MS" panose="030F0702030302020204" pitchFamily="66" charset="0"/>
              </a:rPr>
              <a:t> the function”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929197" y="4099708"/>
            <a:ext cx="2181498" cy="2181498"/>
            <a:chOff x="931817" y="4206240"/>
            <a:chExt cx="2181498" cy="2181498"/>
          </a:xfrm>
        </p:grpSpPr>
        <p:cxnSp>
          <p:nvCxnSpPr>
            <p:cNvPr id="62" name="Straight Arrow Connector 61"/>
            <p:cNvCxnSpPr/>
            <p:nvPr/>
          </p:nvCxnSpPr>
          <p:spPr>
            <a:xfrm flipV="1">
              <a:off x="931817" y="4206240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rot="5400000" flipV="1">
              <a:off x="2024744" y="5299166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Arc 64"/>
          <p:cNvSpPr/>
          <p:nvPr/>
        </p:nvSpPr>
        <p:spPr>
          <a:xfrm rot="5400000">
            <a:off x="-385799" y="2593125"/>
            <a:ext cx="4859383" cy="2072641"/>
          </a:xfrm>
          <a:prstGeom prst="arc">
            <a:avLst>
              <a:gd name="adj1" fmla="val 18054969"/>
              <a:gd name="adj2" fmla="val 34746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6" name="Group 65"/>
          <p:cNvGrpSpPr/>
          <p:nvPr/>
        </p:nvGrpSpPr>
        <p:grpSpPr>
          <a:xfrm>
            <a:off x="2914750" y="4583034"/>
            <a:ext cx="126274" cy="161108"/>
            <a:chOff x="6235337" y="2068286"/>
            <a:chExt cx="126274" cy="161108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1299310" y="5362451"/>
            <a:ext cx="126274" cy="161108"/>
            <a:chOff x="6235337" y="2068286"/>
            <a:chExt cx="126274" cy="161108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Straight Connector 78"/>
          <p:cNvCxnSpPr/>
          <p:nvPr/>
        </p:nvCxnSpPr>
        <p:spPr>
          <a:xfrm flipV="1">
            <a:off x="1347207" y="4657057"/>
            <a:ext cx="1645920" cy="792481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088908" y="4219598"/>
            <a:ext cx="166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Convex – the line segment is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above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the curve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6600" y="2278517"/>
            <a:ext cx="49093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For a convex function, the gradient is </a:t>
            </a:r>
            <a:r>
              <a:rPr lang="en-US" sz="1600" u="sng" dirty="0">
                <a:latin typeface="Comic Sans MS" panose="030F0702030302020204" pitchFamily="66" charset="0"/>
              </a:rPr>
              <a:t>increasing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rate of change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of the gradient is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positive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(as in, the value is increasing)</a:t>
            </a:r>
            <a:endParaRPr lang="en-US" sz="1600" u="sng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rate of change of the gradient is given by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the differential of the gradient function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55254" y="4445514"/>
                <a:ext cx="4740675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all values of x in the interval being considered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254" y="4445514"/>
                <a:ext cx="4740675" cy="722442"/>
              </a:xfrm>
              <a:prstGeom prst="rect">
                <a:avLst/>
              </a:prstGeom>
              <a:blipFill>
                <a:blip r:embed="rId2"/>
                <a:stretch>
                  <a:fillRect l="-514" r="-1928" b="-10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0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answer questions based on concave and convex functions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6599" y="2278517"/>
            <a:ext cx="51558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For a concave function, the gradient is </a:t>
            </a:r>
            <a:r>
              <a:rPr lang="en-US" sz="1600" u="sng" dirty="0">
                <a:latin typeface="Comic Sans MS" panose="030F0702030302020204" pitchFamily="66" charset="0"/>
              </a:rPr>
              <a:t>decreasing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rate of change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of the gradient is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negative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(as in, the value is decreasing)</a:t>
            </a:r>
            <a:endParaRPr lang="en-US" sz="1600" u="sng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rate of change of the gradient is given by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the differential of the gradient function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55254" y="4445514"/>
                <a:ext cx="4740675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all values of x in the interval being considered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254" y="4445514"/>
                <a:ext cx="4740675" cy="722442"/>
              </a:xfrm>
              <a:prstGeom prst="rect">
                <a:avLst/>
              </a:prstGeom>
              <a:blipFill>
                <a:blip r:embed="rId2"/>
                <a:stretch>
                  <a:fillRect l="-514" r="-1928" b="-10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65614" y="2602552"/>
            <a:ext cx="2325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Comic Sans MS" panose="030F0702030302020204" pitchFamily="66" charset="0"/>
              </a:rPr>
              <a:t>Concave function</a:t>
            </a:r>
          </a:p>
          <a:p>
            <a:pPr algn="ctr"/>
            <a:endParaRPr lang="en-US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“A function where the line segment joining two points is </a:t>
            </a:r>
            <a:r>
              <a:rPr lang="en-US" sz="1400" u="sng" dirty="0">
                <a:latin typeface="Comic Sans MS" panose="030F0702030302020204" pitchFamily="66" charset="0"/>
              </a:rPr>
              <a:t>below</a:t>
            </a:r>
            <a:r>
              <a:rPr lang="en-US" sz="1400" dirty="0">
                <a:latin typeface="Comic Sans MS" panose="030F0702030302020204" pitchFamily="66" charset="0"/>
              </a:rPr>
              <a:t> the function”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14251" y="4088674"/>
            <a:ext cx="2181498" cy="2181498"/>
            <a:chOff x="931817" y="4206240"/>
            <a:chExt cx="2181498" cy="2181498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931817" y="4206240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V="1">
              <a:off x="2024744" y="5299166"/>
              <a:ext cx="0" cy="21771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Arc 23"/>
          <p:cNvSpPr/>
          <p:nvPr/>
        </p:nvSpPr>
        <p:spPr>
          <a:xfrm rot="5400000" flipH="1">
            <a:off x="-189414" y="5209900"/>
            <a:ext cx="6723019" cy="4907287"/>
          </a:xfrm>
          <a:prstGeom prst="arc">
            <a:avLst>
              <a:gd name="adj1" fmla="val 460704"/>
              <a:gd name="adj2" fmla="val 347466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1031965" y="5791200"/>
            <a:ext cx="126274" cy="161108"/>
            <a:chOff x="6235337" y="2068286"/>
            <a:chExt cx="126274" cy="161108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490651" y="4341223"/>
            <a:ext cx="126274" cy="161108"/>
            <a:chOff x="6235337" y="2068286"/>
            <a:chExt cx="126274" cy="16110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Connector 30"/>
          <p:cNvCxnSpPr/>
          <p:nvPr/>
        </p:nvCxnSpPr>
        <p:spPr>
          <a:xfrm flipH="1">
            <a:off x="1097279" y="4432663"/>
            <a:ext cx="1471749" cy="1445623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642663" y="5315398"/>
            <a:ext cx="166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Concave – the line segment is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below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the curve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5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interval on which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concave.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84766" y="1619795"/>
                <a:ext cx="17664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766" y="1619795"/>
                <a:ext cx="1766445" cy="246221"/>
              </a:xfrm>
              <a:prstGeom prst="rect">
                <a:avLst/>
              </a:prstGeom>
              <a:blipFill>
                <a:blip r:embed="rId5"/>
                <a:stretch>
                  <a:fillRect l="-3448" t="-2500" r="-2069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41223" y="2090057"/>
                <a:ext cx="1453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223" y="2090057"/>
                <a:ext cx="1453025" cy="246221"/>
              </a:xfrm>
              <a:prstGeom prst="rect">
                <a:avLst/>
              </a:prstGeom>
              <a:blipFill>
                <a:blip r:embed="rId6"/>
                <a:stretch>
                  <a:fillRect l="-4184" t="-2500" r="-251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4619" y="2564675"/>
                <a:ext cx="104695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9" y="2564675"/>
                <a:ext cx="1046953" cy="246221"/>
              </a:xfrm>
              <a:prstGeom prst="rect">
                <a:avLst/>
              </a:prstGeom>
              <a:blipFill>
                <a:blip r:embed="rId7"/>
                <a:stretch>
                  <a:fillRect l="-6395" t="-2500" r="-116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6137259" y="1746055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31132" y="1742496"/>
                <a:ext cx="14717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132" y="1742496"/>
                <a:ext cx="1471748" cy="461665"/>
              </a:xfrm>
              <a:prstGeom prst="rect">
                <a:avLst/>
              </a:prstGeom>
              <a:blipFill>
                <a:blip r:embed="rId8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732310" y="2246798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26034" y="2247593"/>
                <a:ext cx="1733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again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034" y="2247593"/>
                <a:ext cx="1733005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58788" y="2996529"/>
                <a:ext cx="3553097" cy="428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For the function to be concave,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88" y="2996529"/>
                <a:ext cx="3553097" cy="428322"/>
              </a:xfrm>
              <a:prstGeom prst="rect">
                <a:avLst/>
              </a:prstGeom>
              <a:blipFill>
                <a:blip r:embed="rId10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41519" y="3587931"/>
                <a:ext cx="6572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519" y="3587931"/>
                <a:ext cx="657231" cy="246221"/>
              </a:xfrm>
              <a:prstGeom prst="rect">
                <a:avLst/>
              </a:prstGeom>
              <a:blipFill>
                <a:blip r:embed="rId11"/>
                <a:stretch>
                  <a:fillRect l="-6481" r="-555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50376" y="4019007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76" y="4019007"/>
                <a:ext cx="543418" cy="246221"/>
              </a:xfrm>
              <a:prstGeom prst="rect">
                <a:avLst/>
              </a:prstGeom>
              <a:blipFill>
                <a:blip r:embed="rId12"/>
                <a:stretch>
                  <a:fillRect l="-5618" r="-674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135772" y="3749027"/>
            <a:ext cx="228708" cy="37012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273039" y="3784656"/>
            <a:ext cx="1171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6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84320" y="4494405"/>
                <a:ext cx="42671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this function is concave between any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that are less than or equal to 0…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320" y="4494405"/>
                <a:ext cx="4267199" cy="523220"/>
              </a:xfrm>
              <a:prstGeom prst="rect">
                <a:avLst/>
              </a:prstGeom>
              <a:blipFill>
                <a:blip r:embed="rId13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8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  <p:bldP spid="3" grpId="0"/>
      <p:bldP spid="18" grpId="0"/>
      <p:bldP spid="19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interval on which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is concave.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15587" y="3653247"/>
                <a:ext cx="5434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587" y="3653247"/>
                <a:ext cx="543418" cy="246221"/>
              </a:xfrm>
              <a:prstGeom prst="rect">
                <a:avLst/>
              </a:prstGeom>
              <a:blipFill>
                <a:blip r:embed="rId5"/>
                <a:stretch>
                  <a:fillRect l="-4444" r="-666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4469" y="4058977"/>
                <a:ext cx="326571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this function is concave between any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that are less than or equal to 0…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9" y="4058977"/>
                <a:ext cx="3265714" cy="738664"/>
              </a:xfrm>
              <a:prstGeom prst="rect">
                <a:avLst/>
              </a:prstGeom>
              <a:blipFill>
                <a:blip r:embed="rId6"/>
                <a:stretch>
                  <a:fillRect t="-1653" r="-74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7"/>
          <a:srcRect l="45324" t="18138" r="17630" b="3201"/>
          <a:stretch/>
        </p:blipFill>
        <p:spPr>
          <a:xfrm>
            <a:off x="4284617" y="1463041"/>
            <a:ext cx="4032069" cy="48158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337763" y="1119442"/>
                <a:ext cx="18705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dirty="0">
                    <a:solidFill>
                      <a:srgbClr val="C00000"/>
                    </a:solidFill>
                    <a:latin typeface="Comic Sans MS" pitchFamily="66" charset="0"/>
                  </a:rPr>
                  <a:t> </a:t>
                </a:r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763" y="1119442"/>
                <a:ext cx="1870512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4646022" y="5059680"/>
            <a:ext cx="126274" cy="161108"/>
            <a:chOff x="6235337" y="2068286"/>
            <a:chExt cx="126274" cy="161108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087291" y="3479075"/>
            <a:ext cx="126274" cy="161108"/>
            <a:chOff x="6235337" y="2068286"/>
            <a:chExt cx="126274" cy="161108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/>
          <p:cNvCxnSpPr/>
          <p:nvPr/>
        </p:nvCxnSpPr>
        <p:spPr>
          <a:xfrm flipH="1">
            <a:off x="4693920" y="3561806"/>
            <a:ext cx="1454332" cy="1593668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30000" y="4758049"/>
            <a:ext cx="166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Concave – the line segment is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below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the curve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249783" y="3439887"/>
            <a:ext cx="209876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333307" y="3131123"/>
                <a:ext cx="74110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307" y="3131123"/>
                <a:ext cx="7411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202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1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Show that the function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is convex for all real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9337" y="3815137"/>
            <a:ext cx="3640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So if this function is always convex, you need to show that the second differential is always greater than 0…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674197" y="1580996"/>
                <a:ext cx="166410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197" y="1580996"/>
                <a:ext cx="1664109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626299" y="2064322"/>
                <a:ext cx="183851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299" y="2064322"/>
                <a:ext cx="1838517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578401" y="2556357"/>
                <a:ext cx="17761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′′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401" y="2556357"/>
                <a:ext cx="1776191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320139" y="1772181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14012" y="1777331"/>
                <a:ext cx="14717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2" y="1777331"/>
                <a:ext cx="1471748" cy="461665"/>
              </a:xfrm>
              <a:prstGeom prst="rect">
                <a:avLst/>
              </a:prstGeom>
              <a:blipFill>
                <a:blip r:embed="rId8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298367" y="2255507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331131" y="2265010"/>
                <a:ext cx="18810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again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131" y="2265010"/>
                <a:ext cx="1881051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218481" y="3657991"/>
                <a:ext cx="304897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real values of x</a:t>
                </a: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481" y="3657991"/>
                <a:ext cx="3048976" cy="338554"/>
              </a:xfrm>
              <a:prstGeom prst="rect">
                <a:avLst/>
              </a:prstGeom>
              <a:blipFill>
                <a:blip r:embed="rId10"/>
                <a:stretch>
                  <a:fillRect t="-3571" r="-200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066904" y="3127159"/>
            <a:ext cx="4807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start your explanation, starting from known facts..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109624" y="4097775"/>
                <a:ext cx="31627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real values of x</a:t>
                </a: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9624" y="4097775"/>
                <a:ext cx="3162789" cy="338554"/>
              </a:xfrm>
              <a:prstGeom prst="rect">
                <a:avLst/>
              </a:prstGeom>
              <a:blipFill>
                <a:blip r:embed="rId11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4748218" y="4572392"/>
                <a:ext cx="35216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+2&gt;2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real values of x</a:t>
                </a: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218" y="4572392"/>
                <a:ext cx="3521670" cy="338554"/>
              </a:xfrm>
              <a:prstGeom prst="rect">
                <a:avLst/>
              </a:prstGeom>
              <a:blipFill>
                <a:blip r:embed="rId12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 flipH="1">
            <a:off x="5024846" y="3818696"/>
            <a:ext cx="189303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4236719" y="3802073"/>
            <a:ext cx="814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 flipH="1">
            <a:off x="4689566" y="4284604"/>
            <a:ext cx="189303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3992879" y="4376839"/>
            <a:ext cx="814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Add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744687" y="5147548"/>
                <a:ext cx="48071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Therefore,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′′</m:t>
                        </m:r>
                      </m:sup>
                    </m:sSup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the function will be convex for all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87" y="5147548"/>
                <a:ext cx="4807130" cy="523220"/>
              </a:xfrm>
              <a:prstGeom prst="rect">
                <a:avLst/>
              </a:prstGeom>
              <a:blipFill>
                <a:blip r:embed="rId13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19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  <p:bldP spid="32" grpId="0"/>
      <p:bldP spid="38" grpId="0"/>
      <p:bldP spid="39" grpId="0" animBg="1"/>
      <p:bldP spid="40" grpId="0"/>
      <p:bldP spid="43" grpId="0" animBg="1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answer questions based on concave and convex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Show that the function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is convex for all real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9I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convex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8011"/>
                <a:ext cx="2063931" cy="667490"/>
              </a:xfrm>
              <a:prstGeom prst="rect">
                <a:avLst/>
              </a:prstGeom>
              <a:blipFill>
                <a:blip r:embed="rId3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For a concave function,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5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0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n-US" sz="10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05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05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for all values of </a:t>
                </a:r>
                <a14:m>
                  <m:oMath xmlns:m="http://schemas.openxmlformats.org/officeDocument/2006/math">
                    <m:r>
                      <a:rPr lang="en-GB" sz="105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05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in the interval being considered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2" y="418012"/>
                <a:ext cx="2172788" cy="667490"/>
              </a:xfrm>
              <a:prstGeom prst="rect">
                <a:avLst/>
              </a:prstGeom>
              <a:blipFill>
                <a:blip r:embed="rId4"/>
                <a:stretch>
                  <a:fillRect b="-265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0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Convex – line segment is above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0331" y="0"/>
            <a:ext cx="1593669" cy="41549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Comic Sans MS" panose="030F0702030302020204" pitchFamily="66" charset="0"/>
              </a:rPr>
              <a:t>Concave – line segment is below the curve </a:t>
            </a:r>
            <a:endParaRPr lang="en-GB" sz="105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9337" y="3815137"/>
            <a:ext cx="3640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So if this function is always convex, you need to show that the second differential is always greater than 0…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29376" t="15067" r="17153" b="10703"/>
          <a:stretch/>
        </p:blipFill>
        <p:spPr>
          <a:xfrm>
            <a:off x="3935582" y="1619795"/>
            <a:ext cx="4851326" cy="3788228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4933405" y="3605349"/>
            <a:ext cx="126274" cy="161108"/>
            <a:chOff x="6235337" y="2068286"/>
            <a:chExt cx="126274" cy="161108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332616" y="2956560"/>
            <a:ext cx="126274" cy="161108"/>
            <a:chOff x="6235337" y="2068286"/>
            <a:chExt cx="126274" cy="161108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6235337" y="2072640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239691" y="2068286"/>
              <a:ext cx="121920" cy="156754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Connector 52"/>
          <p:cNvCxnSpPr/>
          <p:nvPr/>
        </p:nvCxnSpPr>
        <p:spPr>
          <a:xfrm flipH="1">
            <a:off x="4990011" y="3039291"/>
            <a:ext cx="2394859" cy="661852"/>
          </a:xfrm>
          <a:prstGeom prst="line">
            <a:avLst/>
          </a:prstGeom>
          <a:ln w="254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890960" y="2580906"/>
            <a:ext cx="166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Concave – the line segment is </a:t>
            </a:r>
            <a:r>
              <a:rPr lang="en-US" sz="12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above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 the curve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7102632" y="1197819"/>
                <a:ext cx="1545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C00000"/>
                    </a:solidFill>
                    <a:latin typeface="Comic Sans MS" pitchFamily="66" charset="0"/>
                  </a:rPr>
                  <a:t> </a:t>
                </a:r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632" y="1197819"/>
                <a:ext cx="1545295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78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78db98b4-7c56-4667-9532-fea666d1edab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3716</TotalTime>
  <Words>2802</Words>
  <Application>Microsoft Office PowerPoint</Application>
  <PresentationFormat>On-screen Show (4:3)</PresentationFormat>
  <Paragraphs>258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885</cp:revision>
  <dcterms:created xsi:type="dcterms:W3CDTF">2018-04-30T00:32:33Z</dcterms:created>
  <dcterms:modified xsi:type="dcterms:W3CDTF">2020-12-27T19:34:47Z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