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745" r:id="rId5"/>
    <p:sldId id="826" r:id="rId6"/>
    <p:sldId id="827" r:id="rId7"/>
    <p:sldId id="828" r:id="rId8"/>
    <p:sldId id="82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29/12/2020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D966-F121-4216-85BE-902433C7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72250"/>
            <a:ext cx="7886700" cy="1325563"/>
          </a:xfrm>
        </p:spPr>
        <p:txBody>
          <a:bodyPr/>
          <a:lstStyle/>
          <a:p>
            <a:pPr algn="ctr"/>
            <a:r>
              <a:rPr lang="en-GB" b="1" dirty="0"/>
              <a:t>Using second derivatives (9.9)</a:t>
            </a:r>
          </a:p>
        </p:txBody>
      </p:sp>
    </p:spTree>
    <p:extLst>
      <p:ext uri="{BB962C8B-B14F-4D97-AF65-F5344CB8AC3E}">
        <p14:creationId xmlns:p14="http://schemas.microsoft.com/office/powerpoint/2010/main" val="330311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177381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212" y="2654"/>
              <a:ext cx="1733" cy="40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/>
                <a:t>b) It’s negative</a:t>
              </a:r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352655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3444" y="2697"/>
              <a:ext cx="1570" cy="5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dirty="0"/>
                <a:t>d) Not enough information</a:t>
              </a:r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177380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350" y="2719"/>
              <a:ext cx="1661" cy="40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/>
                <a:t>a) It’s positive</a:t>
              </a:r>
            </a:p>
          </p:txBody>
        </p:sp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352655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3350" y="2747"/>
              <a:ext cx="1758" cy="40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/>
                <a:t>c) It’s zero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What can you say about the value of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2000" dirty="0">
                    <a:latin typeface="+mn-lt"/>
                  </a:rPr>
                  <a:t> at the marked point?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756728" y="4039800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B50209-6E4C-44CF-8F5F-75E594A4ED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08" t="5696" r="5908" b="45506"/>
          <a:stretch/>
        </p:blipFill>
        <p:spPr>
          <a:xfrm>
            <a:off x="299815" y="1510591"/>
            <a:ext cx="4967780" cy="20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4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177381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212" y="2654"/>
              <a:ext cx="1733" cy="40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/>
                <a:t>b) It’s negative</a:t>
              </a:r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352655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3444" y="2697"/>
              <a:ext cx="1570" cy="5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dirty="0"/>
                <a:t>d) Not enough information</a:t>
              </a:r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177380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350" y="2719"/>
              <a:ext cx="1661" cy="40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/>
                <a:t>a) It’s positive</a:t>
              </a:r>
            </a:p>
          </p:txBody>
        </p:sp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352655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3350" y="2747"/>
              <a:ext cx="1758" cy="40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/>
                <a:t>c) It’s zero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What can you say about the value of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2000" dirty="0">
                    <a:latin typeface="+mn-lt"/>
                  </a:rPr>
                  <a:t> at the marked point?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758580" y="4015028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A51BF6C-738A-4A78-87C6-2AB48BF560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41" r="4704" b="44936"/>
          <a:stretch/>
        </p:blipFill>
        <p:spPr>
          <a:xfrm>
            <a:off x="139554" y="1499670"/>
            <a:ext cx="5128041" cy="22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177381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212" y="2654"/>
              <a:ext cx="1733" cy="40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/>
                <a:t>b) It’s negative</a:t>
              </a:r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352655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3444" y="2697"/>
              <a:ext cx="1570" cy="5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dirty="0"/>
                <a:t>d) Not enough information</a:t>
              </a:r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177380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350" y="2719"/>
              <a:ext cx="1661" cy="40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/>
                <a:t>a) It’s positive</a:t>
              </a:r>
            </a:p>
          </p:txBody>
        </p:sp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352655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3350" y="2747"/>
              <a:ext cx="1758" cy="40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/>
                <a:t>c) It’s zero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What can you say about the value of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2000" dirty="0">
                    <a:latin typeface="+mn-lt"/>
                  </a:rPr>
                  <a:t> at the marked point?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45568" y="5292242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273C8B-2837-417D-84DB-937CF12B06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49" t="2250" r="5522" b="44427"/>
          <a:stretch/>
        </p:blipFill>
        <p:spPr>
          <a:xfrm>
            <a:off x="118819" y="1509937"/>
            <a:ext cx="5148776" cy="22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242819" y="3070239"/>
            <a:ext cx="3183421" cy="1709158"/>
            <a:chOff x="3161" y="2537"/>
            <a:chExt cx="1814" cy="827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827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564"/>
                  <a:ext cx="1733" cy="72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None/>
                  </a:pPr>
                  <a:r>
                    <a:rPr lang="en-GB" altLang="en-US" sz="1800" dirty="0"/>
                    <a:t>b) Max at </a:t>
                  </a:r>
                  <a14:m>
                    <m:oMath xmlns:m="http://schemas.openxmlformats.org/officeDocument/2006/math">
                      <m:r>
                        <a:rPr lang="en-GB" alt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1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alt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alt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alt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GB" altLang="en-US" sz="18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endParaRPr lang="en-GB" altLang="en-US" sz="1800" dirty="0"/>
                </a:p>
                <a:p>
                  <a:pPr algn="ctr" eaLnBrk="1" hangingPunct="1">
                    <a:spcBef>
                      <a:spcPct val="50000"/>
                    </a:spcBef>
                    <a:buNone/>
                  </a:pPr>
                  <a:r>
                    <a:rPr lang="en-GB" altLang="en-US" sz="1800" dirty="0"/>
                    <a:t>	Min at </a:t>
                  </a:r>
                  <a14:m>
                    <m:oMath xmlns:m="http://schemas.openxmlformats.org/officeDocument/2006/math">
                      <m:r>
                        <a:rPr lang="en-GB" alt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1800" i="1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GB" alt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alt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alt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GB" altLang="en-US" sz="18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endParaRPr lang="en-GB" altLang="en-US" sz="18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564"/>
                  <a:ext cx="1733" cy="7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242819" y="5199141"/>
            <a:ext cx="3182045" cy="604774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3444" y="2697"/>
              <a:ext cx="1570" cy="1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dirty="0"/>
                <a:t>d) Point of inflection at (0,1)</a:t>
              </a:r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097760" y="3070237"/>
            <a:ext cx="3268388" cy="1709869"/>
            <a:chOff x="3350" y="1809"/>
            <a:chExt cx="1842" cy="1322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50" y="1809"/>
              <a:ext cx="1842" cy="13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90" y="1881"/>
                  <a:ext cx="1754" cy="116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457200" indent="-457200" algn="ctr" eaLnBrk="1" hangingPunct="1">
                    <a:spcBef>
                      <a:spcPct val="50000"/>
                    </a:spcBef>
                    <a:buFontTx/>
                    <a:buAutoNum type="alphaLcParenR"/>
                  </a:pPr>
                  <a:r>
                    <a:rPr lang="en-GB" altLang="en-US" sz="1800" dirty="0"/>
                    <a:t>Max at </a:t>
                  </a:r>
                  <a14:m>
                    <m:oMath xmlns:m="http://schemas.openxmlformats.org/officeDocument/2006/math">
                      <m:r>
                        <a:rPr lang="en-GB" alt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GB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alt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GB" altLang="en-US" sz="1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endParaRPr lang="en-GB" altLang="en-US" sz="1800" dirty="0"/>
                </a:p>
                <a:p>
                  <a:pPr algn="ctr" eaLnBrk="1" hangingPunct="1">
                    <a:spcBef>
                      <a:spcPct val="50000"/>
                    </a:spcBef>
                    <a:buNone/>
                  </a:pPr>
                  <a:r>
                    <a:rPr lang="en-GB" altLang="en-US" sz="1800" dirty="0"/>
                    <a:t>	Max at </a:t>
                  </a:r>
                  <a14:m>
                    <m:oMath xmlns:m="http://schemas.openxmlformats.org/officeDocument/2006/math">
                      <m:r>
                        <a:rPr lang="en-GB" alt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1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alt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alt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alt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GB" altLang="en-US" sz="18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endParaRPr lang="en-GB" altLang="en-US" sz="18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90" y="1881"/>
                  <a:ext cx="1754" cy="116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68735" y="5199141"/>
            <a:ext cx="3167457" cy="605617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3350" y="2747"/>
              <a:ext cx="1758" cy="40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dirty="0"/>
                <a:t>c) Point of inflection at (-1,-2)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, find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and classify any maximums, minimums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and points of inflection.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b="-3158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4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992173" y="4925937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14695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EF6D93-7CC9-419C-AFE6-D3C547D1B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C6DCF5-6AC6-4D05-AE68-CE1AE35421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B2BDAD-CEA7-499F-B273-379540F219B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262</Words>
  <Application>Microsoft Office PowerPoint</Application>
  <PresentationFormat>On-screen Show (4:3)</PresentationFormat>
  <Paragraphs>32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Using second derivatives (9.9)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Gareth Westwater</cp:lastModifiedBy>
  <cp:revision>66</cp:revision>
  <dcterms:created xsi:type="dcterms:W3CDTF">2020-04-22T14:47:14Z</dcterms:created>
  <dcterms:modified xsi:type="dcterms:W3CDTF">2020-12-29T09:39:47Z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