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64" r:id="rId5"/>
    <p:sldId id="365" r:id="rId6"/>
    <p:sldId id="458" r:id="rId7"/>
    <p:sldId id="461" r:id="rId8"/>
    <p:sldId id="459" r:id="rId9"/>
    <p:sldId id="460" r:id="rId10"/>
    <p:sldId id="462" r:id="rId11"/>
    <p:sldId id="463" r:id="rId12"/>
    <p:sldId id="464" r:id="rId13"/>
    <p:sldId id="466" r:id="rId14"/>
    <p:sldId id="467" r:id="rId15"/>
    <p:sldId id="465" r:id="rId16"/>
    <p:sldId id="4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4.png"/><Relationship Id="rId13" Type="http://schemas.openxmlformats.org/officeDocument/2006/relationships/image" Target="../media/image775.png"/><Relationship Id="rId18" Type="http://schemas.openxmlformats.org/officeDocument/2006/relationships/image" Target="../media/image7780.png"/><Relationship Id="rId3" Type="http://schemas.openxmlformats.org/officeDocument/2006/relationships/image" Target="../media/image737.png"/><Relationship Id="rId7" Type="http://schemas.openxmlformats.org/officeDocument/2006/relationships/image" Target="../media/image763.png"/><Relationship Id="rId12" Type="http://schemas.openxmlformats.org/officeDocument/2006/relationships/image" Target="../media/image7740.png"/><Relationship Id="rId17" Type="http://schemas.openxmlformats.org/officeDocument/2006/relationships/image" Target="../media/image779.png"/><Relationship Id="rId2" Type="http://schemas.openxmlformats.org/officeDocument/2006/relationships/image" Target="../media/image7530.png"/><Relationship Id="rId16" Type="http://schemas.openxmlformats.org/officeDocument/2006/relationships/image" Target="../media/image778.png"/><Relationship Id="rId20" Type="http://schemas.openxmlformats.org/officeDocument/2006/relationships/image" Target="../media/image7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2.png"/><Relationship Id="rId11" Type="http://schemas.openxmlformats.org/officeDocument/2006/relationships/image" Target="../media/image7730.png"/><Relationship Id="rId5" Type="http://schemas.openxmlformats.org/officeDocument/2006/relationships/image" Target="../media/image761.png"/><Relationship Id="rId15" Type="http://schemas.openxmlformats.org/officeDocument/2006/relationships/image" Target="../media/image777.png"/><Relationship Id="rId19" Type="http://schemas.openxmlformats.org/officeDocument/2006/relationships/image" Target="../media/image7790.png"/><Relationship Id="rId4" Type="http://schemas.openxmlformats.org/officeDocument/2006/relationships/image" Target="../media/image738.png"/><Relationship Id="rId9" Type="http://schemas.openxmlformats.org/officeDocument/2006/relationships/image" Target="../media/image772.png"/><Relationship Id="rId14" Type="http://schemas.openxmlformats.org/officeDocument/2006/relationships/image" Target="../media/image77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4.png"/><Relationship Id="rId13" Type="http://schemas.openxmlformats.org/officeDocument/2006/relationships/image" Target="../media/image784.png"/><Relationship Id="rId3" Type="http://schemas.openxmlformats.org/officeDocument/2006/relationships/image" Target="../media/image737.png"/><Relationship Id="rId7" Type="http://schemas.openxmlformats.org/officeDocument/2006/relationships/image" Target="../media/image763.png"/><Relationship Id="rId12" Type="http://schemas.openxmlformats.org/officeDocument/2006/relationships/image" Target="../media/image783.png"/><Relationship Id="rId2" Type="http://schemas.openxmlformats.org/officeDocument/2006/relationships/image" Target="../media/image7530.png"/><Relationship Id="rId16" Type="http://schemas.openxmlformats.org/officeDocument/2006/relationships/image" Target="../media/image7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2.png"/><Relationship Id="rId11" Type="http://schemas.openxmlformats.org/officeDocument/2006/relationships/image" Target="../media/image782.png"/><Relationship Id="rId5" Type="http://schemas.openxmlformats.org/officeDocument/2006/relationships/image" Target="../media/image761.png"/><Relationship Id="rId15" Type="http://schemas.openxmlformats.org/officeDocument/2006/relationships/image" Target="../media/image786.png"/><Relationship Id="rId10" Type="http://schemas.openxmlformats.org/officeDocument/2006/relationships/image" Target="../media/image781.png"/><Relationship Id="rId4" Type="http://schemas.openxmlformats.org/officeDocument/2006/relationships/image" Target="../media/image738.png"/><Relationship Id="rId9" Type="http://schemas.openxmlformats.org/officeDocument/2006/relationships/image" Target="../media/image774.png"/><Relationship Id="rId14" Type="http://schemas.openxmlformats.org/officeDocument/2006/relationships/image" Target="../media/image78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3.png"/><Relationship Id="rId13" Type="http://schemas.openxmlformats.org/officeDocument/2006/relationships/image" Target="../media/image798.png"/><Relationship Id="rId3" Type="http://schemas.openxmlformats.org/officeDocument/2006/relationships/image" Target="../media/image788.png"/><Relationship Id="rId7" Type="http://schemas.openxmlformats.org/officeDocument/2006/relationships/image" Target="../media/image792.png"/><Relationship Id="rId12" Type="http://schemas.openxmlformats.org/officeDocument/2006/relationships/image" Target="../media/image797.png"/><Relationship Id="rId17" Type="http://schemas.openxmlformats.org/officeDocument/2006/relationships/image" Target="../media/image801.png"/><Relationship Id="rId2" Type="http://schemas.openxmlformats.org/officeDocument/2006/relationships/image" Target="../media/image7540.png"/><Relationship Id="rId16" Type="http://schemas.openxmlformats.org/officeDocument/2006/relationships/image" Target="../media/image7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1.png"/><Relationship Id="rId11" Type="http://schemas.openxmlformats.org/officeDocument/2006/relationships/image" Target="../media/image796.png"/><Relationship Id="rId5" Type="http://schemas.openxmlformats.org/officeDocument/2006/relationships/image" Target="../media/image790.png"/><Relationship Id="rId15" Type="http://schemas.openxmlformats.org/officeDocument/2006/relationships/image" Target="../media/image800.png"/><Relationship Id="rId10" Type="http://schemas.openxmlformats.org/officeDocument/2006/relationships/image" Target="../media/image795.png"/><Relationship Id="rId4" Type="http://schemas.openxmlformats.org/officeDocument/2006/relationships/image" Target="../media/image789.png"/><Relationship Id="rId9" Type="http://schemas.openxmlformats.org/officeDocument/2006/relationships/image" Target="../media/image794.png"/><Relationship Id="rId14" Type="http://schemas.openxmlformats.org/officeDocument/2006/relationships/image" Target="../media/image79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3.png"/><Relationship Id="rId13" Type="http://schemas.openxmlformats.org/officeDocument/2006/relationships/image" Target="../media/image805.png"/><Relationship Id="rId18" Type="http://schemas.openxmlformats.org/officeDocument/2006/relationships/image" Target="../media/image810.png"/><Relationship Id="rId3" Type="http://schemas.openxmlformats.org/officeDocument/2006/relationships/image" Target="../media/image788.png"/><Relationship Id="rId7" Type="http://schemas.openxmlformats.org/officeDocument/2006/relationships/image" Target="../media/image792.png"/><Relationship Id="rId12" Type="http://schemas.openxmlformats.org/officeDocument/2006/relationships/image" Target="../media/image804.png"/><Relationship Id="rId17" Type="http://schemas.openxmlformats.org/officeDocument/2006/relationships/image" Target="../media/image809.png"/><Relationship Id="rId2" Type="http://schemas.openxmlformats.org/officeDocument/2006/relationships/image" Target="../media/image7540.png"/><Relationship Id="rId16" Type="http://schemas.openxmlformats.org/officeDocument/2006/relationships/image" Target="../media/image8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1.png"/><Relationship Id="rId11" Type="http://schemas.openxmlformats.org/officeDocument/2006/relationships/image" Target="../media/image803.png"/><Relationship Id="rId5" Type="http://schemas.openxmlformats.org/officeDocument/2006/relationships/image" Target="../media/image790.png"/><Relationship Id="rId15" Type="http://schemas.openxmlformats.org/officeDocument/2006/relationships/image" Target="../media/image807.png"/><Relationship Id="rId10" Type="http://schemas.openxmlformats.org/officeDocument/2006/relationships/image" Target="../media/image802.png"/><Relationship Id="rId19" Type="http://schemas.openxmlformats.org/officeDocument/2006/relationships/image" Target="../media/image811.png"/><Relationship Id="rId4" Type="http://schemas.openxmlformats.org/officeDocument/2006/relationships/image" Target="../media/image789.png"/><Relationship Id="rId9" Type="http://schemas.openxmlformats.org/officeDocument/2006/relationships/image" Target="../media/image801.png"/><Relationship Id="rId14" Type="http://schemas.openxmlformats.org/officeDocument/2006/relationships/image" Target="../media/image80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9.png"/><Relationship Id="rId3" Type="http://schemas.openxmlformats.org/officeDocument/2006/relationships/image" Target="../media/image704.png"/><Relationship Id="rId7" Type="http://schemas.openxmlformats.org/officeDocument/2006/relationships/image" Target="../media/image708.png"/><Relationship Id="rId2" Type="http://schemas.openxmlformats.org/officeDocument/2006/relationships/image" Target="../media/image7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7.png"/><Relationship Id="rId11" Type="http://schemas.openxmlformats.org/officeDocument/2006/relationships/image" Target="../media/image712.png"/><Relationship Id="rId5" Type="http://schemas.openxmlformats.org/officeDocument/2006/relationships/image" Target="../media/image706.png"/><Relationship Id="rId10" Type="http://schemas.openxmlformats.org/officeDocument/2006/relationships/image" Target="../media/image711.png"/><Relationship Id="rId4" Type="http://schemas.openxmlformats.org/officeDocument/2006/relationships/image" Target="../media/image705.png"/><Relationship Id="rId9" Type="http://schemas.openxmlformats.org/officeDocument/2006/relationships/image" Target="../media/image7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9.png"/><Relationship Id="rId13" Type="http://schemas.openxmlformats.org/officeDocument/2006/relationships/image" Target="../media/image724.png"/><Relationship Id="rId3" Type="http://schemas.openxmlformats.org/officeDocument/2006/relationships/image" Target="../media/image714.png"/><Relationship Id="rId7" Type="http://schemas.openxmlformats.org/officeDocument/2006/relationships/image" Target="../media/image718.png"/><Relationship Id="rId12" Type="http://schemas.openxmlformats.org/officeDocument/2006/relationships/image" Target="../media/image723.png"/><Relationship Id="rId17" Type="http://schemas.openxmlformats.org/officeDocument/2006/relationships/image" Target="../media/image728.png"/><Relationship Id="rId2" Type="http://schemas.openxmlformats.org/officeDocument/2006/relationships/image" Target="../media/image713.png"/><Relationship Id="rId16" Type="http://schemas.openxmlformats.org/officeDocument/2006/relationships/image" Target="../media/image7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7.png"/><Relationship Id="rId11" Type="http://schemas.openxmlformats.org/officeDocument/2006/relationships/image" Target="../media/image722.png"/><Relationship Id="rId5" Type="http://schemas.openxmlformats.org/officeDocument/2006/relationships/image" Target="../media/image716.png"/><Relationship Id="rId15" Type="http://schemas.openxmlformats.org/officeDocument/2006/relationships/image" Target="../media/image726.png"/><Relationship Id="rId10" Type="http://schemas.openxmlformats.org/officeDocument/2006/relationships/image" Target="../media/image721.png"/><Relationship Id="rId4" Type="http://schemas.openxmlformats.org/officeDocument/2006/relationships/image" Target="../media/image715.png"/><Relationship Id="rId9" Type="http://schemas.openxmlformats.org/officeDocument/2006/relationships/image" Target="../media/image720.png"/><Relationship Id="rId14" Type="http://schemas.openxmlformats.org/officeDocument/2006/relationships/image" Target="../media/image7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0.png"/><Relationship Id="rId2" Type="http://schemas.openxmlformats.org/officeDocument/2006/relationships/image" Target="../media/image7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32.png"/><Relationship Id="rId4" Type="http://schemas.openxmlformats.org/officeDocument/2006/relationships/image" Target="../media/image7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4.png"/><Relationship Id="rId7" Type="http://schemas.openxmlformats.org/officeDocument/2006/relationships/image" Target="../media/image738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7.png"/><Relationship Id="rId5" Type="http://schemas.openxmlformats.org/officeDocument/2006/relationships/image" Target="../media/image736.png"/><Relationship Id="rId4" Type="http://schemas.openxmlformats.org/officeDocument/2006/relationships/image" Target="../media/image7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2.png"/><Relationship Id="rId13" Type="http://schemas.openxmlformats.org/officeDocument/2006/relationships/image" Target="../media/image7440.png"/><Relationship Id="rId3" Type="http://schemas.openxmlformats.org/officeDocument/2006/relationships/image" Target="../media/image734.png"/><Relationship Id="rId7" Type="http://schemas.openxmlformats.org/officeDocument/2006/relationships/image" Target="../media/image741.png"/><Relationship Id="rId12" Type="http://schemas.openxmlformats.org/officeDocument/2006/relationships/image" Target="../media/image738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0.png"/><Relationship Id="rId11" Type="http://schemas.openxmlformats.org/officeDocument/2006/relationships/image" Target="../media/image737.png"/><Relationship Id="rId5" Type="http://schemas.openxmlformats.org/officeDocument/2006/relationships/image" Target="../media/image739.png"/><Relationship Id="rId10" Type="http://schemas.openxmlformats.org/officeDocument/2006/relationships/image" Target="../media/image744.png"/><Relationship Id="rId4" Type="http://schemas.openxmlformats.org/officeDocument/2006/relationships/image" Target="../media/image735.png"/><Relationship Id="rId9" Type="http://schemas.openxmlformats.org/officeDocument/2006/relationships/image" Target="../media/image743.png"/><Relationship Id="rId14" Type="http://schemas.openxmlformats.org/officeDocument/2006/relationships/image" Target="../media/image7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7.png"/><Relationship Id="rId3" Type="http://schemas.openxmlformats.org/officeDocument/2006/relationships/image" Target="../media/image734.png"/><Relationship Id="rId7" Type="http://schemas.openxmlformats.org/officeDocument/2006/relationships/image" Target="../media/image738.png"/><Relationship Id="rId12" Type="http://schemas.openxmlformats.org/officeDocument/2006/relationships/image" Target="../media/image751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7.png"/><Relationship Id="rId11" Type="http://schemas.openxmlformats.org/officeDocument/2006/relationships/image" Target="../media/image750.png"/><Relationship Id="rId5" Type="http://schemas.openxmlformats.org/officeDocument/2006/relationships/image" Target="../media/image746.png"/><Relationship Id="rId10" Type="http://schemas.openxmlformats.org/officeDocument/2006/relationships/image" Target="../media/image749.png"/><Relationship Id="rId4" Type="http://schemas.openxmlformats.org/officeDocument/2006/relationships/image" Target="../media/image735.png"/><Relationship Id="rId9" Type="http://schemas.openxmlformats.org/officeDocument/2006/relationships/image" Target="../media/image7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6.png"/><Relationship Id="rId3" Type="http://schemas.openxmlformats.org/officeDocument/2006/relationships/image" Target="../media/image737.png"/><Relationship Id="rId7" Type="http://schemas.openxmlformats.org/officeDocument/2006/relationships/image" Target="../media/image755.png"/><Relationship Id="rId12" Type="http://schemas.openxmlformats.org/officeDocument/2006/relationships/image" Target="../media/image759.png"/><Relationship Id="rId2" Type="http://schemas.openxmlformats.org/officeDocument/2006/relationships/image" Target="../media/image7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4.png"/><Relationship Id="rId11" Type="http://schemas.openxmlformats.org/officeDocument/2006/relationships/image" Target="../media/image7580.png"/><Relationship Id="rId5" Type="http://schemas.openxmlformats.org/officeDocument/2006/relationships/image" Target="../media/image753.png"/><Relationship Id="rId10" Type="http://schemas.openxmlformats.org/officeDocument/2006/relationships/image" Target="../media/image758.png"/><Relationship Id="rId4" Type="http://schemas.openxmlformats.org/officeDocument/2006/relationships/image" Target="../media/image738.png"/><Relationship Id="rId9" Type="http://schemas.openxmlformats.org/officeDocument/2006/relationships/image" Target="../media/image7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3.png"/><Relationship Id="rId13" Type="http://schemas.openxmlformats.org/officeDocument/2006/relationships/image" Target="../media/image768.png"/><Relationship Id="rId18" Type="http://schemas.openxmlformats.org/officeDocument/2006/relationships/image" Target="../media/image760.png"/><Relationship Id="rId3" Type="http://schemas.openxmlformats.org/officeDocument/2006/relationships/image" Target="../media/image737.png"/><Relationship Id="rId7" Type="http://schemas.openxmlformats.org/officeDocument/2006/relationships/image" Target="../media/image762.png"/><Relationship Id="rId12" Type="http://schemas.openxmlformats.org/officeDocument/2006/relationships/image" Target="../media/image767.png"/><Relationship Id="rId17" Type="http://schemas.openxmlformats.org/officeDocument/2006/relationships/image" Target="../media/image772.png"/><Relationship Id="rId2" Type="http://schemas.openxmlformats.org/officeDocument/2006/relationships/image" Target="../media/image7530.png"/><Relationship Id="rId16" Type="http://schemas.openxmlformats.org/officeDocument/2006/relationships/image" Target="../media/image771.png"/><Relationship Id="rId20" Type="http://schemas.openxmlformats.org/officeDocument/2006/relationships/image" Target="../media/image7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1.png"/><Relationship Id="rId11" Type="http://schemas.openxmlformats.org/officeDocument/2006/relationships/image" Target="../media/image766.png"/><Relationship Id="rId15" Type="http://schemas.openxmlformats.org/officeDocument/2006/relationships/image" Target="../media/image770.png"/><Relationship Id="rId10" Type="http://schemas.openxmlformats.org/officeDocument/2006/relationships/image" Target="../media/image765.png"/><Relationship Id="rId19" Type="http://schemas.openxmlformats.org/officeDocument/2006/relationships/image" Target="../media/image773.png"/><Relationship Id="rId4" Type="http://schemas.openxmlformats.org/officeDocument/2006/relationships/image" Target="../media/image738.png"/><Relationship Id="rId9" Type="http://schemas.openxmlformats.org/officeDocument/2006/relationships/image" Target="../media/image764.png"/><Relationship Id="rId14" Type="http://schemas.openxmlformats.org/officeDocument/2006/relationships/image" Target="../media/image7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9H</a:t>
            </a:r>
          </a:p>
        </p:txBody>
      </p:sp>
    </p:spTree>
    <p:extLst>
      <p:ext uri="{BB962C8B-B14F-4D97-AF65-F5344CB8AC3E}">
        <p14:creationId xmlns:p14="http://schemas.microsoft.com/office/powerpoint/2010/main" val="2015574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6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at the point (1,1)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21920" y="3764029"/>
            <a:ext cx="3547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question you have two functions multiplied in the first term, and a division of functions in the second term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means that you will need to apply your knowledge of the product and quotient rules as well!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blipFill>
                <a:blip r:embed="rId8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5736166"/>
                <a:ext cx="1881865" cy="5156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36166"/>
                <a:ext cx="1881865" cy="5156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H="1" flipV="1">
            <a:off x="6798298" y="1943949"/>
            <a:ext cx="342730" cy="24045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555463" y="2147450"/>
            <a:ext cx="34637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quotient rule for this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06360" y="4013201"/>
                <a:ext cx="1583319" cy="64363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360" y="4013201"/>
                <a:ext cx="1583319" cy="6436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382868" y="2540764"/>
                <a:ext cx="85446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68" y="2540764"/>
                <a:ext cx="85446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281267" y="2879432"/>
                <a:ext cx="970907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267" y="2879432"/>
                <a:ext cx="970907" cy="501356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6665989" y="2506897"/>
                <a:ext cx="6662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989" y="2506897"/>
                <a:ext cx="666272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6564390" y="2845563"/>
                <a:ext cx="1003993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390" y="2845563"/>
                <a:ext cx="1003993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589315" y="2675464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29498" y="2569930"/>
                <a:ext cx="15102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498" y="2569930"/>
                <a:ext cx="1510295" cy="646331"/>
              </a:xfrm>
              <a:prstGeom prst="rect">
                <a:avLst/>
              </a:prstGeom>
              <a:blipFill>
                <a:blip r:embed="rId16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066249" y="2709331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241267" y="2595089"/>
                <a:ext cx="13361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267" y="2595089"/>
                <a:ext cx="1336124" cy="646331"/>
              </a:xfrm>
              <a:prstGeom prst="rect">
                <a:avLst/>
              </a:prstGeom>
              <a:blipFill>
                <a:blip r:embed="rId17"/>
                <a:stretch>
                  <a:fillRect l="-457" t="-943" r="-3196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4470400" y="3443818"/>
            <a:ext cx="3819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Substitute these expressions into the quotient rule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89427" y="4724401"/>
                <a:ext cx="2614818" cy="7355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)(12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6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427" y="4724401"/>
                <a:ext cx="2614818" cy="73552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06360" y="5537201"/>
                <a:ext cx="1820049" cy="70243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360" y="5537201"/>
                <a:ext cx="1820049" cy="70243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942013" y="4484914"/>
            <a:ext cx="165668" cy="6587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937659" y="5220789"/>
            <a:ext cx="165668" cy="6587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8043007" y="4538067"/>
            <a:ext cx="110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expressions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90607" y="5300067"/>
            <a:ext cx="110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39250" y="5607522"/>
                <a:ext cx="1364540" cy="682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250" y="5607522"/>
                <a:ext cx="1364540" cy="68217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13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/>
      <p:bldP spid="51" grpId="0"/>
      <p:bldP spid="29" grpId="0" animBg="1"/>
      <p:bldP spid="30" grpId="0" animBg="1"/>
      <p:bldP spid="31" grpId="0"/>
      <p:bldP spid="32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6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at the point (1,1)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blipFill>
                <a:blip r:embed="rId8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953246" y="2307087"/>
                <a:ext cx="3352393" cy="766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246" y="2307087"/>
                <a:ext cx="3352393" cy="7664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034491" y="3408722"/>
                <a:ext cx="4296176" cy="766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(1)(1)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(1)(1)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491" y="3408722"/>
                <a:ext cx="4296176" cy="7664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858936" y="4344895"/>
                <a:ext cx="2460610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+12−6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936" y="4344895"/>
                <a:ext cx="2460610" cy="559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847359" y="5063352"/>
                <a:ext cx="1471108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16=0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359" y="5063352"/>
                <a:ext cx="1471108" cy="559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496148" y="5799226"/>
                <a:ext cx="1004314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148" y="5799226"/>
                <a:ext cx="1004314" cy="55983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280161" y="1767839"/>
            <a:ext cx="235336" cy="101890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54538" y="1864535"/>
                <a:ext cx="161294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using the results we just obtained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538" y="1864535"/>
                <a:ext cx="1612942" cy="830997"/>
              </a:xfrm>
              <a:prstGeom prst="rect">
                <a:avLst/>
              </a:prstGeom>
              <a:blipFill>
                <a:blip r:embed="rId15"/>
                <a:stretch>
                  <a:fillRect t="-735" r="-758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7223556" y="2843348"/>
            <a:ext cx="235336" cy="101890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175659" y="3901439"/>
            <a:ext cx="217918" cy="75764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7232264" y="4689566"/>
            <a:ext cx="230981" cy="69233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7349830" y="5442858"/>
            <a:ext cx="230981" cy="69233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428411" y="2883439"/>
                <a:ext cx="171558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Rather than rearranging, you can actually sub in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values now!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411" y="2883439"/>
                <a:ext cx="1715589" cy="830997"/>
              </a:xfrm>
              <a:prstGeom prst="rect">
                <a:avLst/>
              </a:prstGeom>
              <a:blipFill>
                <a:blip r:embed="rId16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7365595" y="4120056"/>
            <a:ext cx="820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313343" y="4773199"/>
            <a:ext cx="123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Collect like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487514" y="5574387"/>
            <a:ext cx="123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16, divide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87276" y="1562528"/>
            <a:ext cx="517730" cy="3185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023791" y="2446448"/>
            <a:ext cx="1271020" cy="5841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475254" y="1440609"/>
            <a:ext cx="404517" cy="5449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5469414" y="2359363"/>
            <a:ext cx="1401649" cy="6712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69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at the point (1,1), when: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5463" y="4112371"/>
            <a:ext cx="3547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product rule to differentiate the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blipFill>
                <a:blip r:embed="rId8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136610" y="1273183"/>
                <a:ext cx="8290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610" y="1273183"/>
                <a:ext cx="82901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035009" y="1611851"/>
                <a:ext cx="1032590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009" y="1611851"/>
                <a:ext cx="1032590" cy="501356"/>
              </a:xfrm>
              <a:prstGeom prst="rect">
                <a:avLst/>
              </a:prstGeom>
              <a:blipFill>
                <a:blip r:embed="rId10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456984" y="1274151"/>
                <a:ext cx="82496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𝑛𝑦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984" y="1274151"/>
                <a:ext cx="82496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355385" y="1612817"/>
                <a:ext cx="1008673" cy="538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385" y="1612817"/>
                <a:ext cx="1008673" cy="538161"/>
              </a:xfrm>
              <a:prstGeom prst="rect">
                <a:avLst/>
              </a:prstGeom>
              <a:blipFill>
                <a:blip r:embed="rId12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09864" y="2606886"/>
                <a:ext cx="1583319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64" y="2606886"/>
                <a:ext cx="1583319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108995" y="2261386"/>
            <a:ext cx="4773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Substitute these expressions into the product rule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23842" y="3177569"/>
                <a:ext cx="3413576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𝑦</m:t>
                              </m:r>
                            </m:den>
                          </m:f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40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842" y="3177569"/>
                <a:ext cx="3413576" cy="57637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45762" y="3811935"/>
                <a:ext cx="2342421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762" y="3811935"/>
                <a:ext cx="2342421" cy="56137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189180" y="2853859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40008" y="2875699"/>
            <a:ext cx="133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expressions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7134390" y="3535667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386818" y="3684507"/>
            <a:ext cx="897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7380310" y="1442718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98871" y="1363311"/>
                <a:ext cx="133612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871" y="1363311"/>
                <a:ext cx="1336124" cy="738664"/>
              </a:xfrm>
              <a:prstGeom prst="rect">
                <a:avLst/>
              </a:prstGeom>
              <a:blipFill>
                <a:blip r:embed="rId16"/>
                <a:stretch>
                  <a:fillRect l="-913" t="-1653" r="-456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4882886" y="1433041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49195" y="1310091"/>
                <a:ext cx="133612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195" y="1310091"/>
                <a:ext cx="1336124" cy="738664"/>
              </a:xfrm>
              <a:prstGeom prst="rect">
                <a:avLst/>
              </a:prstGeom>
              <a:blipFill>
                <a:blip r:embed="rId16"/>
                <a:stretch>
                  <a:fillRect l="-913" t="-1653" r="-456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36357" y="4852609"/>
                <a:ext cx="2342421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" y="4852609"/>
                <a:ext cx="2342421" cy="56137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17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at the point (1,1), when: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5463" y="4112371"/>
            <a:ext cx="3547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product rule to differentiate the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blipFill>
                <a:blip r:embed="rId8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36357" y="4852609"/>
                <a:ext cx="2342421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" y="4852609"/>
                <a:ext cx="2342421" cy="5613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99982" y="1554872"/>
                <a:ext cx="173137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982" y="1554872"/>
                <a:ext cx="1731371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355101" y="1959820"/>
                <a:ext cx="2611756" cy="5613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𝑙𝑛𝑦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101" y="1959820"/>
                <a:ext cx="2611756" cy="5613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185284" y="2591192"/>
                <a:ext cx="2611756" cy="5724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(1)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(1)</m:t>
                          </m:r>
                        </m:den>
                      </m:f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(1)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⁡(1)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1400" i="1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284" y="2591192"/>
                <a:ext cx="2611756" cy="5724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426256" y="3222564"/>
                <a:ext cx="1418681" cy="501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1400" i="1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256" y="3222564"/>
                <a:ext cx="1418681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003891" y="3819102"/>
                <a:ext cx="1418681" cy="515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</m:oMath>
                  </m:oMathPara>
                </a14:m>
                <a:endParaRPr lang="en-US" sz="1400" i="1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891" y="3819102"/>
                <a:ext cx="1418681" cy="5156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982119" y="4424348"/>
                <a:ext cx="1418681" cy="501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</m:oMath>
                  </m:oMathPara>
                </a14:m>
                <a:endParaRPr lang="en-US" sz="1400" i="1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119" y="4424348"/>
                <a:ext cx="1418681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500280" y="5029594"/>
                <a:ext cx="1418681" cy="515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i="1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280" y="5029594"/>
                <a:ext cx="1418681" cy="5156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829591" y="1706867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66858" y="1637993"/>
                <a:ext cx="202256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each term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using the expression we found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8" y="1637993"/>
                <a:ext cx="2022567" cy="646331"/>
              </a:xfrm>
              <a:prstGeom prst="rect">
                <a:avLst/>
              </a:prstGeom>
              <a:blipFill>
                <a:blip r:embed="rId17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677191" y="3522604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712026" y="2303405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707672" y="2917359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24493" y="4119141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616230" y="4741804"/>
            <a:ext cx="206936" cy="56607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849292" y="2330325"/>
            <a:ext cx="2022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now, rather than rearranging first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92835" y="2948634"/>
                <a:ext cx="20225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Calculate/simplify terms (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2948634"/>
                <a:ext cx="2022567" cy="461665"/>
              </a:xfrm>
              <a:prstGeom prst="rect">
                <a:avLst/>
              </a:prstGeom>
              <a:blipFill>
                <a:blip r:embed="rId1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912427" y="3597422"/>
                <a:ext cx="1082041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427" y="3597422"/>
                <a:ext cx="1082041" cy="36984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485707" y="4250564"/>
            <a:ext cx="1648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23018" y="4860164"/>
            <a:ext cx="2002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0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9" grpId="0" animBg="1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differentiate functions implicitly, without needing to rearrange them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We are going to start by revisiting and clarifying some of the notation that is used for differentiation, as well as seeing the way things might </a:t>
            </a:r>
            <a:r>
              <a:rPr lang="en-US" sz="1600">
                <a:latin typeface="Comic Sans MS" pitchFamily="66" charset="0"/>
              </a:rPr>
              <a:t>be written in this section…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13003" y="3845251"/>
                <a:ext cx="6486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003" y="3845251"/>
                <a:ext cx="648639" cy="246221"/>
              </a:xfrm>
              <a:prstGeom prst="rect">
                <a:avLst/>
              </a:prstGeom>
              <a:blipFill>
                <a:blip r:embed="rId2"/>
                <a:stretch>
                  <a:fillRect l="-7477" r="-186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23045" y="4428877"/>
                <a:ext cx="671402" cy="469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045" y="4428877"/>
                <a:ext cx="671402" cy="4690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92943" y="4406746"/>
                <a:ext cx="551882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943" y="4406746"/>
                <a:ext cx="551882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9299" y="5180276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299" y="5180276"/>
                <a:ext cx="49494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36013" y="5329363"/>
                <a:ext cx="2755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013" y="5329363"/>
                <a:ext cx="275525" cy="246221"/>
              </a:xfrm>
              <a:prstGeom prst="rect">
                <a:avLst/>
              </a:prstGeom>
              <a:blipFill>
                <a:blip r:embed="rId6"/>
                <a:stretch>
                  <a:fillRect l="-17778" r="-1333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605695" y="4028660"/>
            <a:ext cx="234274" cy="67745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79008" y="3872154"/>
                <a:ext cx="3279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 small change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divided by a small change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will be the same as a small change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divided by a small change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008" y="3872154"/>
                <a:ext cx="3279648" cy="646331"/>
              </a:xfrm>
              <a:prstGeom prst="rect">
                <a:avLst/>
              </a:prstGeom>
              <a:blipFill>
                <a:blip r:embed="rId7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70331" y="1511410"/>
                <a:ext cx="6486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331" y="1511410"/>
                <a:ext cx="648639" cy="246221"/>
              </a:xfrm>
              <a:prstGeom prst="rect">
                <a:avLst/>
              </a:prstGeom>
              <a:blipFill>
                <a:blip r:embed="rId8"/>
                <a:stretch>
                  <a:fillRect l="-7477" r="-186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60603" y="1901554"/>
                <a:ext cx="780983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603" y="1901554"/>
                <a:ext cx="780983" cy="4658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5343566" y="1669508"/>
            <a:ext cx="247261" cy="49377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576858" y="1651222"/>
            <a:ext cx="226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usual pattern for differentiation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72128" y="2602198"/>
            <a:ext cx="4913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 reality, there is an extra step in this process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It is important that you understand this step as it will help you understand the process of implicit differentiation more clearly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636175" y="4717508"/>
            <a:ext cx="215986" cy="72012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79008" y="4567097"/>
            <a:ext cx="3364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work out the right side (essentially, we can only follow the pattern if the term we differentiate is the same as the term we are differentiating ‘with respect to’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 left side we leave as it is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85331" y="5983225"/>
                <a:ext cx="4218432" cy="523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So really, if we are differentiating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, we can only ‘work out’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-terms</a:t>
                </a:r>
                <a:endParaRPr lang="en-GB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331" y="5983225"/>
                <a:ext cx="4218432" cy="523220"/>
              </a:xfrm>
              <a:prstGeom prst="rect">
                <a:avLst/>
              </a:prstGeom>
              <a:blipFill>
                <a:blip r:embed="rId10"/>
                <a:stretch>
                  <a:fillRect r="-575" b="-898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 flipV="1">
            <a:off x="2584704" y="4913376"/>
            <a:ext cx="1840992" cy="58521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53675" y="5261364"/>
            <a:ext cx="1840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Note that the left side can also be written as…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22232" y="4502942"/>
                <a:ext cx="60337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32" y="4502942"/>
                <a:ext cx="603370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26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 animBg="1"/>
      <p:bldP spid="11" grpId="0"/>
      <p:bldP spid="14" grpId="0"/>
      <p:bldP spid="15" grpId="0"/>
      <p:bldP spid="16" grpId="0" animBg="1"/>
      <p:bldP spid="17" grpId="0"/>
      <p:bldP spid="19" grpId="0" animBg="1"/>
      <p:bldP spid="21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Differentiate the following equation implicitly: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Using implicit differentiation, you do not need to rearrange anything first…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778410" y="1574561"/>
                <a:ext cx="93987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410" y="1574561"/>
                <a:ext cx="939873" cy="307777"/>
              </a:xfrm>
              <a:prstGeom prst="rect">
                <a:avLst/>
              </a:prstGeom>
              <a:blipFill>
                <a:blip r:embed="rId3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390785" y="2083941"/>
                <a:ext cx="98507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785" y="2083941"/>
                <a:ext cx="985078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215733" y="2083942"/>
                <a:ext cx="896143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733" y="2083942"/>
                <a:ext cx="896143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384574" y="2757317"/>
                <a:ext cx="98507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574" y="2757317"/>
                <a:ext cx="985078" cy="501356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199582" y="2876588"/>
                <a:ext cx="42575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582" y="2876588"/>
                <a:ext cx="42575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990322" y="3438562"/>
                <a:ext cx="802977" cy="538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322" y="3438562"/>
                <a:ext cx="802977" cy="538161"/>
              </a:xfrm>
              <a:prstGeom prst="rect">
                <a:avLst/>
              </a:prstGeom>
              <a:blipFill>
                <a:blip r:embed="rId8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586669" y="3438563"/>
                <a:ext cx="601126" cy="499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9" y="3438563"/>
                <a:ext cx="601126" cy="499945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014053" y="3557833"/>
                <a:ext cx="6102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053" y="3557833"/>
                <a:ext cx="61029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440896" y="4141341"/>
                <a:ext cx="1190326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896" y="4141341"/>
                <a:ext cx="1190326" cy="501356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762261" y="4833768"/>
                <a:ext cx="959365" cy="538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261" y="4833768"/>
                <a:ext cx="959365" cy="538161"/>
              </a:xfrm>
              <a:prstGeom prst="rect">
                <a:avLst/>
              </a:prstGeom>
              <a:blipFill>
                <a:blip r:embed="rId1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950251" y="1720264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60683" y="1719072"/>
                <a:ext cx="19485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both sides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683" y="1719072"/>
                <a:ext cx="1948521" cy="461665"/>
              </a:xfrm>
              <a:prstGeom prst="rect">
                <a:avLst/>
              </a:prstGeom>
              <a:blipFill>
                <a:blip r:embed="rId13"/>
                <a:stretch>
                  <a:fillRect l="-313" r="-2508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907579" y="2397682"/>
            <a:ext cx="245571" cy="63126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497623" y="3039667"/>
            <a:ext cx="236427" cy="62745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478954" y="3730420"/>
            <a:ext cx="245571" cy="67013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559726" y="4504231"/>
            <a:ext cx="279099" cy="60116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41644" y="2418842"/>
                <a:ext cx="31023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we can work out since the terms are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we differentiated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644" y="2418842"/>
                <a:ext cx="3102356" cy="646331"/>
              </a:xfrm>
              <a:prstGeom prst="rect">
                <a:avLst/>
              </a:prstGeom>
              <a:blipFill>
                <a:blip r:embed="rId14"/>
                <a:stretch>
                  <a:fillRect t="-943" r="-117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690237" y="3104642"/>
            <a:ext cx="256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On the left side, we can rewrite (effectively using the chain rule)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036477" y="3731749"/>
            <a:ext cx="304800" cy="18288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812991" y="3521292"/>
            <a:ext cx="304800" cy="18288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63475" y="3791349"/>
                <a:ext cx="33154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Now since the differential is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we can follow the standard pattern…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75" y="3791349"/>
                <a:ext cx="3315425" cy="461665"/>
              </a:xfrm>
              <a:prstGeom prst="rect">
                <a:avLst/>
              </a:prstGeom>
              <a:blipFill>
                <a:blip r:embed="rId15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03175" y="4559300"/>
                <a:ext cx="14485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both sides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175" y="4559300"/>
                <a:ext cx="1448525" cy="461665"/>
              </a:xfrm>
              <a:prstGeom prst="rect">
                <a:avLst/>
              </a:prstGeom>
              <a:blipFill>
                <a:blip r:embed="rId16"/>
                <a:stretch>
                  <a:fillRect t="-1316" r="-2101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25257" y="5488214"/>
                <a:ext cx="449942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So we have a formula for the gradient of the curve, but in this case it is in terms of both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Sometimes a single coordinate is not enough to determine the gradient…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257" y="5488214"/>
                <a:ext cx="4499429" cy="1015663"/>
              </a:xfrm>
              <a:prstGeom prst="rect">
                <a:avLst/>
              </a:prstGeom>
              <a:blipFill>
                <a:blip r:embed="rId17"/>
                <a:stretch>
                  <a:fillRect r="-678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29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As a general rule, to differentiate a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 with respect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you should differentiate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as normal, and multiply it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80000" y="1735665"/>
                <a:ext cx="814390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0" y="1735665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25999" y="2429932"/>
                <a:ext cx="1107611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999" y="2429932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5950251" y="2092797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92950" y="2108538"/>
                <a:ext cx="2780117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Differentiate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term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Multiply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50" y="2108538"/>
                <a:ext cx="2780117" cy="618054"/>
              </a:xfrm>
              <a:prstGeom prst="rect">
                <a:avLst/>
              </a:prstGeom>
              <a:blipFill>
                <a:blip r:embed="rId5"/>
                <a:stretch>
                  <a:fillRect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26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Below is a sketch of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gradient of the curve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103967" y="41878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V="1">
            <a:off x="2161117" y="42640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1098550" y="4441825"/>
            <a:ext cx="2006600" cy="2006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38475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0100" y="53816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7400" y="638175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7400" y="42005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2909509" y="4238624"/>
            <a:ext cx="0" cy="233680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646590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2540000" y="4397828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532742" y="5609771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70514" y="4513943"/>
                <a:ext cx="39624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Notice that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there are two possible gradients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These points have different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-coordinates, so that means that the gradient function must also contain a term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14" y="4513943"/>
                <a:ext cx="3962400" cy="1384995"/>
              </a:xfrm>
              <a:prstGeom prst="rect">
                <a:avLst/>
              </a:prstGeom>
              <a:blipFill>
                <a:blip r:embed="rId5"/>
                <a:stretch>
                  <a:fillRect t="-439" r="-1077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 flipV="1">
            <a:off x="1849966" y="4804229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1828194" y="6045200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77333" y="475252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0247" y="59862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79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Below is a sketch of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gradient of the curve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103967" y="41878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V="1">
            <a:off x="2161117" y="42640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1098550" y="4441825"/>
            <a:ext cx="2006600" cy="2006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38475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0100" y="53816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7400" y="638175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7400" y="42005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2909509" y="4238624"/>
            <a:ext cx="0" cy="233680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646590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2540000" y="4397828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532742" y="5609771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1849966" y="4804229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1828194" y="6045200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77333" y="475252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0247" y="59862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5199" y="1579033"/>
                <a:ext cx="12229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199" y="1579033"/>
                <a:ext cx="1222964" cy="246221"/>
              </a:xfrm>
              <a:prstGeom prst="rect">
                <a:avLst/>
              </a:prstGeom>
              <a:blipFill>
                <a:blip r:embed="rId5"/>
                <a:stretch>
                  <a:fillRect l="-1493" r="-298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83099" y="2053167"/>
                <a:ext cx="140679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099" y="2053167"/>
                <a:ext cx="1406795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7232" y="2662768"/>
                <a:ext cx="120180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232" y="2662768"/>
                <a:ext cx="1201804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28165" y="3306235"/>
                <a:ext cx="1009315" cy="509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165" y="3306235"/>
                <a:ext cx="1009315" cy="5095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28165" y="4000501"/>
                <a:ext cx="895502" cy="509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165" y="4000501"/>
                <a:ext cx="895502" cy="5095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950251" y="1703330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77205" y="1706880"/>
                <a:ext cx="22197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each term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205" y="1706880"/>
                <a:ext cx="2219793" cy="523220"/>
              </a:xfrm>
              <a:prstGeom prst="rect">
                <a:avLst/>
              </a:prstGeom>
              <a:blipFill>
                <a:blip r:embed="rId10"/>
                <a:stretch>
                  <a:fillRect l="-824" t="-2326" r="-274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119584" y="2312930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204250" y="2973330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187316" y="3650663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48474" y="2455335"/>
                <a:ext cx="13053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474" y="2455335"/>
                <a:ext cx="1305393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33141" y="3048001"/>
                <a:ext cx="13053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141" y="3048001"/>
                <a:ext cx="1305393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6229940" y="3826935"/>
            <a:ext cx="1305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6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Below is a sketch of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≤5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gradient of the curve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103967" y="41878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V="1">
            <a:off x="2161117" y="4264025"/>
            <a:ext cx="0" cy="2336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1098550" y="4441825"/>
            <a:ext cx="2006600" cy="2006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38475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0100" y="53816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7400" y="638175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7400" y="42005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5276850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3981450"/>
                <a:ext cx="33919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2909509" y="4238624"/>
            <a:ext cx="0" cy="233680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646590" y="539115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2540000" y="4397828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532742" y="5609771"/>
            <a:ext cx="766044" cy="89353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1849966" y="4804229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1828194" y="6045200"/>
            <a:ext cx="1052891" cy="4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77333" y="475252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0247" y="59862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24032" y="1308101"/>
                <a:ext cx="895502" cy="509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032" y="1308101"/>
                <a:ext cx="895502" cy="5095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5604933" y="1942591"/>
            <a:ext cx="615698" cy="5635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71942" y="1857763"/>
            <a:ext cx="1840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‘higher’ coordinate is (4,3)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0966" y="2611969"/>
                <a:ext cx="85382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966" y="2611969"/>
                <a:ext cx="853823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938433" y="2595035"/>
                <a:ext cx="1007712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33" y="2595035"/>
                <a:ext cx="1007712" cy="4675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6739467" y="1942591"/>
            <a:ext cx="615698" cy="5635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896609" y="1874696"/>
            <a:ext cx="1840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‘lower’ coordinate is (4,-3)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938433" y="3187702"/>
                <a:ext cx="66575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33" y="3187702"/>
                <a:ext cx="665759" cy="4675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976032" y="4491569"/>
                <a:ext cx="1448410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032" y="4491569"/>
                <a:ext cx="1448410" cy="4617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992965" y="5846236"/>
                <a:ext cx="1260345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965" y="5846236"/>
                <a:ext cx="1260345" cy="4617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14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4" grpId="0"/>
      <p:bldP spid="59" grpId="0"/>
      <p:bldP spid="60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when: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=6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02065" y="1405594"/>
                <a:ext cx="214635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=6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065" y="1405594"/>
                <a:ext cx="2146357" cy="338554"/>
              </a:xfrm>
              <a:prstGeom prst="rect">
                <a:avLst/>
              </a:prstGeom>
              <a:blipFill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61950" y="1935680"/>
                <a:ext cx="279711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950" y="1935680"/>
                <a:ext cx="2797112" cy="559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77000" y="2555219"/>
                <a:ext cx="2643416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000" y="2555219"/>
                <a:ext cx="2643416" cy="559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993124" y="3191323"/>
                <a:ext cx="249068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24" y="3191323"/>
                <a:ext cx="2490682" cy="559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89257" y="3847306"/>
                <a:ext cx="1592937" cy="628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257" y="3847306"/>
                <a:ext cx="1592937" cy="6285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6594820" y="1603865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14079" y="1600741"/>
                <a:ext cx="23602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each term with respect to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079" y="1600741"/>
                <a:ext cx="2360252" cy="523220"/>
              </a:xfrm>
              <a:prstGeom prst="rect">
                <a:avLst/>
              </a:prstGeom>
              <a:blipFill>
                <a:blip r:embed="rId10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7259284" y="2256137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7338532" y="2896217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7295860" y="3548489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44580" y="2243433"/>
                <a:ext cx="1616540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1 and 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580" y="2243433"/>
                <a:ext cx="1616540" cy="541623"/>
              </a:xfrm>
              <a:prstGeom prst="rect">
                <a:avLst/>
              </a:prstGeom>
              <a:blipFill>
                <a:blip r:embed="rId11"/>
                <a:stretch>
                  <a:fillRect t="-2247"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7442116" y="2926185"/>
            <a:ext cx="133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32388" y="3621129"/>
                <a:ext cx="13361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388" y="3621129"/>
                <a:ext cx="1336124" cy="523220"/>
              </a:xfrm>
              <a:prstGeom prst="rect">
                <a:avLst/>
              </a:prstGeom>
              <a:blipFill>
                <a:blip r:embed="rId12"/>
                <a:stretch>
                  <a:fillRect t="-2326"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87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implicitly, without needing to rearrange them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6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at the point (1,1)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1439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398"/>
                <a:ext cx="1107611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21920" y="3764029"/>
            <a:ext cx="3547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question you have two functions multiplied in the first term, and a division of functions in the second term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means that you will need to apply your knowledge of the product and quotient rules as well!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67867" y="1863634"/>
            <a:ext cx="536544" cy="3885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541867"/>
                <a:ext cx="1385507" cy="5649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31" y="541867"/>
                <a:ext cx="851836" cy="3393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0"/>
                <a:ext cx="1385507" cy="4429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160" y="0"/>
                <a:ext cx="929742" cy="276999"/>
              </a:xfrm>
              <a:prstGeom prst="rect">
                <a:avLst/>
              </a:prstGeom>
              <a:blipFill>
                <a:blip r:embed="rId9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3953086" y="2266951"/>
            <a:ext cx="34637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product rule for this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467535" y="2710098"/>
                <a:ext cx="76732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535" y="2710098"/>
                <a:ext cx="76732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65934" y="3048766"/>
                <a:ext cx="769891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934" y="3048766"/>
                <a:ext cx="769891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665989" y="2676231"/>
                <a:ext cx="7547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989" y="2676231"/>
                <a:ext cx="754757" cy="307777"/>
              </a:xfrm>
              <a:prstGeom prst="rect">
                <a:avLst/>
              </a:prstGeom>
              <a:blipFill>
                <a:blip r:embed="rId1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564390" y="3014897"/>
                <a:ext cx="1108059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390" y="3014897"/>
                <a:ext cx="1108059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88835" y="4313766"/>
                <a:ext cx="1583319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835" y="4313766"/>
                <a:ext cx="1583319" cy="501356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318000" y="3680884"/>
            <a:ext cx="3819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Substitute these expressions into the product rule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03110" y="4875741"/>
                <a:ext cx="2710540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110" y="4875741"/>
                <a:ext cx="2710540" cy="5763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03110" y="5571066"/>
                <a:ext cx="1881865" cy="5156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110" y="5571066"/>
                <a:ext cx="1881865" cy="5156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7372060" y="4543322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522888" y="4565162"/>
            <a:ext cx="133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expressions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7308560" y="5216422"/>
            <a:ext cx="240999" cy="6419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560988" y="5365262"/>
            <a:ext cx="897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5736166"/>
                <a:ext cx="1881865" cy="5156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36166"/>
                <a:ext cx="1881865" cy="5156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589315" y="2844798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807876" y="2765391"/>
                <a:ext cx="133612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876" y="2765391"/>
                <a:ext cx="1336124" cy="738664"/>
              </a:xfrm>
              <a:prstGeom prst="rect">
                <a:avLst/>
              </a:prstGeom>
              <a:blipFill>
                <a:blip r:embed="rId18"/>
                <a:stretch>
                  <a:fillRect l="-913" t="-1653" r="-456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083182" y="2878665"/>
            <a:ext cx="214073" cy="46085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49491" y="2755715"/>
                <a:ext cx="133612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(with respect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491" y="2755715"/>
                <a:ext cx="1336124" cy="738664"/>
              </a:xfrm>
              <a:prstGeom prst="rect">
                <a:avLst/>
              </a:prstGeom>
              <a:blipFill>
                <a:blip r:embed="rId19"/>
                <a:stretch>
                  <a:fillRect l="-913" t="-1653" r="-456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23" y="1405748"/>
                <a:ext cx="1744259" cy="62850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85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3714</TotalTime>
  <Words>3012</Words>
  <Application>Microsoft Office PowerPoint</Application>
  <PresentationFormat>On-screen Show (4:3)</PresentationFormat>
  <Paragraphs>297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884</cp:revision>
  <dcterms:created xsi:type="dcterms:W3CDTF">2018-04-30T00:32:33Z</dcterms:created>
  <dcterms:modified xsi:type="dcterms:W3CDTF">2020-12-27T19:33:03Z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