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362" r:id="rId5"/>
    <p:sldId id="363" r:id="rId6"/>
    <p:sldId id="455" r:id="rId7"/>
    <p:sldId id="454" r:id="rId8"/>
    <p:sldId id="456" r:id="rId9"/>
    <p:sldId id="45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9.png"/><Relationship Id="rId3" Type="http://schemas.openxmlformats.org/officeDocument/2006/relationships/image" Target="../media/image663.png"/><Relationship Id="rId7" Type="http://schemas.openxmlformats.org/officeDocument/2006/relationships/image" Target="../media/image668.png"/><Relationship Id="rId12" Type="http://schemas.openxmlformats.org/officeDocument/2006/relationships/image" Target="../media/image673.png"/><Relationship Id="rId2" Type="http://schemas.openxmlformats.org/officeDocument/2006/relationships/image" Target="../media/image6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7.png"/><Relationship Id="rId11" Type="http://schemas.openxmlformats.org/officeDocument/2006/relationships/image" Target="../media/image672.png"/><Relationship Id="rId5" Type="http://schemas.openxmlformats.org/officeDocument/2006/relationships/image" Target="../media/image666.png"/><Relationship Id="rId10" Type="http://schemas.openxmlformats.org/officeDocument/2006/relationships/image" Target="../media/image671.png"/><Relationship Id="rId4" Type="http://schemas.openxmlformats.org/officeDocument/2006/relationships/image" Target="../media/image665.png"/><Relationship Id="rId9" Type="http://schemas.openxmlformats.org/officeDocument/2006/relationships/image" Target="../media/image67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8.png"/><Relationship Id="rId13" Type="http://schemas.openxmlformats.org/officeDocument/2006/relationships/image" Target="../media/image683.png"/><Relationship Id="rId3" Type="http://schemas.openxmlformats.org/officeDocument/2006/relationships/image" Target="../media/image663.png"/><Relationship Id="rId7" Type="http://schemas.openxmlformats.org/officeDocument/2006/relationships/image" Target="../media/image677.png"/><Relationship Id="rId12" Type="http://schemas.openxmlformats.org/officeDocument/2006/relationships/image" Target="../media/image682.png"/><Relationship Id="rId2" Type="http://schemas.openxmlformats.org/officeDocument/2006/relationships/image" Target="../media/image6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6.png"/><Relationship Id="rId11" Type="http://schemas.openxmlformats.org/officeDocument/2006/relationships/image" Target="../media/image681.png"/><Relationship Id="rId5" Type="http://schemas.openxmlformats.org/officeDocument/2006/relationships/image" Target="../media/image675.png"/><Relationship Id="rId10" Type="http://schemas.openxmlformats.org/officeDocument/2006/relationships/image" Target="../media/image680.png"/><Relationship Id="rId4" Type="http://schemas.openxmlformats.org/officeDocument/2006/relationships/image" Target="../media/image674.png"/><Relationship Id="rId9" Type="http://schemas.openxmlformats.org/officeDocument/2006/relationships/image" Target="../media/image679.png"/><Relationship Id="rId14" Type="http://schemas.openxmlformats.org/officeDocument/2006/relationships/image" Target="../media/image68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8.png"/><Relationship Id="rId13" Type="http://schemas.openxmlformats.org/officeDocument/2006/relationships/image" Target="../media/image693.png"/><Relationship Id="rId3" Type="http://schemas.openxmlformats.org/officeDocument/2006/relationships/image" Target="../media/image663.png"/><Relationship Id="rId7" Type="http://schemas.openxmlformats.org/officeDocument/2006/relationships/image" Target="../media/image687.png"/><Relationship Id="rId12" Type="http://schemas.openxmlformats.org/officeDocument/2006/relationships/image" Target="../media/image692.png"/><Relationship Id="rId2" Type="http://schemas.openxmlformats.org/officeDocument/2006/relationships/image" Target="../media/image6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6.png"/><Relationship Id="rId11" Type="http://schemas.openxmlformats.org/officeDocument/2006/relationships/image" Target="../media/image691.png"/><Relationship Id="rId5" Type="http://schemas.openxmlformats.org/officeDocument/2006/relationships/image" Target="../media/image685.png"/><Relationship Id="rId10" Type="http://schemas.openxmlformats.org/officeDocument/2006/relationships/image" Target="../media/image690.png"/><Relationship Id="rId4" Type="http://schemas.openxmlformats.org/officeDocument/2006/relationships/image" Target="../media/image684.png"/><Relationship Id="rId9" Type="http://schemas.openxmlformats.org/officeDocument/2006/relationships/image" Target="../media/image68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7.png"/><Relationship Id="rId13" Type="http://schemas.openxmlformats.org/officeDocument/2006/relationships/image" Target="../media/image702.png"/><Relationship Id="rId3" Type="http://schemas.openxmlformats.org/officeDocument/2006/relationships/image" Target="../media/image663.png"/><Relationship Id="rId7" Type="http://schemas.openxmlformats.org/officeDocument/2006/relationships/image" Target="../media/image696.png"/><Relationship Id="rId12" Type="http://schemas.openxmlformats.org/officeDocument/2006/relationships/image" Target="../media/image701.png"/><Relationship Id="rId2" Type="http://schemas.openxmlformats.org/officeDocument/2006/relationships/image" Target="../media/image6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5.png"/><Relationship Id="rId11" Type="http://schemas.openxmlformats.org/officeDocument/2006/relationships/image" Target="../media/image700.png"/><Relationship Id="rId5" Type="http://schemas.openxmlformats.org/officeDocument/2006/relationships/image" Target="../media/image693.png"/><Relationship Id="rId10" Type="http://schemas.openxmlformats.org/officeDocument/2006/relationships/image" Target="../media/image699.png"/><Relationship Id="rId4" Type="http://schemas.openxmlformats.org/officeDocument/2006/relationships/image" Target="../media/image684.png"/><Relationship Id="rId9" Type="http://schemas.openxmlformats.org/officeDocument/2006/relationships/image" Target="../media/image69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4334" y="2190655"/>
            <a:ext cx="797846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Exercise 9G</a:t>
            </a:r>
          </a:p>
        </p:txBody>
      </p:sp>
    </p:spTree>
    <p:extLst>
      <p:ext uri="{BB962C8B-B14F-4D97-AF65-F5344CB8AC3E}">
        <p14:creationId xmlns:p14="http://schemas.microsoft.com/office/powerpoint/2010/main" val="313000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which are given parametrically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given as functions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You can see from the division above, that the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-terms on the right side will cancel out, leaving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𝑑𝑥</m:t>
                        </m:r>
                      </m:den>
                    </m:f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</a:rPr>
                  <a:t>You will then get a gradient function in terms of the parameter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(instead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)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501" t="-1149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2039436" y="3481361"/>
            <a:ext cx="329184" cy="17068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039436" y="3867884"/>
            <a:ext cx="329184" cy="170688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616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500" b="1" dirty="0">
                    <a:latin typeface="Comic Sans MS" pitchFamily="66" charset="0"/>
                  </a:rPr>
                  <a:t>You need to be able to differentiate functions which are given parametrically</a:t>
                </a: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500" dirty="0">
                    <a:latin typeface="Comic Sans MS" pitchFamily="66" charset="0"/>
                  </a:rPr>
                  <a:t>Find the gradient at the point 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50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, on the curve given parametrically by: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5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15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167" t="-1149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11083" cy="97661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1083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09199" y="3391483"/>
                <a:ext cx="810030" cy="836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199" y="3391483"/>
                <a:ext cx="810030" cy="836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56420" y="1543085"/>
                <a:ext cx="94981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420" y="1543085"/>
                <a:ext cx="949812" cy="246221"/>
              </a:xfrm>
              <a:prstGeom prst="rect">
                <a:avLst/>
              </a:prstGeom>
              <a:blipFill>
                <a:blip r:embed="rId5"/>
                <a:stretch>
                  <a:fillRect l="-2564" r="-3205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27631" y="1955209"/>
                <a:ext cx="1209305" cy="4675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631" y="1955209"/>
                <a:ext cx="1209305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921154" y="1506357"/>
                <a:ext cx="98058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154" y="1506357"/>
                <a:ext cx="980589" cy="246221"/>
              </a:xfrm>
              <a:prstGeom prst="rect">
                <a:avLst/>
              </a:prstGeom>
              <a:blipFill>
                <a:blip r:embed="rId7"/>
                <a:stretch>
                  <a:fillRect l="-4969" r="-4348" b="-2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92365" y="1918481"/>
                <a:ext cx="752514" cy="4675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365" y="1918481"/>
                <a:ext cx="752514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5314412" y="1654401"/>
            <a:ext cx="256655" cy="52999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8003479" y="1761067"/>
            <a:ext cx="125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16" name="Arc 15"/>
          <p:cNvSpPr/>
          <p:nvPr/>
        </p:nvSpPr>
        <p:spPr>
          <a:xfrm>
            <a:off x="7837478" y="1654401"/>
            <a:ext cx="256655" cy="52999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497346" y="1744133"/>
            <a:ext cx="125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12512" y="4309197"/>
                <a:ext cx="1259512" cy="47160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512" y="4309197"/>
                <a:ext cx="1259512" cy="471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12513" y="5034754"/>
                <a:ext cx="1449949" cy="51270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(2)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(2)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+1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513" y="5034754"/>
                <a:ext cx="1449949" cy="5127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12513" y="5750372"/>
                <a:ext cx="779572" cy="4675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513" y="5750372"/>
                <a:ext cx="779572" cy="46750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5287907" y="3876260"/>
            <a:ext cx="297884" cy="6173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490720" y="4013567"/>
            <a:ext cx="125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23" name="Arc 22"/>
          <p:cNvSpPr/>
          <p:nvPr/>
        </p:nvSpPr>
        <p:spPr>
          <a:xfrm>
            <a:off x="5499941" y="4615069"/>
            <a:ext cx="297884" cy="6173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463498" y="5334000"/>
            <a:ext cx="297884" cy="6173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739197" y="4778880"/>
                <a:ext cx="125905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197" y="4778880"/>
                <a:ext cx="1259054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560293" y="5484558"/>
            <a:ext cx="125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73826" y="2731419"/>
            <a:ext cx="3817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you can substitute these into the formula from above…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594202" y="3373911"/>
            <a:ext cx="343558" cy="4543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794858" y="1892583"/>
            <a:ext cx="764182" cy="5458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106522" y="1910871"/>
            <a:ext cx="1245766" cy="5458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600298" y="3831111"/>
            <a:ext cx="343558" cy="4543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850234" y="4300503"/>
            <a:ext cx="270406" cy="2714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624682" y="4596384"/>
            <a:ext cx="703222" cy="2377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37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/>
      <p:bldP spid="26" grpId="0"/>
      <p:bldP spid="27" grpId="0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500" b="1" dirty="0">
                    <a:latin typeface="Comic Sans MS" pitchFamily="66" charset="0"/>
                  </a:rPr>
                  <a:t>You need to be able to differentiate functions which are given parametrically</a:t>
                </a: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500" dirty="0">
                    <a:latin typeface="Comic Sans MS" pitchFamily="66" charset="0"/>
                  </a:rPr>
                  <a:t>Find the equation of the normal at the point 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1500" dirty="0">
                    <a:latin typeface="Comic Sans MS" pitchFamily="66" charset="0"/>
                  </a:rPr>
                  <a:t>, to the curve with parametric equations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algn="ctr">
                  <a:lnSpc>
                    <a:spcPct val="80000"/>
                  </a:lnSpc>
                  <a:buFont typeface="Wingdings" panose="05000000000000000000" pitchFamily="2" charset="2"/>
                  <a:buChar char="à"/>
                </a:pPr>
                <a:r>
                  <a:rPr lang="en-US" sz="1500" dirty="0">
                    <a:latin typeface="Comic Sans MS" pitchFamily="66" charset="0"/>
                    <a:sym typeface="Wingdings" panose="05000000000000000000" pitchFamily="2" charset="2"/>
                  </a:rPr>
                  <a:t>First, we need to find the gradient of the curve at the given point, where </a:t>
                </a:r>
                <a14:m>
                  <m:oMath xmlns:m="http://schemas.openxmlformats.org/officeDocument/2006/math">
                    <m:r>
                      <a:rPr lang="en-US" sz="1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den>
                    </m:f>
                  </m:oMath>
                </a14:m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1149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11083" cy="97661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1083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09199" y="3391483"/>
                <a:ext cx="852990" cy="8369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n-GB" sz="1600" dirty="0"/>
                                <m:t> 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m:rPr>
                                  <m:nor/>
                                </m:rPr>
                                <a:rPr lang="en-GB" sz="1600" dirty="0"/>
                                <m:t> 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9199" y="3391483"/>
                <a:ext cx="852990" cy="836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56420" y="1543085"/>
                <a:ext cx="94218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420" y="1543085"/>
                <a:ext cx="942181" cy="246221"/>
              </a:xfrm>
              <a:prstGeom prst="rect">
                <a:avLst/>
              </a:prstGeom>
              <a:blipFill>
                <a:blip r:embed="rId5"/>
                <a:stretch>
                  <a:fillRect l="-2581" r="-3226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27631" y="1955209"/>
                <a:ext cx="1087862" cy="4675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7631" y="1955209"/>
                <a:ext cx="1087862" cy="4675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39904" y="1519349"/>
                <a:ext cx="96674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9904" y="1519349"/>
                <a:ext cx="966740" cy="246221"/>
              </a:xfrm>
              <a:prstGeom prst="rect">
                <a:avLst/>
              </a:prstGeom>
              <a:blipFill>
                <a:blip r:embed="rId7"/>
                <a:stretch>
                  <a:fillRect l="-5031" r="-3145" b="-2195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711115" y="1931473"/>
                <a:ext cx="1220912" cy="46750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1115" y="1931473"/>
                <a:ext cx="1220912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5180300" y="1703169"/>
            <a:ext cx="256655" cy="52999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8007573" y="1774059"/>
            <a:ext cx="125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24" name="Arc 23"/>
          <p:cNvSpPr/>
          <p:nvPr/>
        </p:nvSpPr>
        <p:spPr>
          <a:xfrm>
            <a:off x="7841572" y="1667393"/>
            <a:ext cx="256655" cy="52999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363234" y="1792901"/>
            <a:ext cx="125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2512" y="4309197"/>
                <a:ext cx="1259512" cy="47160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512" y="4309197"/>
                <a:ext cx="1259512" cy="471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2513" y="5034754"/>
                <a:ext cx="1462131" cy="77232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513" y="5034754"/>
                <a:ext cx="1462131" cy="7723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12513" y="5896676"/>
                <a:ext cx="914353" cy="5136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513" y="5896676"/>
                <a:ext cx="914353" cy="5136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287907" y="3876260"/>
            <a:ext cx="297884" cy="6173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490720" y="4013567"/>
            <a:ext cx="125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31" name="Arc 30"/>
          <p:cNvSpPr/>
          <p:nvPr/>
        </p:nvSpPr>
        <p:spPr>
          <a:xfrm>
            <a:off x="5499941" y="4615069"/>
            <a:ext cx="297884" cy="6173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5524458" y="5492496"/>
            <a:ext cx="297884" cy="617331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714813" y="4742304"/>
                <a:ext cx="1259054" cy="3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θ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4813" y="4742304"/>
                <a:ext cx="1259054" cy="337272"/>
              </a:xfrm>
              <a:prstGeom prst="rect">
                <a:avLst/>
              </a:prstGeom>
              <a:blipFill>
                <a:blip r:embed="rId12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5609061" y="5655246"/>
            <a:ext cx="1259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273826" y="2731419"/>
                <a:ext cx="42361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Now you can substitute these into the formula from above (using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instead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826" y="2731419"/>
                <a:ext cx="4236190" cy="523220"/>
              </a:xfrm>
              <a:prstGeom prst="rect">
                <a:avLst/>
              </a:prstGeom>
              <a:blipFill>
                <a:blip r:embed="rId13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/>
          <p:cNvSpPr/>
          <p:nvPr/>
        </p:nvSpPr>
        <p:spPr>
          <a:xfrm>
            <a:off x="4594202" y="3373911"/>
            <a:ext cx="343558" cy="4543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713607" y="1905575"/>
            <a:ext cx="1218419" cy="5458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106522" y="1910871"/>
            <a:ext cx="1172614" cy="5458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600298" y="3831111"/>
            <a:ext cx="343558" cy="4543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584192" y="4328160"/>
            <a:ext cx="755904" cy="2194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624682" y="4596384"/>
            <a:ext cx="703222" cy="23774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1900719" y="4982966"/>
            <a:ext cx="1962365" cy="10993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846816" y="5562778"/>
            <a:ext cx="1259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Gradient of the normal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05074" y="4560844"/>
                <a:ext cx="851836" cy="5164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074" y="4560844"/>
                <a:ext cx="851836" cy="51642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417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/>
      <p:bldP spid="34" grpId="0"/>
      <p:bldP spid="35" grpId="0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3" grpId="0" animBg="1"/>
      <p:bldP spid="43" grpId="1" animBg="1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500" b="1" dirty="0">
                    <a:latin typeface="Comic Sans MS" pitchFamily="66" charset="0"/>
                  </a:rPr>
                  <a:t>You need to be able to differentiate functions which are given parametrically</a:t>
                </a: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500" dirty="0">
                    <a:latin typeface="Comic Sans MS" pitchFamily="66" charset="0"/>
                  </a:rPr>
                  <a:t>Find the equation of the normal at the point 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1500" dirty="0">
                    <a:latin typeface="Comic Sans MS" pitchFamily="66" charset="0"/>
                  </a:rPr>
                  <a:t>, to the curve with parametric equations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algn="ctr">
                  <a:lnSpc>
                    <a:spcPct val="80000"/>
                  </a:lnSpc>
                  <a:buFont typeface="Wingdings" panose="05000000000000000000" pitchFamily="2" charset="2"/>
                  <a:buChar char="à"/>
                </a:pPr>
                <a:r>
                  <a:rPr lang="en-US" sz="1500" dirty="0">
                    <a:latin typeface="Comic Sans MS" pitchFamily="66" charset="0"/>
                    <a:sym typeface="Wingdings" panose="05000000000000000000" pitchFamily="2" charset="2"/>
                  </a:rPr>
                  <a:t>First, we need to find the gradient of the curve at the given point, where </a:t>
                </a:r>
                <a14:m>
                  <m:oMath xmlns:m="http://schemas.openxmlformats.org/officeDocument/2006/math">
                    <m:r>
                      <a:rPr lang="en-US" sz="1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𝜃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den>
                    </m:f>
                  </m:oMath>
                </a14:m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1149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11083" cy="97661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1083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05074" y="4560844"/>
                <a:ext cx="851836" cy="5164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074" y="4560844"/>
                <a:ext cx="851836" cy="5164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69664" y="1560576"/>
                <a:ext cx="4852416" cy="5949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Now, we need to find the coordinate at the given point, by substituting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into the equations for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664" y="1560576"/>
                <a:ext cx="4852416" cy="594906"/>
              </a:xfrm>
              <a:prstGeom prst="rect">
                <a:avLst/>
              </a:prstGeom>
              <a:blipFill>
                <a:blip r:embed="rId5"/>
                <a:stretch>
                  <a:fillRect l="-377" t="-2041" b="-1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267200" y="2340864"/>
                <a:ext cx="94218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340864"/>
                <a:ext cx="942181" cy="246221"/>
              </a:xfrm>
              <a:prstGeom prst="rect">
                <a:avLst/>
              </a:prstGeom>
              <a:blipFill>
                <a:blip r:embed="rId6"/>
                <a:stretch>
                  <a:fillRect l="-2581" r="-322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67200" y="2718816"/>
                <a:ext cx="1185902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𝑠𝑖𝑛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718816"/>
                <a:ext cx="1185902" cy="420051"/>
              </a:xfrm>
              <a:prstGeom prst="rect">
                <a:avLst/>
              </a:prstGeom>
              <a:blipFill>
                <a:blip r:embed="rId7"/>
                <a:stretch>
                  <a:fillRect l="-153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79392" y="3194304"/>
                <a:ext cx="543417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392" y="3194304"/>
                <a:ext cx="543417" cy="4610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5361059" y="2462784"/>
            <a:ext cx="283837" cy="49461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624832" y="2526143"/>
                <a:ext cx="763776" cy="3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832" y="2526143"/>
                <a:ext cx="763776" cy="3372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5306195" y="2968752"/>
            <a:ext cx="283837" cy="49461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5521200" y="3056495"/>
            <a:ext cx="916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626352" y="2334768"/>
                <a:ext cx="96673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352" y="2334768"/>
                <a:ext cx="966739" cy="246221"/>
              </a:xfrm>
              <a:prstGeom prst="rect">
                <a:avLst/>
              </a:prstGeom>
              <a:blipFill>
                <a:blip r:embed="rId10"/>
                <a:stretch>
                  <a:fillRect l="-5031" r="-3145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626352" y="2712720"/>
                <a:ext cx="1211165" cy="4200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6352" y="2712720"/>
                <a:ext cx="1211165" cy="420051"/>
              </a:xfrm>
              <a:prstGeom prst="rect">
                <a:avLst/>
              </a:prstGeom>
              <a:blipFill>
                <a:blip r:embed="rId11"/>
                <a:stretch>
                  <a:fillRect l="-3518" b="-144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638544" y="3176016"/>
                <a:ext cx="795731" cy="516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8544" y="3176016"/>
                <a:ext cx="795731" cy="51642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7781171" y="2456688"/>
            <a:ext cx="283837" cy="49461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044944" y="2520047"/>
                <a:ext cx="763776" cy="3372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4944" y="2520047"/>
                <a:ext cx="763776" cy="33727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7726307" y="2962656"/>
            <a:ext cx="283837" cy="49461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941312" y="3050399"/>
            <a:ext cx="916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218944" y="4547616"/>
                <a:ext cx="868186" cy="582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944" y="4547616"/>
                <a:ext cx="868186" cy="582147"/>
              </a:xfrm>
              <a:prstGeom prst="rect">
                <a:avLst/>
              </a:prstGeom>
              <a:blipFill>
                <a:blip r:embed="rId13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826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6" grpId="0"/>
      <p:bldP spid="47" grpId="0"/>
      <p:bldP spid="51" grpId="0" animBg="1"/>
      <p:bldP spid="52" grpId="0"/>
      <p:bldP spid="53" grpId="0" animBg="1"/>
      <p:bldP spid="54" grpId="0"/>
      <p:bldP spid="55" grpId="0"/>
      <p:bldP spid="56" grpId="0"/>
      <p:bldP spid="57" grpId="0"/>
      <p:bldP spid="58" grpId="0" animBg="1"/>
      <p:bldP spid="59" grpId="0"/>
      <p:bldP spid="60" grpId="0" animBg="1"/>
      <p:bldP spid="61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500" b="1" dirty="0">
                    <a:latin typeface="Comic Sans MS" pitchFamily="66" charset="0"/>
                  </a:rPr>
                  <a:t>You need to be able to differentiate functions which are given parametrically</a:t>
                </a: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r>
                  <a:rPr lang="en-US" sz="1500" dirty="0">
                    <a:latin typeface="Comic Sans MS" pitchFamily="66" charset="0"/>
                  </a:rPr>
                  <a:t>Find the equation of the normal at the point </a:t>
                </a:r>
                <a14:m>
                  <m:oMath xmlns:m="http://schemas.openxmlformats.org/officeDocument/2006/math">
                    <m:r>
                      <a:rPr lang="en-US" sz="15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5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5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1500" dirty="0">
                    <a:latin typeface="Comic Sans MS" pitchFamily="66" charset="0"/>
                  </a:rPr>
                  <a:t>, to the curve with parametric equations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sz="15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5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5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algn="ctr">
                  <a:lnSpc>
                    <a:spcPct val="80000"/>
                  </a:lnSpc>
                  <a:buFont typeface="Wingdings" panose="05000000000000000000" pitchFamily="2" charset="2"/>
                  <a:buChar char="à"/>
                </a:pPr>
                <a:r>
                  <a:rPr lang="en-US" sz="1500" dirty="0">
                    <a:latin typeface="Comic Sans MS" pitchFamily="66" charset="0"/>
                    <a:sym typeface="Wingdings" panose="05000000000000000000" pitchFamily="2" charset="2"/>
                  </a:rPr>
                  <a:t>Finally we can use a relationship learnt in Year 12…</a:t>
                </a: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80000"/>
                  </a:lnSpc>
                  <a:buNone/>
                </a:pPr>
                <a:endParaRPr lang="en-US" sz="15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l="-334" t="-1149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9G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11083" cy="97661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11083" cy="9766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17266" y="3658636"/>
                <a:ext cx="851836" cy="5164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66" y="3658636"/>
                <a:ext cx="851836" cy="5164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2231136" y="3645408"/>
                <a:ext cx="868186" cy="582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1136" y="3645408"/>
                <a:ext cx="868186" cy="582147"/>
              </a:xfrm>
              <a:prstGeom prst="rect">
                <a:avLst/>
              </a:prstGeom>
              <a:blipFill>
                <a:blip r:embed="rId5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401312" y="1584960"/>
                <a:ext cx="178093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312" y="1584960"/>
                <a:ext cx="1780936" cy="246221"/>
              </a:xfrm>
              <a:prstGeom prst="rect">
                <a:avLst/>
              </a:prstGeom>
              <a:blipFill>
                <a:blip r:embed="rId6"/>
                <a:stretch>
                  <a:fillRect l="-2397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42816" y="2036064"/>
                <a:ext cx="2146934" cy="5821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816" y="2036064"/>
                <a:ext cx="2146934" cy="582147"/>
              </a:xfrm>
              <a:prstGeom prst="rect">
                <a:avLst/>
              </a:prstGeom>
              <a:blipFill>
                <a:blip r:embed="rId7"/>
                <a:stretch>
                  <a:fillRect b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242816" y="2840736"/>
                <a:ext cx="2125903" cy="518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816" y="2840736"/>
                <a:ext cx="2125903" cy="5180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26992" y="3566160"/>
                <a:ext cx="2239716" cy="5180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992" y="3566160"/>
                <a:ext cx="2239716" cy="5180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83152" y="4358640"/>
                <a:ext cx="2467342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−25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9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152" y="4358640"/>
                <a:ext cx="2467342" cy="275268"/>
              </a:xfrm>
              <a:prstGeom prst="rect">
                <a:avLst/>
              </a:prstGeom>
              <a:blipFill>
                <a:blip r:embed="rId10"/>
                <a:stretch>
                  <a:fillRect l="-2222" r="-1235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608576" y="4888992"/>
                <a:ext cx="1859868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+16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576" y="4888992"/>
                <a:ext cx="1859868" cy="275268"/>
              </a:xfrm>
              <a:prstGeom prst="rect">
                <a:avLst/>
              </a:prstGeom>
              <a:blipFill>
                <a:blip r:embed="rId11"/>
                <a:stretch>
                  <a:fillRect l="-3279" r="-1639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42688" y="5449824"/>
                <a:ext cx="1632242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+8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688" y="5449824"/>
                <a:ext cx="1632242" cy="275268"/>
              </a:xfrm>
              <a:prstGeom prst="rect">
                <a:avLst/>
              </a:prstGeom>
              <a:blipFill>
                <a:blip r:embed="rId12"/>
                <a:stretch>
                  <a:fillRect l="-3731" r="-1866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6312035" y="1840992"/>
            <a:ext cx="283837" cy="494615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588000" y="1843391"/>
            <a:ext cx="194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</a:t>
            </a:r>
            <a:r>
              <a:rPr lang="en-US" sz="1200">
                <a:solidFill>
                  <a:srgbClr val="FF0000"/>
                </a:solidFill>
                <a:latin typeface="Comic Sans MS" pitchFamily="66" charset="0"/>
              </a:rPr>
              <a:t>the gradient 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and coordinate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Arc 31"/>
          <p:cNvSpPr/>
          <p:nvPr/>
        </p:nvSpPr>
        <p:spPr>
          <a:xfrm>
            <a:off x="6354707" y="2523744"/>
            <a:ext cx="253357" cy="61043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32"/>
          <p:cNvSpPr/>
          <p:nvPr/>
        </p:nvSpPr>
        <p:spPr>
          <a:xfrm>
            <a:off x="6360803" y="3224784"/>
            <a:ext cx="253357" cy="610439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6366899" y="3913633"/>
            <a:ext cx="228973" cy="597408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6543683" y="4547615"/>
            <a:ext cx="247261" cy="49377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6415667" y="5077967"/>
            <a:ext cx="247261" cy="493777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551424" y="2633473"/>
            <a:ext cx="1385568" cy="27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502656" y="3267457"/>
            <a:ext cx="2141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Make the fractions have the same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527040" y="4047745"/>
            <a:ext cx="2141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every term by 10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09920" y="4645153"/>
                <a:ext cx="1946400" cy="302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25</m:t>
                    </m:r>
                    <m:rad>
                      <m:radPr>
                        <m:degHide m:val="on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to both sides</a:t>
                </a: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920" y="4645153"/>
                <a:ext cx="1946400" cy="302968"/>
              </a:xfrm>
              <a:prstGeom prst="rect">
                <a:avLst/>
              </a:prstGeom>
              <a:blipFill>
                <a:blip r:embed="rId13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6636768" y="5157217"/>
            <a:ext cx="1092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70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5" grpId="0"/>
      <p:bldP spid="26" grpId="0"/>
      <p:bldP spid="27" grpId="0"/>
      <p:bldP spid="28" grpId="0"/>
      <p:bldP spid="29" grpId="0"/>
      <p:bldP spid="30" grpId="0" animBg="1"/>
      <p:bldP spid="31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  <p:bldP spid="4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605471-E0F5-4AE1-B63D-4ED7AFF2417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3713</TotalTime>
  <Words>1059</Words>
  <Application>Microsoft Office PowerPoint</Application>
  <PresentationFormat>On-screen Show (4:3)</PresentationFormat>
  <Paragraphs>107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Comic Sans MS</vt:lpstr>
      <vt:lpstr>Henny Penny</vt:lpstr>
      <vt:lpstr>Wingdings</vt:lpstr>
      <vt:lpstr>Office Theme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883</cp:revision>
  <dcterms:created xsi:type="dcterms:W3CDTF">2018-04-30T00:32:33Z</dcterms:created>
  <dcterms:modified xsi:type="dcterms:W3CDTF">2020-12-27T19:32:03Z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