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9"/>
  </p:notesMasterIdLst>
  <p:sldIdLst>
    <p:sldId id="360" r:id="rId5"/>
    <p:sldId id="361" r:id="rId6"/>
    <p:sldId id="436" r:id="rId7"/>
    <p:sldId id="432" r:id="rId8"/>
    <p:sldId id="437" r:id="rId9"/>
    <p:sldId id="433" r:id="rId10"/>
    <p:sldId id="438" r:id="rId11"/>
    <p:sldId id="434" r:id="rId12"/>
    <p:sldId id="439" r:id="rId13"/>
    <p:sldId id="440" r:id="rId14"/>
    <p:sldId id="441" r:id="rId15"/>
    <p:sldId id="443" r:id="rId16"/>
    <p:sldId id="444" r:id="rId17"/>
    <p:sldId id="446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1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8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Relationship Id="rId13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 G Westwater (Staff)" userId="7f0a98c6-3f54-49ae-830e-86ac516a83f6" providerId="ADAL" clId="{DC9A205A-DA5C-4A48-BA3F-758A2E467707}"/>
    <pc:docChg chg="modSld">
      <pc:chgData name="Mr G Westwater (Staff)" userId="7f0a98c6-3f54-49ae-830e-86ac516a83f6" providerId="ADAL" clId="{DC9A205A-DA5C-4A48-BA3F-758A2E467707}" dt="2020-10-23T10:38:27.867" v="0" actId="1076"/>
      <pc:docMkLst>
        <pc:docMk/>
      </pc:docMkLst>
      <pc:sldChg chg="modSp">
        <pc:chgData name="Mr G Westwater (Staff)" userId="7f0a98c6-3f54-49ae-830e-86ac516a83f6" providerId="ADAL" clId="{DC9A205A-DA5C-4A48-BA3F-758A2E467707}" dt="2020-10-23T10:38:27.867" v="0" actId="1076"/>
        <pc:sldMkLst>
          <pc:docMk/>
          <pc:sldMk cId="2331856017" sldId="371"/>
        </pc:sldMkLst>
        <pc:spChg chg="mod">
          <ac:chgData name="Mr G Westwater (Staff)" userId="7f0a98c6-3f54-49ae-830e-86ac516a83f6" providerId="ADAL" clId="{DC9A205A-DA5C-4A48-BA3F-758A2E467707}" dt="2020-10-23T10:38:27.867" v="0" actId="1076"/>
          <ac:spMkLst>
            <pc:docMk/>
            <pc:sldMk cId="2331856017" sldId="371"/>
            <ac:spMk id="2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28/12/2020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D3586-587D-4444-9D88-4EB9B88BB22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7064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D3586-587D-4444-9D88-4EB9B88BB22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540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D3586-587D-4444-9D88-4EB9B88BB22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1826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D3586-587D-4444-9D88-4EB9B88BB22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09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28/12/2020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28/12/2020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28/12/2020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28/12/2020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28/12/2020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28/12/2020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7000">
              <a:schemeClr val="bg1">
                <a:lumMod val="95000"/>
              </a:schemeClr>
            </a:gs>
            <a:gs pos="95000">
              <a:schemeClr val="bg1">
                <a:lumMod val="95000"/>
              </a:schemeClr>
            </a:gs>
            <a:gs pos="100000">
              <a:schemeClr val="tx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28/12/2020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1.png"/><Relationship Id="rId2" Type="http://schemas.openxmlformats.org/officeDocument/2006/relationships/image" Target="../media/image4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493.png"/><Relationship Id="rId4" Type="http://schemas.openxmlformats.org/officeDocument/2006/relationships/image" Target="../media/image49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6.png"/><Relationship Id="rId13" Type="http://schemas.openxmlformats.org/officeDocument/2006/relationships/image" Target="../media/image571.png"/><Relationship Id="rId3" Type="http://schemas.openxmlformats.org/officeDocument/2006/relationships/image" Target="../media/image490.png"/><Relationship Id="rId7" Type="http://schemas.openxmlformats.org/officeDocument/2006/relationships/image" Target="../media/image565.png"/><Relationship Id="rId12" Type="http://schemas.openxmlformats.org/officeDocument/2006/relationships/image" Target="../media/image570.png"/><Relationship Id="rId2" Type="http://schemas.openxmlformats.org/officeDocument/2006/relationships/image" Target="../media/image5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3.png"/><Relationship Id="rId11" Type="http://schemas.openxmlformats.org/officeDocument/2006/relationships/image" Target="../media/image569.png"/><Relationship Id="rId5" Type="http://schemas.openxmlformats.org/officeDocument/2006/relationships/image" Target="../media/image492.png"/><Relationship Id="rId10" Type="http://schemas.openxmlformats.org/officeDocument/2006/relationships/image" Target="../media/image568.png"/><Relationship Id="rId4" Type="http://schemas.openxmlformats.org/officeDocument/2006/relationships/image" Target="../media/image491.png"/><Relationship Id="rId9" Type="http://schemas.openxmlformats.org/officeDocument/2006/relationships/image" Target="../media/image567.png"/><Relationship Id="rId14" Type="http://schemas.openxmlformats.org/officeDocument/2006/relationships/image" Target="../media/image57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5.png"/><Relationship Id="rId3" Type="http://schemas.openxmlformats.org/officeDocument/2006/relationships/image" Target="../media/image490.png"/><Relationship Id="rId7" Type="http://schemas.openxmlformats.org/officeDocument/2006/relationships/image" Target="../media/image574.png"/><Relationship Id="rId12" Type="http://schemas.openxmlformats.org/officeDocument/2006/relationships/image" Target="../media/image578.png"/><Relationship Id="rId2" Type="http://schemas.openxmlformats.org/officeDocument/2006/relationships/image" Target="../media/image57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3.png"/><Relationship Id="rId11" Type="http://schemas.openxmlformats.org/officeDocument/2006/relationships/image" Target="../media/image577.png"/><Relationship Id="rId5" Type="http://schemas.openxmlformats.org/officeDocument/2006/relationships/image" Target="../media/image492.png"/><Relationship Id="rId10" Type="http://schemas.openxmlformats.org/officeDocument/2006/relationships/image" Target="../media/image576.png"/><Relationship Id="rId4" Type="http://schemas.openxmlformats.org/officeDocument/2006/relationships/image" Target="../media/image491.png"/><Relationship Id="rId9" Type="http://schemas.openxmlformats.org/officeDocument/2006/relationships/image" Target="../media/image56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0.png"/><Relationship Id="rId13" Type="http://schemas.openxmlformats.org/officeDocument/2006/relationships/image" Target="../media/image585.png"/><Relationship Id="rId18" Type="http://schemas.openxmlformats.org/officeDocument/2006/relationships/image" Target="../media/image590.png"/><Relationship Id="rId3" Type="http://schemas.openxmlformats.org/officeDocument/2006/relationships/image" Target="../media/image490.png"/><Relationship Id="rId7" Type="http://schemas.openxmlformats.org/officeDocument/2006/relationships/image" Target="../media/image530.png"/><Relationship Id="rId12" Type="http://schemas.openxmlformats.org/officeDocument/2006/relationships/image" Target="../media/image584.png"/><Relationship Id="rId17" Type="http://schemas.openxmlformats.org/officeDocument/2006/relationships/image" Target="../media/image589.png"/><Relationship Id="rId2" Type="http://schemas.openxmlformats.org/officeDocument/2006/relationships/image" Target="../media/image579.png"/><Relationship Id="rId16" Type="http://schemas.openxmlformats.org/officeDocument/2006/relationships/image" Target="../media/image58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3.png"/><Relationship Id="rId11" Type="http://schemas.openxmlformats.org/officeDocument/2006/relationships/image" Target="../media/image583.png"/><Relationship Id="rId5" Type="http://schemas.openxmlformats.org/officeDocument/2006/relationships/image" Target="../media/image492.png"/><Relationship Id="rId15" Type="http://schemas.openxmlformats.org/officeDocument/2006/relationships/image" Target="../media/image587.png"/><Relationship Id="rId10" Type="http://schemas.openxmlformats.org/officeDocument/2006/relationships/image" Target="../media/image582.png"/><Relationship Id="rId4" Type="http://schemas.openxmlformats.org/officeDocument/2006/relationships/image" Target="../media/image491.png"/><Relationship Id="rId9" Type="http://schemas.openxmlformats.org/officeDocument/2006/relationships/image" Target="../media/image581.png"/><Relationship Id="rId14" Type="http://schemas.openxmlformats.org/officeDocument/2006/relationships/image" Target="../media/image586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3.png"/><Relationship Id="rId3" Type="http://schemas.openxmlformats.org/officeDocument/2006/relationships/image" Target="../media/image490.png"/><Relationship Id="rId7" Type="http://schemas.openxmlformats.org/officeDocument/2006/relationships/image" Target="../media/image592.png"/><Relationship Id="rId12" Type="http://schemas.openxmlformats.org/officeDocument/2006/relationships/image" Target="../media/image597.png"/><Relationship Id="rId2" Type="http://schemas.openxmlformats.org/officeDocument/2006/relationships/image" Target="../media/image59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3.png"/><Relationship Id="rId11" Type="http://schemas.openxmlformats.org/officeDocument/2006/relationships/image" Target="../media/image596.png"/><Relationship Id="rId5" Type="http://schemas.openxmlformats.org/officeDocument/2006/relationships/image" Target="../media/image492.png"/><Relationship Id="rId10" Type="http://schemas.openxmlformats.org/officeDocument/2006/relationships/image" Target="../media/image595.png"/><Relationship Id="rId4" Type="http://schemas.openxmlformats.org/officeDocument/2006/relationships/image" Target="../media/image491.png"/><Relationship Id="rId9" Type="http://schemas.openxmlformats.org/officeDocument/2006/relationships/image" Target="../media/image59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5.png"/><Relationship Id="rId13" Type="http://schemas.openxmlformats.org/officeDocument/2006/relationships/image" Target="../media/image500.png"/><Relationship Id="rId18" Type="http://schemas.openxmlformats.org/officeDocument/2006/relationships/image" Target="../media/image505.png"/><Relationship Id="rId3" Type="http://schemas.openxmlformats.org/officeDocument/2006/relationships/image" Target="../media/image490.png"/><Relationship Id="rId7" Type="http://schemas.openxmlformats.org/officeDocument/2006/relationships/image" Target="../media/image494.png"/><Relationship Id="rId12" Type="http://schemas.openxmlformats.org/officeDocument/2006/relationships/image" Target="../media/image499.png"/><Relationship Id="rId17" Type="http://schemas.openxmlformats.org/officeDocument/2006/relationships/image" Target="../media/image504.png"/><Relationship Id="rId2" Type="http://schemas.openxmlformats.org/officeDocument/2006/relationships/image" Target="../media/image489.png"/><Relationship Id="rId16" Type="http://schemas.openxmlformats.org/officeDocument/2006/relationships/image" Target="../media/image50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3.png"/><Relationship Id="rId11" Type="http://schemas.openxmlformats.org/officeDocument/2006/relationships/image" Target="../media/image498.png"/><Relationship Id="rId5" Type="http://schemas.openxmlformats.org/officeDocument/2006/relationships/image" Target="../media/image492.png"/><Relationship Id="rId15" Type="http://schemas.openxmlformats.org/officeDocument/2006/relationships/image" Target="../media/image502.png"/><Relationship Id="rId10" Type="http://schemas.openxmlformats.org/officeDocument/2006/relationships/image" Target="../media/image497.png"/><Relationship Id="rId4" Type="http://schemas.openxmlformats.org/officeDocument/2006/relationships/image" Target="../media/image491.png"/><Relationship Id="rId9" Type="http://schemas.openxmlformats.org/officeDocument/2006/relationships/image" Target="../media/image496.png"/><Relationship Id="rId14" Type="http://schemas.openxmlformats.org/officeDocument/2006/relationships/image" Target="../media/image50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1.png"/><Relationship Id="rId13" Type="http://schemas.openxmlformats.org/officeDocument/2006/relationships/image" Target="../media/image32200.png"/><Relationship Id="rId18" Type="http://schemas.openxmlformats.org/officeDocument/2006/relationships/image" Target="../media/image490.png"/><Relationship Id="rId3" Type="http://schemas.openxmlformats.org/officeDocument/2006/relationships/image" Target="../media/image3500.png"/><Relationship Id="rId21" Type="http://schemas.openxmlformats.org/officeDocument/2006/relationships/image" Target="../media/image493.png"/><Relationship Id="rId7" Type="http://schemas.openxmlformats.org/officeDocument/2006/relationships/image" Target="../media/image509.png"/><Relationship Id="rId12" Type="http://schemas.openxmlformats.org/officeDocument/2006/relationships/image" Target="../media/image513.png"/><Relationship Id="rId17" Type="http://schemas.openxmlformats.org/officeDocument/2006/relationships/image" Target="../media/image514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32400.png"/><Relationship Id="rId20" Type="http://schemas.openxmlformats.org/officeDocument/2006/relationships/image" Target="../media/image49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8.png"/><Relationship Id="rId11" Type="http://schemas.openxmlformats.org/officeDocument/2006/relationships/image" Target="../media/image23200.png"/><Relationship Id="rId5" Type="http://schemas.openxmlformats.org/officeDocument/2006/relationships/image" Target="../media/image507.png"/><Relationship Id="rId15" Type="http://schemas.openxmlformats.org/officeDocument/2006/relationships/image" Target="../media/image3540.png"/><Relationship Id="rId23" Type="http://schemas.openxmlformats.org/officeDocument/2006/relationships/image" Target="../media/image515.png"/><Relationship Id="rId19" Type="http://schemas.openxmlformats.org/officeDocument/2006/relationships/image" Target="../media/image491.png"/><Relationship Id="rId4" Type="http://schemas.openxmlformats.org/officeDocument/2006/relationships/image" Target="../media/image506.png"/><Relationship Id="rId9" Type="http://schemas.openxmlformats.org/officeDocument/2006/relationships/image" Target="../media/image512.png"/><Relationship Id="rId14" Type="http://schemas.openxmlformats.org/officeDocument/2006/relationships/image" Target="../media/image23500.png"/><Relationship Id="rId22" Type="http://schemas.openxmlformats.org/officeDocument/2006/relationships/image" Target="../media/image50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8.png"/><Relationship Id="rId13" Type="http://schemas.openxmlformats.org/officeDocument/2006/relationships/image" Target="../media/image523.png"/><Relationship Id="rId3" Type="http://schemas.openxmlformats.org/officeDocument/2006/relationships/image" Target="../media/image490.png"/><Relationship Id="rId7" Type="http://schemas.openxmlformats.org/officeDocument/2006/relationships/image" Target="../media/image517.png"/><Relationship Id="rId12" Type="http://schemas.openxmlformats.org/officeDocument/2006/relationships/image" Target="../media/image522.png"/><Relationship Id="rId2" Type="http://schemas.openxmlformats.org/officeDocument/2006/relationships/image" Target="../media/image5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3.png"/><Relationship Id="rId11" Type="http://schemas.openxmlformats.org/officeDocument/2006/relationships/image" Target="../media/image521.png"/><Relationship Id="rId5" Type="http://schemas.openxmlformats.org/officeDocument/2006/relationships/image" Target="../media/image492.png"/><Relationship Id="rId15" Type="http://schemas.openxmlformats.org/officeDocument/2006/relationships/image" Target="../media/image525.png"/><Relationship Id="rId10" Type="http://schemas.openxmlformats.org/officeDocument/2006/relationships/image" Target="../media/image520.png"/><Relationship Id="rId4" Type="http://schemas.openxmlformats.org/officeDocument/2006/relationships/image" Target="../media/image491.png"/><Relationship Id="rId9" Type="http://schemas.openxmlformats.org/officeDocument/2006/relationships/image" Target="../media/image519.png"/><Relationship Id="rId14" Type="http://schemas.openxmlformats.org/officeDocument/2006/relationships/image" Target="../media/image52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6.png"/><Relationship Id="rId13" Type="http://schemas.openxmlformats.org/officeDocument/2006/relationships/image" Target="../media/image3770.png"/><Relationship Id="rId18" Type="http://schemas.openxmlformats.org/officeDocument/2006/relationships/image" Target="../media/image490.png"/><Relationship Id="rId3" Type="http://schemas.openxmlformats.org/officeDocument/2006/relationships/image" Target="../media/image3730.png"/><Relationship Id="rId21" Type="http://schemas.openxmlformats.org/officeDocument/2006/relationships/image" Target="../media/image493.png"/><Relationship Id="rId7" Type="http://schemas.openxmlformats.org/officeDocument/2006/relationships/image" Target="../media/image509.png"/><Relationship Id="rId12" Type="http://schemas.openxmlformats.org/officeDocument/2006/relationships/image" Target="../media/image528.png"/><Relationship Id="rId17" Type="http://schemas.openxmlformats.org/officeDocument/2006/relationships/image" Target="../media/image529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3790.png"/><Relationship Id="rId20" Type="http://schemas.openxmlformats.org/officeDocument/2006/relationships/image" Target="../media/image49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8.png"/><Relationship Id="rId11" Type="http://schemas.openxmlformats.org/officeDocument/2006/relationships/image" Target="../media/image23200.png"/><Relationship Id="rId5" Type="http://schemas.openxmlformats.org/officeDocument/2006/relationships/image" Target="../media/image507.png"/><Relationship Id="rId15" Type="http://schemas.openxmlformats.org/officeDocument/2006/relationships/image" Target="../media/image3780.png"/><Relationship Id="rId23" Type="http://schemas.openxmlformats.org/officeDocument/2006/relationships/image" Target="../media/image525.png"/><Relationship Id="rId19" Type="http://schemas.openxmlformats.org/officeDocument/2006/relationships/image" Target="../media/image491.png"/><Relationship Id="rId4" Type="http://schemas.openxmlformats.org/officeDocument/2006/relationships/image" Target="../media/image506.png"/><Relationship Id="rId9" Type="http://schemas.openxmlformats.org/officeDocument/2006/relationships/image" Target="../media/image527.png"/><Relationship Id="rId14" Type="http://schemas.openxmlformats.org/officeDocument/2006/relationships/image" Target="../media/image23500.png"/><Relationship Id="rId22" Type="http://schemas.openxmlformats.org/officeDocument/2006/relationships/image" Target="../media/image53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3.png"/><Relationship Id="rId13" Type="http://schemas.openxmlformats.org/officeDocument/2006/relationships/image" Target="../media/image538.png"/><Relationship Id="rId3" Type="http://schemas.openxmlformats.org/officeDocument/2006/relationships/image" Target="../media/image490.png"/><Relationship Id="rId7" Type="http://schemas.openxmlformats.org/officeDocument/2006/relationships/image" Target="../media/image532.png"/><Relationship Id="rId12" Type="http://schemas.openxmlformats.org/officeDocument/2006/relationships/image" Target="../media/image537.png"/><Relationship Id="rId2" Type="http://schemas.openxmlformats.org/officeDocument/2006/relationships/image" Target="../media/image5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3.png"/><Relationship Id="rId11" Type="http://schemas.openxmlformats.org/officeDocument/2006/relationships/image" Target="../media/image536.png"/><Relationship Id="rId5" Type="http://schemas.openxmlformats.org/officeDocument/2006/relationships/image" Target="../media/image492.png"/><Relationship Id="rId15" Type="http://schemas.openxmlformats.org/officeDocument/2006/relationships/image" Target="../media/image540.png"/><Relationship Id="rId10" Type="http://schemas.openxmlformats.org/officeDocument/2006/relationships/image" Target="../media/image535.png"/><Relationship Id="rId4" Type="http://schemas.openxmlformats.org/officeDocument/2006/relationships/image" Target="../media/image491.png"/><Relationship Id="rId9" Type="http://schemas.openxmlformats.org/officeDocument/2006/relationships/image" Target="../media/image534.png"/><Relationship Id="rId14" Type="http://schemas.openxmlformats.org/officeDocument/2006/relationships/image" Target="../media/image53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2.png"/><Relationship Id="rId13" Type="http://schemas.openxmlformats.org/officeDocument/2006/relationships/image" Target="../media/image4010.png"/><Relationship Id="rId18" Type="http://schemas.openxmlformats.org/officeDocument/2006/relationships/image" Target="../media/image490.png"/><Relationship Id="rId3" Type="http://schemas.openxmlformats.org/officeDocument/2006/relationships/image" Target="../media/image3970.png"/><Relationship Id="rId21" Type="http://schemas.openxmlformats.org/officeDocument/2006/relationships/image" Target="../media/image493.png"/><Relationship Id="rId7" Type="http://schemas.openxmlformats.org/officeDocument/2006/relationships/image" Target="../media/image509.png"/><Relationship Id="rId12" Type="http://schemas.openxmlformats.org/officeDocument/2006/relationships/image" Target="../media/image544.png"/><Relationship Id="rId17" Type="http://schemas.openxmlformats.org/officeDocument/2006/relationships/image" Target="../media/image545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4030.png"/><Relationship Id="rId20" Type="http://schemas.openxmlformats.org/officeDocument/2006/relationships/image" Target="../media/image49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8.png"/><Relationship Id="rId11" Type="http://schemas.openxmlformats.org/officeDocument/2006/relationships/image" Target="../media/image23200.png"/><Relationship Id="rId5" Type="http://schemas.openxmlformats.org/officeDocument/2006/relationships/image" Target="../media/image541.png"/><Relationship Id="rId15" Type="http://schemas.openxmlformats.org/officeDocument/2006/relationships/image" Target="../media/image4020.png"/><Relationship Id="rId23" Type="http://schemas.openxmlformats.org/officeDocument/2006/relationships/image" Target="../media/image546.png"/><Relationship Id="rId19" Type="http://schemas.openxmlformats.org/officeDocument/2006/relationships/image" Target="../media/image491.png"/><Relationship Id="rId4" Type="http://schemas.openxmlformats.org/officeDocument/2006/relationships/image" Target="../media/image506.png"/><Relationship Id="rId9" Type="http://schemas.openxmlformats.org/officeDocument/2006/relationships/image" Target="../media/image543.png"/><Relationship Id="rId14" Type="http://schemas.openxmlformats.org/officeDocument/2006/relationships/image" Target="../media/image23500.png"/><Relationship Id="rId22" Type="http://schemas.openxmlformats.org/officeDocument/2006/relationships/image" Target="../media/image54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9.png"/><Relationship Id="rId13" Type="http://schemas.openxmlformats.org/officeDocument/2006/relationships/image" Target="../media/image554.png"/><Relationship Id="rId3" Type="http://schemas.openxmlformats.org/officeDocument/2006/relationships/image" Target="../media/image490.png"/><Relationship Id="rId7" Type="http://schemas.openxmlformats.org/officeDocument/2006/relationships/image" Target="../media/image548.png"/><Relationship Id="rId12" Type="http://schemas.openxmlformats.org/officeDocument/2006/relationships/image" Target="../media/image553.png"/><Relationship Id="rId17" Type="http://schemas.openxmlformats.org/officeDocument/2006/relationships/image" Target="../media/image558.png"/><Relationship Id="rId2" Type="http://schemas.openxmlformats.org/officeDocument/2006/relationships/image" Target="../media/image547.png"/><Relationship Id="rId16" Type="http://schemas.openxmlformats.org/officeDocument/2006/relationships/image" Target="../media/image5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3.png"/><Relationship Id="rId11" Type="http://schemas.openxmlformats.org/officeDocument/2006/relationships/image" Target="../media/image552.png"/><Relationship Id="rId5" Type="http://schemas.openxmlformats.org/officeDocument/2006/relationships/image" Target="../media/image492.png"/><Relationship Id="rId15" Type="http://schemas.openxmlformats.org/officeDocument/2006/relationships/image" Target="../media/image556.png"/><Relationship Id="rId10" Type="http://schemas.openxmlformats.org/officeDocument/2006/relationships/image" Target="../media/image551.png"/><Relationship Id="rId4" Type="http://schemas.openxmlformats.org/officeDocument/2006/relationships/image" Target="../media/image491.png"/><Relationship Id="rId9" Type="http://schemas.openxmlformats.org/officeDocument/2006/relationships/image" Target="../media/image550.png"/><Relationship Id="rId14" Type="http://schemas.openxmlformats.org/officeDocument/2006/relationships/image" Target="../media/image55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9.png"/><Relationship Id="rId13" Type="http://schemas.openxmlformats.org/officeDocument/2006/relationships/image" Target="../media/image4310.png"/><Relationship Id="rId18" Type="http://schemas.openxmlformats.org/officeDocument/2006/relationships/image" Target="../media/image490.png"/><Relationship Id="rId3" Type="http://schemas.openxmlformats.org/officeDocument/2006/relationships/image" Target="../media/image4270.png"/><Relationship Id="rId21" Type="http://schemas.openxmlformats.org/officeDocument/2006/relationships/image" Target="../media/image493.png"/><Relationship Id="rId7" Type="http://schemas.openxmlformats.org/officeDocument/2006/relationships/image" Target="../media/image509.png"/><Relationship Id="rId12" Type="http://schemas.openxmlformats.org/officeDocument/2006/relationships/image" Target="../media/image561.png"/><Relationship Id="rId17" Type="http://schemas.openxmlformats.org/officeDocument/2006/relationships/image" Target="../media/image562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4330.png"/><Relationship Id="rId20" Type="http://schemas.openxmlformats.org/officeDocument/2006/relationships/image" Target="../media/image49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8.png"/><Relationship Id="rId11" Type="http://schemas.openxmlformats.org/officeDocument/2006/relationships/image" Target="../media/image23200.png"/><Relationship Id="rId5" Type="http://schemas.openxmlformats.org/officeDocument/2006/relationships/image" Target="../media/image541.png"/><Relationship Id="rId15" Type="http://schemas.openxmlformats.org/officeDocument/2006/relationships/image" Target="../media/image4320.png"/><Relationship Id="rId23" Type="http://schemas.openxmlformats.org/officeDocument/2006/relationships/image" Target="../media/image563.png"/><Relationship Id="rId19" Type="http://schemas.openxmlformats.org/officeDocument/2006/relationships/image" Target="../media/image491.png"/><Relationship Id="rId4" Type="http://schemas.openxmlformats.org/officeDocument/2006/relationships/image" Target="../media/image506.png"/><Relationship Id="rId9" Type="http://schemas.openxmlformats.org/officeDocument/2006/relationships/image" Target="../media/image560.png"/><Relationship Id="rId14" Type="http://schemas.openxmlformats.org/officeDocument/2006/relationships/image" Target="../media/image23500.png"/><Relationship Id="rId22" Type="http://schemas.openxmlformats.org/officeDocument/2006/relationships/image" Target="../media/image55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24334" y="2190655"/>
            <a:ext cx="7978466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38100">
                  <a:solidFill>
                    <a:schemeClr val="accent4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Henny Penny" panose="02000505000000020004" pitchFamily="2" charset="0"/>
              </a:rPr>
              <a:t>Teachings for </a:t>
            </a:r>
          </a:p>
          <a:p>
            <a:pPr algn="ctr"/>
            <a:r>
              <a:rPr lang="en-US" sz="9600" b="1" cap="none" spc="0" dirty="0">
                <a:ln w="38100">
                  <a:solidFill>
                    <a:schemeClr val="accent4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Henny Penny" panose="02000505000000020004" pitchFamily="2" charset="0"/>
              </a:rPr>
              <a:t>Exercise 9F</a:t>
            </a:r>
          </a:p>
        </p:txBody>
      </p:sp>
    </p:spTree>
    <p:extLst>
      <p:ext uri="{BB962C8B-B14F-4D97-AF65-F5344CB8AC3E}">
        <p14:creationId xmlns:p14="http://schemas.microsoft.com/office/powerpoint/2010/main" val="1839674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3653246" cy="47744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itchFamily="66" charset="0"/>
              </a:rPr>
              <a:t>You need to be able to apply to the results you have learnt to the remaining trigonometric functions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758493" y="341287"/>
                <a:ext cx="1385507" cy="5649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𝑣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𝑢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𝑑𝑣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</m:num>
                        <m:den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8493" y="341287"/>
                <a:ext cx="1385507" cy="56496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292164" y="0"/>
                <a:ext cx="851836" cy="3393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200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𝑦</m:t>
                    </m:r>
                    <m:r>
                      <a:rPr lang="en-GB" sz="12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latin typeface="Cambria Math"/>
                          </a:rPr>
                          <m:t>𝑢</m:t>
                        </m:r>
                      </m:num>
                      <m:den>
                        <m:r>
                          <a:rPr lang="en-US" sz="1200" b="0" i="1" smtClean="0">
                            <a:latin typeface="Cambria Math"/>
                          </a:rPr>
                          <m:t>𝑣</m:t>
                        </m:r>
                      </m:den>
                    </m:f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2164" y="0"/>
                <a:ext cx="851836" cy="3393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0" y="275560"/>
                <a:ext cx="1385507" cy="44294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i="1">
                          <a:latin typeface="Cambria Math"/>
                        </a:rPr>
                        <m:t>=</m:t>
                      </m:r>
                      <m:r>
                        <a:rPr lang="en-GB" sz="1200" i="1">
                          <a:latin typeface="Cambria Math"/>
                        </a:rPr>
                        <m:t>𝑢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𝑣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75560"/>
                <a:ext cx="1385507" cy="44294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0" y="0"/>
                <a:ext cx="929742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200" b="0" dirty="0">
                    <a:latin typeface="Comic Sans MS" panose="030F0702030302020204" pitchFamily="66" charset="0"/>
                  </a:rPr>
                  <a:t>If:</a:t>
                </a:r>
                <a:r>
                  <a:rPr lang="en-GB" sz="1200" b="0" dirty="0"/>
                  <a:t>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𝑦</m:t>
                    </m:r>
                    <m:r>
                      <a:rPr lang="en-GB" sz="1200" i="1">
                        <a:latin typeface="Cambria Math"/>
                      </a:rPr>
                      <m:t>=</m:t>
                    </m:r>
                    <m:r>
                      <a:rPr lang="en-GB" sz="1200" i="1">
                        <a:latin typeface="Cambria Math"/>
                      </a:rPr>
                      <m:t>𝑢𝑣</m:t>
                    </m:r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29742" cy="276999"/>
              </a:xfrm>
              <a:prstGeom prst="rect">
                <a:avLst/>
              </a:prstGeom>
              <a:blipFill>
                <a:blip r:embed="rId5"/>
                <a:stretch>
                  <a:fillRect b="-102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6"/>
          <a:srcRect l="20559" t="43831" r="51579" b="31344"/>
          <a:stretch/>
        </p:blipFill>
        <p:spPr>
          <a:xfrm>
            <a:off x="616944" y="2554613"/>
            <a:ext cx="4885703" cy="348263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739787" y="3481329"/>
            <a:ext cx="33050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You need to know the derivatives of sine and cosine, but the rest you are given in the formula booklet!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639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apply to the results you have learnt to the remaining trigonometric functions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Differentiate: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𝑥𝑡𝑎𝑛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25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758493" y="341287"/>
                <a:ext cx="1385507" cy="5649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𝑣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𝑢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𝑑𝑣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</m:num>
                        <m:den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8493" y="341287"/>
                <a:ext cx="1385507" cy="5649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292164" y="0"/>
                <a:ext cx="851836" cy="3393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200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𝑦</m:t>
                    </m:r>
                    <m:r>
                      <a:rPr lang="en-GB" sz="12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latin typeface="Cambria Math"/>
                          </a:rPr>
                          <m:t>𝑢</m:t>
                        </m:r>
                      </m:num>
                      <m:den>
                        <m:r>
                          <a:rPr lang="en-US" sz="1200" b="0" i="1" smtClean="0">
                            <a:latin typeface="Cambria Math"/>
                          </a:rPr>
                          <m:t>𝑣</m:t>
                        </m:r>
                      </m:den>
                    </m:f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2164" y="0"/>
                <a:ext cx="851836" cy="3393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0" y="275560"/>
                <a:ext cx="1385507" cy="44294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i="1">
                          <a:latin typeface="Cambria Math"/>
                        </a:rPr>
                        <m:t>=</m:t>
                      </m:r>
                      <m:r>
                        <a:rPr lang="en-GB" sz="1200" i="1">
                          <a:latin typeface="Cambria Math"/>
                        </a:rPr>
                        <m:t>𝑢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𝑣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75560"/>
                <a:ext cx="1385507" cy="44294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0" y="0"/>
                <a:ext cx="929742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200" b="0" dirty="0">
                    <a:latin typeface="Comic Sans MS" panose="030F0702030302020204" pitchFamily="66" charset="0"/>
                  </a:rPr>
                  <a:t>If:</a:t>
                </a:r>
                <a:r>
                  <a:rPr lang="en-GB" sz="1200" b="0" dirty="0"/>
                  <a:t>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𝑦</m:t>
                    </m:r>
                    <m:r>
                      <a:rPr lang="en-GB" sz="1200" i="1">
                        <a:latin typeface="Cambria Math"/>
                      </a:rPr>
                      <m:t>=</m:t>
                    </m:r>
                    <m:r>
                      <a:rPr lang="en-GB" sz="1200" i="1">
                        <a:latin typeface="Cambria Math"/>
                      </a:rPr>
                      <m:t>𝑢𝑣</m:t>
                    </m:r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29742" cy="276999"/>
              </a:xfrm>
              <a:prstGeom prst="rect">
                <a:avLst/>
              </a:prstGeom>
              <a:blipFill>
                <a:blip r:embed="rId6"/>
                <a:stretch>
                  <a:fillRect b="-102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705079" y="3756751"/>
            <a:ext cx="24677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You need to use the product rule here!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337738" y="1398683"/>
                <a:ext cx="48327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7738" y="1398683"/>
                <a:ext cx="483274" cy="215444"/>
              </a:xfrm>
              <a:prstGeom prst="rect">
                <a:avLst/>
              </a:prstGeom>
              <a:blipFill>
                <a:blip r:embed="rId7"/>
                <a:stretch>
                  <a:fillRect l="-5063" r="-25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395138" y="1411383"/>
                <a:ext cx="85106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138" y="1411383"/>
                <a:ext cx="851067" cy="215444"/>
              </a:xfrm>
              <a:prstGeom prst="rect">
                <a:avLst/>
              </a:prstGeom>
              <a:blipFill>
                <a:blip r:embed="rId8"/>
                <a:stretch>
                  <a:fillRect l="-2143" r="-2857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236138" y="1766983"/>
                <a:ext cx="585225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6138" y="1766983"/>
                <a:ext cx="585225" cy="409023"/>
              </a:xfrm>
              <a:prstGeom prst="rect">
                <a:avLst/>
              </a:prstGeom>
              <a:blipFill>
                <a:blip r:embed="rId9"/>
                <a:stretch>
                  <a:fillRect l="-7292" t="-1493" r="-6250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395138" y="1843183"/>
                <a:ext cx="102598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5138" y="1843183"/>
                <a:ext cx="1025987" cy="215444"/>
              </a:xfrm>
              <a:prstGeom prst="rect">
                <a:avLst/>
              </a:prstGeom>
              <a:blipFill>
                <a:blip r:embed="rId10"/>
                <a:stretch>
                  <a:fillRect l="-1786" r="-2976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rc 15"/>
          <p:cNvSpPr/>
          <p:nvPr/>
        </p:nvSpPr>
        <p:spPr>
          <a:xfrm>
            <a:off x="4860719" y="1546833"/>
            <a:ext cx="216159" cy="47923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4975019" y="1632363"/>
            <a:ext cx="12575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</a:p>
        </p:txBody>
      </p:sp>
      <p:sp>
        <p:nvSpPr>
          <p:cNvPr id="18" name="Arc 17"/>
          <p:cNvSpPr/>
          <p:nvPr/>
        </p:nvSpPr>
        <p:spPr>
          <a:xfrm>
            <a:off x="7487079" y="1541753"/>
            <a:ext cx="216159" cy="47923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7603980" y="1612135"/>
            <a:ext cx="12829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996587" y="0"/>
                <a:ext cx="3051672" cy="35836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200" b="0" dirty="0">
                    <a:latin typeface="Comic Sans MS" panose="030F0702030302020204" pitchFamily="66" charset="0"/>
                  </a:rPr>
                  <a:t>If:</a:t>
                </a:r>
                <a:r>
                  <a:rPr lang="en-GB" sz="1200" b="0" dirty="0"/>
                  <a:t>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𝑦</m:t>
                    </m:r>
                    <m:r>
                      <a:rPr lang="en-GB" sz="1200" i="1">
                        <a:latin typeface="Cambria Math"/>
                      </a:rPr>
                      <m:t>=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𝑡𝑎𝑛𝑓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200" dirty="0">
                    <a:latin typeface="Comic Sans MS" pitchFamily="66" charset="0"/>
                  </a:rPr>
                  <a:t>, 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𝑠𝑒𝑐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6587" y="0"/>
                <a:ext cx="3051672" cy="35836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037341" y="3007987"/>
                <a:ext cx="1583319" cy="5013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𝑢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7341" y="3007987"/>
                <a:ext cx="1583319" cy="501356"/>
              </a:xfrm>
              <a:prstGeom prst="rect">
                <a:avLst/>
              </a:prstGeom>
              <a:blipFill>
                <a:blip r:embed="rId12"/>
                <a:stretch>
                  <a:fillRect b="-120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4063376" y="2307429"/>
            <a:ext cx="4559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Now we can replace all terms in the product rule…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037341" y="3668387"/>
                <a:ext cx="2810641" cy="5013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𝑠𝑒𝑐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)(1)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7341" y="3668387"/>
                <a:ext cx="2810641" cy="501356"/>
              </a:xfrm>
              <a:prstGeom prst="rect">
                <a:avLst/>
              </a:prstGeom>
              <a:blipFill>
                <a:blip r:embed="rId13"/>
                <a:stretch>
                  <a:fillRect b="-243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050041" y="4328787"/>
                <a:ext cx="2118272" cy="5013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0041" y="4328787"/>
                <a:ext cx="2118272" cy="501356"/>
              </a:xfrm>
              <a:prstGeom prst="rect">
                <a:avLst/>
              </a:prstGeom>
              <a:blipFill>
                <a:blip r:embed="rId14"/>
                <a:stretch>
                  <a:fillRect b="-243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c 27"/>
          <p:cNvSpPr/>
          <p:nvPr/>
        </p:nvSpPr>
        <p:spPr>
          <a:xfrm>
            <a:off x="7680641" y="3314700"/>
            <a:ext cx="180660" cy="623983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7645141" y="3263135"/>
            <a:ext cx="13972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expressions from above</a:t>
            </a:r>
          </a:p>
        </p:txBody>
      </p:sp>
      <p:sp>
        <p:nvSpPr>
          <p:cNvPr id="30" name="Arc 29"/>
          <p:cNvSpPr/>
          <p:nvPr/>
        </p:nvSpPr>
        <p:spPr>
          <a:xfrm>
            <a:off x="7667941" y="3975100"/>
            <a:ext cx="180660" cy="623983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7734041" y="4140200"/>
            <a:ext cx="9400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</p:spTree>
    <p:extLst>
      <p:ext uri="{BB962C8B-B14F-4D97-AF65-F5344CB8AC3E}">
        <p14:creationId xmlns:p14="http://schemas.microsoft.com/office/powerpoint/2010/main" val="1551460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 animBg="1"/>
      <p:bldP spid="17" grpId="0"/>
      <p:bldP spid="18" grpId="0" animBg="1"/>
      <p:bldP spid="19" grpId="0"/>
      <p:bldP spid="24" grpId="0"/>
      <p:bldP spid="25" grpId="0"/>
      <p:bldP spid="26" grpId="0"/>
      <p:bldP spid="27" grpId="0"/>
      <p:bldP spid="28" grpId="0" animBg="1"/>
      <p:bldP spid="29" grpId="0"/>
      <p:bldP spid="30" grpId="0" animBg="1"/>
      <p:bldP spid="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apply to the results you have learnt to the remaining trigonometric functions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Differentiate: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𝑡𝑎𝑛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25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758493" y="341287"/>
                <a:ext cx="1385507" cy="5649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𝑣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𝑢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𝑑𝑣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</m:num>
                        <m:den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8493" y="341287"/>
                <a:ext cx="1385507" cy="5649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292164" y="0"/>
                <a:ext cx="851836" cy="3393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200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𝑦</m:t>
                    </m:r>
                    <m:r>
                      <a:rPr lang="en-GB" sz="12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latin typeface="Cambria Math"/>
                          </a:rPr>
                          <m:t>𝑢</m:t>
                        </m:r>
                      </m:num>
                      <m:den>
                        <m:r>
                          <a:rPr lang="en-US" sz="1200" b="0" i="1" smtClean="0">
                            <a:latin typeface="Cambria Math"/>
                          </a:rPr>
                          <m:t>𝑣</m:t>
                        </m:r>
                      </m:den>
                    </m:f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2164" y="0"/>
                <a:ext cx="851836" cy="3393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0" y="275560"/>
                <a:ext cx="1385507" cy="44294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i="1">
                          <a:latin typeface="Cambria Math"/>
                        </a:rPr>
                        <m:t>=</m:t>
                      </m:r>
                      <m:r>
                        <a:rPr lang="en-GB" sz="1200" i="1">
                          <a:latin typeface="Cambria Math"/>
                        </a:rPr>
                        <m:t>𝑢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𝑣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75560"/>
                <a:ext cx="1385507" cy="44294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0" y="0"/>
                <a:ext cx="929742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200" b="0" dirty="0">
                    <a:latin typeface="Comic Sans MS" panose="030F0702030302020204" pitchFamily="66" charset="0"/>
                  </a:rPr>
                  <a:t>If:</a:t>
                </a:r>
                <a:r>
                  <a:rPr lang="en-GB" sz="1200" b="0" dirty="0"/>
                  <a:t>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𝑦</m:t>
                    </m:r>
                    <m:r>
                      <a:rPr lang="en-GB" sz="1200" i="1">
                        <a:latin typeface="Cambria Math"/>
                      </a:rPr>
                      <m:t>=</m:t>
                    </m:r>
                    <m:r>
                      <a:rPr lang="en-GB" sz="1200" i="1">
                        <a:latin typeface="Cambria Math"/>
                      </a:rPr>
                      <m:t>𝑢𝑣</m:t>
                    </m:r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29742" cy="276999"/>
              </a:xfrm>
              <a:prstGeom prst="rect">
                <a:avLst/>
              </a:prstGeom>
              <a:blipFill>
                <a:blip r:embed="rId6"/>
                <a:stretch>
                  <a:fillRect b="-102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705079" y="3756751"/>
            <a:ext cx="24677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You need to use the chain rule here!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337738" y="1398683"/>
                <a:ext cx="83856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7738" y="1398683"/>
                <a:ext cx="838563" cy="215444"/>
              </a:xfrm>
              <a:prstGeom prst="rect">
                <a:avLst/>
              </a:prstGeom>
              <a:blipFill>
                <a:blip r:embed="rId7"/>
                <a:stretch>
                  <a:fillRect l="-5109" r="-1460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337738" y="1805083"/>
                <a:ext cx="98296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7738" y="1805083"/>
                <a:ext cx="982961" cy="215444"/>
              </a:xfrm>
              <a:prstGeom prst="rect">
                <a:avLst/>
              </a:prstGeom>
              <a:blipFill>
                <a:blip r:embed="rId8"/>
                <a:stretch>
                  <a:fillRect l="-4348" r="-1242" b="-3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996587" y="0"/>
                <a:ext cx="3051672" cy="35836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200" b="0" dirty="0">
                    <a:latin typeface="Comic Sans MS" panose="030F0702030302020204" pitchFamily="66" charset="0"/>
                  </a:rPr>
                  <a:t>If:</a:t>
                </a:r>
                <a:r>
                  <a:rPr lang="en-GB" sz="1200" b="0" dirty="0"/>
                  <a:t>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𝑦</m:t>
                    </m:r>
                    <m:r>
                      <a:rPr lang="en-GB" sz="1200" i="1">
                        <a:latin typeface="Cambria Math"/>
                      </a:rPr>
                      <m:t>=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𝑡𝑎𝑛𝑓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200" dirty="0">
                    <a:latin typeface="Comic Sans MS" pitchFamily="66" charset="0"/>
                  </a:rPr>
                  <a:t>, 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𝑠𝑒𝑐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6587" y="0"/>
                <a:ext cx="3051672" cy="35836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c 27"/>
          <p:cNvSpPr/>
          <p:nvPr/>
        </p:nvSpPr>
        <p:spPr>
          <a:xfrm>
            <a:off x="5384542" y="1535629"/>
            <a:ext cx="201010" cy="392323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5459211" y="1572199"/>
            <a:ext cx="15915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as a power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236138" y="2135283"/>
                <a:ext cx="1186543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6138" y="2135283"/>
                <a:ext cx="1186543" cy="409023"/>
              </a:xfrm>
              <a:prstGeom prst="rect">
                <a:avLst/>
              </a:prstGeom>
              <a:blipFill>
                <a:blip r:embed="rId10"/>
                <a:stretch>
                  <a:fillRect l="-5128" t="-2985" r="-513" b="-149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258488" y="2252757"/>
                <a:ext cx="856562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𝑠𝑒𝑐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8488" y="2252757"/>
                <a:ext cx="856562" cy="21544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245319" y="2717341"/>
                <a:ext cx="1491819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5319" y="2717341"/>
                <a:ext cx="1491819" cy="409023"/>
              </a:xfrm>
              <a:prstGeom prst="rect">
                <a:avLst/>
              </a:prstGeom>
              <a:blipFill>
                <a:blip r:embed="rId12"/>
                <a:stretch>
                  <a:fillRect l="-3673" t="-2985" r="-816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35"/>
          <p:cNvSpPr/>
          <p:nvPr/>
        </p:nvSpPr>
        <p:spPr>
          <a:xfrm>
            <a:off x="5977617" y="1974468"/>
            <a:ext cx="201010" cy="392323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c 36"/>
          <p:cNvSpPr/>
          <p:nvPr/>
        </p:nvSpPr>
        <p:spPr>
          <a:xfrm>
            <a:off x="5942729" y="2457374"/>
            <a:ext cx="237733" cy="451079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6142257" y="1880671"/>
            <a:ext cx="1591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Differentiate using the chain rule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109206" y="2530666"/>
            <a:ext cx="8534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</p:spTree>
    <p:extLst>
      <p:ext uri="{BB962C8B-B14F-4D97-AF65-F5344CB8AC3E}">
        <p14:creationId xmlns:p14="http://schemas.microsoft.com/office/powerpoint/2010/main" val="2359580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  <p:bldP spid="28" grpId="0" animBg="1"/>
      <p:bldP spid="29" grpId="0"/>
      <p:bldP spid="32" grpId="0"/>
      <p:bldP spid="33" grpId="0"/>
      <p:bldP spid="34" grpId="0"/>
      <p:bldP spid="36" grpId="0" animBg="1"/>
      <p:bldP spid="37" grpId="0" animBg="1"/>
      <p:bldP spid="38" grpId="0"/>
      <p:bldP spid="3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apply to the results you have learnt to the remaining trigonometric functions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Differentiate: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𝑐𝑜𝑠𝑒𝑐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25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758493" y="341287"/>
                <a:ext cx="1385507" cy="5649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𝑣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𝑢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𝑑𝑣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</m:num>
                        <m:den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8493" y="341287"/>
                <a:ext cx="1385507" cy="5649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292164" y="0"/>
                <a:ext cx="851836" cy="3393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200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𝑦</m:t>
                    </m:r>
                    <m:r>
                      <a:rPr lang="en-GB" sz="12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latin typeface="Cambria Math"/>
                          </a:rPr>
                          <m:t>𝑢</m:t>
                        </m:r>
                      </m:num>
                      <m:den>
                        <m:r>
                          <a:rPr lang="en-US" sz="1200" b="0" i="1" smtClean="0">
                            <a:latin typeface="Cambria Math"/>
                          </a:rPr>
                          <m:t>𝑣</m:t>
                        </m:r>
                      </m:den>
                    </m:f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2164" y="0"/>
                <a:ext cx="851836" cy="3393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0" y="275560"/>
                <a:ext cx="1385507" cy="44294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i="1">
                          <a:latin typeface="Cambria Math"/>
                        </a:rPr>
                        <m:t>=</m:t>
                      </m:r>
                      <m:r>
                        <a:rPr lang="en-GB" sz="1200" i="1">
                          <a:latin typeface="Cambria Math"/>
                        </a:rPr>
                        <m:t>𝑢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𝑣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75560"/>
                <a:ext cx="1385507" cy="44294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0" y="0"/>
                <a:ext cx="929742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200" b="0" dirty="0">
                    <a:latin typeface="Comic Sans MS" panose="030F0702030302020204" pitchFamily="66" charset="0"/>
                  </a:rPr>
                  <a:t>If:</a:t>
                </a:r>
                <a:r>
                  <a:rPr lang="en-GB" sz="1200" b="0" dirty="0"/>
                  <a:t>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𝑦</m:t>
                    </m:r>
                    <m:r>
                      <a:rPr lang="en-GB" sz="1200" i="1">
                        <a:latin typeface="Cambria Math"/>
                      </a:rPr>
                      <m:t>=</m:t>
                    </m:r>
                    <m:r>
                      <a:rPr lang="en-GB" sz="1200" i="1">
                        <a:latin typeface="Cambria Math"/>
                      </a:rPr>
                      <m:t>𝑢𝑣</m:t>
                    </m:r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29742" cy="276999"/>
              </a:xfrm>
              <a:prstGeom prst="rect">
                <a:avLst/>
              </a:prstGeom>
              <a:blipFill>
                <a:blip r:embed="rId6"/>
                <a:stretch>
                  <a:fillRect b="-102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705079" y="3933021"/>
            <a:ext cx="24677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You need to use the quotient rule here!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598145" y="0"/>
                <a:ext cx="3923842" cy="35836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200" b="0" dirty="0">
                    <a:latin typeface="Comic Sans MS" panose="030F0702030302020204" pitchFamily="66" charset="0"/>
                  </a:rPr>
                  <a:t>If:</a:t>
                </a:r>
                <a:r>
                  <a:rPr lang="en-GB" sz="1200" b="0" dirty="0"/>
                  <a:t>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𝑦</m:t>
                    </m:r>
                    <m:r>
                      <a:rPr lang="en-GB" sz="1200" i="1">
                        <a:latin typeface="Cambria Math"/>
                      </a:rPr>
                      <m:t>=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𝑐𝑜𝑠𝑒𝑐𝑓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200" dirty="0">
                    <a:latin typeface="Comic Sans MS" pitchFamily="66" charset="0"/>
                  </a:rPr>
                  <a:t>, 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𝑐𝑜𝑠𝑒𝑐𝑓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𝑐𝑜𝑡𝑓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8145" y="0"/>
                <a:ext cx="3923842" cy="35836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064520" y="1423025"/>
                <a:ext cx="101867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𝑐𝑜𝑠𝑒𝑐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4520" y="1423025"/>
                <a:ext cx="1018677" cy="215444"/>
              </a:xfrm>
              <a:prstGeom prst="rect">
                <a:avLst/>
              </a:prstGeom>
              <a:blipFill>
                <a:blip r:embed="rId8"/>
                <a:stretch>
                  <a:fillRect l="-2395" r="-2395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229168" y="1449050"/>
                <a:ext cx="56630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9168" y="1449050"/>
                <a:ext cx="566309" cy="215444"/>
              </a:xfrm>
              <a:prstGeom prst="rect">
                <a:avLst/>
              </a:prstGeom>
              <a:blipFill>
                <a:blip r:embed="rId9"/>
                <a:stretch>
                  <a:fillRect l="-4301" r="-10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62920" y="1791325"/>
                <a:ext cx="1802545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𝑐𝑜𝑠𝑒𝑐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𝑥𝑐𝑜𝑡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920" y="1791325"/>
                <a:ext cx="1802545" cy="409023"/>
              </a:xfrm>
              <a:prstGeom prst="rect">
                <a:avLst/>
              </a:prstGeom>
              <a:blipFill>
                <a:blip r:embed="rId10"/>
                <a:stretch>
                  <a:fillRect l="-1689" t="-1493" r="-1014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119585" y="1798844"/>
                <a:ext cx="682751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9585" y="1798844"/>
                <a:ext cx="682751" cy="409023"/>
              </a:xfrm>
              <a:prstGeom prst="rect">
                <a:avLst/>
              </a:prstGeom>
              <a:blipFill>
                <a:blip r:embed="rId11"/>
                <a:stretch>
                  <a:fillRect l="-6250" r="-4464" b="-149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rc 29"/>
          <p:cNvSpPr/>
          <p:nvPr/>
        </p:nvSpPr>
        <p:spPr>
          <a:xfrm>
            <a:off x="5782280" y="1551713"/>
            <a:ext cx="216159" cy="47923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5896580" y="1637243"/>
            <a:ext cx="12575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</a:p>
        </p:txBody>
      </p:sp>
      <p:sp>
        <p:nvSpPr>
          <p:cNvPr id="35" name="Arc 34"/>
          <p:cNvSpPr/>
          <p:nvPr/>
        </p:nvSpPr>
        <p:spPr>
          <a:xfrm>
            <a:off x="7740573" y="1573020"/>
            <a:ext cx="216159" cy="47923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7861041" y="1657461"/>
            <a:ext cx="12829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793527" y="3008155"/>
                <a:ext cx="1583319" cy="64363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𝑑𝑣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3527" y="3008155"/>
                <a:ext cx="1583319" cy="64363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4085409" y="2362513"/>
            <a:ext cx="4559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Now we can replace all terms in the quotient rule…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747625" y="3755466"/>
                <a:ext cx="3927357" cy="56105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𝑐𝑜𝑠𝑒𝑐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𝑥𝑐𝑜𝑡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−(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𝑐𝑜𝑠𝑒𝑐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)(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7625" y="3755466"/>
                <a:ext cx="3927357" cy="56105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802709" y="4427495"/>
                <a:ext cx="3232744" cy="53764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𝑐𝑜𝑠𝑒𝑐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𝑥𝑐𝑜𝑡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𝑥𝑐𝑜𝑠𝑒𝑐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2709" y="4427495"/>
                <a:ext cx="3232744" cy="53764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767823" y="5097688"/>
                <a:ext cx="3140155" cy="5013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𝑥𝑐𝑜𝑠𝑒𝑐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𝑥𝑐𝑜𝑡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𝑐𝑜𝑠𝑒𝑐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7823" y="5097688"/>
                <a:ext cx="3140155" cy="501356"/>
              </a:xfrm>
              <a:prstGeom prst="rect">
                <a:avLst/>
              </a:prstGeom>
              <a:blipFill>
                <a:blip r:embed="rId15"/>
                <a:stretch>
                  <a:fillRect b="-243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811890" y="5736667"/>
                <a:ext cx="2559868" cy="50270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𝑐𝑜𝑠𝑒𝑐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𝑥𝑐𝑜𝑡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1890" y="5736667"/>
                <a:ext cx="2559868" cy="502702"/>
              </a:xfrm>
              <a:prstGeom prst="rect">
                <a:avLst/>
              </a:prstGeom>
              <a:blipFill>
                <a:blip r:embed="rId16"/>
                <a:stretch>
                  <a:fillRect b="-120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48"/>
          <p:cNvSpPr/>
          <p:nvPr/>
        </p:nvSpPr>
        <p:spPr>
          <a:xfrm>
            <a:off x="7477042" y="3492347"/>
            <a:ext cx="190698" cy="563863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7602358" y="3431156"/>
            <a:ext cx="16407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 using the expressions above</a:t>
            </a:r>
          </a:p>
        </p:txBody>
      </p:sp>
      <p:sp>
        <p:nvSpPr>
          <p:cNvPr id="51" name="Arc 50"/>
          <p:cNvSpPr/>
          <p:nvPr/>
        </p:nvSpPr>
        <p:spPr>
          <a:xfrm>
            <a:off x="7431139" y="4107455"/>
            <a:ext cx="190698" cy="563863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Arc 51"/>
          <p:cNvSpPr/>
          <p:nvPr/>
        </p:nvSpPr>
        <p:spPr>
          <a:xfrm>
            <a:off x="6889477" y="4722564"/>
            <a:ext cx="190698" cy="563863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Arc 52"/>
          <p:cNvSpPr/>
          <p:nvPr/>
        </p:nvSpPr>
        <p:spPr>
          <a:xfrm>
            <a:off x="6689337" y="5425807"/>
            <a:ext cx="190698" cy="563863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7602358" y="4125219"/>
            <a:ext cx="14535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Expand bracket on the numerator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6952363" y="4819282"/>
                <a:ext cx="145350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Divide all by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2363" y="4819282"/>
                <a:ext cx="1453507" cy="276999"/>
              </a:xfrm>
              <a:prstGeom prst="rect">
                <a:avLst/>
              </a:prstGeom>
              <a:blipFill>
                <a:blip r:embed="rId17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842194" y="5458260"/>
                <a:ext cx="201536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Factorise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𝑐𝑜𝑠𝑒𝑐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 on the numerator</a:t>
                </a:r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2194" y="5458260"/>
                <a:ext cx="2015368" cy="461665"/>
              </a:xfrm>
              <a:prstGeom prst="rect">
                <a:avLst/>
              </a:prstGeom>
              <a:blipFill>
                <a:blip r:embed="rId18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3830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4" grpId="0"/>
      <p:bldP spid="25" grpId="0"/>
      <p:bldP spid="26" grpId="0"/>
      <p:bldP spid="27" grpId="0"/>
      <p:bldP spid="30" grpId="0" animBg="1"/>
      <p:bldP spid="31" grpId="0"/>
      <p:bldP spid="35" grpId="0" animBg="1"/>
      <p:bldP spid="40" grpId="0"/>
      <p:bldP spid="43" grpId="0"/>
      <p:bldP spid="44" grpId="0"/>
      <p:bldP spid="45" grpId="0"/>
      <p:bldP spid="46" grpId="0"/>
      <p:bldP spid="47" grpId="0"/>
      <p:bldP spid="48" grpId="0"/>
      <p:bldP spid="49" grpId="0" animBg="1"/>
      <p:bldP spid="50" grpId="0"/>
      <p:bldP spid="51" grpId="0" animBg="1"/>
      <p:bldP spid="52" grpId="0" animBg="1"/>
      <p:bldP spid="53" grpId="0" animBg="1"/>
      <p:bldP spid="54" grpId="0"/>
      <p:bldP spid="55" grpId="0"/>
      <p:bldP spid="5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apply to the results you have learnt to the remaining trigonometric functions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Differentiate: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𝑠𝑒𝑐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25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758493" y="341287"/>
                <a:ext cx="1385507" cy="5649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𝑣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𝑢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𝑑𝑣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</m:num>
                        <m:den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8493" y="341287"/>
                <a:ext cx="1385507" cy="5649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292164" y="0"/>
                <a:ext cx="851836" cy="3393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200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𝑦</m:t>
                    </m:r>
                    <m:r>
                      <a:rPr lang="en-GB" sz="12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latin typeface="Cambria Math"/>
                          </a:rPr>
                          <m:t>𝑢</m:t>
                        </m:r>
                      </m:num>
                      <m:den>
                        <m:r>
                          <a:rPr lang="en-US" sz="1200" b="0" i="1" smtClean="0">
                            <a:latin typeface="Cambria Math"/>
                          </a:rPr>
                          <m:t>𝑣</m:t>
                        </m:r>
                      </m:den>
                    </m:f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2164" y="0"/>
                <a:ext cx="851836" cy="3393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0" y="275560"/>
                <a:ext cx="1385507" cy="44294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i="1">
                          <a:latin typeface="Cambria Math"/>
                        </a:rPr>
                        <m:t>=</m:t>
                      </m:r>
                      <m:r>
                        <a:rPr lang="en-GB" sz="1200" i="1">
                          <a:latin typeface="Cambria Math"/>
                        </a:rPr>
                        <m:t>𝑢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𝑣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75560"/>
                <a:ext cx="1385507" cy="44294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0" y="0"/>
                <a:ext cx="929742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200" b="0" dirty="0">
                    <a:latin typeface="Comic Sans MS" panose="030F0702030302020204" pitchFamily="66" charset="0"/>
                  </a:rPr>
                  <a:t>If:</a:t>
                </a:r>
                <a:r>
                  <a:rPr lang="en-GB" sz="1200" b="0" dirty="0"/>
                  <a:t>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𝑦</m:t>
                    </m:r>
                    <m:r>
                      <a:rPr lang="en-GB" sz="1200" i="1">
                        <a:latin typeface="Cambria Math"/>
                      </a:rPr>
                      <m:t>=</m:t>
                    </m:r>
                    <m:r>
                      <a:rPr lang="en-GB" sz="1200" i="1">
                        <a:latin typeface="Cambria Math"/>
                      </a:rPr>
                      <m:t>𝑢𝑣</m:t>
                    </m:r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29742" cy="276999"/>
              </a:xfrm>
              <a:prstGeom prst="rect">
                <a:avLst/>
              </a:prstGeom>
              <a:blipFill>
                <a:blip r:embed="rId6"/>
                <a:stretch>
                  <a:fillRect b="-102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705079" y="3933021"/>
            <a:ext cx="24677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You need to use the chain rule here!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792942" y="1547736"/>
                <a:ext cx="114454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𝑠𝑒𝑐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2942" y="1547736"/>
                <a:ext cx="1144544" cy="338554"/>
              </a:xfrm>
              <a:prstGeom prst="rect">
                <a:avLst/>
              </a:prstGeom>
              <a:blipFill>
                <a:blip r:embed="rId7"/>
                <a:stretch>
                  <a:fillRect b="-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4799317" y="2041659"/>
                <a:ext cx="130439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𝑠𝑒𝑐𝑥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9317" y="2041659"/>
                <a:ext cx="1304396" cy="338554"/>
              </a:xfrm>
              <a:prstGeom prst="rect">
                <a:avLst/>
              </a:prstGeom>
              <a:blipFill>
                <a:blip r:embed="rId8"/>
                <a:stretch>
                  <a:fillRect b="-12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4646435" y="2471316"/>
                <a:ext cx="1588127" cy="5598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𝑠𝑒𝑐𝑥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6435" y="2471316"/>
                <a:ext cx="1588127" cy="55983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5942188" y="2603518"/>
                <a:ext cx="124405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𝑠𝑒𝑐𝑥𝑡𝑎𝑛𝑥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2188" y="2603518"/>
                <a:ext cx="1244059" cy="338554"/>
              </a:xfrm>
              <a:prstGeom prst="rect">
                <a:avLst/>
              </a:prstGeom>
              <a:blipFill>
                <a:blip r:embed="rId10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393195" y="0"/>
                <a:ext cx="2469614" cy="35836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200" b="0" dirty="0">
                    <a:latin typeface="Comic Sans MS" panose="030F0702030302020204" pitchFamily="66" charset="0"/>
                  </a:rPr>
                  <a:t>If:</a:t>
                </a:r>
                <a:r>
                  <a:rPr lang="en-GB" sz="1200" b="0" dirty="0"/>
                  <a:t>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𝑦</m:t>
                    </m:r>
                    <m:r>
                      <a:rPr lang="en-GB" sz="1200" i="1">
                        <a:latin typeface="Cambria Math"/>
                      </a:rPr>
                      <m:t>=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𝑠𝑒𝑐𝑥</m:t>
                    </m:r>
                  </m:oMath>
                </a14:m>
                <a:r>
                  <a:rPr lang="en-GB" sz="1200" dirty="0">
                    <a:latin typeface="Comic Sans MS" pitchFamily="66" charset="0"/>
                  </a:rPr>
                  <a:t>, 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𝑠𝑒𝑐𝑥𝑡𝑎𝑛𝑥</m:t>
                    </m:r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3195" y="0"/>
                <a:ext cx="2469614" cy="35836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/>
              <p:cNvSpPr/>
              <p:nvPr/>
            </p:nvSpPr>
            <p:spPr>
              <a:xfrm>
                <a:off x="4670999" y="3130492"/>
                <a:ext cx="1689565" cy="5598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𝑠𝑒𝑐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𝑡𝑎𝑛𝑥</m:t>
                      </m:r>
                    </m:oMath>
                  </m:oMathPara>
                </a14:m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0999" y="3130492"/>
                <a:ext cx="1689565" cy="55983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Arc 57"/>
          <p:cNvSpPr/>
          <p:nvPr/>
        </p:nvSpPr>
        <p:spPr>
          <a:xfrm>
            <a:off x="5962224" y="1773716"/>
            <a:ext cx="185188" cy="492253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6104064" y="1866761"/>
            <a:ext cx="7924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Rewrite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0" name="Arc 59"/>
          <p:cNvSpPr/>
          <p:nvPr/>
        </p:nvSpPr>
        <p:spPr>
          <a:xfrm>
            <a:off x="7006990" y="2300690"/>
            <a:ext cx="185188" cy="492253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Arc 60"/>
          <p:cNvSpPr/>
          <p:nvPr/>
        </p:nvSpPr>
        <p:spPr>
          <a:xfrm>
            <a:off x="6961085" y="2893764"/>
            <a:ext cx="188861" cy="521465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7040498" y="2296419"/>
            <a:ext cx="1806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Differentiate using the chain rule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095583" y="3001499"/>
            <a:ext cx="8365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475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2" grpId="0"/>
      <p:bldP spid="36" grpId="0"/>
      <p:bldP spid="37" grpId="0"/>
      <p:bldP spid="38" grpId="0"/>
      <p:bldP spid="57" grpId="0"/>
      <p:bldP spid="58" grpId="0" animBg="1"/>
      <p:bldP spid="59" grpId="0"/>
      <p:bldP spid="60" grpId="0" animBg="1"/>
      <p:bldP spid="61" grpId="0" animBg="1"/>
      <p:bldP spid="62" grpId="0"/>
      <p:bldP spid="6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apply to the results you have learnt to the remaining trigonometric functions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𝑡𝑎𝑛𝑥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1600" dirty="0">
                    <a:latin typeface="Comic Sans MS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25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758493" y="341287"/>
                <a:ext cx="1385507" cy="5649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𝑣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𝑢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𝑑𝑣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</m:num>
                        <m:den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8493" y="341287"/>
                <a:ext cx="1385507" cy="5649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292164" y="0"/>
                <a:ext cx="851836" cy="3393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200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𝑦</m:t>
                    </m:r>
                    <m:r>
                      <a:rPr lang="en-GB" sz="12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latin typeface="Cambria Math"/>
                          </a:rPr>
                          <m:t>𝑢</m:t>
                        </m:r>
                      </m:num>
                      <m:den>
                        <m:r>
                          <a:rPr lang="en-US" sz="1200" b="0" i="1" smtClean="0">
                            <a:latin typeface="Cambria Math"/>
                          </a:rPr>
                          <m:t>𝑣</m:t>
                        </m:r>
                      </m:den>
                    </m:f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2164" y="0"/>
                <a:ext cx="851836" cy="3393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0" y="275560"/>
                <a:ext cx="1385507" cy="44294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i="1">
                          <a:latin typeface="Cambria Math"/>
                        </a:rPr>
                        <m:t>=</m:t>
                      </m:r>
                      <m:r>
                        <a:rPr lang="en-GB" sz="1200" i="1">
                          <a:latin typeface="Cambria Math"/>
                        </a:rPr>
                        <m:t>𝑢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𝑣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75560"/>
                <a:ext cx="1385507" cy="44294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0" y="0"/>
                <a:ext cx="929742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200" b="0" dirty="0">
                    <a:latin typeface="Comic Sans MS" panose="030F0702030302020204" pitchFamily="66" charset="0"/>
                  </a:rPr>
                  <a:t>If:</a:t>
                </a:r>
                <a:r>
                  <a:rPr lang="en-GB" sz="1200" b="0" dirty="0"/>
                  <a:t>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𝑦</m:t>
                    </m:r>
                    <m:r>
                      <a:rPr lang="en-GB" sz="1200" i="1">
                        <a:latin typeface="Cambria Math"/>
                      </a:rPr>
                      <m:t>=</m:t>
                    </m:r>
                    <m:r>
                      <a:rPr lang="en-GB" sz="1200" i="1">
                        <a:latin typeface="Cambria Math"/>
                      </a:rPr>
                      <m:t>𝑢𝑣</m:t>
                    </m:r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29742" cy="276999"/>
              </a:xfrm>
              <a:prstGeom prst="rect">
                <a:avLst/>
              </a:prstGeom>
              <a:blipFill>
                <a:blip r:embed="rId6"/>
                <a:stretch>
                  <a:fillRect b="-102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41177" y="3415003"/>
                <a:ext cx="2967133" cy="8366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We can rewrite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𝑡𝑎𝑛𝑥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𝑠𝑖𝑛𝑥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𝑐𝑜𝑠𝑥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and then use the quotient rule…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177" y="3415003"/>
                <a:ext cx="2967133" cy="836639"/>
              </a:xfrm>
              <a:prstGeom prst="rect">
                <a:avLst/>
              </a:prstGeom>
              <a:blipFill>
                <a:blip r:embed="rId7"/>
                <a:stretch>
                  <a:fillRect t="-1460" b="-72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582313" y="1412008"/>
                <a:ext cx="72532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313" y="1412008"/>
                <a:ext cx="725327" cy="215444"/>
              </a:xfrm>
              <a:prstGeom prst="rect">
                <a:avLst/>
              </a:prstGeom>
              <a:blipFill>
                <a:blip r:embed="rId8"/>
                <a:stretch>
                  <a:fillRect l="-3361" r="-336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909679" y="1416000"/>
                <a:ext cx="74206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9679" y="1416000"/>
                <a:ext cx="742063" cy="215444"/>
              </a:xfrm>
              <a:prstGeom prst="rect">
                <a:avLst/>
              </a:prstGeom>
              <a:blipFill>
                <a:blip r:embed="rId9"/>
                <a:stretch>
                  <a:fillRect l="-2459" r="-16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80713" y="1780308"/>
                <a:ext cx="850361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0713" y="1780308"/>
                <a:ext cx="850361" cy="409023"/>
              </a:xfrm>
              <a:prstGeom prst="rect">
                <a:avLst/>
              </a:prstGeom>
              <a:blipFill>
                <a:blip r:embed="rId10"/>
                <a:stretch>
                  <a:fillRect l="-4286" r="-1429" b="-149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800096" y="1765794"/>
                <a:ext cx="960071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0096" y="1765794"/>
                <a:ext cx="960071" cy="409023"/>
              </a:xfrm>
              <a:prstGeom prst="rect">
                <a:avLst/>
              </a:prstGeom>
              <a:blipFill>
                <a:blip r:embed="rId11"/>
                <a:stretch>
                  <a:fillRect l="-4459" t="-1493" r="-3185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rc 13"/>
          <p:cNvSpPr/>
          <p:nvPr/>
        </p:nvSpPr>
        <p:spPr>
          <a:xfrm>
            <a:off x="5286521" y="1551712"/>
            <a:ext cx="216159" cy="47923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5400821" y="1637242"/>
            <a:ext cx="12575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</a:p>
        </p:txBody>
      </p:sp>
      <p:sp>
        <p:nvSpPr>
          <p:cNvPr id="16" name="Arc 15"/>
          <p:cNvSpPr/>
          <p:nvPr/>
        </p:nvSpPr>
        <p:spPr>
          <a:xfrm>
            <a:off x="7740573" y="1539970"/>
            <a:ext cx="216159" cy="47923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7861041" y="1624411"/>
            <a:ext cx="12829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652843" y="3030188"/>
                <a:ext cx="1583319" cy="64363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𝑑𝑣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2843" y="3030188"/>
                <a:ext cx="1583319" cy="64363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4085409" y="2362513"/>
            <a:ext cx="4559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Now we can replace all terms in the quotient rule…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651006" y="3810550"/>
                <a:ext cx="3038717" cy="54842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𝑐𝑜𝑠𝑥</m:t>
                              </m:r>
                            </m:e>
                          </m:d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𝑐𝑜𝑠𝑥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𝑠𝑖𝑛𝑥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)(−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𝑠𝑖𝑛𝑥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𝑐𝑜𝑠𝑥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1006" y="3810550"/>
                <a:ext cx="3038717" cy="548420"/>
              </a:xfrm>
              <a:prstGeom prst="rect">
                <a:avLst/>
              </a:prstGeom>
              <a:blipFill>
                <a:blip r:embed="rId13"/>
                <a:stretch>
                  <a:fillRect b="-444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660187" y="4458709"/>
                <a:ext cx="1779974" cy="53771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0187" y="4458709"/>
                <a:ext cx="1779974" cy="537711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669367" y="5128903"/>
                <a:ext cx="1136016" cy="50141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9367" y="5128903"/>
                <a:ext cx="1136016" cy="501419"/>
              </a:xfrm>
              <a:prstGeom prst="rect">
                <a:avLst/>
              </a:prstGeom>
              <a:blipFill>
                <a:blip r:embed="rId15"/>
                <a:stretch>
                  <a:fillRect b="-120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680384" y="5756864"/>
                <a:ext cx="1129925" cy="5013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</m:t>
                          </m:r>
                        </m:e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0384" y="5756864"/>
                <a:ext cx="1129925" cy="501356"/>
              </a:xfrm>
              <a:prstGeom prst="rect">
                <a:avLst/>
              </a:prstGeom>
              <a:blipFill>
                <a:blip r:embed="rId16"/>
                <a:stretch>
                  <a:fillRect b="-120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>
            <a:off x="7518400" y="3448280"/>
            <a:ext cx="204424" cy="627961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7616833" y="3572560"/>
            <a:ext cx="12829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35" name="Arc 34"/>
          <p:cNvSpPr/>
          <p:nvPr/>
        </p:nvSpPr>
        <p:spPr>
          <a:xfrm>
            <a:off x="7516564" y="4107456"/>
            <a:ext cx="204424" cy="627961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>
            <a:off x="6258805" y="4766632"/>
            <a:ext cx="204424" cy="627961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c 36"/>
          <p:cNvSpPr/>
          <p:nvPr/>
        </p:nvSpPr>
        <p:spPr>
          <a:xfrm>
            <a:off x="5695109" y="5425808"/>
            <a:ext cx="204424" cy="627961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7682935" y="4079336"/>
            <a:ext cx="12829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Expand brackets on the numerator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235547" y="4850516"/>
                <a:ext cx="227865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The top can be replaced since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5547" y="4850516"/>
                <a:ext cx="2278655" cy="461665"/>
              </a:xfrm>
              <a:prstGeom prst="rect">
                <a:avLst/>
              </a:prstGeom>
              <a:blipFill>
                <a:blip r:embed="rId17"/>
                <a:stretch>
                  <a:fillRect t="-1333" b="-1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5894025" y="5588646"/>
            <a:ext cx="7491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Rewrite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0" y="716096"/>
                <a:ext cx="2282328" cy="35836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200" b="0" dirty="0">
                    <a:latin typeface="Comic Sans MS" panose="030F0702030302020204" pitchFamily="66" charset="0"/>
                  </a:rPr>
                  <a:t>If:</a:t>
                </a:r>
                <a:r>
                  <a:rPr lang="en-GB" sz="1200" b="0" dirty="0"/>
                  <a:t>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𝑦</m:t>
                    </m:r>
                    <m:r>
                      <a:rPr lang="en-GB" sz="1200" i="1">
                        <a:latin typeface="Cambria Math"/>
                      </a:rPr>
                      <m:t>=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𝑡𝑎𝑛𝑥</m:t>
                    </m:r>
                  </m:oMath>
                </a14:m>
                <a:r>
                  <a:rPr lang="en-GB" sz="1200" dirty="0">
                    <a:latin typeface="Comic Sans MS" pitchFamily="66" charset="0"/>
                  </a:rPr>
                  <a:t>, 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𝑠𝑒𝑐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16096"/>
                <a:ext cx="2282328" cy="358368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6938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1" grpId="0"/>
      <p:bldP spid="12" grpId="0"/>
      <p:bldP spid="13" grpId="0"/>
      <p:bldP spid="14" grpId="0" animBg="1"/>
      <p:bldP spid="15" grpId="0"/>
      <p:bldP spid="16" grpId="0" animBg="1"/>
      <p:bldP spid="17" grpId="0"/>
      <p:bldP spid="22" grpId="0"/>
      <p:bldP spid="28" grpId="0"/>
      <p:bldP spid="29" grpId="0"/>
      <p:bldP spid="30" grpId="0"/>
      <p:bldP spid="31" grpId="0"/>
      <p:bldP spid="32" grpId="0"/>
      <p:bldP spid="33" grpId="0" animBg="1"/>
      <p:bldP spid="34" grpId="0"/>
      <p:bldP spid="35" grpId="0" animBg="1"/>
      <p:bldP spid="36" grpId="0" animBg="1"/>
      <p:bldP spid="37" grpId="0" animBg="1"/>
      <p:bldP spid="38" grpId="0"/>
      <p:bldP spid="39" grpId="0"/>
      <p:bldP spid="40" grpId="0"/>
      <p:bldP spid="4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313216" y="1407226"/>
                <a:ext cx="226177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𝑦</m:t>
                      </m:r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r>
                        <a:rPr lang="en-US" sz="2800" b="0" i="1" smtClean="0">
                          <a:latin typeface="Cambria Math"/>
                        </a:rPr>
                        <m:t>𝑡𝑎𝑛</m:t>
                      </m:r>
                      <m:r>
                        <a:rPr lang="en-US" sz="2800" b="0" i="1" smtClean="0">
                          <a:latin typeface="Cambria Math"/>
                        </a:rPr>
                        <m:t>⁡</m:t>
                      </m:r>
                      <m:r>
                        <a:rPr lang="en-US" sz="28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3216" y="1407226"/>
                <a:ext cx="2261773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596244" y="2165267"/>
                <a:ext cx="164993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Comic Sans MS" panose="030F0702030302020204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000" b="0" i="1" smtClean="0">
                        <a:latin typeface="Cambria Math"/>
                      </a:rPr>
                      <m:t>=</m:t>
                    </m:r>
                    <m:r>
                      <a:rPr lang="en-US" sz="2000" b="0" i="1" smtClean="0">
                        <a:latin typeface="Cambria Math"/>
                      </a:rPr>
                      <m:t>𝑓</m:t>
                    </m:r>
                    <m:r>
                      <a:rPr lang="en-US" sz="2000" b="0" i="1" smtClean="0">
                        <a:latin typeface="Cambria Math"/>
                      </a:rPr>
                      <m:t>(</m:t>
                    </m:r>
                    <m:r>
                      <a:rPr lang="en-US" sz="2000" b="0" i="1" smtClean="0">
                        <a:latin typeface="Cambria Math"/>
                      </a:rPr>
                      <m:t>𝑥</m:t>
                    </m:r>
                    <m:r>
                      <a:rPr lang="en-US" sz="2000" b="0" i="1" smtClean="0">
                        <a:latin typeface="Cambria Math"/>
                      </a:rPr>
                      <m:t>)</m:t>
                    </m:r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6244" y="2165267"/>
                <a:ext cx="1649939" cy="400110"/>
              </a:xfrm>
              <a:prstGeom prst="rect">
                <a:avLst/>
              </a:prstGeom>
              <a:blipFill>
                <a:blip r:embed="rId4"/>
                <a:stretch>
                  <a:fillRect l="-4059" t="-9091" r="-1107" b="-242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489366" y="4195949"/>
                <a:ext cx="1765420" cy="6767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9366" y="4195949"/>
                <a:ext cx="1765420" cy="67678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406733" y="2792680"/>
                <a:ext cx="122834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𝑓</m:t>
                      </m:r>
                      <m:r>
                        <a:rPr lang="en-US" sz="2000" b="0" i="1" smtClean="0">
                          <a:latin typeface="Cambria Math"/>
                        </a:rPr>
                        <m:t>(</m:t>
                      </m:r>
                      <m:r>
                        <a:rPr lang="en-US" sz="2000" b="0" i="1" smtClean="0"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6733" y="2792680"/>
                <a:ext cx="1228349" cy="400110"/>
              </a:xfrm>
              <a:prstGeom prst="rect">
                <a:avLst/>
              </a:prstGeom>
              <a:blipFill>
                <a:blip r:embed="rId6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262250" y="3289464"/>
                <a:ext cx="1435649" cy="676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𝑓</m:t>
                      </m:r>
                      <m:r>
                        <a:rPr lang="en-US" sz="2000" b="0" i="1" smtClean="0">
                          <a:latin typeface="Cambria Math"/>
                        </a:rPr>
                        <m:t>′(</m:t>
                      </m:r>
                      <m:r>
                        <a:rPr lang="en-US" sz="2000" b="0" i="1" smtClean="0"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2250" y="3289464"/>
                <a:ext cx="1435649" cy="67672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147954" y="2802576"/>
                <a:ext cx="127098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𝑦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𝑡𝑎𝑛𝑢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7954" y="2802576"/>
                <a:ext cx="1270989" cy="400110"/>
              </a:xfrm>
              <a:prstGeom prst="rect">
                <a:avLst/>
              </a:prstGeom>
              <a:blipFill>
                <a:blip r:embed="rId8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991596" y="3299361"/>
                <a:ext cx="1530355" cy="676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/>
                            </a:rPr>
                            <m:t>𝑠𝑒𝑐</m:t>
                          </m:r>
                        </m:e>
                        <m:sup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1596" y="3299361"/>
                <a:ext cx="1530355" cy="67672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Arc 40"/>
          <p:cNvSpPr/>
          <p:nvPr/>
        </p:nvSpPr>
        <p:spPr>
          <a:xfrm>
            <a:off x="3489459" y="2990439"/>
            <a:ext cx="310646" cy="702788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3729956" y="3177406"/>
            <a:ext cx="13645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" name="Arc 42"/>
          <p:cNvSpPr/>
          <p:nvPr/>
        </p:nvSpPr>
        <p:spPr>
          <a:xfrm>
            <a:off x="6408809" y="3024085"/>
            <a:ext cx="310646" cy="702788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6661182" y="3116049"/>
            <a:ext cx="23996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Differentiate (we know this result from before)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499262" y="5001492"/>
                <a:ext cx="803682" cy="676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9262" y="5001492"/>
                <a:ext cx="803682" cy="67672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150427" y="5153892"/>
                <a:ext cx="89242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𝑠𝑒𝑐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0427" y="5153892"/>
                <a:ext cx="892424" cy="40011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825340" y="5151913"/>
                <a:ext cx="80477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𝑓</m:t>
                      </m:r>
                      <m:r>
                        <a:rPr lang="en-US" sz="2000" b="0" i="1" smtClean="0">
                          <a:latin typeface="Cambria Math"/>
                        </a:rPr>
                        <m:t>′(</m:t>
                      </m:r>
                      <m:r>
                        <a:rPr lang="en-US" sz="2000" b="0" i="1" smtClean="0"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5340" y="5151913"/>
                <a:ext cx="804772" cy="400110"/>
              </a:xfrm>
              <a:prstGeom prst="rect">
                <a:avLst/>
              </a:prstGeom>
              <a:blipFill rotWithShape="1">
                <a:blip r:embed="rId13"/>
                <a:stretch>
                  <a:fillRect l="-758" b="-151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497282" y="5818910"/>
                <a:ext cx="803682" cy="676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7282" y="5818910"/>
                <a:ext cx="803682" cy="67672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124695" y="5983185"/>
                <a:ext cx="124258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𝑠𝑒𝑐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/>
                        </a:rPr>
                        <m:t>𝑓</m:t>
                      </m:r>
                      <m:r>
                        <a:rPr lang="en-US" sz="2000" b="0" i="1" smtClean="0">
                          <a:latin typeface="Cambria Math"/>
                        </a:rPr>
                        <m:t>(</m:t>
                      </m:r>
                      <m:r>
                        <a:rPr lang="en-US" sz="2000" b="0" i="1" smtClean="0"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4695" y="5983185"/>
                <a:ext cx="1242583" cy="400110"/>
              </a:xfrm>
              <a:prstGeom prst="rect">
                <a:avLst/>
              </a:prstGeom>
              <a:blipFill rotWithShape="1">
                <a:blip r:embed="rId15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155870" y="5981206"/>
                <a:ext cx="80477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𝑓</m:t>
                      </m:r>
                      <m:r>
                        <a:rPr lang="en-US" sz="2000" b="0" i="1" smtClean="0">
                          <a:latin typeface="Cambria Math"/>
                        </a:rPr>
                        <m:t>′(</m:t>
                      </m:r>
                      <m:r>
                        <a:rPr lang="en-US" sz="2000" b="0" i="1" smtClean="0"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5870" y="5981206"/>
                <a:ext cx="804772" cy="400110"/>
              </a:xfrm>
              <a:prstGeom prst="rect">
                <a:avLst/>
              </a:prstGeom>
              <a:blipFill rotWithShape="1">
                <a:blip r:embed="rId16"/>
                <a:stretch>
                  <a:fillRect l="-758" b="-151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c 19"/>
          <p:cNvSpPr/>
          <p:nvPr/>
        </p:nvSpPr>
        <p:spPr>
          <a:xfrm>
            <a:off x="5480556" y="4601524"/>
            <a:ext cx="310646" cy="702788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c 20"/>
          <p:cNvSpPr/>
          <p:nvPr/>
        </p:nvSpPr>
        <p:spPr>
          <a:xfrm>
            <a:off x="5751709" y="5430817"/>
            <a:ext cx="310646" cy="702788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5685428" y="4776616"/>
            <a:ext cx="13645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992208" y="5570282"/>
                <a:ext cx="136455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𝑓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2208" y="5570282"/>
                <a:ext cx="1364558" cy="400110"/>
              </a:xfrm>
              <a:prstGeom prst="rect">
                <a:avLst/>
              </a:prstGeom>
              <a:blipFill>
                <a:blip r:embed="rId17"/>
                <a:stretch>
                  <a:fillRect b="-169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0" y="1769138"/>
            <a:ext cx="23394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But what about if tan was of a function of x?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7758493" y="341287"/>
                <a:ext cx="1385507" cy="5649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𝑣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𝑢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𝑑𝑣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</m:num>
                        <m:den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8493" y="341287"/>
                <a:ext cx="1385507" cy="564963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8292164" y="0"/>
                <a:ext cx="851836" cy="3393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200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𝑦</m:t>
                    </m:r>
                    <m:r>
                      <a:rPr lang="en-GB" sz="12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latin typeface="Cambria Math"/>
                          </a:rPr>
                          <m:t>𝑢</m:t>
                        </m:r>
                      </m:num>
                      <m:den>
                        <m:r>
                          <a:rPr lang="en-US" sz="1200" b="0" i="1" smtClean="0">
                            <a:latin typeface="Cambria Math"/>
                          </a:rPr>
                          <m:t>𝑣</m:t>
                        </m:r>
                      </m:den>
                    </m:f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2164" y="0"/>
                <a:ext cx="851836" cy="339388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0" y="275560"/>
                <a:ext cx="1385507" cy="44294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i="1">
                          <a:latin typeface="Cambria Math"/>
                        </a:rPr>
                        <m:t>=</m:t>
                      </m:r>
                      <m:r>
                        <a:rPr lang="en-GB" sz="1200" i="1">
                          <a:latin typeface="Cambria Math"/>
                        </a:rPr>
                        <m:t>𝑢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𝑣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75560"/>
                <a:ext cx="1385507" cy="44294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0" y="0"/>
                <a:ext cx="929742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200" b="0" dirty="0">
                    <a:latin typeface="Comic Sans MS" panose="030F0702030302020204" pitchFamily="66" charset="0"/>
                  </a:rPr>
                  <a:t>If:</a:t>
                </a:r>
                <a:r>
                  <a:rPr lang="en-GB" sz="1200" b="0" dirty="0"/>
                  <a:t>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𝑦</m:t>
                    </m:r>
                    <m:r>
                      <a:rPr lang="en-GB" sz="1200" i="1">
                        <a:latin typeface="Cambria Math"/>
                      </a:rPr>
                      <m:t>=</m:t>
                    </m:r>
                    <m:r>
                      <a:rPr lang="en-GB" sz="1200" i="1">
                        <a:latin typeface="Cambria Math"/>
                      </a:rPr>
                      <m:t>𝑢𝑣</m:t>
                    </m:r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29742" cy="276999"/>
              </a:xfrm>
              <a:prstGeom prst="rect">
                <a:avLst/>
              </a:prstGeom>
              <a:blipFill>
                <a:blip r:embed="rId21"/>
                <a:stretch>
                  <a:fillRect b="-102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0" y="716096"/>
                <a:ext cx="2282328" cy="35836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200" b="0" dirty="0">
                    <a:latin typeface="Comic Sans MS" panose="030F0702030302020204" pitchFamily="66" charset="0"/>
                  </a:rPr>
                  <a:t>If:</a:t>
                </a:r>
                <a:r>
                  <a:rPr lang="en-GB" sz="1200" b="0" dirty="0"/>
                  <a:t>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𝑦</m:t>
                    </m:r>
                    <m:r>
                      <a:rPr lang="en-GB" sz="1200" i="1">
                        <a:latin typeface="Cambria Math"/>
                      </a:rPr>
                      <m:t>=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𝑡𝑎𝑛𝑥</m:t>
                    </m:r>
                  </m:oMath>
                </a14:m>
                <a:r>
                  <a:rPr lang="en-GB" sz="1200" dirty="0">
                    <a:latin typeface="Comic Sans MS" pitchFamily="66" charset="0"/>
                  </a:rPr>
                  <a:t>, 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𝑠𝑒𝑐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16096"/>
                <a:ext cx="2282328" cy="358368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0" y="1077816"/>
                <a:ext cx="3095740" cy="35836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200" b="0" dirty="0">
                    <a:latin typeface="Comic Sans MS" panose="030F0702030302020204" pitchFamily="66" charset="0"/>
                  </a:rPr>
                  <a:t>If:</a:t>
                </a:r>
                <a:r>
                  <a:rPr lang="en-GB" sz="1200" b="0" dirty="0"/>
                  <a:t>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𝑦</m:t>
                    </m:r>
                    <m:r>
                      <a:rPr lang="en-GB" sz="1200" i="1">
                        <a:latin typeface="Cambria Math"/>
                      </a:rPr>
                      <m:t>=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𝑡𝑎𝑛𝑓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200" dirty="0">
                    <a:latin typeface="Comic Sans MS" pitchFamily="66" charset="0"/>
                  </a:rPr>
                  <a:t>, 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𝑠𝑒𝑐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077816"/>
                <a:ext cx="3095740" cy="358368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8874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5" grpId="0"/>
      <p:bldP spid="36" grpId="0"/>
      <p:bldP spid="37" grpId="0"/>
      <p:bldP spid="38" grpId="0"/>
      <p:bldP spid="39" grpId="0"/>
      <p:bldP spid="40" grpId="0"/>
      <p:bldP spid="41" grpId="0" animBg="1"/>
      <p:bldP spid="42" grpId="0"/>
      <p:bldP spid="43" grpId="0" animBg="1"/>
      <p:bldP spid="44" grpId="0"/>
      <p:bldP spid="45" grpId="0"/>
      <p:bldP spid="46" grpId="0"/>
      <p:bldP spid="47" grpId="0"/>
      <p:bldP spid="48" grpId="0"/>
      <p:bldP spid="49" grpId="0"/>
      <p:bldP spid="50" grpId="0"/>
      <p:bldP spid="20" grpId="0" animBg="1"/>
      <p:bldP spid="21" grpId="0" animBg="1"/>
      <p:bldP spid="22" grpId="0"/>
      <p:bldP spid="23" grpId="0"/>
      <p:bldP spid="5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apply to the results you have learnt to the remaining trigonometric functions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𝑐𝑜𝑠𝑒𝑐𝑥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1600" dirty="0">
                    <a:latin typeface="Comic Sans MS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25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758493" y="341287"/>
                <a:ext cx="1385507" cy="5649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𝑣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𝑢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𝑑𝑣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</m:num>
                        <m:den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8493" y="341287"/>
                <a:ext cx="1385507" cy="5649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292164" y="0"/>
                <a:ext cx="851836" cy="3393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200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𝑦</m:t>
                    </m:r>
                    <m:r>
                      <a:rPr lang="en-GB" sz="12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latin typeface="Cambria Math"/>
                          </a:rPr>
                          <m:t>𝑢</m:t>
                        </m:r>
                      </m:num>
                      <m:den>
                        <m:r>
                          <a:rPr lang="en-US" sz="1200" b="0" i="1" smtClean="0">
                            <a:latin typeface="Cambria Math"/>
                          </a:rPr>
                          <m:t>𝑣</m:t>
                        </m:r>
                      </m:den>
                    </m:f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2164" y="0"/>
                <a:ext cx="851836" cy="3393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0" y="275560"/>
                <a:ext cx="1385507" cy="44294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i="1">
                          <a:latin typeface="Cambria Math"/>
                        </a:rPr>
                        <m:t>=</m:t>
                      </m:r>
                      <m:r>
                        <a:rPr lang="en-GB" sz="1200" i="1">
                          <a:latin typeface="Cambria Math"/>
                        </a:rPr>
                        <m:t>𝑢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𝑣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75560"/>
                <a:ext cx="1385507" cy="44294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0" y="0"/>
                <a:ext cx="929742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200" b="0" dirty="0">
                    <a:latin typeface="Comic Sans MS" panose="030F0702030302020204" pitchFamily="66" charset="0"/>
                  </a:rPr>
                  <a:t>If:</a:t>
                </a:r>
                <a:r>
                  <a:rPr lang="en-GB" sz="1200" b="0" dirty="0"/>
                  <a:t>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𝑦</m:t>
                    </m:r>
                    <m:r>
                      <a:rPr lang="en-GB" sz="1200" i="1">
                        <a:latin typeface="Cambria Math"/>
                      </a:rPr>
                      <m:t>=</m:t>
                    </m:r>
                    <m:r>
                      <a:rPr lang="en-GB" sz="1200" i="1">
                        <a:latin typeface="Cambria Math"/>
                      </a:rPr>
                      <m:t>𝑢𝑣</m:t>
                    </m:r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29742" cy="276999"/>
              </a:xfrm>
              <a:prstGeom prst="rect">
                <a:avLst/>
              </a:prstGeom>
              <a:blipFill>
                <a:blip r:embed="rId6"/>
                <a:stretch>
                  <a:fillRect b="-102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41177" y="3415003"/>
                <a:ext cx="2967133" cy="8285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We can rewrite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𝑐𝑜𝑠𝑒𝑐𝑥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𝑠𝑖𝑛𝑥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and then use the chain rule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177" y="3415003"/>
                <a:ext cx="2967133" cy="828560"/>
              </a:xfrm>
              <a:prstGeom prst="rect">
                <a:avLst/>
              </a:prstGeom>
              <a:blipFill>
                <a:blip r:embed="rId7"/>
                <a:stretch>
                  <a:fillRect t="-1471" r="-1027" b="-66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568848" y="1438785"/>
                <a:ext cx="722249" cy="4047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𝑠𝑖𝑛𝑥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8848" y="1438785"/>
                <a:ext cx="722249" cy="404791"/>
              </a:xfrm>
              <a:prstGeom prst="rect">
                <a:avLst/>
              </a:prstGeom>
              <a:blipFill>
                <a:blip r:embed="rId8"/>
                <a:stretch>
                  <a:fillRect l="-5042" r="-4202" b="-151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567011" y="2031860"/>
                <a:ext cx="104708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7011" y="2031860"/>
                <a:ext cx="1047082" cy="215444"/>
              </a:xfrm>
              <a:prstGeom prst="rect">
                <a:avLst/>
              </a:prstGeom>
              <a:blipFill>
                <a:blip r:embed="rId9"/>
                <a:stretch>
                  <a:fillRect l="-3488" r="-581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455006" y="2415615"/>
                <a:ext cx="1285928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5006" y="2415615"/>
                <a:ext cx="1285928" cy="409023"/>
              </a:xfrm>
              <a:prstGeom prst="rect">
                <a:avLst/>
              </a:prstGeom>
              <a:blipFill>
                <a:blip r:embed="rId10"/>
                <a:stretch>
                  <a:fillRect l="-4739" t="-2985" r="-474" b="-149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677878" y="2536800"/>
                <a:ext cx="55207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7878" y="2536800"/>
                <a:ext cx="552074" cy="215444"/>
              </a:xfrm>
              <a:prstGeom prst="rect">
                <a:avLst/>
              </a:prstGeom>
              <a:blipFill>
                <a:blip r:embed="rId11"/>
                <a:stretch>
                  <a:fillRect l="-9890" r="-10989" b="-3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464187" y="2953604"/>
                <a:ext cx="1649426" cy="409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4187" y="2953604"/>
                <a:ext cx="1649426" cy="409086"/>
              </a:xfrm>
              <a:prstGeom prst="rect">
                <a:avLst/>
              </a:prstGeom>
              <a:blipFill>
                <a:blip r:embed="rId12"/>
                <a:stretch>
                  <a:fillRect l="-2952" t="-2985" r="-369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475203" y="3515465"/>
                <a:ext cx="1563570" cy="409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𝑠𝑖𝑛𝑥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𝑠𝑖𝑛𝑥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5203" y="3515465"/>
                <a:ext cx="1563570" cy="409086"/>
              </a:xfrm>
              <a:prstGeom prst="rect">
                <a:avLst/>
              </a:prstGeom>
              <a:blipFill>
                <a:blip r:embed="rId13"/>
                <a:stretch>
                  <a:fillRect l="-3502" t="-2985" r="-778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475202" y="4132410"/>
                <a:ext cx="1501308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𝑐𝑜𝑠𝑒𝑐𝑥𝑐𝑜𝑡𝑥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5202" y="4132410"/>
                <a:ext cx="1501308" cy="409023"/>
              </a:xfrm>
              <a:prstGeom prst="rect">
                <a:avLst/>
              </a:prstGeom>
              <a:blipFill>
                <a:blip r:embed="rId14"/>
                <a:stretch>
                  <a:fillRect l="-3659" t="-2985" r="-1626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Arc 50"/>
          <p:cNvSpPr/>
          <p:nvPr/>
        </p:nvSpPr>
        <p:spPr>
          <a:xfrm>
            <a:off x="5548217" y="1694206"/>
            <a:ext cx="216159" cy="47923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5756819" y="1778648"/>
            <a:ext cx="15363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as a power</a:t>
            </a:r>
          </a:p>
        </p:txBody>
      </p:sp>
      <p:sp>
        <p:nvSpPr>
          <p:cNvPr id="54" name="Arc 53"/>
          <p:cNvSpPr/>
          <p:nvPr/>
        </p:nvSpPr>
        <p:spPr>
          <a:xfrm>
            <a:off x="6185360" y="2188129"/>
            <a:ext cx="216159" cy="47923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Arc 54"/>
          <p:cNvSpPr/>
          <p:nvPr/>
        </p:nvSpPr>
        <p:spPr>
          <a:xfrm>
            <a:off x="6139456" y="2715103"/>
            <a:ext cx="216159" cy="47923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c 55"/>
          <p:cNvSpPr/>
          <p:nvPr/>
        </p:nvSpPr>
        <p:spPr>
          <a:xfrm>
            <a:off x="6027451" y="3253093"/>
            <a:ext cx="216159" cy="47923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Arc 56"/>
          <p:cNvSpPr/>
          <p:nvPr/>
        </p:nvSpPr>
        <p:spPr>
          <a:xfrm>
            <a:off x="6036633" y="3835151"/>
            <a:ext cx="216159" cy="47923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7"/>
          <p:cNvSpPr txBox="1"/>
          <p:nvPr/>
        </p:nvSpPr>
        <p:spPr>
          <a:xfrm>
            <a:off x="6340713" y="2164238"/>
            <a:ext cx="1921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Differentiate using the chain rule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208511" y="2814233"/>
            <a:ext cx="19219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Rewrite as fractions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147413" y="3354059"/>
            <a:ext cx="21262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Separate the sin terms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213515" y="3926937"/>
            <a:ext cx="12338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Rewrite both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1388125" y="0"/>
                <a:ext cx="2886419" cy="35836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200" b="0" dirty="0">
                    <a:latin typeface="Comic Sans MS" panose="030F0702030302020204" pitchFamily="66" charset="0"/>
                  </a:rPr>
                  <a:t>If:</a:t>
                </a:r>
                <a:r>
                  <a:rPr lang="en-GB" sz="1200" b="0" dirty="0"/>
                  <a:t>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𝑦</m:t>
                    </m:r>
                    <m:r>
                      <a:rPr lang="en-GB" sz="1200" i="1">
                        <a:latin typeface="Cambria Math"/>
                      </a:rPr>
                      <m:t>=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𝑐𝑜𝑠𝑒𝑐𝑥</m:t>
                    </m:r>
                  </m:oMath>
                </a14:m>
                <a:r>
                  <a:rPr lang="en-GB" sz="1200" dirty="0">
                    <a:latin typeface="Comic Sans MS" pitchFamily="66" charset="0"/>
                  </a:rPr>
                  <a:t>, 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𝑐𝑜𝑠𝑒𝑐𝑥𝑐𝑜𝑡𝑥</m:t>
                    </m:r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8125" y="0"/>
                <a:ext cx="2886419" cy="35836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9173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3" grpId="0"/>
      <p:bldP spid="45" grpId="0"/>
      <p:bldP spid="46" grpId="0"/>
      <p:bldP spid="47" grpId="0"/>
      <p:bldP spid="48" grpId="0"/>
      <p:bldP spid="49" grpId="0"/>
      <p:bldP spid="50" grpId="0"/>
      <p:bldP spid="51" grpId="0" animBg="1"/>
      <p:bldP spid="52" grpId="0"/>
      <p:bldP spid="54" grpId="0" animBg="1"/>
      <p:bldP spid="55" grpId="0" animBg="1"/>
      <p:bldP spid="56" grpId="0" animBg="1"/>
      <p:bldP spid="57" grpId="0" animBg="1"/>
      <p:bldP spid="58" grpId="0"/>
      <p:bldP spid="59" grpId="0"/>
      <p:bldP spid="60" grpId="0"/>
      <p:bldP spid="61" grpId="0"/>
      <p:bldP spid="6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206338" y="1407226"/>
                <a:ext cx="258282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𝑦</m:t>
                      </m:r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r>
                        <a:rPr lang="en-US" sz="2800" b="0" i="1" smtClean="0">
                          <a:latin typeface="Cambria Math"/>
                        </a:rPr>
                        <m:t>𝑐𝑜𝑠𝑒𝑐</m:t>
                      </m:r>
                      <m:r>
                        <a:rPr lang="en-US" sz="2800" b="0" i="1" smtClean="0">
                          <a:latin typeface="Cambria Math"/>
                        </a:rPr>
                        <m:t>⁡</m:t>
                      </m:r>
                      <m:r>
                        <a:rPr lang="en-US" sz="28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6338" y="1407226"/>
                <a:ext cx="2582823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596244" y="2165267"/>
                <a:ext cx="164993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Comic Sans MS" panose="030F0702030302020204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000" b="0" i="1" smtClean="0">
                        <a:latin typeface="Cambria Math"/>
                      </a:rPr>
                      <m:t>=</m:t>
                    </m:r>
                    <m:r>
                      <a:rPr lang="en-US" sz="2000" b="0" i="1" smtClean="0">
                        <a:latin typeface="Cambria Math"/>
                      </a:rPr>
                      <m:t>𝑓</m:t>
                    </m:r>
                    <m:r>
                      <a:rPr lang="en-US" sz="2000" b="0" i="1" smtClean="0">
                        <a:latin typeface="Cambria Math"/>
                      </a:rPr>
                      <m:t>(</m:t>
                    </m:r>
                    <m:r>
                      <a:rPr lang="en-US" sz="2000" b="0" i="1" smtClean="0">
                        <a:latin typeface="Cambria Math"/>
                      </a:rPr>
                      <m:t>𝑥</m:t>
                    </m:r>
                    <m:r>
                      <a:rPr lang="en-US" sz="2000" b="0" i="1" smtClean="0">
                        <a:latin typeface="Cambria Math"/>
                      </a:rPr>
                      <m:t>)</m:t>
                    </m:r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6244" y="2165267"/>
                <a:ext cx="1649939" cy="400110"/>
              </a:xfrm>
              <a:prstGeom prst="rect">
                <a:avLst/>
              </a:prstGeom>
              <a:blipFill>
                <a:blip r:embed="rId4"/>
                <a:stretch>
                  <a:fillRect l="-4059" t="-9091" r="-1107" b="-242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489366" y="4195949"/>
                <a:ext cx="1765420" cy="6767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9366" y="4195949"/>
                <a:ext cx="1765420" cy="67678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406733" y="2792680"/>
                <a:ext cx="122834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𝑓</m:t>
                      </m:r>
                      <m:r>
                        <a:rPr lang="en-US" sz="2000" b="0" i="1" smtClean="0">
                          <a:latin typeface="Cambria Math"/>
                        </a:rPr>
                        <m:t>(</m:t>
                      </m:r>
                      <m:r>
                        <a:rPr lang="en-US" sz="2000" b="0" i="1" smtClean="0"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6733" y="2792680"/>
                <a:ext cx="1228349" cy="400110"/>
              </a:xfrm>
              <a:prstGeom prst="rect">
                <a:avLst/>
              </a:prstGeom>
              <a:blipFill>
                <a:blip r:embed="rId6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262250" y="3289464"/>
                <a:ext cx="1435649" cy="676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𝑓</m:t>
                      </m:r>
                      <m:r>
                        <a:rPr lang="en-US" sz="2000" b="0" i="1" smtClean="0">
                          <a:latin typeface="Cambria Math"/>
                        </a:rPr>
                        <m:t>′(</m:t>
                      </m:r>
                      <m:r>
                        <a:rPr lang="en-US" sz="2000" b="0" i="1" smtClean="0"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2250" y="3289464"/>
                <a:ext cx="1435649" cy="67672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147954" y="2802576"/>
                <a:ext cx="149861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𝑦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𝑐𝑜𝑠𝑒𝑐𝑢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7954" y="2802576"/>
                <a:ext cx="1498615" cy="400110"/>
              </a:xfrm>
              <a:prstGeom prst="rect">
                <a:avLst/>
              </a:prstGeom>
              <a:blipFill>
                <a:blip r:embed="rId8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991596" y="3299361"/>
                <a:ext cx="2343398" cy="6767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i="1" smtClean="0">
                          <a:latin typeface="Cambria Math"/>
                        </a:rPr>
                        <m:t>−</m:t>
                      </m:r>
                      <m:r>
                        <a:rPr lang="en-US" sz="2000" b="0" i="1" smtClean="0">
                          <a:latin typeface="Cambria Math"/>
                        </a:rPr>
                        <m:t>𝑐𝑜𝑠𝑒𝑐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000" b="0" i="1" smtClean="0">
                          <a:latin typeface="Cambria Math"/>
                        </a:rPr>
                        <m:t>𝑐𝑜𝑡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1596" y="3299361"/>
                <a:ext cx="2343398" cy="67678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Arc 40"/>
          <p:cNvSpPr/>
          <p:nvPr/>
        </p:nvSpPr>
        <p:spPr>
          <a:xfrm>
            <a:off x="3489459" y="2990439"/>
            <a:ext cx="310646" cy="702788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3729956" y="3177406"/>
            <a:ext cx="13645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" name="Arc 42"/>
          <p:cNvSpPr/>
          <p:nvPr/>
        </p:nvSpPr>
        <p:spPr>
          <a:xfrm>
            <a:off x="7097578" y="2976583"/>
            <a:ext cx="310646" cy="702788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7232073" y="2937920"/>
            <a:ext cx="19119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Differentiate (we know this result from before)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499262" y="5001492"/>
                <a:ext cx="803682" cy="676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9262" y="5001492"/>
                <a:ext cx="803682" cy="67672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150427" y="5153892"/>
                <a:ext cx="171085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/>
                        </a:rPr>
                        <m:t>−</m:t>
                      </m:r>
                      <m:r>
                        <a:rPr lang="en-US" sz="2000" b="0" i="1" smtClean="0">
                          <a:latin typeface="Cambria Math"/>
                        </a:rPr>
                        <m:t>𝑐𝑜𝑠𝑒𝑐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000" b="0" i="1" smtClean="0">
                          <a:latin typeface="Cambria Math"/>
                        </a:rPr>
                        <m:t>𝑐𝑜𝑡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0427" y="5153892"/>
                <a:ext cx="1710853" cy="40011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609111" y="5140037"/>
                <a:ext cx="80477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𝑓</m:t>
                      </m:r>
                      <m:r>
                        <a:rPr lang="en-US" sz="2000" b="0" i="1" smtClean="0">
                          <a:latin typeface="Cambria Math"/>
                        </a:rPr>
                        <m:t>′(</m:t>
                      </m:r>
                      <m:r>
                        <a:rPr lang="en-US" sz="2000" b="0" i="1" smtClean="0"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9111" y="5140037"/>
                <a:ext cx="804772" cy="400110"/>
              </a:xfrm>
              <a:prstGeom prst="rect">
                <a:avLst/>
              </a:prstGeom>
              <a:blipFill rotWithShape="1">
                <a:blip r:embed="rId13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497282" y="5818910"/>
                <a:ext cx="803682" cy="676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7282" y="5818910"/>
                <a:ext cx="803682" cy="67672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124695" y="5983185"/>
                <a:ext cx="241771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/>
                        </a:rPr>
                        <m:t>−</m:t>
                      </m:r>
                      <m:r>
                        <a:rPr lang="en-US" sz="2000" i="1" smtClean="0">
                          <a:latin typeface="Cambria Math"/>
                        </a:rPr>
                        <m:t>𝑐𝑜𝑠𝑒𝑐𝑓</m:t>
                      </m:r>
                      <m:r>
                        <a:rPr lang="en-US" sz="2000" b="0" i="1" smtClean="0">
                          <a:latin typeface="Cambria Math"/>
                        </a:rPr>
                        <m:t>(</m:t>
                      </m:r>
                      <m:r>
                        <a:rPr lang="en-US" sz="2000" b="0" i="1" smtClean="0"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  <m:r>
                        <a:rPr lang="en-US" sz="2000" i="1">
                          <a:latin typeface="Cambria Math"/>
                        </a:rPr>
                        <m:t>𝑐𝑜𝑡</m:t>
                      </m:r>
                      <m:r>
                        <a:rPr lang="en-US" sz="2000" b="0" i="1" smtClean="0">
                          <a:latin typeface="Cambria Math"/>
                        </a:rPr>
                        <m:t>𝑓</m:t>
                      </m:r>
                      <m:r>
                        <a:rPr lang="en-US" sz="2000" b="0" i="1" smtClean="0">
                          <a:latin typeface="Cambria Math"/>
                        </a:rPr>
                        <m:t>(</m:t>
                      </m:r>
                      <m:r>
                        <a:rPr lang="en-US" sz="2000" b="0" i="1" smtClean="0"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4695" y="5983185"/>
                <a:ext cx="2417713" cy="400110"/>
              </a:xfrm>
              <a:prstGeom prst="rect">
                <a:avLst/>
              </a:prstGeom>
              <a:blipFill rotWithShape="1">
                <a:blip r:embed="rId15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295901" y="5993081"/>
                <a:ext cx="80477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𝑓</m:t>
                      </m:r>
                      <m:r>
                        <a:rPr lang="en-US" sz="2000" b="0" i="1" smtClean="0">
                          <a:latin typeface="Cambria Math"/>
                        </a:rPr>
                        <m:t>′(</m:t>
                      </m:r>
                      <m:r>
                        <a:rPr lang="en-US" sz="2000" b="0" i="1" smtClean="0"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5901" y="5993081"/>
                <a:ext cx="804772" cy="400110"/>
              </a:xfrm>
              <a:prstGeom prst="rect">
                <a:avLst/>
              </a:prstGeom>
              <a:blipFill rotWithShape="1">
                <a:blip r:embed="rId16"/>
                <a:stretch>
                  <a:fillRect l="-758" b="-151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c 19"/>
          <p:cNvSpPr/>
          <p:nvPr/>
        </p:nvSpPr>
        <p:spPr>
          <a:xfrm>
            <a:off x="6252452" y="4684652"/>
            <a:ext cx="310646" cy="702788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c 20"/>
          <p:cNvSpPr/>
          <p:nvPr/>
        </p:nvSpPr>
        <p:spPr>
          <a:xfrm>
            <a:off x="6891740" y="5490194"/>
            <a:ext cx="310646" cy="702788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6540451" y="4847868"/>
            <a:ext cx="13645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179740" y="5629658"/>
                <a:ext cx="136455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𝑓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9740" y="5629658"/>
                <a:ext cx="1364558" cy="400110"/>
              </a:xfrm>
              <a:prstGeom prst="rect">
                <a:avLst/>
              </a:prstGeom>
              <a:blipFill>
                <a:blip r:embed="rId17"/>
                <a:stretch>
                  <a:fillRect b="-169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0" y="1791172"/>
            <a:ext cx="23394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But what about if cosec was of a function of x?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7758493" y="341287"/>
                <a:ext cx="1385507" cy="5649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𝑣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𝑢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𝑑𝑣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</m:num>
                        <m:den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8493" y="341287"/>
                <a:ext cx="1385507" cy="564963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8292164" y="0"/>
                <a:ext cx="851836" cy="3393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200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𝑦</m:t>
                    </m:r>
                    <m:r>
                      <a:rPr lang="en-GB" sz="12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latin typeface="Cambria Math"/>
                          </a:rPr>
                          <m:t>𝑢</m:t>
                        </m:r>
                      </m:num>
                      <m:den>
                        <m:r>
                          <a:rPr lang="en-US" sz="1200" b="0" i="1" smtClean="0">
                            <a:latin typeface="Cambria Math"/>
                          </a:rPr>
                          <m:t>𝑣</m:t>
                        </m:r>
                      </m:den>
                    </m:f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2164" y="0"/>
                <a:ext cx="851836" cy="339388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0" y="275560"/>
                <a:ext cx="1385507" cy="44294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i="1">
                          <a:latin typeface="Cambria Math"/>
                        </a:rPr>
                        <m:t>=</m:t>
                      </m:r>
                      <m:r>
                        <a:rPr lang="en-GB" sz="1200" i="1">
                          <a:latin typeface="Cambria Math"/>
                        </a:rPr>
                        <m:t>𝑢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𝑣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75560"/>
                <a:ext cx="1385507" cy="44294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0" y="0"/>
                <a:ext cx="929742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200" b="0" dirty="0">
                    <a:latin typeface="Comic Sans MS" panose="030F0702030302020204" pitchFamily="66" charset="0"/>
                  </a:rPr>
                  <a:t>If:</a:t>
                </a:r>
                <a:r>
                  <a:rPr lang="en-GB" sz="1200" b="0" dirty="0"/>
                  <a:t>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𝑦</m:t>
                    </m:r>
                    <m:r>
                      <a:rPr lang="en-GB" sz="1200" i="1">
                        <a:latin typeface="Cambria Math"/>
                      </a:rPr>
                      <m:t>=</m:t>
                    </m:r>
                    <m:r>
                      <a:rPr lang="en-GB" sz="1200" i="1">
                        <a:latin typeface="Cambria Math"/>
                      </a:rPr>
                      <m:t>𝑢𝑣</m:t>
                    </m:r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29742" cy="276999"/>
              </a:xfrm>
              <a:prstGeom prst="rect">
                <a:avLst/>
              </a:prstGeom>
              <a:blipFill>
                <a:blip r:embed="rId21"/>
                <a:stretch>
                  <a:fillRect b="-102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4272709" y="0"/>
                <a:ext cx="3923842" cy="35836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200" b="0" dirty="0">
                    <a:latin typeface="Comic Sans MS" panose="030F0702030302020204" pitchFamily="66" charset="0"/>
                  </a:rPr>
                  <a:t>If:</a:t>
                </a:r>
                <a:r>
                  <a:rPr lang="en-GB" sz="1200" b="0" dirty="0"/>
                  <a:t>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𝑦</m:t>
                    </m:r>
                    <m:r>
                      <a:rPr lang="en-GB" sz="1200" i="1">
                        <a:latin typeface="Cambria Math"/>
                      </a:rPr>
                      <m:t>=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𝑐𝑜𝑠𝑒𝑐𝑓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200" dirty="0">
                    <a:latin typeface="Comic Sans MS" pitchFamily="66" charset="0"/>
                  </a:rPr>
                  <a:t>, 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𝑐𝑜𝑠𝑒𝑐𝑓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𝑐𝑜𝑡𝑓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2709" y="0"/>
                <a:ext cx="3923842" cy="358368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1388125" y="0"/>
                <a:ext cx="2886419" cy="35836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200" b="0" dirty="0">
                    <a:latin typeface="Comic Sans MS" panose="030F0702030302020204" pitchFamily="66" charset="0"/>
                  </a:rPr>
                  <a:t>If:</a:t>
                </a:r>
                <a:r>
                  <a:rPr lang="en-GB" sz="1200" b="0" dirty="0"/>
                  <a:t>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𝑦</m:t>
                    </m:r>
                    <m:r>
                      <a:rPr lang="en-GB" sz="1200" i="1">
                        <a:latin typeface="Cambria Math"/>
                      </a:rPr>
                      <m:t>=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𝑐𝑜𝑠𝑒𝑐𝑥</m:t>
                    </m:r>
                  </m:oMath>
                </a14:m>
                <a:r>
                  <a:rPr lang="en-GB" sz="1200" dirty="0">
                    <a:latin typeface="Comic Sans MS" pitchFamily="66" charset="0"/>
                  </a:rPr>
                  <a:t>, 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𝑐𝑜𝑠𝑒𝑐𝑥𝑐𝑜𝑡𝑥</m:t>
                    </m:r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8125" y="0"/>
                <a:ext cx="2886419" cy="358368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8309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5" grpId="0"/>
      <p:bldP spid="36" grpId="0"/>
      <p:bldP spid="37" grpId="0"/>
      <p:bldP spid="38" grpId="0"/>
      <p:bldP spid="39" grpId="0"/>
      <p:bldP spid="40" grpId="0"/>
      <p:bldP spid="41" grpId="0" animBg="1"/>
      <p:bldP spid="42" grpId="0"/>
      <p:bldP spid="43" grpId="0" animBg="1"/>
      <p:bldP spid="44" grpId="0"/>
      <p:bldP spid="45" grpId="0"/>
      <p:bldP spid="46" grpId="0"/>
      <p:bldP spid="47" grpId="0"/>
      <p:bldP spid="48" grpId="0"/>
      <p:bldP spid="49" grpId="0"/>
      <p:bldP spid="50" grpId="0"/>
      <p:bldP spid="20" grpId="0" animBg="1"/>
      <p:bldP spid="21" grpId="0" animBg="1"/>
      <p:bldP spid="22" grpId="0"/>
      <p:bldP spid="23" grpId="0"/>
      <p:bldP spid="5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apply to the results you have learnt to the remaining trigonometric functions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𝑠𝑒𝑐𝑥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1600" dirty="0">
                    <a:latin typeface="Comic Sans MS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25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758493" y="341287"/>
                <a:ext cx="1385507" cy="5649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𝑣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𝑢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𝑑𝑣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</m:num>
                        <m:den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8493" y="341287"/>
                <a:ext cx="1385507" cy="5649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292164" y="0"/>
                <a:ext cx="851836" cy="3393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200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𝑦</m:t>
                    </m:r>
                    <m:r>
                      <a:rPr lang="en-GB" sz="12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latin typeface="Cambria Math"/>
                          </a:rPr>
                          <m:t>𝑢</m:t>
                        </m:r>
                      </m:num>
                      <m:den>
                        <m:r>
                          <a:rPr lang="en-US" sz="1200" b="0" i="1" smtClean="0">
                            <a:latin typeface="Cambria Math"/>
                          </a:rPr>
                          <m:t>𝑣</m:t>
                        </m:r>
                      </m:den>
                    </m:f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2164" y="0"/>
                <a:ext cx="851836" cy="3393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0" y="275560"/>
                <a:ext cx="1385507" cy="44294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i="1">
                          <a:latin typeface="Cambria Math"/>
                        </a:rPr>
                        <m:t>=</m:t>
                      </m:r>
                      <m:r>
                        <a:rPr lang="en-GB" sz="1200" i="1">
                          <a:latin typeface="Cambria Math"/>
                        </a:rPr>
                        <m:t>𝑢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𝑣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75560"/>
                <a:ext cx="1385507" cy="44294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0" y="0"/>
                <a:ext cx="929742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200" b="0" dirty="0">
                    <a:latin typeface="Comic Sans MS" panose="030F0702030302020204" pitchFamily="66" charset="0"/>
                  </a:rPr>
                  <a:t>If:</a:t>
                </a:r>
                <a:r>
                  <a:rPr lang="en-GB" sz="1200" b="0" dirty="0"/>
                  <a:t>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𝑦</m:t>
                    </m:r>
                    <m:r>
                      <a:rPr lang="en-GB" sz="1200" i="1">
                        <a:latin typeface="Cambria Math"/>
                      </a:rPr>
                      <m:t>=</m:t>
                    </m:r>
                    <m:r>
                      <a:rPr lang="en-GB" sz="1200" i="1">
                        <a:latin typeface="Cambria Math"/>
                      </a:rPr>
                      <m:t>𝑢𝑣</m:t>
                    </m:r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29742" cy="276999"/>
              </a:xfrm>
              <a:prstGeom prst="rect">
                <a:avLst/>
              </a:prstGeom>
              <a:blipFill>
                <a:blip r:embed="rId6"/>
                <a:stretch>
                  <a:fillRect b="-102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41177" y="3415003"/>
                <a:ext cx="2967133" cy="8285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We can rewrite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𝑠𝑒𝑐𝑥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𝑐𝑜𝑠𝑥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and then use the chain rule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177" y="3415003"/>
                <a:ext cx="2967133" cy="828560"/>
              </a:xfrm>
              <a:prstGeom prst="rect">
                <a:avLst/>
              </a:prstGeom>
              <a:blipFill>
                <a:blip r:embed="rId7"/>
                <a:stretch>
                  <a:fillRect t="-1471" b="-66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568848" y="1438785"/>
                <a:ext cx="743089" cy="4047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𝑐𝑜𝑠𝑥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8848" y="1438785"/>
                <a:ext cx="743089" cy="404791"/>
              </a:xfrm>
              <a:prstGeom prst="rect">
                <a:avLst/>
              </a:prstGeom>
              <a:blipFill>
                <a:blip r:embed="rId8"/>
                <a:stretch>
                  <a:fillRect l="-4918" r="-1639" b="-106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567011" y="2031860"/>
                <a:ext cx="106792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7011" y="2031860"/>
                <a:ext cx="1067921" cy="215444"/>
              </a:xfrm>
              <a:prstGeom prst="rect">
                <a:avLst/>
              </a:prstGeom>
              <a:blipFill>
                <a:blip r:embed="rId9"/>
                <a:stretch>
                  <a:fillRect l="-3429" r="-1143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455006" y="2415615"/>
                <a:ext cx="1306768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5006" y="2415615"/>
                <a:ext cx="1306768" cy="409023"/>
              </a:xfrm>
              <a:prstGeom prst="rect">
                <a:avLst/>
              </a:prstGeom>
              <a:blipFill>
                <a:blip r:embed="rId10"/>
                <a:stretch>
                  <a:fillRect l="-4673" t="-2985" r="-935" b="-149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721946" y="2536800"/>
                <a:ext cx="66588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1946" y="2536800"/>
                <a:ext cx="665888" cy="215444"/>
              </a:xfrm>
              <a:prstGeom prst="rect">
                <a:avLst/>
              </a:prstGeom>
              <a:blipFill>
                <a:blip r:embed="rId11"/>
                <a:stretch>
                  <a:fillRect l="-9174" r="-8257" b="-3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464187" y="2953604"/>
                <a:ext cx="1490215" cy="409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4187" y="2953604"/>
                <a:ext cx="1490215" cy="409086"/>
              </a:xfrm>
              <a:prstGeom prst="rect">
                <a:avLst/>
              </a:prstGeom>
              <a:blipFill>
                <a:blip r:embed="rId12"/>
                <a:stretch>
                  <a:fillRect l="-3673" t="-2985" r="-1633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475203" y="3515465"/>
                <a:ext cx="1419812" cy="409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𝑐𝑜𝑠𝑥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5203" y="3515465"/>
                <a:ext cx="1419812" cy="409086"/>
              </a:xfrm>
              <a:prstGeom prst="rect">
                <a:avLst/>
              </a:prstGeom>
              <a:blipFill>
                <a:blip r:embed="rId13"/>
                <a:stretch>
                  <a:fillRect l="-3863" t="-2985" r="-1288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475202" y="4132410"/>
                <a:ext cx="1209562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𝑠𝑒𝑐𝑥𝑡𝑎𝑛𝑥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5202" y="4132410"/>
                <a:ext cx="1209562" cy="409023"/>
              </a:xfrm>
              <a:prstGeom prst="rect">
                <a:avLst/>
              </a:prstGeom>
              <a:blipFill>
                <a:blip r:embed="rId14"/>
                <a:stretch>
                  <a:fillRect l="-4523" t="-2985" r="-1508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35"/>
          <p:cNvSpPr/>
          <p:nvPr/>
        </p:nvSpPr>
        <p:spPr>
          <a:xfrm>
            <a:off x="5548217" y="1694206"/>
            <a:ext cx="216159" cy="47923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5756819" y="1778648"/>
            <a:ext cx="15363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as a power</a:t>
            </a:r>
          </a:p>
        </p:txBody>
      </p:sp>
      <p:sp>
        <p:nvSpPr>
          <p:cNvPr id="38" name="Arc 37"/>
          <p:cNvSpPr/>
          <p:nvPr/>
        </p:nvSpPr>
        <p:spPr>
          <a:xfrm>
            <a:off x="6361630" y="2210163"/>
            <a:ext cx="216159" cy="47923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Arc 38"/>
          <p:cNvSpPr/>
          <p:nvPr/>
        </p:nvSpPr>
        <p:spPr>
          <a:xfrm>
            <a:off x="6282676" y="2715103"/>
            <a:ext cx="216159" cy="47923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Arc 39"/>
          <p:cNvSpPr/>
          <p:nvPr/>
        </p:nvSpPr>
        <p:spPr>
          <a:xfrm>
            <a:off x="5895248" y="3253093"/>
            <a:ext cx="216159" cy="47923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43"/>
          <p:cNvSpPr/>
          <p:nvPr/>
        </p:nvSpPr>
        <p:spPr>
          <a:xfrm>
            <a:off x="5838329" y="3835151"/>
            <a:ext cx="216159" cy="47923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6516983" y="2186272"/>
            <a:ext cx="1921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Differentiate using the chain rule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351731" y="2814233"/>
            <a:ext cx="19219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Rewrite as fractions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015210" y="3354059"/>
            <a:ext cx="21262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Separate the cos terms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015211" y="3926937"/>
            <a:ext cx="12338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Rewrite both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0" y="716096"/>
                <a:ext cx="2469614" cy="35836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200" b="0" dirty="0">
                    <a:latin typeface="Comic Sans MS" panose="030F0702030302020204" pitchFamily="66" charset="0"/>
                  </a:rPr>
                  <a:t>If:</a:t>
                </a:r>
                <a:r>
                  <a:rPr lang="en-GB" sz="1200" b="0" dirty="0"/>
                  <a:t>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𝑦</m:t>
                    </m:r>
                    <m:r>
                      <a:rPr lang="en-GB" sz="1200" i="1">
                        <a:latin typeface="Cambria Math"/>
                      </a:rPr>
                      <m:t>=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𝑠𝑒𝑐𝑥</m:t>
                    </m:r>
                  </m:oMath>
                </a14:m>
                <a:r>
                  <a:rPr lang="en-GB" sz="1200" dirty="0">
                    <a:latin typeface="Comic Sans MS" pitchFamily="66" charset="0"/>
                  </a:rPr>
                  <a:t>, 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𝑠𝑒𝑐𝑥𝑡𝑎𝑛𝑥</m:t>
                    </m:r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16096"/>
                <a:ext cx="2469614" cy="35836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0621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 animBg="1"/>
      <p:bldP spid="37" grpId="0"/>
      <p:bldP spid="38" grpId="0" animBg="1"/>
      <p:bldP spid="39" grpId="0" animBg="1"/>
      <p:bldP spid="40" grpId="0" animBg="1"/>
      <p:bldP spid="44" grpId="0" animBg="1"/>
      <p:bldP spid="63" grpId="0"/>
      <p:bldP spid="64" grpId="0"/>
      <p:bldP spid="65" grpId="0"/>
      <p:bldP spid="66" grpId="0"/>
      <p:bldP spid="6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301341" y="1407226"/>
                <a:ext cx="222695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𝑦</m:t>
                      </m:r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r>
                        <a:rPr lang="en-US" sz="2800" b="0" i="1" smtClean="0">
                          <a:latin typeface="Cambria Math"/>
                        </a:rPr>
                        <m:t>𝑠𝑒𝑐</m:t>
                      </m:r>
                      <m:r>
                        <a:rPr lang="en-US" sz="2800" b="0" i="1" smtClean="0">
                          <a:latin typeface="Cambria Math"/>
                        </a:rPr>
                        <m:t>⁡</m:t>
                      </m:r>
                      <m:r>
                        <a:rPr lang="en-US" sz="28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1341" y="1407226"/>
                <a:ext cx="2226955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596244" y="2165267"/>
                <a:ext cx="164993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Comic Sans MS" panose="030F0702030302020204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000" b="0" i="1" smtClean="0">
                        <a:latin typeface="Cambria Math"/>
                      </a:rPr>
                      <m:t>=</m:t>
                    </m:r>
                    <m:r>
                      <a:rPr lang="en-US" sz="2000" b="0" i="1" smtClean="0">
                        <a:latin typeface="Cambria Math"/>
                      </a:rPr>
                      <m:t>𝑓</m:t>
                    </m:r>
                    <m:r>
                      <a:rPr lang="en-US" sz="2000" b="0" i="1" smtClean="0">
                        <a:latin typeface="Cambria Math"/>
                      </a:rPr>
                      <m:t>(</m:t>
                    </m:r>
                    <m:r>
                      <a:rPr lang="en-US" sz="2000" b="0" i="1" smtClean="0">
                        <a:latin typeface="Cambria Math"/>
                      </a:rPr>
                      <m:t>𝑥</m:t>
                    </m:r>
                    <m:r>
                      <a:rPr lang="en-US" sz="2000" b="0" i="1" smtClean="0">
                        <a:latin typeface="Cambria Math"/>
                      </a:rPr>
                      <m:t>)</m:t>
                    </m:r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6244" y="2165267"/>
                <a:ext cx="1649939" cy="400110"/>
              </a:xfrm>
              <a:prstGeom prst="rect">
                <a:avLst/>
              </a:prstGeom>
              <a:blipFill>
                <a:blip r:embed="rId4"/>
                <a:stretch>
                  <a:fillRect l="-4059" t="-9091" r="-1107" b="-242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489366" y="4195949"/>
                <a:ext cx="1777858" cy="676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9366" y="4195949"/>
                <a:ext cx="1777858" cy="67672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406733" y="2792680"/>
                <a:ext cx="122834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𝑓</m:t>
                      </m:r>
                      <m:r>
                        <a:rPr lang="en-US" sz="2000" b="0" i="1" smtClean="0">
                          <a:latin typeface="Cambria Math"/>
                        </a:rPr>
                        <m:t>(</m:t>
                      </m:r>
                      <m:r>
                        <a:rPr lang="en-US" sz="2000" b="0" i="1" smtClean="0"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6733" y="2792680"/>
                <a:ext cx="1228349" cy="400110"/>
              </a:xfrm>
              <a:prstGeom prst="rect">
                <a:avLst/>
              </a:prstGeom>
              <a:blipFill>
                <a:blip r:embed="rId6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262250" y="3289464"/>
                <a:ext cx="1435649" cy="676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𝑓</m:t>
                      </m:r>
                      <m:r>
                        <a:rPr lang="en-US" sz="2000" b="0" i="1" smtClean="0">
                          <a:latin typeface="Cambria Math"/>
                        </a:rPr>
                        <m:t>′(</m:t>
                      </m:r>
                      <m:r>
                        <a:rPr lang="en-US" sz="2000" b="0" i="1" smtClean="0"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2250" y="3289464"/>
                <a:ext cx="1435649" cy="67672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147954" y="2802576"/>
                <a:ext cx="124373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𝑦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𝑠𝑒𝑐𝑢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7954" y="2802576"/>
                <a:ext cx="1243737" cy="400110"/>
              </a:xfrm>
              <a:prstGeom prst="rect">
                <a:avLst/>
              </a:prstGeom>
              <a:blipFill>
                <a:blip r:embed="rId8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991596" y="3299361"/>
                <a:ext cx="1931426" cy="6767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i="1" smtClean="0">
                          <a:latin typeface="Cambria Math"/>
                        </a:rPr>
                        <m:t>𝑠</m:t>
                      </m:r>
                      <m:r>
                        <a:rPr lang="en-US" sz="2000" b="0" i="1" smtClean="0">
                          <a:latin typeface="Cambria Math"/>
                        </a:rPr>
                        <m:t>𝑒𝑐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000" b="0" i="1" smtClean="0">
                          <a:latin typeface="Cambria Math"/>
                        </a:rPr>
                        <m:t>𝑡𝑎𝑛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1596" y="3299361"/>
                <a:ext cx="1931426" cy="67678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Arc 40"/>
          <p:cNvSpPr/>
          <p:nvPr/>
        </p:nvSpPr>
        <p:spPr>
          <a:xfrm>
            <a:off x="3489459" y="2990439"/>
            <a:ext cx="310646" cy="702788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3729956" y="3177406"/>
            <a:ext cx="13645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" name="Arc 42"/>
          <p:cNvSpPr/>
          <p:nvPr/>
        </p:nvSpPr>
        <p:spPr>
          <a:xfrm>
            <a:off x="6800695" y="3000334"/>
            <a:ext cx="310646" cy="702788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7030192" y="2961671"/>
            <a:ext cx="19119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Differentiate (we know this result from before)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499262" y="5001492"/>
                <a:ext cx="803682" cy="676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9262" y="5001492"/>
                <a:ext cx="803682" cy="67672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150427" y="5153892"/>
                <a:ext cx="129888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𝑠𝑒𝑐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000" b="0" i="1" smtClean="0">
                          <a:latin typeface="Cambria Math"/>
                        </a:rPr>
                        <m:t>𝑡𝑎𝑛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0427" y="5153892"/>
                <a:ext cx="1298881" cy="40011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169725" y="5140036"/>
                <a:ext cx="80477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𝑓</m:t>
                      </m:r>
                      <m:r>
                        <a:rPr lang="en-US" sz="2000" b="0" i="1" smtClean="0">
                          <a:latin typeface="Cambria Math"/>
                        </a:rPr>
                        <m:t>′(</m:t>
                      </m:r>
                      <m:r>
                        <a:rPr lang="en-US" sz="2000" b="0" i="1" smtClean="0"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9725" y="5140036"/>
                <a:ext cx="804772" cy="400110"/>
              </a:xfrm>
              <a:prstGeom prst="rect">
                <a:avLst/>
              </a:prstGeom>
              <a:blipFill rotWithShape="1">
                <a:blip r:embed="rId13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497282" y="5818910"/>
                <a:ext cx="803682" cy="676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7282" y="5818910"/>
                <a:ext cx="803682" cy="67672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124695" y="5983185"/>
                <a:ext cx="200702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/>
                        </a:rPr>
                        <m:t>𝑠𝑒𝑐</m:t>
                      </m:r>
                      <m:r>
                        <a:rPr lang="en-US" sz="20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𝑡𝑎𝑛𝑓</m:t>
                      </m:r>
                      <m:r>
                        <a:rPr lang="en-US" sz="2000" b="0" i="1" smtClean="0">
                          <a:latin typeface="Cambria Math"/>
                        </a:rPr>
                        <m:t>(</m:t>
                      </m:r>
                      <m:r>
                        <a:rPr lang="en-US" sz="2000" b="0" i="1" smtClean="0"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4695" y="5983185"/>
                <a:ext cx="2007024" cy="400110"/>
              </a:xfrm>
              <a:prstGeom prst="rect">
                <a:avLst/>
              </a:prstGeom>
              <a:blipFill rotWithShape="1">
                <a:blip r:embed="rId15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915890" y="5993081"/>
                <a:ext cx="80477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𝑓</m:t>
                      </m:r>
                      <m:r>
                        <a:rPr lang="en-US" sz="2000" b="0" i="1" smtClean="0">
                          <a:latin typeface="Cambria Math"/>
                        </a:rPr>
                        <m:t>′(</m:t>
                      </m:r>
                      <m:r>
                        <a:rPr lang="en-US" sz="2000" b="0" i="1" smtClean="0"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5890" y="5993081"/>
                <a:ext cx="804772" cy="400110"/>
              </a:xfrm>
              <a:prstGeom prst="rect">
                <a:avLst/>
              </a:prstGeom>
              <a:blipFill rotWithShape="1">
                <a:blip r:embed="rId16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c 19"/>
          <p:cNvSpPr/>
          <p:nvPr/>
        </p:nvSpPr>
        <p:spPr>
          <a:xfrm>
            <a:off x="5824941" y="4672777"/>
            <a:ext cx="310646" cy="702788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c 20"/>
          <p:cNvSpPr/>
          <p:nvPr/>
        </p:nvSpPr>
        <p:spPr>
          <a:xfrm>
            <a:off x="6559231" y="5525820"/>
            <a:ext cx="310646" cy="702788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6112940" y="4835993"/>
            <a:ext cx="13645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847231" y="5665284"/>
                <a:ext cx="136455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𝑓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7231" y="5665284"/>
                <a:ext cx="1364558" cy="400110"/>
              </a:xfrm>
              <a:prstGeom prst="rect">
                <a:avLst/>
              </a:prstGeom>
              <a:blipFill>
                <a:blip r:embed="rId17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0" y="1714054"/>
            <a:ext cx="23394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But what about if sec was of a function of x?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7758493" y="341287"/>
                <a:ext cx="1385507" cy="5649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𝑣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𝑢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𝑑𝑣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</m:num>
                        <m:den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8493" y="341287"/>
                <a:ext cx="1385507" cy="564963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8292164" y="0"/>
                <a:ext cx="851836" cy="3393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200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𝑦</m:t>
                    </m:r>
                    <m:r>
                      <a:rPr lang="en-GB" sz="12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latin typeface="Cambria Math"/>
                          </a:rPr>
                          <m:t>𝑢</m:t>
                        </m:r>
                      </m:num>
                      <m:den>
                        <m:r>
                          <a:rPr lang="en-US" sz="1200" b="0" i="1" smtClean="0">
                            <a:latin typeface="Cambria Math"/>
                          </a:rPr>
                          <m:t>𝑣</m:t>
                        </m:r>
                      </m:den>
                    </m:f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2164" y="0"/>
                <a:ext cx="851836" cy="339388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0" y="275560"/>
                <a:ext cx="1385507" cy="44294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i="1">
                          <a:latin typeface="Cambria Math"/>
                        </a:rPr>
                        <m:t>=</m:t>
                      </m:r>
                      <m:r>
                        <a:rPr lang="en-GB" sz="1200" i="1">
                          <a:latin typeface="Cambria Math"/>
                        </a:rPr>
                        <m:t>𝑢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𝑣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75560"/>
                <a:ext cx="1385507" cy="44294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0" y="0"/>
                <a:ext cx="929742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200" b="0" dirty="0">
                    <a:latin typeface="Comic Sans MS" panose="030F0702030302020204" pitchFamily="66" charset="0"/>
                  </a:rPr>
                  <a:t>If:</a:t>
                </a:r>
                <a:r>
                  <a:rPr lang="en-GB" sz="1200" b="0" dirty="0"/>
                  <a:t>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𝑦</m:t>
                    </m:r>
                    <m:r>
                      <a:rPr lang="en-GB" sz="1200" i="1">
                        <a:latin typeface="Cambria Math"/>
                      </a:rPr>
                      <m:t>=</m:t>
                    </m:r>
                    <m:r>
                      <a:rPr lang="en-GB" sz="1200" i="1">
                        <a:latin typeface="Cambria Math"/>
                      </a:rPr>
                      <m:t>𝑢𝑣</m:t>
                    </m:r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29742" cy="276999"/>
              </a:xfrm>
              <a:prstGeom prst="rect">
                <a:avLst/>
              </a:prstGeom>
              <a:blipFill>
                <a:blip r:embed="rId21"/>
                <a:stretch>
                  <a:fillRect b="-102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0" y="716096"/>
                <a:ext cx="2469614" cy="35836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200" b="0" dirty="0">
                    <a:latin typeface="Comic Sans MS" panose="030F0702030302020204" pitchFamily="66" charset="0"/>
                  </a:rPr>
                  <a:t>If:</a:t>
                </a:r>
                <a:r>
                  <a:rPr lang="en-GB" sz="1200" b="0" dirty="0"/>
                  <a:t>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𝑦</m:t>
                    </m:r>
                    <m:r>
                      <a:rPr lang="en-GB" sz="1200" i="1">
                        <a:latin typeface="Cambria Math"/>
                      </a:rPr>
                      <m:t>=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𝑠𝑒𝑐𝑥</m:t>
                    </m:r>
                  </m:oMath>
                </a14:m>
                <a:r>
                  <a:rPr lang="en-GB" sz="1200" dirty="0">
                    <a:latin typeface="Comic Sans MS" pitchFamily="66" charset="0"/>
                  </a:rPr>
                  <a:t>, 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𝑠𝑒𝑐𝑥𝑡𝑎𝑛𝑥</m:t>
                    </m:r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16096"/>
                <a:ext cx="2469614" cy="358368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0" y="1077816"/>
                <a:ext cx="3558449" cy="35836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200" b="0" dirty="0">
                    <a:latin typeface="Comic Sans MS" panose="030F0702030302020204" pitchFamily="66" charset="0"/>
                  </a:rPr>
                  <a:t>If:</a:t>
                </a:r>
                <a:r>
                  <a:rPr lang="en-GB" sz="1200" b="0" dirty="0"/>
                  <a:t>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𝑦</m:t>
                    </m:r>
                    <m:r>
                      <a:rPr lang="en-GB" sz="1200" i="1">
                        <a:latin typeface="Cambria Math"/>
                      </a:rPr>
                      <m:t>=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𝑠𝑒𝑐𝑓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200" dirty="0">
                    <a:latin typeface="Comic Sans MS" pitchFamily="66" charset="0"/>
                  </a:rPr>
                  <a:t>, 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𝑠𝑒𝑐𝑓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𝑡𝑎𝑛𝑓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077816"/>
                <a:ext cx="3558449" cy="358368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7793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5" grpId="0"/>
      <p:bldP spid="36" grpId="0"/>
      <p:bldP spid="37" grpId="0"/>
      <p:bldP spid="38" grpId="0"/>
      <p:bldP spid="39" grpId="0"/>
      <p:bldP spid="40" grpId="0"/>
      <p:bldP spid="41" grpId="0" animBg="1"/>
      <p:bldP spid="42" grpId="0"/>
      <p:bldP spid="43" grpId="0" animBg="1"/>
      <p:bldP spid="44" grpId="0"/>
      <p:bldP spid="45" grpId="0"/>
      <p:bldP spid="46" grpId="0"/>
      <p:bldP spid="47" grpId="0"/>
      <p:bldP spid="48" grpId="0"/>
      <p:bldP spid="49" grpId="0"/>
      <p:bldP spid="50" grpId="0"/>
      <p:bldP spid="20" grpId="0" animBg="1"/>
      <p:bldP spid="21" grpId="0" animBg="1"/>
      <p:bldP spid="22" grpId="0"/>
      <p:bldP spid="23" grpId="0"/>
      <p:bldP spid="5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apply to the results you have learnt to the remaining trigonometric functions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𝑐𝑜𝑡𝑥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1600" dirty="0">
                    <a:latin typeface="Comic Sans MS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25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758493" y="341287"/>
                <a:ext cx="1385507" cy="5649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𝑣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𝑢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𝑑𝑣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</m:num>
                        <m:den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8493" y="341287"/>
                <a:ext cx="1385507" cy="5649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292164" y="0"/>
                <a:ext cx="851836" cy="3393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200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𝑦</m:t>
                    </m:r>
                    <m:r>
                      <a:rPr lang="en-GB" sz="12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latin typeface="Cambria Math"/>
                          </a:rPr>
                          <m:t>𝑢</m:t>
                        </m:r>
                      </m:num>
                      <m:den>
                        <m:r>
                          <a:rPr lang="en-US" sz="1200" b="0" i="1" smtClean="0">
                            <a:latin typeface="Cambria Math"/>
                          </a:rPr>
                          <m:t>𝑣</m:t>
                        </m:r>
                      </m:den>
                    </m:f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2164" y="0"/>
                <a:ext cx="851836" cy="3393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0" y="275560"/>
                <a:ext cx="1385507" cy="44294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i="1">
                          <a:latin typeface="Cambria Math"/>
                        </a:rPr>
                        <m:t>=</m:t>
                      </m:r>
                      <m:r>
                        <a:rPr lang="en-GB" sz="1200" i="1">
                          <a:latin typeface="Cambria Math"/>
                        </a:rPr>
                        <m:t>𝑢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𝑣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75560"/>
                <a:ext cx="1385507" cy="44294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0" y="0"/>
                <a:ext cx="929742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200" b="0" dirty="0">
                    <a:latin typeface="Comic Sans MS" panose="030F0702030302020204" pitchFamily="66" charset="0"/>
                  </a:rPr>
                  <a:t>If:</a:t>
                </a:r>
                <a:r>
                  <a:rPr lang="en-GB" sz="1200" b="0" dirty="0"/>
                  <a:t>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𝑦</m:t>
                    </m:r>
                    <m:r>
                      <a:rPr lang="en-GB" sz="1200" i="1">
                        <a:latin typeface="Cambria Math"/>
                      </a:rPr>
                      <m:t>=</m:t>
                    </m:r>
                    <m:r>
                      <a:rPr lang="en-GB" sz="1200" i="1">
                        <a:latin typeface="Cambria Math"/>
                      </a:rPr>
                      <m:t>𝑢𝑣</m:t>
                    </m:r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29742" cy="276999"/>
              </a:xfrm>
              <a:prstGeom prst="rect">
                <a:avLst/>
              </a:prstGeom>
              <a:blipFill>
                <a:blip r:embed="rId6"/>
                <a:stretch>
                  <a:fillRect b="-102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41177" y="3415003"/>
                <a:ext cx="2967133" cy="8481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We can rewrite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𝑐𝑜𝑡𝑥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𝑡𝑎𝑛𝑥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and then use the chain rule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177" y="3415003"/>
                <a:ext cx="2967133" cy="848117"/>
              </a:xfrm>
              <a:prstGeom prst="rect">
                <a:avLst/>
              </a:prstGeom>
              <a:blipFill>
                <a:blip r:embed="rId7"/>
                <a:stretch>
                  <a:fillRect t="-1439" b="-4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568848" y="1438785"/>
                <a:ext cx="752707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𝑡𝑎𝑛𝑥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8848" y="1438785"/>
                <a:ext cx="752707" cy="404726"/>
              </a:xfrm>
              <a:prstGeom prst="rect">
                <a:avLst/>
              </a:prstGeom>
              <a:blipFill>
                <a:blip r:embed="rId8"/>
                <a:stretch>
                  <a:fillRect l="-4839" r="-3226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567011" y="2031860"/>
                <a:ext cx="107753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7011" y="2031860"/>
                <a:ext cx="1077539" cy="215444"/>
              </a:xfrm>
              <a:prstGeom prst="rect">
                <a:avLst/>
              </a:prstGeom>
              <a:blipFill>
                <a:blip r:embed="rId9"/>
                <a:stretch>
                  <a:fillRect l="-3390" r="-565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455006" y="2415615"/>
                <a:ext cx="1316386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5006" y="2415615"/>
                <a:ext cx="1316386" cy="409023"/>
              </a:xfrm>
              <a:prstGeom prst="rect">
                <a:avLst/>
              </a:prstGeom>
              <a:blipFill>
                <a:blip r:embed="rId10"/>
                <a:stretch>
                  <a:fillRect l="-4630" t="-2985" r="-463" b="-149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721946" y="2536800"/>
                <a:ext cx="63722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𝑠𝑒𝑐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1946" y="2536800"/>
                <a:ext cx="637226" cy="215444"/>
              </a:xfrm>
              <a:prstGeom prst="rect">
                <a:avLst/>
              </a:prstGeom>
              <a:blipFill>
                <a:blip r:embed="rId11"/>
                <a:stretch>
                  <a:fillRect l="-9615" r="-9615" b="-3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464187" y="2953604"/>
                <a:ext cx="2030492" cy="4489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𝑠𝑖𝑛𝑥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𝑐𝑜𝑠𝑥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4187" y="2953604"/>
                <a:ext cx="2030492" cy="44890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475203" y="3515465"/>
                <a:ext cx="1766894" cy="4322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5203" y="3515465"/>
                <a:ext cx="1766894" cy="43229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475202" y="4132410"/>
                <a:ext cx="1076898" cy="409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5202" y="4132410"/>
                <a:ext cx="1076898" cy="409086"/>
              </a:xfrm>
              <a:prstGeom prst="rect">
                <a:avLst/>
              </a:prstGeom>
              <a:blipFill>
                <a:blip r:embed="rId14"/>
                <a:stretch>
                  <a:fillRect l="-5085" t="-2985" r="-1130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35"/>
          <p:cNvSpPr/>
          <p:nvPr/>
        </p:nvSpPr>
        <p:spPr>
          <a:xfrm>
            <a:off x="5548217" y="1694206"/>
            <a:ext cx="216159" cy="47923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5756819" y="1778648"/>
            <a:ext cx="15363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as a power</a:t>
            </a:r>
          </a:p>
        </p:txBody>
      </p:sp>
      <p:sp>
        <p:nvSpPr>
          <p:cNvPr id="38" name="Arc 37"/>
          <p:cNvSpPr/>
          <p:nvPr/>
        </p:nvSpPr>
        <p:spPr>
          <a:xfrm>
            <a:off x="6361630" y="2210163"/>
            <a:ext cx="216159" cy="47923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Arc 38"/>
          <p:cNvSpPr/>
          <p:nvPr/>
        </p:nvSpPr>
        <p:spPr>
          <a:xfrm>
            <a:off x="6525047" y="2737137"/>
            <a:ext cx="216159" cy="47923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Arc 39"/>
          <p:cNvSpPr/>
          <p:nvPr/>
        </p:nvSpPr>
        <p:spPr>
          <a:xfrm>
            <a:off x="6435074" y="3286144"/>
            <a:ext cx="216159" cy="47923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43"/>
          <p:cNvSpPr/>
          <p:nvPr/>
        </p:nvSpPr>
        <p:spPr>
          <a:xfrm>
            <a:off x="6223919" y="3835151"/>
            <a:ext cx="216159" cy="47923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6516983" y="2186272"/>
            <a:ext cx="1921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Differentiate using the chain rule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594102" y="2836267"/>
            <a:ext cx="19219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Rewrite as fractions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555036" y="3387110"/>
            <a:ext cx="21262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Rewrite the first term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6323683" y="3882869"/>
                <a:ext cx="18949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terms will cancel out</a:t>
                </a: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3683" y="3882869"/>
                <a:ext cx="1894900" cy="461665"/>
              </a:xfrm>
              <a:prstGeom prst="rect">
                <a:avLst/>
              </a:prstGeom>
              <a:blipFill>
                <a:blip r:embed="rId15"/>
                <a:stretch>
                  <a:fillRect t="-1316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484383" y="4725485"/>
                <a:ext cx="1246623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𝑐𝑜𝑠𝑒𝑐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4383" y="4725485"/>
                <a:ext cx="1246623" cy="409023"/>
              </a:xfrm>
              <a:prstGeom prst="rect">
                <a:avLst/>
              </a:prstGeom>
              <a:blipFill>
                <a:blip r:embed="rId16"/>
                <a:stretch>
                  <a:fillRect l="-4902" t="-2985" r="-980" b="-149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rc 44"/>
          <p:cNvSpPr/>
          <p:nvPr/>
        </p:nvSpPr>
        <p:spPr>
          <a:xfrm>
            <a:off x="5715307" y="4428225"/>
            <a:ext cx="216159" cy="47923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5826088" y="4497977"/>
            <a:ext cx="9933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Rewrite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386289" y="0"/>
                <a:ext cx="2568766" cy="35836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200" b="0" dirty="0">
                    <a:latin typeface="Comic Sans MS" panose="030F0702030302020204" pitchFamily="66" charset="0"/>
                  </a:rPr>
                  <a:t>If:</a:t>
                </a:r>
                <a:r>
                  <a:rPr lang="en-GB" sz="1200" b="0" dirty="0"/>
                  <a:t>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𝑦</m:t>
                    </m:r>
                    <m:r>
                      <a:rPr lang="en-GB" sz="1200" i="1">
                        <a:latin typeface="Cambria Math"/>
                      </a:rPr>
                      <m:t>=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𝑐𝑜𝑡𝑥</m:t>
                    </m:r>
                  </m:oMath>
                </a14:m>
                <a:r>
                  <a:rPr lang="en-GB" sz="1200" dirty="0">
                    <a:latin typeface="Comic Sans MS" pitchFamily="66" charset="0"/>
                  </a:rPr>
                  <a:t>, 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=−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𝑐𝑜𝑠𝑒𝑐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6289" y="0"/>
                <a:ext cx="2568766" cy="358368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43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 animBg="1"/>
      <p:bldP spid="37" grpId="0"/>
      <p:bldP spid="38" grpId="0" animBg="1"/>
      <p:bldP spid="39" grpId="0" animBg="1"/>
      <p:bldP spid="40" grpId="0" animBg="1"/>
      <p:bldP spid="44" grpId="0" animBg="1"/>
      <p:bldP spid="63" grpId="0"/>
      <p:bldP spid="64" grpId="0"/>
      <p:bldP spid="65" grpId="0"/>
      <p:bldP spid="66" grpId="0"/>
      <p:bldP spid="43" grpId="0"/>
      <p:bldP spid="45" grpId="0" animBg="1"/>
      <p:bldP spid="46" grpId="0"/>
      <p:bldP spid="4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301341" y="1407226"/>
                <a:ext cx="21444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𝑦</m:t>
                      </m:r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r>
                        <a:rPr lang="en-US" sz="2800" b="0" i="1" smtClean="0">
                          <a:latin typeface="Cambria Math"/>
                        </a:rPr>
                        <m:t>𝑐𝑜𝑡𝑓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1341" y="1407226"/>
                <a:ext cx="2144498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596244" y="2165267"/>
                <a:ext cx="164993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latin typeface="Comic Sans MS" panose="030F0702030302020204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2000" b="0" i="1" smtClean="0">
                        <a:latin typeface="Cambria Math"/>
                      </a:rPr>
                      <m:t>=</m:t>
                    </m:r>
                    <m:r>
                      <a:rPr lang="en-US" sz="2000" b="0" i="1" smtClean="0">
                        <a:latin typeface="Cambria Math"/>
                      </a:rPr>
                      <m:t>𝑓</m:t>
                    </m:r>
                    <m:r>
                      <a:rPr lang="en-US" sz="2000" b="0" i="1" smtClean="0">
                        <a:latin typeface="Cambria Math"/>
                      </a:rPr>
                      <m:t>(</m:t>
                    </m:r>
                    <m:r>
                      <a:rPr lang="en-US" sz="2000" b="0" i="1" smtClean="0">
                        <a:latin typeface="Cambria Math"/>
                      </a:rPr>
                      <m:t>𝑥</m:t>
                    </m:r>
                    <m:r>
                      <a:rPr lang="en-US" sz="2000" b="0" i="1" smtClean="0">
                        <a:latin typeface="Cambria Math"/>
                      </a:rPr>
                      <m:t>)</m:t>
                    </m:r>
                  </m:oMath>
                </a14:m>
                <a:endParaRPr lang="en-GB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6244" y="2165267"/>
                <a:ext cx="1649939" cy="400110"/>
              </a:xfrm>
              <a:prstGeom prst="rect">
                <a:avLst/>
              </a:prstGeom>
              <a:blipFill>
                <a:blip r:embed="rId4"/>
                <a:stretch>
                  <a:fillRect l="-4059" t="-9091" r="-1107" b="-242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489366" y="4195949"/>
                <a:ext cx="1777858" cy="676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9366" y="4195949"/>
                <a:ext cx="1777858" cy="67672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406733" y="2792680"/>
                <a:ext cx="122834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𝑓</m:t>
                      </m:r>
                      <m:r>
                        <a:rPr lang="en-US" sz="2000" b="0" i="1" smtClean="0">
                          <a:latin typeface="Cambria Math"/>
                        </a:rPr>
                        <m:t>(</m:t>
                      </m:r>
                      <m:r>
                        <a:rPr lang="en-US" sz="2000" b="0" i="1" smtClean="0"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6733" y="2792680"/>
                <a:ext cx="1228349" cy="400110"/>
              </a:xfrm>
              <a:prstGeom prst="rect">
                <a:avLst/>
              </a:prstGeom>
              <a:blipFill>
                <a:blip r:embed="rId6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262250" y="3289464"/>
                <a:ext cx="1435649" cy="676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𝑓</m:t>
                      </m:r>
                      <m:r>
                        <a:rPr lang="en-US" sz="2000" b="0" i="1" smtClean="0">
                          <a:latin typeface="Cambria Math"/>
                        </a:rPr>
                        <m:t>′(</m:t>
                      </m:r>
                      <m:r>
                        <a:rPr lang="en-US" sz="2000" b="0" i="1" smtClean="0"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2250" y="3289464"/>
                <a:ext cx="1435649" cy="67672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147954" y="2802576"/>
                <a:ext cx="123572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𝑦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𝑐𝑜𝑡𝑢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7954" y="2802576"/>
                <a:ext cx="1235723" cy="400110"/>
              </a:xfrm>
              <a:prstGeom prst="rect">
                <a:avLst/>
              </a:prstGeom>
              <a:blipFill>
                <a:blip r:embed="rId8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991596" y="3299361"/>
                <a:ext cx="1977593" cy="676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𝑐𝑜𝑠𝑒𝑐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1596" y="3299361"/>
                <a:ext cx="1977593" cy="67672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Arc 40"/>
          <p:cNvSpPr/>
          <p:nvPr/>
        </p:nvSpPr>
        <p:spPr>
          <a:xfrm>
            <a:off x="3489459" y="2990439"/>
            <a:ext cx="310646" cy="702788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3729956" y="3177406"/>
            <a:ext cx="13645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" name="Arc 42"/>
          <p:cNvSpPr/>
          <p:nvPr/>
        </p:nvSpPr>
        <p:spPr>
          <a:xfrm>
            <a:off x="6800695" y="3000334"/>
            <a:ext cx="310646" cy="702788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7030192" y="2961671"/>
            <a:ext cx="19119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Differentiate (we know this result from before)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499262" y="5001492"/>
                <a:ext cx="803682" cy="676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9262" y="5001492"/>
                <a:ext cx="803682" cy="67672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150427" y="5153892"/>
                <a:ext cx="133966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/>
                            </a:rPr>
                            <m:t>−</m:t>
                          </m:r>
                          <m:r>
                            <a:rPr lang="en-US" sz="2000" i="1">
                              <a:latin typeface="Cambria Math"/>
                            </a:rPr>
                            <m:t>𝑐𝑜𝑠𝑒𝑐</m:t>
                          </m:r>
                        </m:e>
                        <m:sup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0427" y="5153892"/>
                <a:ext cx="1339662" cy="40011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252853" y="5128160"/>
                <a:ext cx="80477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𝑓</m:t>
                      </m:r>
                      <m:r>
                        <a:rPr lang="en-US" sz="2000" b="0" i="1" smtClean="0">
                          <a:latin typeface="Cambria Math"/>
                        </a:rPr>
                        <m:t>′(</m:t>
                      </m:r>
                      <m:r>
                        <a:rPr lang="en-US" sz="2000" b="0" i="1" smtClean="0"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2853" y="5128160"/>
                <a:ext cx="804772" cy="400110"/>
              </a:xfrm>
              <a:prstGeom prst="rect">
                <a:avLst/>
              </a:prstGeom>
              <a:blipFill rotWithShape="1">
                <a:blip r:embed="rId13"/>
                <a:stretch>
                  <a:fillRect l="-758" b="-151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497282" y="5818910"/>
                <a:ext cx="803682" cy="676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7282" y="5818910"/>
                <a:ext cx="803682" cy="67672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124695" y="5983185"/>
                <a:ext cx="168982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/>
                            </a:rPr>
                            <m:t>−</m:t>
                          </m:r>
                          <m:r>
                            <a:rPr lang="en-US" sz="2000" i="1">
                              <a:latin typeface="Cambria Math"/>
                            </a:rPr>
                            <m:t>𝑐𝑜𝑠𝑒𝑐</m:t>
                          </m:r>
                        </m:e>
                        <m:sup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/>
                        </a:rPr>
                        <m:t>𝑓</m:t>
                      </m:r>
                      <m:r>
                        <a:rPr lang="en-US" sz="2000" b="0" i="1" smtClean="0">
                          <a:latin typeface="Cambria Math"/>
                        </a:rPr>
                        <m:t>(</m:t>
                      </m:r>
                      <m:r>
                        <a:rPr lang="en-US" sz="2000" b="0" i="1" smtClean="0"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4695" y="5983185"/>
                <a:ext cx="1689822" cy="400110"/>
              </a:xfrm>
              <a:prstGeom prst="rect">
                <a:avLst/>
              </a:prstGeom>
              <a:blipFill rotWithShape="1">
                <a:blip r:embed="rId15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5583381" y="5981206"/>
                <a:ext cx="80477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𝑓</m:t>
                      </m:r>
                      <m:r>
                        <a:rPr lang="en-US" sz="2000" b="0" i="1" smtClean="0">
                          <a:latin typeface="Cambria Math"/>
                        </a:rPr>
                        <m:t>′(</m:t>
                      </m:r>
                      <m:r>
                        <a:rPr lang="en-US" sz="2000" b="0" i="1" smtClean="0"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3381" y="5981206"/>
                <a:ext cx="804772" cy="400110"/>
              </a:xfrm>
              <a:prstGeom prst="rect">
                <a:avLst/>
              </a:prstGeom>
              <a:blipFill rotWithShape="1">
                <a:blip r:embed="rId16"/>
                <a:stretch>
                  <a:fillRect l="-758" b="-151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c 19"/>
          <p:cNvSpPr/>
          <p:nvPr/>
        </p:nvSpPr>
        <p:spPr>
          <a:xfrm>
            <a:off x="5824941" y="4672777"/>
            <a:ext cx="310646" cy="702788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c 20"/>
          <p:cNvSpPr/>
          <p:nvPr/>
        </p:nvSpPr>
        <p:spPr>
          <a:xfrm>
            <a:off x="6202971" y="5525820"/>
            <a:ext cx="310646" cy="702788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6112940" y="4835993"/>
            <a:ext cx="13645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467220" y="5653409"/>
                <a:ext cx="136455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𝑓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7220" y="5653409"/>
                <a:ext cx="1364558" cy="400110"/>
              </a:xfrm>
              <a:prstGeom prst="rect">
                <a:avLst/>
              </a:prstGeom>
              <a:blipFill>
                <a:blip r:embed="rId17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112028" y="1647953"/>
            <a:ext cx="23394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But what about if cot was of a function of x?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7758493" y="341287"/>
                <a:ext cx="1385507" cy="56496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𝑣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𝑢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𝑑𝑣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</m:num>
                        <m:den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8493" y="341287"/>
                <a:ext cx="1385507" cy="564963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8292164" y="0"/>
                <a:ext cx="851836" cy="33938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200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𝑦</m:t>
                    </m:r>
                    <m:r>
                      <a:rPr lang="en-GB" sz="12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latin typeface="Cambria Math"/>
                          </a:rPr>
                          <m:t>𝑢</m:t>
                        </m:r>
                      </m:num>
                      <m:den>
                        <m:r>
                          <a:rPr lang="en-US" sz="1200" b="0" i="1" smtClean="0">
                            <a:latin typeface="Cambria Math"/>
                          </a:rPr>
                          <m:t>𝑣</m:t>
                        </m:r>
                      </m:den>
                    </m:f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2164" y="0"/>
                <a:ext cx="851836" cy="339388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0" y="275560"/>
                <a:ext cx="1385507" cy="442942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i="1">
                          <a:latin typeface="Cambria Math"/>
                        </a:rPr>
                        <m:t>=</m:t>
                      </m:r>
                      <m:r>
                        <a:rPr lang="en-GB" sz="1200" i="1">
                          <a:latin typeface="Cambria Math"/>
                        </a:rPr>
                        <m:t>𝑢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𝑣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2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75560"/>
                <a:ext cx="1385507" cy="44294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0" y="0"/>
                <a:ext cx="929742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200" b="0" dirty="0">
                    <a:latin typeface="Comic Sans MS" panose="030F0702030302020204" pitchFamily="66" charset="0"/>
                  </a:rPr>
                  <a:t>If:</a:t>
                </a:r>
                <a:r>
                  <a:rPr lang="en-GB" sz="1200" b="0" dirty="0"/>
                  <a:t>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𝑦</m:t>
                    </m:r>
                    <m:r>
                      <a:rPr lang="en-GB" sz="1200" i="1">
                        <a:latin typeface="Cambria Math"/>
                      </a:rPr>
                      <m:t>=</m:t>
                    </m:r>
                    <m:r>
                      <a:rPr lang="en-GB" sz="1200" i="1">
                        <a:latin typeface="Cambria Math"/>
                      </a:rPr>
                      <m:t>𝑢𝑣</m:t>
                    </m:r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29742" cy="276999"/>
              </a:xfrm>
              <a:prstGeom prst="rect">
                <a:avLst/>
              </a:prstGeom>
              <a:blipFill>
                <a:blip r:embed="rId21"/>
                <a:stretch>
                  <a:fillRect b="-1020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1386289" y="0"/>
                <a:ext cx="2568766" cy="35836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200" b="0" dirty="0">
                    <a:latin typeface="Comic Sans MS" panose="030F0702030302020204" pitchFamily="66" charset="0"/>
                  </a:rPr>
                  <a:t>If:</a:t>
                </a:r>
                <a:r>
                  <a:rPr lang="en-GB" sz="1200" b="0" dirty="0"/>
                  <a:t>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𝑦</m:t>
                    </m:r>
                    <m:r>
                      <a:rPr lang="en-GB" sz="1200" i="1">
                        <a:latin typeface="Cambria Math"/>
                      </a:rPr>
                      <m:t>=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𝑐𝑜𝑡𝑥</m:t>
                    </m:r>
                  </m:oMath>
                </a14:m>
                <a:r>
                  <a:rPr lang="en-GB" sz="1200" dirty="0">
                    <a:latin typeface="Comic Sans MS" pitchFamily="66" charset="0"/>
                  </a:rPr>
                  <a:t>, 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=−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𝑐𝑜𝑠𝑒𝑐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6289" y="0"/>
                <a:ext cx="2568766" cy="358368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3953220" y="0"/>
                <a:ext cx="3328930" cy="35836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200" b="0" dirty="0">
                    <a:latin typeface="Comic Sans MS" panose="030F0702030302020204" pitchFamily="66" charset="0"/>
                  </a:rPr>
                  <a:t>If:</a:t>
                </a:r>
                <a:r>
                  <a:rPr lang="en-GB" sz="1200" b="0" dirty="0"/>
                  <a:t>  </a:t>
                </a:r>
                <a14:m>
                  <m:oMath xmlns:m="http://schemas.openxmlformats.org/officeDocument/2006/math">
                    <m:r>
                      <a:rPr lang="en-GB" sz="1200" b="0" i="1" smtClean="0">
                        <a:latin typeface="Cambria Math"/>
                      </a:rPr>
                      <m:t>𝑦</m:t>
                    </m:r>
                    <m:r>
                      <a:rPr lang="en-GB" sz="1200" i="1">
                        <a:latin typeface="Cambria Math"/>
                      </a:rPr>
                      <m:t>=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𝑐𝑜𝑡𝑓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200" dirty="0">
                    <a:latin typeface="Comic Sans MS" pitchFamily="66" charset="0"/>
                  </a:rPr>
                  <a:t>, then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  <m:sSup>
                      <m:sSupPr>
                        <m:ctrlPr>
                          <a:rPr lang="en-US" sz="1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𝑐𝑜𝑠𝑒𝑐</m:t>
                        </m:r>
                      </m:e>
                      <m:sup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2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3220" y="0"/>
                <a:ext cx="3328930" cy="358368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3741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5" grpId="0"/>
      <p:bldP spid="36" grpId="0"/>
      <p:bldP spid="37" grpId="0"/>
      <p:bldP spid="38" grpId="0"/>
      <p:bldP spid="39" grpId="0"/>
      <p:bldP spid="40" grpId="0"/>
      <p:bldP spid="41" grpId="0" animBg="1"/>
      <p:bldP spid="42" grpId="0"/>
      <p:bldP spid="43" grpId="0" animBg="1"/>
      <p:bldP spid="44" grpId="0"/>
      <p:bldP spid="45" grpId="0"/>
      <p:bldP spid="46" grpId="0"/>
      <p:bldP spid="47" grpId="0"/>
      <p:bldP spid="48" grpId="0"/>
      <p:bldP spid="49" grpId="0"/>
      <p:bldP spid="50" grpId="0"/>
      <p:bldP spid="20" grpId="0" animBg="1"/>
      <p:bldP spid="21" grpId="0" animBg="1"/>
      <p:bldP spid="22" grpId="0"/>
      <p:bldP spid="23" grpId="0"/>
      <p:bldP spid="6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03979C3-D866-48D8-B238-3836CE1A30A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6297434-8FA6-408C-BE46-3925A1C6C3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A605471-E0F5-4AE1-B63D-4ED7AFF24179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3712</TotalTime>
  <Words>3047</Words>
  <Application>Microsoft Office PowerPoint</Application>
  <PresentationFormat>On-screen Show (4:3)</PresentationFormat>
  <Paragraphs>308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Comic Sans MS</vt:lpstr>
      <vt:lpstr>Henny Penny</vt:lpstr>
      <vt:lpstr>Wingdings</vt:lpstr>
      <vt:lpstr>Office Theme</vt:lpstr>
      <vt:lpstr>PowerPoint Presentation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Gareth Westwater</cp:lastModifiedBy>
  <cp:revision>883</cp:revision>
  <dcterms:created xsi:type="dcterms:W3CDTF">2018-04-30T00:32:33Z</dcterms:created>
  <dcterms:modified xsi:type="dcterms:W3CDTF">2020-12-28T09:34:02Z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