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742" r:id="rId5"/>
    <p:sldId id="816" r:id="rId6"/>
    <p:sldId id="817" r:id="rId7"/>
    <p:sldId id="813" r:id="rId8"/>
    <p:sldId id="814" r:id="rId9"/>
    <p:sldId id="81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3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34.png"/><Relationship Id="rId5" Type="http://schemas.openxmlformats.org/officeDocument/2006/relationships/image" Target="../media/image133.png"/><Relationship Id="rId4" Type="http://schemas.openxmlformats.org/officeDocument/2006/relationships/image" Target="../media/image132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4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39.png"/><Relationship Id="rId5" Type="http://schemas.openxmlformats.org/officeDocument/2006/relationships/image" Target="../media/image138.png"/><Relationship Id="rId4" Type="http://schemas.openxmlformats.org/officeDocument/2006/relationships/image" Target="../media/image137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4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44.png"/><Relationship Id="rId5" Type="http://schemas.openxmlformats.org/officeDocument/2006/relationships/image" Target="../media/image143.png"/><Relationship Id="rId4" Type="http://schemas.openxmlformats.org/officeDocument/2006/relationships/image" Target="../media/image142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5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49.png"/><Relationship Id="rId5" Type="http://schemas.openxmlformats.org/officeDocument/2006/relationships/image" Target="../media/image148.png"/><Relationship Id="rId4" Type="http://schemas.openxmlformats.org/officeDocument/2006/relationships/image" Target="../media/image147.png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5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54.png"/><Relationship Id="rId5" Type="http://schemas.openxmlformats.org/officeDocument/2006/relationships/image" Target="../media/image153.png"/><Relationship Id="rId4" Type="http://schemas.openxmlformats.org/officeDocument/2006/relationships/image" Target="../media/image152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DD966-F121-4216-85BE-902433C7D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272250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Differentiating trigonometric functions (9.6)</a:t>
            </a:r>
          </a:p>
        </p:txBody>
      </p:sp>
    </p:spTree>
    <p:extLst>
      <p:ext uri="{BB962C8B-B14F-4D97-AF65-F5344CB8AC3E}">
        <p14:creationId xmlns:p14="http://schemas.microsoft.com/office/powerpoint/2010/main" val="831762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00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GB" altLang="en-US" sz="2000" b="0" i="0" dirty="0" smtClean="0">
                          <a:latin typeface="Cambria Math" panose="02040503050406030204" pitchFamily="18" charset="0"/>
                        </a:rPr>
                        <m:t>tan</m:t>
                      </m:r>
                      <m:r>
                        <a:rPr lang="en-GB" altLang="en-US" sz="2000" b="0" i="1" dirty="0" smtClean="0">
                          <a:latin typeface="Cambria Math" panose="02040503050406030204" pitchFamily="18" charset="0"/>
                        </a:rPr>
                        <m:t>⁡(2</m:t>
                      </m:r>
                      <m:r>
                        <a:rPr lang="en-GB" altLang="en-US" sz="20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09"/>
                </a:xfrm>
                <a:prstGeom prst="rect">
                  <a:avLst/>
                </a:prstGeom>
                <a:blipFill>
                  <a:blip r:embed="rId4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570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GB" altLang="en-US" sz="2000" b="0" i="0" smtClean="0">
                              <a:latin typeface="Cambria Math" panose="02040503050406030204" pitchFamily="18" charset="0"/>
                            </a:rPr>
                            <m:t>sec</m:t>
                          </m:r>
                        </m:e>
                        <m:sup>
                          <m:r>
                            <a:rPr lang="en-GB" altLang="en-US" sz="20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570" cy="309"/>
                </a:xfrm>
                <a:prstGeom prst="rect">
                  <a:avLst/>
                </a:prstGeom>
                <a:blipFill>
                  <a:blip r:embed="rId5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0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m:rPr>
                          <m:sty m:val="p"/>
                        </m:rPr>
                        <a:rPr lang="en-GB" altLang="en-US" sz="2000" b="0" i="0" smtClean="0">
                          <a:latin typeface="Cambria Math" panose="02040503050406030204" pitchFamily="18" charset="0"/>
                        </a:rPr>
                        <m:t>sec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09"/>
                </a:xfrm>
                <a:prstGeom prst="rect">
                  <a:avLst/>
                </a:prstGeom>
                <a:blipFill>
                  <a:blip r:embed="rId6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altLang="en-US" sz="20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GB" altLang="en-US" sz="20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m:rPr>
                          <m:sty m:val="p"/>
                        </m:rPr>
                        <a:rPr lang="en-GB" altLang="en-US" sz="2000" b="0" i="0" smtClean="0">
                          <a:latin typeface="Cambria Math" panose="02040503050406030204" pitchFamily="18" charset="0"/>
                        </a:rPr>
                        <m:t>sec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⁡(2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309"/>
                </a:xfrm>
                <a:prstGeom prst="rect">
                  <a:avLst/>
                </a:prstGeom>
                <a:blipFill>
                  <a:blip r:embed="rId7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467516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</p:spTree>
    <p:extLst>
      <p:ext uri="{BB962C8B-B14F-4D97-AF65-F5344CB8AC3E}">
        <p14:creationId xmlns:p14="http://schemas.microsoft.com/office/powerpoint/2010/main" val="142722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810758" cy="931244"/>
            <a:chOff x="3161" y="2537"/>
            <a:chExt cx="1885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85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99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</a:t>
                  </a:r>
                  <a14:m>
                    <m:oMath xmlns:m="http://schemas.openxmlformats.org/officeDocument/2006/math"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−4</m:t>
                      </m:r>
                      <m:r>
                        <m:rPr>
                          <m:sty m:val="p"/>
                        </m:rPr>
                        <a:rPr lang="en-GB" altLang="en-US" sz="2000">
                          <a:latin typeface="Cambria Math" panose="02040503050406030204" pitchFamily="18" charset="0"/>
                        </a:rPr>
                        <m:t>sec</m:t>
                      </m:r>
                      <m:d>
                        <m:d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m:rPr>
                          <m:sty m:val="p"/>
                        </m:rPr>
                        <a:rPr lang="en-GB" altLang="en-US" sz="2000">
                          <a:latin typeface="Cambria Math" panose="02040503050406030204" pitchFamily="18" charset="0"/>
                        </a:rPr>
                        <m:t>t</m:t>
                      </m:r>
                      <m:r>
                        <m:rPr>
                          <m:sty m:val="p"/>
                        </m:rPr>
                        <a:rPr lang="en-GB" altLang="en-US" sz="2000" b="0" i="0" smtClean="0">
                          <a:latin typeface="Cambria Math" panose="02040503050406030204" pitchFamily="18" charset="0"/>
                        </a:rPr>
                        <m:t>an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⁡(2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99" cy="309"/>
                </a:xfrm>
                <a:prstGeom prst="rect">
                  <a:avLst/>
                </a:prstGeom>
                <a:blipFill>
                  <a:blip r:embed="rId4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570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m:rPr>
                          <m:sty m:val="p"/>
                        </m:rPr>
                        <a:rPr lang="en-GB" altLang="en-US" sz="2000" b="0" i="0" smtClean="0">
                          <a:latin typeface="Cambria Math" panose="02040503050406030204" pitchFamily="18" charset="0"/>
                        </a:rPr>
                        <m:t>cose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GB" altLang="en-US" sz="2000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p>
                          <m:r>
                            <a:rPr lang="en-GB" altLang="en-US" sz="20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570" cy="309"/>
                </a:xfrm>
                <a:prstGeom prst="rect">
                  <a:avLst/>
                </a:prstGeom>
                <a:blipFill>
                  <a:blip r:embed="rId5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55" y="2793"/>
                  <a:ext cx="1747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m:rPr>
                          <m:sty m:val="p"/>
                        </m:rPr>
                        <a:rPr lang="en-GB" altLang="en-US" sz="2000" b="0" i="0" smtClean="0">
                          <a:latin typeface="Cambria Math" panose="02040503050406030204" pitchFamily="18" charset="0"/>
                        </a:rPr>
                        <m:t>cosec</m:t>
                      </m:r>
                      <m:d>
                        <m:d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m:rPr>
                          <m:sty m:val="p"/>
                        </m:rPr>
                        <a:rPr lang="en-GB" altLang="en-US" sz="2000" b="0" i="0" smtClean="0">
                          <a:latin typeface="Cambria Math" panose="02040503050406030204" pitchFamily="18" charset="0"/>
                        </a:rPr>
                        <m:t>cot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⁡(2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5" y="2793"/>
                  <a:ext cx="1747" cy="309"/>
                </a:xfrm>
                <a:prstGeom prst="rect">
                  <a:avLst/>
                </a:prstGeom>
                <a:blipFill>
                  <a:blip r:embed="rId6"/>
                  <a:stretch>
                    <a:fillRect l="-1991" t="-7692" r="-44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−4</m:t>
                      </m:r>
                      <m:r>
                        <m:rPr>
                          <m:sty m:val="p"/>
                        </m:rPr>
                        <a:rPr lang="en-GB" altLang="en-US" sz="2000">
                          <a:latin typeface="Cambria Math" panose="02040503050406030204" pitchFamily="18" charset="0"/>
                        </a:rPr>
                        <m:t>cosec</m:t>
                      </m:r>
                      <m:d>
                        <m:d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m:rPr>
                          <m:sty m:val="p"/>
                        </m:rPr>
                        <a:rPr lang="en-GB" altLang="en-US" sz="2000">
                          <a:latin typeface="Cambria Math" panose="02040503050406030204" pitchFamily="18" charset="0"/>
                        </a:rPr>
                        <m:t>cot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309"/>
                </a:xfrm>
                <a:prstGeom prst="rect">
                  <a:avLst/>
                </a:prstGeom>
                <a:blipFill>
                  <a:blip r:embed="rId7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m:rPr>
                              <m:sty m:val="p"/>
                            </m:rP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cosec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348178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</p:spTree>
    <p:extLst>
      <p:ext uri="{BB962C8B-B14F-4D97-AF65-F5344CB8AC3E}">
        <p14:creationId xmlns:p14="http://schemas.microsoft.com/office/powerpoint/2010/main" val="39394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7" y="3610507"/>
            <a:ext cx="3272032" cy="931244"/>
            <a:chOff x="3161" y="2537"/>
            <a:chExt cx="2028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2028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38" y="2718"/>
                  <a:ext cx="1874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400" i="1" smtClean="0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sec</m:t>
                          </m:r>
                        </m:e>
                        <m:sup>
                          <m: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tan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38" y="2718"/>
                  <a:ext cx="1874" cy="357"/>
                </a:xfrm>
                <a:prstGeom prst="rect">
                  <a:avLst/>
                </a:prstGeom>
                <a:blipFill>
                  <a:blip r:embed="rId4"/>
                  <a:stretch>
                    <a:fillRect l="-1210"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51" y="4785777"/>
            <a:ext cx="3272028" cy="931244"/>
            <a:chOff x="3322" y="2602"/>
            <a:chExt cx="2239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2239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4" y="2783"/>
                  <a:ext cx="2069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sec</m:t>
                          </m:r>
                        </m:e>
                        <m:sup>
                          <m: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4" y="2783"/>
                  <a:ext cx="2069" cy="357"/>
                </a:xfrm>
                <a:prstGeom prst="rect">
                  <a:avLst/>
                </a:prstGeom>
                <a:blipFill>
                  <a:blip r:embed="rId5"/>
                  <a:stretch>
                    <a:fillRect l="-1411"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3202646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58" y="2742"/>
                  <a:ext cx="1661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a)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ta</m:t>
                          </m:r>
                          <m:r>
                            <m:rPr>
                              <m:sty m:val="p"/>
                            </m:rPr>
                            <a:rPr lang="en-GB" altLang="en-US" sz="240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sec</m:t>
                          </m:r>
                        </m:e>
                        <m:sup>
                          <m: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8" y="2742"/>
                  <a:ext cx="1661" cy="357"/>
                </a:xfrm>
                <a:prstGeom prst="rect">
                  <a:avLst/>
                </a:prstGeom>
                <a:blipFill>
                  <a:blip r:embed="rId6"/>
                  <a:stretch>
                    <a:fillRect l="-2911" t="-9211" r="-1455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4" y="4785781"/>
            <a:ext cx="3202646" cy="931245"/>
            <a:chOff x="3322" y="2602"/>
            <a:chExt cx="2031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2031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83" y="2783"/>
                  <a:ext cx="1909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4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m:rPr>
                          <m:sty m:val="p"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tan</m:t>
                      </m:r>
                      <m:d>
                        <m:d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sec</m:t>
                          </m:r>
                        </m:e>
                        <m:sup>
                          <m: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3" y="2783"/>
                  <a:ext cx="1909" cy="357"/>
                </a:xfrm>
                <a:prstGeom prst="rect">
                  <a:avLst/>
                </a:prstGeom>
                <a:blipFill>
                  <a:blip r:embed="rId7"/>
                  <a:stretch>
                    <a:fillRect l="-1012"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m:rPr>
                          <m:sty m:val="p"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tan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43056" y="467516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324417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7" y="3610507"/>
            <a:ext cx="3023596" cy="931244"/>
            <a:chOff x="3161" y="2537"/>
            <a:chExt cx="2028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2028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2" y="2718"/>
                  <a:ext cx="1987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m:rPr>
                              <m:sty m:val="p"/>
                            </m:rP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sec</m:t>
                          </m:r>
                        </m:e>
                        <m:sup>
                          <m: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⁡(4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2" y="2718"/>
                  <a:ext cx="1987" cy="357"/>
                </a:xfrm>
                <a:prstGeom prst="rect">
                  <a:avLst/>
                </a:prstGeom>
                <a:blipFill>
                  <a:blip r:embed="rId4"/>
                  <a:stretch>
                    <a:fillRect l="-2881" t="-9333" r="-1235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50" y="4785777"/>
            <a:ext cx="3023593" cy="931244"/>
            <a:chOff x="3322" y="2602"/>
            <a:chExt cx="2069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2069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16" y="2783"/>
                  <a:ext cx="1881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  <m:r>
                            <m:rPr>
                              <m:sty m:val="p"/>
                            </m:rPr>
                            <a:rPr lang="en-GB" altLang="en-US" sz="20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GB" altLang="en-US" sz="2000" b="0" i="0" smtClean="0">
                              <a:latin typeface="Cambria Math" panose="02040503050406030204" pitchFamily="18" charset="0"/>
                            </a:rPr>
                            <m:t>sec</m:t>
                          </m:r>
                        </m:e>
                        <m:sup>
                          <m:r>
                            <a:rPr lang="en-GB" altLang="en-US" sz="20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⁡(4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16" y="2783"/>
                  <a:ext cx="1881" cy="309"/>
                </a:xfrm>
                <a:prstGeom prst="rect">
                  <a:avLst/>
                </a:prstGeom>
                <a:blipFill>
                  <a:blip r:embed="rId5"/>
                  <a:stretch>
                    <a:fillRect l="-665"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3202646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58" y="2742"/>
                  <a:ext cx="1661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a)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m:rPr>
                              <m:sty m:val="p"/>
                            </m:rP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sec</m:t>
                          </m:r>
                        </m:e>
                        <m:sup>
                          <m: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8" y="2742"/>
                  <a:ext cx="1661" cy="357"/>
                </a:xfrm>
                <a:prstGeom prst="rect">
                  <a:avLst/>
                </a:prstGeom>
                <a:blipFill>
                  <a:blip r:embed="rId6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4" y="4785781"/>
            <a:ext cx="3202646" cy="931245"/>
            <a:chOff x="3322" y="2602"/>
            <a:chExt cx="2031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2031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83" y="2783"/>
                  <a:ext cx="1909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  <m:sSup>
                            <m:sSup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altLang="en-US" sz="2000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GB" altLang="en-US" sz="20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m:rPr>
                          <m:sty m:val="p"/>
                        </m:rPr>
                        <a:rPr lang="en-GB" altLang="en-US" sz="2000" b="0" i="0" smtClean="0">
                          <a:latin typeface="Cambria Math" panose="02040503050406030204" pitchFamily="18" charset="0"/>
                        </a:rPr>
                        <m:t>sec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⁡(4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3" y="2783"/>
                  <a:ext cx="1909" cy="309"/>
                </a:xfrm>
                <a:prstGeom prst="rect">
                  <a:avLst/>
                </a:prstGeom>
                <a:blipFill>
                  <a:blip r:embed="rId7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e>
                        <m:sup>
                          <m: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43056" y="3500537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225604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7" y="3610507"/>
            <a:ext cx="3023988" cy="931244"/>
            <a:chOff x="3161" y="2537"/>
            <a:chExt cx="2028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2028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2" y="2718"/>
                  <a:ext cx="1946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40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cosec</m:t>
                          </m:r>
                        </m:e>
                        <m:sup>
                          <m: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⁡(3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+2)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2" y="2718"/>
                  <a:ext cx="1946" cy="357"/>
                </a:xfrm>
                <a:prstGeom prst="rect">
                  <a:avLst/>
                </a:prstGeom>
                <a:blipFill>
                  <a:blip r:embed="rId4"/>
                  <a:stretch>
                    <a:fillRect l="-2311" t="-9333" r="-840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50" y="4785777"/>
            <a:ext cx="3023593" cy="931244"/>
            <a:chOff x="3322" y="2602"/>
            <a:chExt cx="2069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2069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16" y="2783"/>
                  <a:ext cx="1881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m:rPr>
                          <m:sty m:val="p"/>
                        </m:rPr>
                        <a:rPr lang="en-GB" altLang="en-US" sz="2000" b="0" i="0" smtClean="0">
                          <a:latin typeface="Cambria Math" panose="02040503050406030204" pitchFamily="18" charset="0"/>
                        </a:rPr>
                        <m:t>cose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GB" altLang="en-US" sz="2000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(3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+2)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16" y="2783"/>
                  <a:ext cx="1881" cy="309"/>
                </a:xfrm>
                <a:prstGeom prst="rect">
                  <a:avLst/>
                </a:prstGeom>
                <a:blipFill>
                  <a:blip r:embed="rId5"/>
                  <a:stretch>
                    <a:fillRect l="-1774" t="-6061" r="-887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3202646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58" y="2742"/>
                  <a:ext cx="1661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40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cosec</m:t>
                          </m:r>
                        </m:e>
                        <m:sup>
                          <m: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(3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+2)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8" y="2742"/>
                  <a:ext cx="1661" cy="357"/>
                </a:xfrm>
                <a:prstGeom prst="rect">
                  <a:avLst/>
                </a:prstGeom>
                <a:blipFill>
                  <a:blip r:embed="rId6"/>
                  <a:stretch>
                    <a:fillRect l="-1871" t="-9211" r="-208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4" y="4785781"/>
            <a:ext cx="3202646" cy="931245"/>
            <a:chOff x="3322" y="2602"/>
            <a:chExt cx="2031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2031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83" y="2783"/>
                  <a:ext cx="1909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40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cosec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⁡(6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3" y="2783"/>
                  <a:ext cx="1909" cy="357"/>
                </a:xfrm>
                <a:prstGeom prst="rect">
                  <a:avLst/>
                </a:prstGeom>
                <a:blipFill>
                  <a:blip r:embed="rId7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cot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(3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+2))</m:t>
                      </m:r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5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43056" y="467516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358337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6EF6D93-7CC9-419C-AFE6-D3C547D1BA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C6DCF5-6AC6-4D05-AE68-CE1AE35421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B2BDAD-CEA7-499F-B273-379540F219BD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370</TotalTime>
  <Words>411</Words>
  <Application>Microsoft Office PowerPoint</Application>
  <PresentationFormat>On-screen Show (4:3)</PresentationFormat>
  <Paragraphs>31</Paragraphs>
  <Slides>6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Differentiating trigonometric functions (9.6)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63</cp:revision>
  <dcterms:created xsi:type="dcterms:W3CDTF">2020-04-22T14:47:14Z</dcterms:created>
  <dcterms:modified xsi:type="dcterms:W3CDTF">2020-12-29T09:33:04Z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