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358" r:id="rId5"/>
    <p:sldId id="424" r:id="rId6"/>
    <p:sldId id="426" r:id="rId7"/>
    <p:sldId id="427" r:id="rId8"/>
    <p:sldId id="425" r:id="rId9"/>
    <p:sldId id="442" r:id="rId10"/>
    <p:sldId id="428" r:id="rId11"/>
    <p:sldId id="429" r:id="rId12"/>
    <p:sldId id="430" r:id="rId13"/>
    <p:sldId id="43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1" autoAdjust="0"/>
    <p:restoredTop sz="94660"/>
  </p:normalViewPr>
  <p:slideViewPr>
    <p:cSldViewPr snapToGrid="0">
      <p:cViewPr varScale="1">
        <p:scale>
          <a:sx n="70" d="100"/>
          <a:sy n="70" d="100"/>
        </p:scale>
        <p:origin x="108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13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G Westwater (Staff)" userId="7f0a98c6-3f54-49ae-830e-86ac516a83f6" providerId="ADAL" clId="{DC9A205A-DA5C-4A48-BA3F-758A2E467707}"/>
    <pc:docChg chg="modSld">
      <pc:chgData name="Mr G Westwater (Staff)" userId="7f0a98c6-3f54-49ae-830e-86ac516a83f6" providerId="ADAL" clId="{DC9A205A-DA5C-4A48-BA3F-758A2E467707}" dt="2020-10-23T10:38:27.867" v="0" actId="1076"/>
      <pc:docMkLst>
        <pc:docMk/>
      </pc:docMkLst>
      <pc:sldChg chg="modSp">
        <pc:chgData name="Mr G Westwater (Staff)" userId="7f0a98c6-3f54-49ae-830e-86ac516a83f6" providerId="ADAL" clId="{DC9A205A-DA5C-4A48-BA3F-758A2E467707}" dt="2020-10-23T10:38:27.867" v="0" actId="1076"/>
        <pc:sldMkLst>
          <pc:docMk/>
          <pc:sldMk cId="2331856017" sldId="371"/>
        </pc:sldMkLst>
        <pc:spChg chg="mod">
          <ac:chgData name="Mr G Westwater (Staff)" userId="7f0a98c6-3f54-49ae-830e-86ac516a83f6" providerId="ADAL" clId="{DC9A205A-DA5C-4A48-BA3F-758A2E467707}" dt="2020-10-23T10:38:27.867" v="0" actId="1076"/>
          <ac:spMkLst>
            <pc:docMk/>
            <pc:sldMk cId="2331856017" sldId="371"/>
            <ac:spMk id="2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5002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40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1648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335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CD3586-587D-4444-9D88-4EB9B88BB22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808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7000">
              <a:schemeClr val="bg1">
                <a:lumMod val="95000"/>
              </a:schemeClr>
            </a:gs>
            <a:gs pos="95000">
              <a:schemeClr val="bg1">
                <a:lumMod val="95000"/>
              </a:schemeClr>
            </a:gs>
            <a:gs pos="100000">
              <a:schemeClr val="tx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27/12/2020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5.png"/><Relationship Id="rId3" Type="http://schemas.openxmlformats.org/officeDocument/2006/relationships/image" Target="../media/image440.png"/><Relationship Id="rId7" Type="http://schemas.openxmlformats.org/officeDocument/2006/relationships/image" Target="../media/image484.png"/><Relationship Id="rId2" Type="http://schemas.openxmlformats.org/officeDocument/2006/relationships/image" Target="../media/image4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3.png"/><Relationship Id="rId11" Type="http://schemas.openxmlformats.org/officeDocument/2006/relationships/image" Target="../media/image488.png"/><Relationship Id="rId5" Type="http://schemas.openxmlformats.org/officeDocument/2006/relationships/image" Target="../media/image442.png"/><Relationship Id="rId10" Type="http://schemas.openxmlformats.org/officeDocument/2006/relationships/image" Target="../media/image487.png"/><Relationship Id="rId4" Type="http://schemas.openxmlformats.org/officeDocument/2006/relationships/image" Target="../media/image441.png"/><Relationship Id="rId9" Type="http://schemas.openxmlformats.org/officeDocument/2006/relationships/image" Target="../media/image48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5.png"/><Relationship Id="rId4" Type="http://schemas.openxmlformats.org/officeDocument/2006/relationships/image" Target="../media/image4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8.png"/><Relationship Id="rId13" Type="http://schemas.openxmlformats.org/officeDocument/2006/relationships/image" Target="../media/image423.png"/><Relationship Id="rId18" Type="http://schemas.openxmlformats.org/officeDocument/2006/relationships/image" Target="../media/image428.png"/><Relationship Id="rId3" Type="http://schemas.openxmlformats.org/officeDocument/2006/relationships/image" Target="../media/image416.png"/><Relationship Id="rId7" Type="http://schemas.openxmlformats.org/officeDocument/2006/relationships/image" Target="../media/image1720.png"/><Relationship Id="rId12" Type="http://schemas.openxmlformats.org/officeDocument/2006/relationships/image" Target="../media/image422.png"/><Relationship Id="rId17" Type="http://schemas.openxmlformats.org/officeDocument/2006/relationships/image" Target="../media/image42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426.png"/><Relationship Id="rId20" Type="http://schemas.openxmlformats.org/officeDocument/2006/relationships/image" Target="../media/image4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0.png"/><Relationship Id="rId11" Type="http://schemas.openxmlformats.org/officeDocument/2006/relationships/image" Target="../media/image421.png"/><Relationship Id="rId5" Type="http://schemas.openxmlformats.org/officeDocument/2006/relationships/image" Target="../media/image1700.png"/><Relationship Id="rId15" Type="http://schemas.openxmlformats.org/officeDocument/2006/relationships/image" Target="../media/image425.png"/><Relationship Id="rId10" Type="http://schemas.openxmlformats.org/officeDocument/2006/relationships/image" Target="../media/image420.png"/><Relationship Id="rId19" Type="http://schemas.openxmlformats.org/officeDocument/2006/relationships/image" Target="../media/image429.png"/><Relationship Id="rId4" Type="http://schemas.openxmlformats.org/officeDocument/2006/relationships/image" Target="../media/image417.png"/><Relationship Id="rId9" Type="http://schemas.openxmlformats.org/officeDocument/2006/relationships/image" Target="../media/image419.png"/><Relationship Id="rId14" Type="http://schemas.openxmlformats.org/officeDocument/2006/relationships/image" Target="../media/image42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60.png"/><Relationship Id="rId13" Type="http://schemas.openxmlformats.org/officeDocument/2006/relationships/image" Target="../media/image434.png"/><Relationship Id="rId18" Type="http://schemas.openxmlformats.org/officeDocument/2006/relationships/image" Target="../media/image1960.png"/><Relationship Id="rId21" Type="http://schemas.openxmlformats.org/officeDocument/2006/relationships/image" Target="../media/image416.png"/><Relationship Id="rId7" Type="http://schemas.openxmlformats.org/officeDocument/2006/relationships/image" Target="../media/image1720.png"/><Relationship Id="rId12" Type="http://schemas.openxmlformats.org/officeDocument/2006/relationships/image" Target="../media/image433.png"/><Relationship Id="rId17" Type="http://schemas.openxmlformats.org/officeDocument/2006/relationships/image" Target="../media/image436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940.png"/><Relationship Id="rId20" Type="http://schemas.openxmlformats.org/officeDocument/2006/relationships/image" Target="../media/image4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0.png"/><Relationship Id="rId11" Type="http://schemas.openxmlformats.org/officeDocument/2006/relationships/image" Target="../media/image1890.png"/><Relationship Id="rId5" Type="http://schemas.openxmlformats.org/officeDocument/2006/relationships/image" Target="../media/image1700.png"/><Relationship Id="rId15" Type="http://schemas.openxmlformats.org/officeDocument/2006/relationships/image" Target="../media/image435.png"/><Relationship Id="rId10" Type="http://schemas.openxmlformats.org/officeDocument/2006/relationships/image" Target="../media/image432.png"/><Relationship Id="rId19" Type="http://schemas.openxmlformats.org/officeDocument/2006/relationships/image" Target="../media/image1970.png"/><Relationship Id="rId9" Type="http://schemas.openxmlformats.org/officeDocument/2006/relationships/image" Target="../media/image431.png"/><Relationship Id="rId14" Type="http://schemas.openxmlformats.org/officeDocument/2006/relationships/image" Target="../media/image1920.png"/><Relationship Id="rId22" Type="http://schemas.openxmlformats.org/officeDocument/2006/relationships/image" Target="../media/image4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50.png"/><Relationship Id="rId7" Type="http://schemas.openxmlformats.org/officeDocument/2006/relationships/image" Target="../media/image4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0.png"/><Relationship Id="rId5" Type="http://schemas.openxmlformats.org/officeDocument/2006/relationships/image" Target="../media/image1670.png"/><Relationship Id="rId4" Type="http://schemas.openxmlformats.org/officeDocument/2006/relationships/image" Target="../media/image16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5.png"/><Relationship Id="rId13" Type="http://schemas.openxmlformats.org/officeDocument/2006/relationships/image" Target="../media/image450.png"/><Relationship Id="rId18" Type="http://schemas.openxmlformats.org/officeDocument/2006/relationships/image" Target="../media/image455.png"/><Relationship Id="rId3" Type="http://schemas.openxmlformats.org/officeDocument/2006/relationships/image" Target="../media/image440.png"/><Relationship Id="rId7" Type="http://schemas.openxmlformats.org/officeDocument/2006/relationships/image" Target="../media/image444.png"/><Relationship Id="rId12" Type="http://schemas.openxmlformats.org/officeDocument/2006/relationships/image" Target="../media/image449.png"/><Relationship Id="rId17" Type="http://schemas.openxmlformats.org/officeDocument/2006/relationships/image" Target="../media/image454.png"/><Relationship Id="rId2" Type="http://schemas.openxmlformats.org/officeDocument/2006/relationships/image" Target="../media/image4390.png"/><Relationship Id="rId16" Type="http://schemas.openxmlformats.org/officeDocument/2006/relationships/image" Target="../media/image4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3.png"/><Relationship Id="rId11" Type="http://schemas.openxmlformats.org/officeDocument/2006/relationships/image" Target="../media/image448.png"/><Relationship Id="rId5" Type="http://schemas.openxmlformats.org/officeDocument/2006/relationships/image" Target="../media/image442.png"/><Relationship Id="rId15" Type="http://schemas.openxmlformats.org/officeDocument/2006/relationships/image" Target="../media/image452.png"/><Relationship Id="rId10" Type="http://schemas.openxmlformats.org/officeDocument/2006/relationships/image" Target="../media/image447.png"/><Relationship Id="rId19" Type="http://schemas.openxmlformats.org/officeDocument/2006/relationships/image" Target="../media/image456.png"/><Relationship Id="rId4" Type="http://schemas.openxmlformats.org/officeDocument/2006/relationships/image" Target="../media/image441.png"/><Relationship Id="rId9" Type="http://schemas.openxmlformats.org/officeDocument/2006/relationships/image" Target="../media/image446.png"/><Relationship Id="rId14" Type="http://schemas.openxmlformats.org/officeDocument/2006/relationships/image" Target="../media/image45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9.png"/><Relationship Id="rId13" Type="http://schemas.openxmlformats.org/officeDocument/2006/relationships/image" Target="../media/image464.png"/><Relationship Id="rId18" Type="http://schemas.openxmlformats.org/officeDocument/2006/relationships/image" Target="../media/image469.png"/><Relationship Id="rId3" Type="http://schemas.openxmlformats.org/officeDocument/2006/relationships/image" Target="../media/image440.png"/><Relationship Id="rId21" Type="http://schemas.openxmlformats.org/officeDocument/2006/relationships/image" Target="../media/image472.png"/><Relationship Id="rId7" Type="http://schemas.openxmlformats.org/officeDocument/2006/relationships/image" Target="../media/image458.png"/><Relationship Id="rId12" Type="http://schemas.openxmlformats.org/officeDocument/2006/relationships/image" Target="../media/image463.png"/><Relationship Id="rId17" Type="http://schemas.openxmlformats.org/officeDocument/2006/relationships/image" Target="../media/image468.png"/><Relationship Id="rId2" Type="http://schemas.openxmlformats.org/officeDocument/2006/relationships/image" Target="../media/image457.png"/><Relationship Id="rId16" Type="http://schemas.openxmlformats.org/officeDocument/2006/relationships/image" Target="../media/image467.png"/><Relationship Id="rId20" Type="http://schemas.openxmlformats.org/officeDocument/2006/relationships/image" Target="../media/image47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3.png"/><Relationship Id="rId11" Type="http://schemas.openxmlformats.org/officeDocument/2006/relationships/image" Target="../media/image462.png"/><Relationship Id="rId5" Type="http://schemas.openxmlformats.org/officeDocument/2006/relationships/image" Target="../media/image442.png"/><Relationship Id="rId15" Type="http://schemas.openxmlformats.org/officeDocument/2006/relationships/image" Target="../media/image466.png"/><Relationship Id="rId10" Type="http://schemas.openxmlformats.org/officeDocument/2006/relationships/image" Target="../media/image461.png"/><Relationship Id="rId19" Type="http://schemas.openxmlformats.org/officeDocument/2006/relationships/image" Target="../media/image470.png"/><Relationship Id="rId4" Type="http://schemas.openxmlformats.org/officeDocument/2006/relationships/image" Target="../media/image441.png"/><Relationship Id="rId9" Type="http://schemas.openxmlformats.org/officeDocument/2006/relationships/image" Target="../media/image460.png"/><Relationship Id="rId14" Type="http://schemas.openxmlformats.org/officeDocument/2006/relationships/image" Target="../media/image46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4.png"/><Relationship Id="rId13" Type="http://schemas.openxmlformats.org/officeDocument/2006/relationships/image" Target="../media/image479.png"/><Relationship Id="rId3" Type="http://schemas.openxmlformats.org/officeDocument/2006/relationships/image" Target="../media/image440.png"/><Relationship Id="rId7" Type="http://schemas.openxmlformats.org/officeDocument/2006/relationships/image" Target="../media/image473.png"/><Relationship Id="rId12" Type="http://schemas.openxmlformats.org/officeDocument/2006/relationships/image" Target="../media/image478.png"/><Relationship Id="rId17" Type="http://schemas.openxmlformats.org/officeDocument/2006/relationships/image" Target="../media/image483.png"/><Relationship Id="rId2" Type="http://schemas.openxmlformats.org/officeDocument/2006/relationships/image" Target="../media/image457.png"/><Relationship Id="rId16" Type="http://schemas.openxmlformats.org/officeDocument/2006/relationships/image" Target="../media/image4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3.png"/><Relationship Id="rId11" Type="http://schemas.openxmlformats.org/officeDocument/2006/relationships/image" Target="../media/image477.png"/><Relationship Id="rId5" Type="http://schemas.openxmlformats.org/officeDocument/2006/relationships/image" Target="../media/image442.png"/><Relationship Id="rId15" Type="http://schemas.openxmlformats.org/officeDocument/2006/relationships/image" Target="../media/image481.png"/><Relationship Id="rId10" Type="http://schemas.openxmlformats.org/officeDocument/2006/relationships/image" Target="../media/image476.png"/><Relationship Id="rId4" Type="http://schemas.openxmlformats.org/officeDocument/2006/relationships/image" Target="../media/image441.png"/><Relationship Id="rId9" Type="http://schemas.openxmlformats.org/officeDocument/2006/relationships/image" Target="../media/image475.png"/><Relationship Id="rId14" Type="http://schemas.openxmlformats.org/officeDocument/2006/relationships/image" Target="../media/image48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4334" y="2190655"/>
            <a:ext cx="7978466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Teachings for </a:t>
            </a:r>
          </a:p>
          <a:p>
            <a:pPr algn="ctr"/>
            <a:r>
              <a:rPr lang="en-US" sz="9600" b="1" cap="none" spc="0" dirty="0">
                <a:ln w="38100">
                  <a:solidFill>
                    <a:schemeClr val="accent4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Henny Penny" panose="02000505000000020004" pitchFamily="2" charset="0"/>
              </a:rPr>
              <a:t>Exercise 9E</a:t>
            </a:r>
          </a:p>
        </p:txBody>
      </p:sp>
    </p:spTree>
    <p:extLst>
      <p:ext uri="{BB962C8B-B14F-4D97-AF65-F5344CB8AC3E}">
        <p14:creationId xmlns:p14="http://schemas.microsoft.com/office/powerpoint/2010/main" val="3075457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using the quotient rule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𝑠𝑖𝑛𝑥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  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has a stationary point 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 Find the coordinates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to 3 significant figures.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385354"/>
                <a:ext cx="1583319" cy="64363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5354"/>
                <a:ext cx="1583319" cy="6436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958211" cy="38055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8211" cy="380553"/>
              </a:xfrm>
              <a:prstGeom prst="rect">
                <a:avLst/>
              </a:prstGeom>
              <a:blipFill>
                <a:blip r:embed="rId4"/>
                <a:stretch>
                  <a:fillRect l="-62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08590" y="433251"/>
                <a:ext cx="2435410" cy="55168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590" y="433251"/>
                <a:ext cx="2435410" cy="551689"/>
              </a:xfrm>
              <a:prstGeom prst="rect">
                <a:avLst/>
              </a:prstGeom>
              <a:blipFill>
                <a:blip r:embed="rId5"/>
                <a:stretch>
                  <a:fillRect b="-210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994711" y="0"/>
                <a:ext cx="1149289" cy="4355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711" y="0"/>
                <a:ext cx="1149289" cy="435504"/>
              </a:xfrm>
              <a:prstGeom prst="rect">
                <a:avLst/>
              </a:prstGeom>
              <a:blipFill>
                <a:blip r:embed="rId6"/>
                <a:stretch>
                  <a:fillRect l="-518" b="-1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1378996" y="4526646"/>
                <a:ext cx="1209968" cy="33855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0.464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996" y="4526646"/>
                <a:ext cx="1209968" cy="3385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564165" y="1604167"/>
                <a:ext cx="906915" cy="4941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165" y="1604167"/>
                <a:ext cx="906915" cy="4941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573346" y="2186225"/>
                <a:ext cx="1390252" cy="5062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⁡(0.464)</m:t>
                          </m:r>
                        </m:num>
                        <m:den>
                          <m:sSup>
                            <m:sSup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(0.464)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346" y="2186225"/>
                <a:ext cx="1390252" cy="50629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5880925" y="1915100"/>
            <a:ext cx="174679" cy="4718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859119" y="1900672"/>
                <a:ext cx="175353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 in the exact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9119" y="1900672"/>
                <a:ext cx="1753535" cy="461665"/>
              </a:xfrm>
              <a:prstGeom prst="rect">
                <a:avLst/>
              </a:prstGeom>
              <a:blipFill>
                <a:blip r:embed="rId10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573347" y="2880289"/>
                <a:ext cx="99764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=0.177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3347" y="2880289"/>
                <a:ext cx="99764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>
            <a:off x="5824005" y="2519191"/>
            <a:ext cx="174679" cy="4718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5934403" y="2603915"/>
            <a:ext cx="973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200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107437" y="3354898"/>
            <a:ext cx="4805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So the coordinates of P are (0.464, 0.177)</a:t>
            </a:r>
            <a:endParaRPr lang="en-GB" sz="1400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7074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" grpId="0"/>
      <p:bldP spid="31" grpId="0" animBg="1"/>
      <p:bldP spid="32" grpId="0"/>
      <p:bldP spid="33" grpId="0"/>
      <p:bldP spid="34" grpId="0" animBg="1"/>
      <p:bldP spid="35" grpId="0"/>
      <p:bldP spid="3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The quotient rule is used when we have one function divided by another. For example:</a:t>
            </a:r>
          </a:p>
          <a:p>
            <a:endParaRPr lang="en-US" sz="2000" dirty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US" sz="2000" dirty="0">
              <a:latin typeface="Comic Sans MS" panose="030F0702030302020204" pitchFamily="66" charset="0"/>
            </a:endParaRPr>
          </a:p>
          <a:p>
            <a:endParaRPr lang="en-US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976846" y="2817223"/>
                <a:ext cx="1665776" cy="98943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6846" y="2817223"/>
                <a:ext cx="1665776" cy="9894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796246" y="2893423"/>
                <a:ext cx="1156086" cy="830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𝑦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6246" y="2893423"/>
                <a:ext cx="1156086" cy="8304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39246" y="2969623"/>
                <a:ext cx="2362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/>
                  <a:t>(where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/>
                  <a:t> are both functions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39246" y="2969623"/>
                <a:ext cx="2362200" cy="646331"/>
              </a:xfrm>
              <a:prstGeom prst="rect">
                <a:avLst/>
              </a:prstGeom>
              <a:blipFill>
                <a:blip r:embed="rId5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3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-78378" y="2029097"/>
                <a:ext cx="2564741" cy="510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8378" y="2029097"/>
                <a:ext cx="2564741" cy="510461"/>
              </a:xfrm>
              <a:prstGeom prst="rect">
                <a:avLst/>
              </a:prstGeom>
              <a:blipFill>
                <a:blip r:embed="rId3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58877" y="1497955"/>
                <a:ext cx="10213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77" y="1497955"/>
                <a:ext cx="1021369" cy="338554"/>
              </a:xfrm>
              <a:prstGeom prst="rect">
                <a:avLst/>
              </a:prstGeom>
              <a:blipFill>
                <a:blip r:embed="rId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2394857" y="1515291"/>
            <a:ext cx="0" cy="502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4961" y="2932568"/>
                <a:ext cx="705386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961" y="2932568"/>
                <a:ext cx="705386" cy="6690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43893" y="4197035"/>
                <a:ext cx="1067985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′(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893" y="4197035"/>
                <a:ext cx="1067985" cy="7146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0" y="3645725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Represents the two divided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2400" y="4985441"/>
                <a:ext cx="21924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latin typeface="Comic Sans MS" panose="030F0702030302020204" pitchFamily="66" charset="0"/>
                  </a:rPr>
                  <a:t>Represents the differential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divided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/>
                      </a:rPr>
                      <m:t>𝑔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985441"/>
                <a:ext cx="2192448" cy="738664"/>
              </a:xfrm>
              <a:prstGeom prst="rect">
                <a:avLst/>
              </a:prstGeom>
              <a:blipFill rotWithShape="1">
                <a:blip r:embed="rId7"/>
                <a:stretch>
                  <a:fillRect t="-82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2658951" y="1398638"/>
                <a:ext cx="2227661" cy="4507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𝑓</m:t>
                      </m:r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8951" y="1398638"/>
                <a:ext cx="2227661" cy="450701"/>
              </a:xfrm>
              <a:prstGeom prst="rect">
                <a:avLst/>
              </a:prstGeom>
              <a:blipFill>
                <a:blip r:embed="rId8"/>
                <a:stretch>
                  <a:fillRect b="-13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2431313" y="2010162"/>
                <a:ext cx="2457660" cy="6633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𝑔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GB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1313" y="2010162"/>
                <a:ext cx="2457660" cy="66332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2434858" y="2864311"/>
                <a:ext cx="4395755" cy="66370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𝑔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𝑔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𝑔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𝑔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858" y="2864311"/>
                <a:ext cx="4395755" cy="663708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2438403" y="3697195"/>
                <a:ext cx="3417923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3" y="3697195"/>
                <a:ext cx="3417923" cy="507318"/>
              </a:xfrm>
              <a:prstGeom prst="rect">
                <a:avLst/>
              </a:prstGeom>
              <a:blipFill>
                <a:blip r:embed="rId11"/>
                <a:stretch>
                  <a:fillRect b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 flipV="1">
            <a:off x="4629417" y="2903600"/>
            <a:ext cx="648586" cy="14885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104168" y="3126580"/>
            <a:ext cx="648586" cy="148857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718089" y="2950990"/>
            <a:ext cx="311889" cy="13468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5880109" y="3137212"/>
            <a:ext cx="311889" cy="134682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271759" y="2869778"/>
            <a:ext cx="1010092" cy="2020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>
            <a:off x="5718395" y="2899447"/>
            <a:ext cx="1010092" cy="2020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>
            <a:off x="4550433" y="3277054"/>
            <a:ext cx="1010092" cy="2020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2421694" y="4441170"/>
                <a:ext cx="5015412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1694" y="4441170"/>
                <a:ext cx="5015412" cy="507318"/>
              </a:xfrm>
              <a:prstGeom prst="rect">
                <a:avLst/>
              </a:prstGeom>
              <a:blipFill>
                <a:blip r:embed="rId12"/>
                <a:stretch>
                  <a:fillRect b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Rectangle 74"/>
          <p:cNvSpPr/>
          <p:nvPr/>
        </p:nvSpPr>
        <p:spPr>
          <a:xfrm>
            <a:off x="4573622" y="4484915"/>
            <a:ext cx="1600756" cy="2111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2434858" y="5129047"/>
                <a:ext cx="9323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858" y="5129047"/>
                <a:ext cx="932307" cy="507318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181972" y="5139680"/>
                <a:ext cx="2370136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m:rPr>
                              <m:nor/>
                            </m:rPr>
                            <a:rPr lang="en-GB" sz="1200" dirty="0"/>
                            <m:t> </m:t>
                          </m:r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972" y="5139680"/>
                <a:ext cx="2370136" cy="483466"/>
              </a:xfrm>
              <a:prstGeom prst="rect">
                <a:avLst/>
              </a:prstGeom>
              <a:blipFill>
                <a:blip r:embed="rId14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5308483" y="5134515"/>
                <a:ext cx="2195601" cy="4834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8483" y="5134515"/>
                <a:ext cx="2195601" cy="483466"/>
              </a:xfrm>
              <a:prstGeom prst="rect">
                <a:avLst/>
              </a:prstGeom>
              <a:blipFill>
                <a:blip r:embed="rId15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/>
          <p:cNvSpPr/>
          <p:nvPr/>
        </p:nvSpPr>
        <p:spPr>
          <a:xfrm>
            <a:off x="5595865" y="5166410"/>
            <a:ext cx="1818167" cy="21265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5383214" y="5296091"/>
            <a:ext cx="191386" cy="17012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427771" y="5823707"/>
                <a:ext cx="9323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71" y="5823707"/>
                <a:ext cx="932307" cy="507318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257110" y="5823708"/>
                <a:ext cx="2106089" cy="483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110" y="5823708"/>
                <a:ext cx="2106089" cy="483850"/>
              </a:xfrm>
              <a:prstGeom prst="rect">
                <a:avLst/>
              </a:prstGeom>
              <a:blipFill>
                <a:blip r:embed="rId17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210563" y="5825326"/>
                <a:ext cx="2000228" cy="483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0563" y="5825326"/>
                <a:ext cx="2000228" cy="483850"/>
              </a:xfrm>
              <a:prstGeom prst="rect">
                <a:avLst/>
              </a:prstGeom>
              <a:blipFill>
                <a:blip r:embed="rId18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Arc 84"/>
          <p:cNvSpPr/>
          <p:nvPr/>
        </p:nvSpPr>
        <p:spPr>
          <a:xfrm>
            <a:off x="4796602" y="1664603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TextBox 85"/>
          <p:cNvSpPr txBox="1"/>
          <p:nvPr/>
        </p:nvSpPr>
        <p:spPr>
          <a:xfrm>
            <a:off x="5065959" y="1685868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two functions are divided together. So are any changes to them.</a:t>
            </a:r>
          </a:p>
        </p:txBody>
      </p:sp>
      <p:sp>
        <p:nvSpPr>
          <p:cNvPr id="87" name="Arc 86"/>
          <p:cNvSpPr/>
          <p:nvPr/>
        </p:nvSpPr>
        <p:spPr>
          <a:xfrm>
            <a:off x="6703273" y="2575762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6642110" y="3277207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Arc 88"/>
          <p:cNvSpPr/>
          <p:nvPr/>
        </p:nvSpPr>
        <p:spPr>
          <a:xfrm>
            <a:off x="7261228" y="3975716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0" name="Arc 89"/>
          <p:cNvSpPr/>
          <p:nvPr/>
        </p:nvSpPr>
        <p:spPr>
          <a:xfrm>
            <a:off x="7318746" y="4666528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Arc 90"/>
          <p:cNvSpPr/>
          <p:nvPr/>
        </p:nvSpPr>
        <p:spPr>
          <a:xfrm>
            <a:off x="7348517" y="5399870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6845039" y="2713987"/>
                <a:ext cx="189614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all terms by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𝑔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+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45039" y="2713987"/>
                <a:ext cx="1896141" cy="461665"/>
              </a:xfrm>
              <a:prstGeom prst="rect">
                <a:avLst/>
              </a:prstGeom>
              <a:blipFill>
                <a:blip r:embed="rId19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TextBox 92"/>
          <p:cNvSpPr txBox="1"/>
          <p:nvPr/>
        </p:nvSpPr>
        <p:spPr>
          <a:xfrm>
            <a:off x="6847672" y="3372901"/>
            <a:ext cx="164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Simplify fractions on the numerator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7349832" y="4092675"/>
                <a:ext cx="164804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Subtract and add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𝑔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9832" y="4092675"/>
                <a:ext cx="1648048" cy="461665"/>
              </a:xfrm>
              <a:prstGeom prst="rect">
                <a:avLst/>
              </a:prstGeom>
              <a:blipFill>
                <a:blip r:embed="rId20"/>
                <a:stretch>
                  <a:fillRect b="-5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/>
          <p:cNvSpPr txBox="1"/>
          <p:nvPr/>
        </p:nvSpPr>
        <p:spPr>
          <a:xfrm>
            <a:off x="7489270" y="4664605"/>
            <a:ext cx="17331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2 separate fractions, the first </a:t>
            </a:r>
            <a:r>
              <a:rPr lang="en-US" sz="1200" u="sng" dirty="0">
                <a:solidFill>
                  <a:srgbClr val="FF0000"/>
                </a:solidFill>
                <a:latin typeface="Comic Sans MS" pitchFamily="66" charset="0"/>
              </a:rPr>
              <a:t>subtract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second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7536358" y="5524400"/>
            <a:ext cx="13148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 the numerators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3682568" y="5829201"/>
            <a:ext cx="322796" cy="2312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8" name="Rectangle 97"/>
          <p:cNvSpPr/>
          <p:nvPr/>
        </p:nvSpPr>
        <p:spPr>
          <a:xfrm>
            <a:off x="4249021" y="5147162"/>
            <a:ext cx="322796" cy="2312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5045855" y="5153892"/>
            <a:ext cx="322796" cy="2312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>
            <a:off x="5518889" y="5846223"/>
            <a:ext cx="322796" cy="2312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5603204" y="5155475"/>
            <a:ext cx="322796" cy="2312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Rectangle 101"/>
          <p:cNvSpPr/>
          <p:nvPr/>
        </p:nvSpPr>
        <p:spPr>
          <a:xfrm>
            <a:off x="6747591" y="5147955"/>
            <a:ext cx="322796" cy="23120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Connector 49"/>
          <p:cNvCxnSpPr/>
          <p:nvPr/>
        </p:nvCxnSpPr>
        <p:spPr>
          <a:xfrm>
            <a:off x="5396559" y="4377640"/>
            <a:ext cx="0" cy="381000"/>
          </a:xfrm>
          <a:prstGeom prst="line">
            <a:avLst/>
          </a:prstGeom>
          <a:ln w="508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5389088" y="4460815"/>
            <a:ext cx="1998920" cy="23391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165669" y="4725668"/>
            <a:ext cx="13933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FF"/>
                </a:solidFill>
                <a:latin typeface="Comic Sans MS" pitchFamily="66" charset="0"/>
              </a:rPr>
              <a:t>(terms swapped around, and swapped sign)</a:t>
            </a:r>
            <a:endParaRPr lang="en-GB" sz="800" dirty="0">
              <a:solidFill>
                <a:srgbClr val="0000FF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15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6" grpId="0"/>
      <p:bldP spid="9" grpId="0"/>
      <p:bldP spid="18" grpId="0"/>
      <p:bldP spid="65" grpId="0"/>
      <p:bldP spid="66" grpId="0"/>
      <p:bldP spid="67" grpId="0"/>
      <p:bldP spid="68" grpId="0"/>
      <p:bldP spid="7" grpId="0" animBg="1"/>
      <p:bldP spid="7" grpId="1" animBg="1"/>
      <p:bldP spid="72" grpId="0" animBg="1"/>
      <p:bldP spid="72" grpId="1" animBg="1"/>
      <p:bldP spid="73" grpId="0" animBg="1"/>
      <p:bldP spid="73" grpId="1" animBg="1"/>
      <p:bldP spid="74" grpId="0"/>
      <p:bldP spid="75" grpId="0" animBg="1"/>
      <p:bldP spid="75" grpId="1" animBg="1"/>
      <p:bldP spid="76" grpId="0"/>
      <p:bldP spid="77" grpId="0"/>
      <p:bldP spid="78" grpId="0"/>
      <p:bldP spid="80" grpId="0" animBg="1"/>
      <p:bldP spid="80" grpId="1" animBg="1"/>
      <p:bldP spid="81" grpId="0" animBg="1"/>
      <p:bldP spid="81" grpId="1" animBg="1"/>
      <p:bldP spid="82" grpId="0"/>
      <p:bldP spid="83" grpId="0"/>
      <p:bldP spid="84" grpId="0"/>
      <p:bldP spid="85" grpId="0" animBg="1"/>
      <p:bldP spid="86" grpId="0"/>
      <p:bldP spid="87" grpId="0" animBg="1"/>
      <p:bldP spid="88" grpId="0" animBg="1"/>
      <p:bldP spid="89" grpId="0" animBg="1"/>
      <p:bldP spid="90" grpId="0" animBg="1"/>
      <p:bldP spid="91" grpId="0" animBg="1"/>
      <p:bldP spid="92" grpId="0"/>
      <p:bldP spid="93" grpId="0"/>
      <p:bldP spid="94" grpId="0"/>
      <p:bldP spid="95" grpId="0"/>
      <p:bldP spid="96" grpId="0"/>
      <p:bldP spid="97" grpId="0" animBg="1"/>
      <p:bldP spid="97" grpId="1" animBg="1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  <p:bldP spid="102" grpId="0" animBg="1"/>
      <p:bldP spid="102" grpId="1" animBg="1"/>
      <p:bldP spid="79" grpId="0" animBg="1"/>
      <p:bldP spid="79" grpId="1" animBg="1"/>
      <p:bldP spid="54" grpId="0"/>
      <p:bldP spid="5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2438400" y="1524000"/>
            <a:ext cx="0" cy="50292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24961" y="2932568"/>
                <a:ext cx="705386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961" y="2932568"/>
                <a:ext cx="705386" cy="6690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43893" y="4197035"/>
                <a:ext cx="1067985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′(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893" y="4197035"/>
                <a:ext cx="1067985" cy="7146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52400" y="4985441"/>
                <a:ext cx="219244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US" sz="1400" dirty="0">
                    <a:latin typeface="Comic Sans MS" panose="030F0702030302020204" pitchFamily="66" charset="0"/>
                  </a:rPr>
                  <a:t>Represents the differential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/>
                      </a:rPr>
                      <m:t>𝑓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divided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/>
                      </a:rPr>
                      <m:t>𝑔</m:t>
                    </m:r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4985441"/>
                <a:ext cx="2192448" cy="738664"/>
              </a:xfrm>
              <a:prstGeom prst="rect">
                <a:avLst/>
              </a:prstGeom>
              <a:blipFill rotWithShape="1">
                <a:blip r:embed="rId7"/>
                <a:stretch>
                  <a:fillRect t="-826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Freeform 63"/>
          <p:cNvSpPr/>
          <p:nvPr/>
        </p:nvSpPr>
        <p:spPr>
          <a:xfrm>
            <a:off x="0" y="2039981"/>
            <a:ext cx="2403566" cy="546465"/>
          </a:xfrm>
          <a:custGeom>
            <a:avLst/>
            <a:gdLst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17253 w 1311215"/>
              <a:gd name="connsiteY3" fmla="*/ 448574 h 448574"/>
              <a:gd name="connsiteX4" fmla="*/ 0 w 1311215"/>
              <a:gd name="connsiteY4" fmla="*/ 0 h 448574"/>
              <a:gd name="connsiteX0" fmla="*/ 0 w 1311215"/>
              <a:gd name="connsiteY0" fmla="*/ 0 h 448574"/>
              <a:gd name="connsiteX1" fmla="*/ 1311215 w 1311215"/>
              <a:gd name="connsiteY1" fmla="*/ 0 h 448574"/>
              <a:gd name="connsiteX2" fmla="*/ 1311215 w 1311215"/>
              <a:gd name="connsiteY2" fmla="*/ 448574 h 448574"/>
              <a:gd name="connsiteX3" fmla="*/ 7103 w 1311215"/>
              <a:gd name="connsiteY3" fmla="*/ 448574 h 448574"/>
              <a:gd name="connsiteX4" fmla="*/ 0 w 1311215"/>
              <a:gd name="connsiteY4" fmla="*/ 0 h 448574"/>
              <a:gd name="connsiteX0" fmla="*/ 3047 w 1314262"/>
              <a:gd name="connsiteY0" fmla="*/ 0 h 448574"/>
              <a:gd name="connsiteX1" fmla="*/ 1314262 w 1314262"/>
              <a:gd name="connsiteY1" fmla="*/ 0 h 448574"/>
              <a:gd name="connsiteX2" fmla="*/ 1314262 w 1314262"/>
              <a:gd name="connsiteY2" fmla="*/ 448574 h 448574"/>
              <a:gd name="connsiteX3" fmla="*/ 0 w 1314262"/>
              <a:gd name="connsiteY3" fmla="*/ 436730 h 448574"/>
              <a:gd name="connsiteX4" fmla="*/ 3047 w 1314262"/>
              <a:gd name="connsiteY4" fmla="*/ 0 h 448574"/>
              <a:gd name="connsiteX0" fmla="*/ 115 w 1311330"/>
              <a:gd name="connsiteY0" fmla="*/ 0 h 449190"/>
              <a:gd name="connsiteX1" fmla="*/ 1311330 w 1311330"/>
              <a:gd name="connsiteY1" fmla="*/ 0 h 449190"/>
              <a:gd name="connsiteX2" fmla="*/ 1311330 w 1311330"/>
              <a:gd name="connsiteY2" fmla="*/ 448574 h 449190"/>
              <a:gd name="connsiteX3" fmla="*/ 4187 w 1311330"/>
              <a:gd name="connsiteY3" fmla="*/ 449190 h 449190"/>
              <a:gd name="connsiteX4" fmla="*/ 115 w 1311330"/>
              <a:gd name="connsiteY4" fmla="*/ 0 h 449190"/>
              <a:gd name="connsiteX0" fmla="*/ 3047 w 1307143"/>
              <a:gd name="connsiteY0" fmla="*/ 8307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3047 w 1307143"/>
              <a:gd name="connsiteY4" fmla="*/ 8307 h 449190"/>
              <a:gd name="connsiteX0" fmla="*/ 6607 w 1307143"/>
              <a:gd name="connsiteY0" fmla="*/ 0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6607 w 1307143"/>
              <a:gd name="connsiteY4" fmla="*/ 0 h 449190"/>
              <a:gd name="connsiteX0" fmla="*/ 1268 w 1307143"/>
              <a:gd name="connsiteY0" fmla="*/ 4153 h 449190"/>
              <a:gd name="connsiteX1" fmla="*/ 1307143 w 1307143"/>
              <a:gd name="connsiteY1" fmla="*/ 0 h 449190"/>
              <a:gd name="connsiteX2" fmla="*/ 1307143 w 1307143"/>
              <a:gd name="connsiteY2" fmla="*/ 448574 h 449190"/>
              <a:gd name="connsiteX3" fmla="*/ 0 w 1307143"/>
              <a:gd name="connsiteY3" fmla="*/ 449190 h 449190"/>
              <a:gd name="connsiteX4" fmla="*/ 1268 w 1307143"/>
              <a:gd name="connsiteY4" fmla="*/ 4153 h 449190"/>
              <a:gd name="connsiteX0" fmla="*/ 244 w 1307899"/>
              <a:gd name="connsiteY0" fmla="*/ 0 h 449191"/>
              <a:gd name="connsiteX1" fmla="*/ 1307899 w 1307899"/>
              <a:gd name="connsiteY1" fmla="*/ 1 h 449191"/>
              <a:gd name="connsiteX2" fmla="*/ 1307899 w 1307899"/>
              <a:gd name="connsiteY2" fmla="*/ 448575 h 449191"/>
              <a:gd name="connsiteX3" fmla="*/ 756 w 1307899"/>
              <a:gd name="connsiteY3" fmla="*/ 449191 h 449191"/>
              <a:gd name="connsiteX4" fmla="*/ 244 w 1307899"/>
              <a:gd name="connsiteY4" fmla="*/ 0 h 449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7899" h="449191">
                <a:moveTo>
                  <a:pt x="244" y="0"/>
                </a:moveTo>
                <a:lnTo>
                  <a:pt x="1307899" y="1"/>
                </a:lnTo>
                <a:lnTo>
                  <a:pt x="1307899" y="448575"/>
                </a:lnTo>
                <a:lnTo>
                  <a:pt x="756" y="449191"/>
                </a:lnTo>
                <a:cubicBezTo>
                  <a:pt x="1772" y="303614"/>
                  <a:pt x="-772" y="145577"/>
                  <a:pt x="244" y="0"/>
                </a:cubicBezTo>
                <a:close/>
              </a:path>
            </a:pathLst>
          </a:cu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2555361" y="1392867"/>
                <a:ext cx="9323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361" y="1392867"/>
                <a:ext cx="932307" cy="507318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279346" y="1410285"/>
                <a:ext cx="2106089" cy="483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  <m:d>
                                    <m:dPr>
                                      <m:ctrlPr>
                                        <a:rPr lang="en-US" sz="1200" i="1">
                                          <a:latin typeface="Cambria Math" panose="02040503050406030204" pitchFamily="18" charset="0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+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𝛿</m:t>
                                      </m:r>
                                      <m:r>
                                        <a:rPr lang="en-US" sz="1200" i="1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346" y="1410285"/>
                <a:ext cx="2106089" cy="483850"/>
              </a:xfrm>
              <a:prstGeom prst="rect">
                <a:avLst/>
              </a:prstGeom>
              <a:blipFill>
                <a:blip r:embed="rId9"/>
                <a:stretch>
                  <a:fillRect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239909" y="1411904"/>
                <a:ext cx="2000228" cy="4838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d>
                        </m:num>
                        <m:den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𝛿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9909" y="1411904"/>
                <a:ext cx="2000228" cy="483850"/>
              </a:xfrm>
              <a:prstGeom prst="rect">
                <a:avLst/>
              </a:prstGeom>
              <a:blipFill>
                <a:blip r:embed="rId10"/>
                <a:stretch>
                  <a:fillRect b="-63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2548273" y="2066262"/>
                <a:ext cx="9323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8273" y="2066262"/>
                <a:ext cx="932307" cy="50731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279660" y="2083681"/>
                <a:ext cx="1518749" cy="486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′(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660" y="2083681"/>
                <a:ext cx="1518749" cy="486095"/>
              </a:xfrm>
              <a:prstGeom prst="rect">
                <a:avLst/>
              </a:prstGeom>
              <a:blipFill>
                <a:blip r:embed="rId12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640627" y="2087224"/>
                <a:ext cx="1405128" cy="486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  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′(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0627" y="2087224"/>
                <a:ext cx="1405128" cy="486095"/>
              </a:xfrm>
              <a:prstGeom prst="rect">
                <a:avLst/>
              </a:prstGeom>
              <a:blipFill>
                <a:blip r:embed="rId13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Freeform 2"/>
          <p:cNvSpPr/>
          <p:nvPr/>
        </p:nvSpPr>
        <p:spPr>
          <a:xfrm>
            <a:off x="4022723" y="1419951"/>
            <a:ext cx="1263247" cy="406987"/>
          </a:xfrm>
          <a:custGeom>
            <a:avLst/>
            <a:gdLst>
              <a:gd name="connsiteX0" fmla="*/ 0 w 1263247"/>
              <a:gd name="connsiteY0" fmla="*/ 0 h 406987"/>
              <a:gd name="connsiteX1" fmla="*/ 1263247 w 1263247"/>
              <a:gd name="connsiteY1" fmla="*/ 0 h 406987"/>
              <a:gd name="connsiteX2" fmla="*/ 1263247 w 1263247"/>
              <a:gd name="connsiteY2" fmla="*/ 232564 h 406987"/>
              <a:gd name="connsiteX3" fmla="*/ 1062396 w 1263247"/>
              <a:gd name="connsiteY3" fmla="*/ 232564 h 406987"/>
              <a:gd name="connsiteX4" fmla="*/ 1062396 w 1263247"/>
              <a:gd name="connsiteY4" fmla="*/ 406987 h 406987"/>
              <a:gd name="connsiteX5" fmla="*/ 840403 w 1263247"/>
              <a:gd name="connsiteY5" fmla="*/ 406987 h 406987"/>
              <a:gd name="connsiteX6" fmla="*/ 840403 w 1263247"/>
              <a:gd name="connsiteY6" fmla="*/ 232564 h 406987"/>
              <a:gd name="connsiteX7" fmla="*/ 0 w 1263247"/>
              <a:gd name="connsiteY7" fmla="*/ 232564 h 406987"/>
              <a:gd name="connsiteX8" fmla="*/ 0 w 1263247"/>
              <a:gd name="connsiteY8" fmla="*/ 0 h 40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3247" h="406987">
                <a:moveTo>
                  <a:pt x="0" y="0"/>
                </a:moveTo>
                <a:lnTo>
                  <a:pt x="1263247" y="0"/>
                </a:lnTo>
                <a:lnTo>
                  <a:pt x="1263247" y="232564"/>
                </a:lnTo>
                <a:lnTo>
                  <a:pt x="1062396" y="232564"/>
                </a:lnTo>
                <a:lnTo>
                  <a:pt x="1062396" y="406987"/>
                </a:lnTo>
                <a:lnTo>
                  <a:pt x="840403" y="406987"/>
                </a:lnTo>
                <a:lnTo>
                  <a:pt x="840403" y="232564"/>
                </a:lnTo>
                <a:lnTo>
                  <a:pt x="0" y="232564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Freeform 49"/>
          <p:cNvSpPr/>
          <p:nvPr/>
        </p:nvSpPr>
        <p:spPr>
          <a:xfrm>
            <a:off x="5872063" y="1429988"/>
            <a:ext cx="1263247" cy="406987"/>
          </a:xfrm>
          <a:custGeom>
            <a:avLst/>
            <a:gdLst>
              <a:gd name="connsiteX0" fmla="*/ 0 w 1263247"/>
              <a:gd name="connsiteY0" fmla="*/ 0 h 406987"/>
              <a:gd name="connsiteX1" fmla="*/ 1263247 w 1263247"/>
              <a:gd name="connsiteY1" fmla="*/ 0 h 406987"/>
              <a:gd name="connsiteX2" fmla="*/ 1263247 w 1263247"/>
              <a:gd name="connsiteY2" fmla="*/ 232564 h 406987"/>
              <a:gd name="connsiteX3" fmla="*/ 1062396 w 1263247"/>
              <a:gd name="connsiteY3" fmla="*/ 232564 h 406987"/>
              <a:gd name="connsiteX4" fmla="*/ 1062396 w 1263247"/>
              <a:gd name="connsiteY4" fmla="*/ 406987 h 406987"/>
              <a:gd name="connsiteX5" fmla="*/ 840403 w 1263247"/>
              <a:gd name="connsiteY5" fmla="*/ 406987 h 406987"/>
              <a:gd name="connsiteX6" fmla="*/ 840403 w 1263247"/>
              <a:gd name="connsiteY6" fmla="*/ 232564 h 406987"/>
              <a:gd name="connsiteX7" fmla="*/ 0 w 1263247"/>
              <a:gd name="connsiteY7" fmla="*/ 232564 h 406987"/>
              <a:gd name="connsiteX8" fmla="*/ 0 w 1263247"/>
              <a:gd name="connsiteY8" fmla="*/ 0 h 406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63247" h="406987">
                <a:moveTo>
                  <a:pt x="0" y="0"/>
                </a:moveTo>
                <a:lnTo>
                  <a:pt x="1263247" y="0"/>
                </a:lnTo>
                <a:lnTo>
                  <a:pt x="1263247" y="232564"/>
                </a:lnTo>
                <a:lnTo>
                  <a:pt x="1062396" y="232564"/>
                </a:lnTo>
                <a:lnTo>
                  <a:pt x="1062396" y="406987"/>
                </a:lnTo>
                <a:lnTo>
                  <a:pt x="840403" y="406987"/>
                </a:lnTo>
                <a:lnTo>
                  <a:pt x="840403" y="232564"/>
                </a:lnTo>
                <a:lnTo>
                  <a:pt x="0" y="232564"/>
                </a:lnTo>
                <a:lnTo>
                  <a:pt x="0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2529223" y="2771112"/>
                <a:ext cx="9323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9223" y="2771112"/>
                <a:ext cx="932307" cy="507318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251900" y="2779821"/>
                <a:ext cx="2044983" cy="486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120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120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GB" sz="12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sSup>
                                <m:sSup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𝑓</m:t>
                                  </m:r>
                                </m:e>
                                <m:sup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′(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𝑔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12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2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2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</m:den>
                          </m:f>
                        </m:e>
                      </m:func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900" y="2779821"/>
                <a:ext cx="2044983" cy="486095"/>
              </a:xfrm>
              <a:prstGeom prst="rect">
                <a:avLst/>
              </a:prstGeom>
              <a:blipFill>
                <a:blip r:embed="rId15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2510173" y="3456912"/>
                <a:ext cx="9323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173" y="3456912"/>
                <a:ext cx="932307" cy="507318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293810" y="3474331"/>
                <a:ext cx="1722972" cy="4860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′(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a:rPr lang="en-US" sz="1200" i="1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3810" y="3474331"/>
                <a:ext cx="1722972" cy="486095"/>
              </a:xfrm>
              <a:prstGeom prst="rect">
                <a:avLst/>
              </a:prstGeom>
              <a:blipFill>
                <a:blip r:embed="rId17"/>
                <a:stretch>
                  <a:fillRect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510173" y="4142712"/>
                <a:ext cx="932307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𝑓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𝑔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′(</m:t>
                      </m:r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)=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0173" y="4142712"/>
                <a:ext cx="932307" cy="507318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302519" y="4142713"/>
                <a:ext cx="1722972" cy="5023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200" i="1">
                              <a:latin typeface="Cambria Math"/>
                              <a:ea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200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𝑔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′(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US" sz="120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120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𝑔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(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2519" y="4142713"/>
                <a:ext cx="1722972" cy="502317"/>
              </a:xfrm>
              <a:prstGeom prst="rect">
                <a:avLst/>
              </a:prstGeom>
              <a:blipFill rotWithShape="1">
                <a:blip r:embed="rId19"/>
                <a:stretch>
                  <a:fillRect b="-36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Arc 56"/>
          <p:cNvSpPr/>
          <p:nvPr/>
        </p:nvSpPr>
        <p:spPr>
          <a:xfrm>
            <a:off x="7137890" y="1630173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7290290" y="1736499"/>
            <a:ext cx="164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Some of these are differentials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58"/>
          <p:cNvSpPr/>
          <p:nvPr/>
        </p:nvSpPr>
        <p:spPr>
          <a:xfrm>
            <a:off x="5925475" y="2332529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5174006" y="3010785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4989708" y="3735418"/>
            <a:ext cx="228600" cy="6858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6099139" y="2417591"/>
            <a:ext cx="1442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Write as a single fraction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347672" y="3106479"/>
                <a:ext cx="19280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12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𝛿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tends towards 0,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</a:rPr>
                      <m:t>𝑔</m:t>
                    </m:r>
                    <m:d>
                      <m:dPr>
                        <m:ctrlPr>
                          <a:rPr lang="en-US" sz="1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𝑥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/>
                          </a:rPr>
                          <m:t>+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1200" i="1">
                            <a:solidFill>
                              <a:srgbClr val="FF0000"/>
                            </a:solidFill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  <m:r>
                      <a:rPr lang="en-US" sz="12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𝑔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(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𝑥</m:t>
                    </m:r>
                    <m:r>
                      <a:rPr lang="en-US" sz="1200" i="1">
                        <a:solidFill>
                          <a:srgbClr val="FF0000"/>
                        </a:solidFill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672" y="3106479"/>
                <a:ext cx="1928036" cy="461665"/>
              </a:xfrm>
              <a:prstGeom prst="rect">
                <a:avLst/>
              </a:prstGeom>
              <a:blipFill>
                <a:blip r:embed="rId20"/>
                <a:stretch>
                  <a:fillRect t="-133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7" name="TextBox 96"/>
          <p:cNvSpPr txBox="1"/>
          <p:nvPr/>
        </p:nvSpPr>
        <p:spPr>
          <a:xfrm>
            <a:off x="5099579" y="3863009"/>
            <a:ext cx="1244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denominator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234290" y="3024808"/>
            <a:ext cx="726558" cy="22682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9" name="Rectangle 98"/>
          <p:cNvSpPr/>
          <p:nvPr/>
        </p:nvSpPr>
        <p:spPr>
          <a:xfrm>
            <a:off x="3813849" y="3728179"/>
            <a:ext cx="361506" cy="20202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Rectangle 99"/>
          <p:cNvSpPr/>
          <p:nvPr/>
        </p:nvSpPr>
        <p:spPr>
          <a:xfrm>
            <a:off x="4152295" y="2116183"/>
            <a:ext cx="410995" cy="20886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Rectangle 100"/>
          <p:cNvSpPr/>
          <p:nvPr/>
        </p:nvSpPr>
        <p:spPr>
          <a:xfrm>
            <a:off x="5417809" y="2107474"/>
            <a:ext cx="364682" cy="21005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/>
          <p:cNvSpPr txBox="1"/>
          <p:nvPr/>
        </p:nvSpPr>
        <p:spPr>
          <a:xfrm>
            <a:off x="0" y="3645725"/>
            <a:ext cx="236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US" sz="1400" dirty="0">
                <a:latin typeface="Comic Sans MS" panose="030F0702030302020204" pitchFamily="66" charset="0"/>
              </a:rPr>
              <a:t>Represents the two divided functions</a:t>
            </a:r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-78378" y="2029097"/>
                <a:ext cx="2564741" cy="5104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𝑓</m:t>
                      </m:r>
                      <m:r>
                        <a:rPr lang="en-US" sz="1400" b="0" i="1" smtClean="0">
                          <a:latin typeface="Cambria Math"/>
                        </a:rPr>
                        <m:t>′(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)=</m:t>
                      </m:r>
                      <m:func>
                        <m:func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 sz="1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𝛿</m:t>
                                  </m:r>
                                  <m:r>
                                    <a:rPr lang="en-US" sz="1400" i="1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  <a:ea typeface="Cambria Math"/>
                                </a:rPr>
                                <m:t>𝛿</m:t>
                              </m:r>
                              <m:r>
                                <a:rPr lang="en-US" sz="1400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78378" y="2029097"/>
                <a:ext cx="2564741" cy="510461"/>
              </a:xfrm>
              <a:prstGeom prst="rect">
                <a:avLst/>
              </a:prstGeom>
              <a:blipFill>
                <a:blip r:embed="rId21"/>
                <a:stretch>
                  <a:fillRect b="-1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758877" y="1497955"/>
                <a:ext cx="102136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/>
                        </a:rPr>
                        <m:t>𝑦</m:t>
                      </m:r>
                      <m:r>
                        <a:rPr lang="en-US" sz="1600" b="0" i="1" smtClean="0">
                          <a:latin typeface="Cambria Math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</a:rPr>
                        <m:t>𝑓</m:t>
                      </m:r>
                      <m:r>
                        <a:rPr lang="en-US" sz="1600" b="0" i="1" smtClean="0">
                          <a:latin typeface="Cambria Math"/>
                        </a:rPr>
                        <m:t>(</m:t>
                      </m:r>
                      <m:r>
                        <a:rPr lang="en-US" sz="1600" b="0" i="1" smtClean="0">
                          <a:latin typeface="Cambria Math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877" y="1497955"/>
                <a:ext cx="1021369" cy="338554"/>
              </a:xfrm>
              <a:prstGeom prst="rect">
                <a:avLst/>
              </a:prstGeom>
              <a:blipFill>
                <a:blip r:embed="rId22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1287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 animBg="1"/>
      <p:bldP spid="64" grpId="1" animBg="1"/>
      <p:bldP spid="45" grpId="0"/>
      <p:bldP spid="46" grpId="0"/>
      <p:bldP spid="47" grpId="0"/>
      <p:bldP spid="3" grpId="0" animBg="1"/>
      <p:bldP spid="3" grpId="1" animBg="1"/>
      <p:bldP spid="50" grpId="0" animBg="1"/>
      <p:bldP spid="50" grpId="1" animBg="1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/>
      <p:bldP spid="59" grpId="0" animBg="1"/>
      <p:bldP spid="60" grpId="0" animBg="1"/>
      <p:bldP spid="61" grpId="0" animBg="1"/>
      <p:bldP spid="62" grpId="0"/>
      <p:bldP spid="63" grpId="0"/>
      <p:bldP spid="97" grpId="0"/>
      <p:bldP spid="98" grpId="0" animBg="1"/>
      <p:bldP spid="98" grpId="1" animBg="1"/>
      <p:bldP spid="99" grpId="0" animBg="1"/>
      <p:bldP spid="99" grpId="1" animBg="1"/>
      <p:bldP spid="100" grpId="0" animBg="1"/>
      <p:bldP spid="100" grpId="1" animBg="1"/>
      <p:bldP spid="101" grpId="0" animBg="1"/>
      <p:bldP spid="101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The quotient rule is as follows: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371600" y="3581400"/>
                <a:ext cx="2186176" cy="8800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20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20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20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20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2186176" cy="88004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752600" y="2514600"/>
                <a:ext cx="1302472" cy="58644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b="0" dirty="0"/>
                  <a:t>If: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𝑦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2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514600"/>
                <a:ext cx="1302472" cy="586443"/>
              </a:xfrm>
              <a:prstGeom prst="rect">
                <a:avLst/>
              </a:prstGeom>
              <a:blipFill rotWithShape="1">
                <a:blip r:embed="rId4"/>
                <a:stretch>
                  <a:fillRect l="-7512"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724400" y="3733800"/>
                <a:ext cx="3394327" cy="775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20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20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733800"/>
                <a:ext cx="3394327" cy="77553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62600" y="2438400"/>
                <a:ext cx="1618456" cy="6751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2400" b="0" dirty="0"/>
                  <a:t>If: 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/>
                      </a:rPr>
                      <m:t>𝑦</m:t>
                    </m:r>
                    <m:r>
                      <a:rPr lang="en-GB" sz="2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2400" b="0" i="1" smtClean="0">
                            <a:latin typeface="Cambria Math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24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GB" sz="2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1618456" cy="675185"/>
              </a:xfrm>
              <a:prstGeom prst="rect">
                <a:avLst/>
              </a:prstGeom>
              <a:blipFill rotWithShape="1">
                <a:blip r:embed="rId6"/>
                <a:stretch>
                  <a:fillRect l="-6038" b="-18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1371600" y="4876800"/>
                <a:ext cx="2362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>
                    <a:latin typeface="Comic Sans MS" panose="030F0702030302020204" pitchFamily="66" charset="0"/>
                  </a:rPr>
                  <a:t>(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𝑢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𝑣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 are both functions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876800"/>
                <a:ext cx="2362200" cy="646331"/>
              </a:xfrm>
              <a:prstGeom prst="rect">
                <a:avLst/>
              </a:prstGeom>
              <a:blipFill>
                <a:blip r:embed="rId7"/>
                <a:stretch>
                  <a:fillRect t="-3774" b="-1509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90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/>
          <a:srcRect l="20426" t="68831" r="47297" b="21229"/>
          <a:stretch/>
        </p:blipFill>
        <p:spPr>
          <a:xfrm>
            <a:off x="948100" y="2864385"/>
            <a:ext cx="7556926" cy="186185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084722" y="2027103"/>
            <a:ext cx="3305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This is what you get given in the formula booklet!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34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using the quotient rule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n-GB" sz="1600" dirty="0">
                    <a:latin typeface="Comic Sans MS" pitchFamily="66" charset="0"/>
                  </a:rPr>
                  <a:t>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3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385354"/>
                <a:ext cx="1583319" cy="64363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5354"/>
                <a:ext cx="1583319" cy="6436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958211" cy="38055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8211" cy="380553"/>
              </a:xfrm>
              <a:prstGeom prst="rect">
                <a:avLst/>
              </a:prstGeom>
              <a:blipFill>
                <a:blip r:embed="rId4"/>
                <a:stretch>
                  <a:fillRect l="-62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08590" y="433251"/>
                <a:ext cx="2435410" cy="55168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590" y="433251"/>
                <a:ext cx="2435410" cy="551689"/>
              </a:xfrm>
              <a:prstGeom prst="rect">
                <a:avLst/>
              </a:prstGeom>
              <a:blipFill>
                <a:blip r:embed="rId5"/>
                <a:stretch>
                  <a:fillRect b="-210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994711" y="0"/>
                <a:ext cx="1149289" cy="4355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711" y="0"/>
                <a:ext cx="1149289" cy="435504"/>
              </a:xfrm>
              <a:prstGeom prst="rect">
                <a:avLst/>
              </a:prstGeom>
              <a:blipFill>
                <a:blip r:embed="rId6"/>
                <a:stretch>
                  <a:fillRect l="-518" b="-1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26720" y="3370217"/>
                <a:ext cx="2995748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As with the product rule, a good start is to </a:t>
                </a:r>
                <a:r>
                  <a:rPr lang="en-US" sz="14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summarise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find their derivatives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numerator should be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 denominator should be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" y="3370217"/>
                <a:ext cx="2995748" cy="1815882"/>
              </a:xfrm>
              <a:prstGeom prst="rect">
                <a:avLst/>
              </a:prstGeom>
              <a:blipFill>
                <a:blip r:embed="rId7"/>
                <a:stretch>
                  <a:fillRect t="-671" b="-23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17060" y="1400991"/>
                <a:ext cx="48878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060" y="1400991"/>
                <a:ext cx="488787" cy="215444"/>
              </a:xfrm>
              <a:prstGeom prst="rect">
                <a:avLst/>
              </a:prstGeom>
              <a:blipFill>
                <a:blip r:embed="rId8"/>
                <a:stretch>
                  <a:fillRect l="-5000" r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744426" y="1404983"/>
                <a:ext cx="89236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426" y="1404983"/>
                <a:ext cx="892360" cy="215444"/>
              </a:xfrm>
              <a:prstGeom prst="rect">
                <a:avLst/>
              </a:prstGeom>
              <a:blipFill>
                <a:blip r:embed="rId9"/>
                <a:stretch>
                  <a:fillRect l="-2041" r="-4082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315460" y="1769291"/>
                <a:ext cx="58522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460" y="1769291"/>
                <a:ext cx="585225" cy="409023"/>
              </a:xfrm>
              <a:prstGeom prst="rect">
                <a:avLst/>
              </a:prstGeom>
              <a:blipFill>
                <a:blip r:embed="rId10"/>
                <a:stretch>
                  <a:fillRect l="-7292" r="-6250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34843" y="1754777"/>
                <a:ext cx="5811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4843" y="1754777"/>
                <a:ext cx="581121" cy="409023"/>
              </a:xfrm>
              <a:prstGeom prst="rect">
                <a:avLst/>
              </a:prstGeom>
              <a:blipFill>
                <a:blip r:embed="rId11"/>
                <a:stretch>
                  <a:fillRect l="-6250" t="-1493" r="-5208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5077201" y="1518661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5191501" y="1604191"/>
            <a:ext cx="1257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19" name="Arc 18"/>
          <p:cNvSpPr/>
          <p:nvPr/>
        </p:nvSpPr>
        <p:spPr>
          <a:xfrm>
            <a:off x="7627362" y="1517936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747830" y="1602377"/>
            <a:ext cx="12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4085409" y="2439631"/>
            <a:ext cx="455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we can replace all terms in the quotient rule…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94366" y="3063239"/>
                <a:ext cx="1583319" cy="64363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366" y="3063239"/>
                <a:ext cx="1583319" cy="643638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990011" y="3894907"/>
                <a:ext cx="630365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011" y="3894907"/>
                <a:ext cx="630365" cy="501356"/>
              </a:xfrm>
              <a:prstGeom prst="rect">
                <a:avLst/>
              </a:prstGeom>
              <a:blipFill>
                <a:blip r:embed="rId13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394959" y="3899262"/>
                <a:ext cx="888577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+5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4959" y="3899262"/>
                <a:ext cx="88857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030685" y="3899262"/>
                <a:ext cx="47314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0685" y="3899262"/>
                <a:ext cx="473142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309359" y="3899261"/>
                <a:ext cx="650113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</m:t>
                      </m:r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9359" y="3899261"/>
                <a:ext cx="650113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709953" y="3899261"/>
                <a:ext cx="47314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953" y="3899261"/>
                <a:ext cx="473142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791199" y="4130038"/>
                <a:ext cx="969816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+5)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199" y="4130038"/>
                <a:ext cx="969816" cy="307777"/>
              </a:xfrm>
              <a:prstGeom prst="rect">
                <a:avLst/>
              </a:prstGeom>
              <a:blipFill>
                <a:blip r:embed="rId18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5564777" y="4180115"/>
            <a:ext cx="145433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Arc 39"/>
          <p:cNvSpPr/>
          <p:nvPr/>
        </p:nvSpPr>
        <p:spPr>
          <a:xfrm>
            <a:off x="7039535" y="3526971"/>
            <a:ext cx="214706" cy="61685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7142585" y="3635828"/>
            <a:ext cx="1679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expressions from above</a:t>
            </a:r>
          </a:p>
        </p:txBody>
      </p:sp>
      <p:sp>
        <p:nvSpPr>
          <p:cNvPr id="44" name="Rectangle 43"/>
          <p:cNvSpPr/>
          <p:nvPr/>
        </p:nvSpPr>
        <p:spPr>
          <a:xfrm>
            <a:off x="5520729" y="3231791"/>
            <a:ext cx="174677" cy="15584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533792" y="3941540"/>
            <a:ext cx="614459" cy="2385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722512" y="1385574"/>
            <a:ext cx="923614" cy="2385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4297175" y="1764397"/>
            <a:ext cx="597042" cy="4475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677484" y="3101163"/>
            <a:ext cx="235636" cy="382266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160809" y="3941540"/>
            <a:ext cx="235636" cy="2385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600592" y="3945894"/>
            <a:ext cx="235636" cy="2385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4392968" y="1389929"/>
            <a:ext cx="509957" cy="2385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835722" y="3937186"/>
            <a:ext cx="218221" cy="2385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638872" y="1733736"/>
            <a:ext cx="606478" cy="4633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6080072" y="3225986"/>
            <a:ext cx="181028" cy="1712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6232472" y="3118036"/>
            <a:ext cx="250878" cy="3681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5921322" y="4184836"/>
            <a:ext cx="625528" cy="2157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902272" y="3486336"/>
            <a:ext cx="123878" cy="2157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7030010" y="4241346"/>
            <a:ext cx="214706" cy="61685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7142585" y="4397828"/>
            <a:ext cx="982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990011" y="4571182"/>
                <a:ext cx="1425327" cy="53963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(2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+5)</m:t>
                              </m:r>
                            </m:e>
                            <m:sup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0011" y="4571182"/>
                <a:ext cx="1425327" cy="539635"/>
              </a:xfrm>
              <a:prstGeom prst="rect">
                <a:avLst/>
              </a:prstGeom>
              <a:blipFill>
                <a:blip r:embed="rId19"/>
                <a:stretch>
                  <a:fillRect b="-568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3461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7" grpId="0" animBg="1"/>
      <p:bldP spid="18" grpId="0"/>
      <p:bldP spid="19" grpId="0" animBg="1"/>
      <p:bldP spid="24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40" grpId="0" animBg="1"/>
      <p:bldP spid="43" grpId="0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using the quotient rule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𝑠𝑖𝑛𝑥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  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has a stationary point 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 Find the coordinates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to 3 significant figures.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385354"/>
                <a:ext cx="1583319" cy="64363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5354"/>
                <a:ext cx="1583319" cy="6436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958211" cy="38055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8211" cy="380553"/>
              </a:xfrm>
              <a:prstGeom prst="rect">
                <a:avLst/>
              </a:prstGeom>
              <a:blipFill>
                <a:blip r:embed="rId4"/>
                <a:stretch>
                  <a:fillRect l="-62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08590" y="433251"/>
                <a:ext cx="2435410" cy="55168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590" y="433251"/>
                <a:ext cx="2435410" cy="551689"/>
              </a:xfrm>
              <a:prstGeom prst="rect">
                <a:avLst/>
              </a:prstGeom>
              <a:blipFill>
                <a:blip r:embed="rId5"/>
                <a:stretch>
                  <a:fillRect b="-210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994711" y="0"/>
                <a:ext cx="1149289" cy="4355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711" y="0"/>
                <a:ext cx="1149289" cy="435504"/>
              </a:xfrm>
              <a:prstGeom prst="rect">
                <a:avLst/>
              </a:prstGeom>
              <a:blipFill>
                <a:blip r:embed="rId6"/>
                <a:stretch>
                  <a:fillRect l="-518" b="-1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82313" y="1412008"/>
                <a:ext cx="7253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313" y="1412008"/>
                <a:ext cx="725327" cy="215444"/>
              </a:xfrm>
              <a:prstGeom prst="rect">
                <a:avLst/>
              </a:prstGeom>
              <a:blipFill>
                <a:blip r:embed="rId7"/>
                <a:stretch>
                  <a:fillRect l="-3361" r="-336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09679" y="1416000"/>
                <a:ext cx="6402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9679" y="1416000"/>
                <a:ext cx="640240" cy="215444"/>
              </a:xfrm>
              <a:prstGeom prst="rect">
                <a:avLst/>
              </a:prstGeom>
              <a:blipFill>
                <a:blip r:embed="rId8"/>
                <a:stretch>
                  <a:fillRect l="-28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80713" y="1780308"/>
                <a:ext cx="85036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0713" y="1780308"/>
                <a:ext cx="850361" cy="409023"/>
              </a:xfrm>
              <a:prstGeom prst="rect">
                <a:avLst/>
              </a:prstGeom>
              <a:blipFill>
                <a:blip r:embed="rId9"/>
                <a:stretch>
                  <a:fillRect l="-4286" r="-1429" b="-149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00096" y="1765794"/>
                <a:ext cx="843821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096" y="1765794"/>
                <a:ext cx="843821" cy="409023"/>
              </a:xfrm>
              <a:prstGeom prst="rect">
                <a:avLst/>
              </a:prstGeom>
              <a:blipFill>
                <a:blip r:embed="rId10"/>
                <a:stretch>
                  <a:fillRect l="-5072" t="-1493" r="-72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Arc 12"/>
          <p:cNvSpPr/>
          <p:nvPr/>
        </p:nvSpPr>
        <p:spPr>
          <a:xfrm>
            <a:off x="5286521" y="1551712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400821" y="1637242"/>
            <a:ext cx="12575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15" name="Arc 14"/>
          <p:cNvSpPr/>
          <p:nvPr/>
        </p:nvSpPr>
        <p:spPr>
          <a:xfrm>
            <a:off x="7638379" y="1528953"/>
            <a:ext cx="216159" cy="47923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7758847" y="1613394"/>
            <a:ext cx="12829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Differentiate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085409" y="2362513"/>
            <a:ext cx="455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Now we can replace all terms in the quotient rule…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87765" y="1399141"/>
            <a:ext cx="713874" cy="23602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4462427" y="1775414"/>
            <a:ext cx="858719" cy="4475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4558221" y="1400945"/>
            <a:ext cx="773943" cy="2405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804125" y="1744753"/>
            <a:ext cx="874632" cy="46336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652843" y="3030188"/>
                <a:ext cx="1583319" cy="64363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2843" y="3030188"/>
                <a:ext cx="1583319" cy="64363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7248854" y="3492347"/>
            <a:ext cx="220581" cy="5755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7351905" y="3514642"/>
            <a:ext cx="1679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in expressions from above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663860" y="3768317"/>
                <a:ext cx="630365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860" y="3768317"/>
                <a:ext cx="630365" cy="501356"/>
              </a:xfrm>
              <a:prstGeom prst="rect">
                <a:avLst/>
              </a:prstGeom>
              <a:blipFill>
                <a:blip r:embed="rId12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082501" y="3746284"/>
                <a:ext cx="647741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2501" y="3746284"/>
                <a:ext cx="647741" cy="307777"/>
              </a:xfrm>
              <a:prstGeom prst="rect">
                <a:avLst/>
              </a:prstGeom>
              <a:blipFill>
                <a:blip r:embed="rId13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468091" y="3746283"/>
                <a:ext cx="749564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8091" y="3746283"/>
                <a:ext cx="749564" cy="307777"/>
              </a:xfrm>
              <a:prstGeom prst="rect">
                <a:avLst/>
              </a:prstGeom>
              <a:blipFill>
                <a:blip r:embed="rId14"/>
                <a:stretch>
                  <a:fillRect b="-10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06082" y="3744449"/>
                <a:ext cx="90345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 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6082" y="3744449"/>
                <a:ext cx="903452" cy="307777"/>
              </a:xfrm>
              <a:prstGeom prst="rect">
                <a:avLst/>
              </a:prstGeom>
              <a:blipFill>
                <a:blip r:embed="rId15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656076" y="3744448"/>
                <a:ext cx="747128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6076" y="3744448"/>
                <a:ext cx="747128" cy="307777"/>
              </a:xfrm>
              <a:prstGeom prst="rect">
                <a:avLst/>
              </a:prstGeom>
              <a:blipFill>
                <a:blip r:embed="rId16"/>
                <a:stretch>
                  <a:fillRect b="-784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886733" y="4032721"/>
                <a:ext cx="73205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6733" y="4032721"/>
                <a:ext cx="732059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Connector 30"/>
          <p:cNvCxnSpPr/>
          <p:nvPr/>
        </p:nvCxnSpPr>
        <p:spPr>
          <a:xfrm>
            <a:off x="5221994" y="4043190"/>
            <a:ext cx="2027104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rc 33"/>
          <p:cNvSpPr/>
          <p:nvPr/>
        </p:nvSpPr>
        <p:spPr>
          <a:xfrm>
            <a:off x="7247018" y="4129489"/>
            <a:ext cx="220581" cy="5755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283968" y="4250936"/>
            <a:ext cx="16791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Expand brackets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662023" y="4405460"/>
                <a:ext cx="2227661" cy="537648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2023" y="4405460"/>
                <a:ext cx="2227661" cy="537648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660187" y="5075653"/>
                <a:ext cx="1702261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187" y="5075653"/>
                <a:ext cx="1702261" cy="501356"/>
              </a:xfrm>
              <a:prstGeom prst="rect">
                <a:avLst/>
              </a:prstGeom>
              <a:blipFill>
                <a:blip r:embed="rId19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749423" y="4722564"/>
            <a:ext cx="220581" cy="5755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907559" y="4855028"/>
                <a:ext cx="13220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all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7559" y="4855028"/>
                <a:ext cx="1322041" cy="276999"/>
              </a:xfrm>
              <a:prstGeom prst="rect">
                <a:avLst/>
              </a:prstGeom>
              <a:blipFill>
                <a:blip r:embed="rId2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4505899" y="5789626"/>
                <a:ext cx="4285562" cy="618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Now we have the expression for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, we need to set it equal to 0 to calculate the stationary point</a:t>
                </a: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5899" y="5789626"/>
                <a:ext cx="4285562" cy="618054"/>
              </a:xfrm>
              <a:prstGeom prst="rect">
                <a:avLst/>
              </a:prstGeom>
              <a:blipFill>
                <a:blip r:embed="rId21"/>
                <a:stretch>
                  <a:fillRect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5209737" y="3205771"/>
            <a:ext cx="155477" cy="18742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5207901" y="3787828"/>
            <a:ext cx="388668" cy="255361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5602672" y="3800819"/>
            <a:ext cx="489656" cy="24053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019476" y="4065224"/>
            <a:ext cx="370307" cy="22768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543915" y="3457460"/>
            <a:ext cx="140790" cy="20014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5332758" y="3081050"/>
            <a:ext cx="230760" cy="367230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6333457" y="3795310"/>
            <a:ext cx="430900" cy="23686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6772295" y="3767769"/>
            <a:ext cx="509854" cy="262567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5734874" y="3204073"/>
            <a:ext cx="170167" cy="178105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5887274" y="3070035"/>
            <a:ext cx="271155" cy="367228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113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 animBg="1"/>
      <p:bldP spid="14" grpId="0"/>
      <p:bldP spid="15" grpId="0" animBg="1"/>
      <p:bldP spid="16" grpId="0"/>
      <p:bldP spid="17" grpId="0"/>
      <p:bldP spid="18" grpId="0" animBg="1"/>
      <p:bldP spid="18" grpId="1" animBg="1"/>
      <p:bldP spid="18" grpId="2" animBg="1"/>
      <p:bldP spid="18" grpId="3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/>
      <p:bldP spid="23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4" grpId="0" animBg="1"/>
      <p:bldP spid="35" grpId="0"/>
      <p:bldP spid="37" grpId="0"/>
      <p:bldP spid="38" grpId="0"/>
      <p:bldP spid="39" grpId="0" animBg="1"/>
      <p:bldP spid="40" grpId="0"/>
      <p:bldP spid="43" grpId="0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53" grpId="0" animBg="1"/>
      <p:bldP spid="5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differentiate functions using the quotient rule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𝑠𝑖𝑛𝑥</m:t>
                        </m:r>
                      </m:num>
                      <m:den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,    0&lt;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itchFamily="66" charset="0"/>
                  </a:rPr>
                  <a:t>The curve has a stationary point 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 Find the coordinates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to 3 significant figures.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400" y="1600200"/>
                <a:ext cx="3653246" cy="4774474"/>
              </a:xfrm>
              <a:blipFill>
                <a:blip r:embed="rId2"/>
                <a:stretch>
                  <a:fillRect t="-766" r="-5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Differentiation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708571" y="6519446"/>
            <a:ext cx="51007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9E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0" y="385354"/>
                <a:ext cx="1583319" cy="643638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r>
                            <a:rPr lang="en-GB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400" b="0" i="1" smtClean="0">
                              <a:latin typeface="Cambria Math"/>
                            </a:rPr>
                            <m:t>𝑢</m:t>
                          </m:r>
                          <m:f>
                            <m:f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𝑑𝑣</m:t>
                              </m:r>
                            </m:num>
                            <m:den>
                              <m:r>
                                <a:rPr lang="en-GB" sz="1400" b="0" i="1" smtClean="0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/>
                                </a:rPr>
                                <m:t>𝑣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85354"/>
                <a:ext cx="1583319" cy="6436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0" y="0"/>
                <a:ext cx="958211" cy="38055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𝑢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𝑣</m:t>
                        </m:r>
                      </m:den>
                    </m:f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958211" cy="380553"/>
              </a:xfrm>
              <a:prstGeom prst="rect">
                <a:avLst/>
              </a:prstGeom>
              <a:blipFill>
                <a:blip r:embed="rId4"/>
                <a:stretch>
                  <a:fillRect l="-62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08590" y="433251"/>
                <a:ext cx="2435410" cy="55168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GB" sz="1400" i="1">
                              <a:latin typeface="Cambria Math"/>
                            </a:rPr>
                            <m:t>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sSup>
                            <m:sSup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′(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GB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𝑔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14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4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8590" y="433251"/>
                <a:ext cx="2435410" cy="551689"/>
              </a:xfrm>
              <a:prstGeom prst="rect">
                <a:avLst/>
              </a:prstGeom>
              <a:blipFill>
                <a:blip r:embed="rId5"/>
                <a:stretch>
                  <a:fillRect b="-2105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7994711" y="0"/>
                <a:ext cx="1149289" cy="4355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r>
                  <a:rPr lang="en-GB" sz="1400" b="0" dirty="0">
                    <a:latin typeface="Comic Sans MS" panose="030F0702030302020204" pitchFamily="66" charset="0"/>
                  </a:rPr>
                  <a:t>If: 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/>
                      </a:rPr>
                      <m:t>𝑦</m:t>
                    </m:r>
                    <m:r>
                      <a:rPr lang="en-GB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14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1400" b="0" i="1" smtClean="0">
                            <a:latin typeface="Cambria Math"/>
                          </a:rPr>
                          <m:t>(</m:t>
                        </m:r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4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4711" y="0"/>
                <a:ext cx="1149289" cy="435504"/>
              </a:xfrm>
              <a:prstGeom prst="rect">
                <a:avLst/>
              </a:prstGeom>
              <a:blipFill>
                <a:blip r:embed="rId6"/>
                <a:stretch>
                  <a:fillRect l="-518" b="-133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28833" y="1495171"/>
                <a:ext cx="1702261" cy="50135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𝑑𝑦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𝑑𝑥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833" y="1495171"/>
                <a:ext cx="1702261" cy="501356"/>
              </a:xfrm>
              <a:prstGeom prst="rect">
                <a:avLst/>
              </a:prstGeom>
              <a:blipFill>
                <a:blip r:embed="rId7"/>
                <a:stretch>
                  <a:fillRect b="-120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011293" y="1781061"/>
            <a:ext cx="220581" cy="575500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136379" y="1880474"/>
            <a:ext cx="13220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Set equal to 0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4548182" y="2099262"/>
                <a:ext cx="1593385" cy="49705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𝑐𝑜𝑠𝑥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𝑠𝑖𝑛𝑥</m:t>
                          </m:r>
                        </m:num>
                        <m:den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8182" y="2099262"/>
                <a:ext cx="1593385" cy="49705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546346" y="2692337"/>
                <a:ext cx="1593385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𝑐𝑜𝑠𝑥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6346" y="2692337"/>
                <a:ext cx="1593385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226856" y="3177079"/>
                <a:ext cx="1237509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𝑐𝑜𝑠𝑥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856" y="3177079"/>
                <a:ext cx="1237509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91969" y="3659986"/>
                <a:ext cx="100799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969" y="3659986"/>
                <a:ext cx="1007992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245217" y="4076791"/>
                <a:ext cx="1007992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𝑡𝑎𝑛𝑥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5217" y="4076791"/>
                <a:ext cx="1007992" cy="514243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58"/>
          <p:cNvSpPr/>
          <p:nvPr/>
        </p:nvSpPr>
        <p:spPr>
          <a:xfrm>
            <a:off x="6031491" y="2396170"/>
            <a:ext cx="193040" cy="490249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Arc 59"/>
          <p:cNvSpPr/>
          <p:nvPr/>
        </p:nvSpPr>
        <p:spPr>
          <a:xfrm>
            <a:off x="5963553" y="2868059"/>
            <a:ext cx="193040" cy="490249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5311721" y="3350966"/>
            <a:ext cx="174679" cy="4718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Arc 61"/>
          <p:cNvSpPr/>
          <p:nvPr/>
        </p:nvSpPr>
        <p:spPr>
          <a:xfrm>
            <a:off x="5144631" y="3855906"/>
            <a:ext cx="174679" cy="4718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6224514" y="2475384"/>
                <a:ext cx="13220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514" y="2475384"/>
                <a:ext cx="1322041" cy="276999"/>
              </a:xfrm>
              <a:prstGeom prst="rect">
                <a:avLst/>
              </a:prstGeom>
              <a:blipFill>
                <a:blip r:embed="rId13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927059" y="2982161"/>
                <a:ext cx="1322041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7059" y="2982161"/>
                <a:ext cx="1322041" cy="276999"/>
              </a:xfrm>
              <a:prstGeom prst="rect">
                <a:avLst/>
              </a:prstGeom>
              <a:blipFill>
                <a:blip r:embed="rId14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409266" y="3334701"/>
                <a:ext cx="373473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Divide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𝑐𝑜𝑠𝑥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(which cannot be 0, as then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 would also have to be 0, which is not possible)</a:t>
                </a:r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9266" y="3334701"/>
                <a:ext cx="3734734" cy="461665"/>
              </a:xfrm>
              <a:prstGeom prst="rect">
                <a:avLst/>
              </a:prstGeom>
              <a:blipFill>
                <a:blip r:embed="rId15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5244012" y="3951646"/>
            <a:ext cx="10356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540837" y="4702916"/>
                <a:ext cx="1007992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0.464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0837" y="4702916"/>
                <a:ext cx="1007992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5462284" y="4404913"/>
            <a:ext cx="174679" cy="471888"/>
          </a:xfrm>
          <a:prstGeom prst="arc">
            <a:avLst>
              <a:gd name="adj1" fmla="val 16200000"/>
              <a:gd name="adj2" fmla="val 567812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605732" y="4467602"/>
                <a:ext cx="103560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Inverse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𝑡𝑎𝑛</m:t>
                    </m:r>
                  </m:oMath>
                </a14:m>
                <a:endParaRPr lang="en-GB" sz="1200" i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732" y="4467602"/>
                <a:ext cx="1035602" cy="276999"/>
              </a:xfrm>
              <a:prstGeom prst="rect">
                <a:avLst/>
              </a:prstGeom>
              <a:blipFill>
                <a:blip r:embed="rId1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TextBox 69"/>
          <p:cNvSpPr txBox="1"/>
          <p:nvPr/>
        </p:nvSpPr>
        <p:spPr>
          <a:xfrm>
            <a:off x="3975235" y="5227766"/>
            <a:ext cx="4805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Check for other values within the range (in this case this is the only one)</a:t>
            </a:r>
            <a:endParaRPr lang="en-GB" sz="1400" i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36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54" grpId="0"/>
      <p:bldP spid="55" grpId="0"/>
      <p:bldP spid="56" grpId="0"/>
      <p:bldP spid="57" grpId="0"/>
      <p:bldP spid="58" grpId="0"/>
      <p:bldP spid="59" grpId="0" animBg="1"/>
      <p:bldP spid="60" grpId="0" animBg="1"/>
      <p:bldP spid="61" grpId="0" animBg="1"/>
      <p:bldP spid="62" grpId="0" animBg="1"/>
      <p:bldP spid="63" grpId="0"/>
      <p:bldP spid="64" grpId="0"/>
      <p:bldP spid="65" grpId="0"/>
      <p:bldP spid="66" grpId="0"/>
      <p:bldP spid="67" grpId="0"/>
      <p:bldP spid="68" grpId="0" animBg="1"/>
      <p:bldP spid="69" grpId="0"/>
      <p:bldP spid="7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6297434-8FA6-408C-BE46-3925A1C6C3A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3979C3-D866-48D8-B238-3836CE1A30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605471-E0F5-4AE1-B63D-4ED7AFF24179}">
  <ds:schemaRefs>
    <ds:schemaRef ds:uri="78db98b4-7c56-4667-9532-fea666d1edab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3710</TotalTime>
  <Words>2280</Words>
  <Application>Microsoft Office PowerPoint</Application>
  <PresentationFormat>On-screen Show (4:3)</PresentationFormat>
  <Paragraphs>178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Comic Sans MS</vt:lpstr>
      <vt:lpstr>Henny Penny</vt:lpstr>
      <vt:lpstr>Wingdings</vt:lpstr>
      <vt:lpstr>Office Theme</vt:lpstr>
      <vt:lpstr>PowerPoint Presentation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  <vt:lpstr>Differentiation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881</cp:revision>
  <dcterms:created xsi:type="dcterms:W3CDTF">2018-04-30T00:32:33Z</dcterms:created>
  <dcterms:modified xsi:type="dcterms:W3CDTF">2020-12-27T19:28:13Z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