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356" r:id="rId5"/>
    <p:sldId id="417" r:id="rId6"/>
    <p:sldId id="419" r:id="rId7"/>
    <p:sldId id="420" r:id="rId8"/>
    <p:sldId id="421" r:id="rId9"/>
    <p:sldId id="422" r:id="rId10"/>
    <p:sldId id="42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Relationship Id="rId13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G Westwater (Staff)" userId="7f0a98c6-3f54-49ae-830e-86ac516a83f6" providerId="ADAL" clId="{DC9A205A-DA5C-4A48-BA3F-758A2E467707}"/>
    <pc:docChg chg="modSld">
      <pc:chgData name="Mr G Westwater (Staff)" userId="7f0a98c6-3f54-49ae-830e-86ac516a83f6" providerId="ADAL" clId="{DC9A205A-DA5C-4A48-BA3F-758A2E467707}" dt="2020-10-23T10:38:27.867" v="0" actId="1076"/>
      <pc:docMkLst>
        <pc:docMk/>
      </pc:docMkLst>
      <pc:sldChg chg="modSp">
        <pc:chgData name="Mr G Westwater (Staff)" userId="7f0a98c6-3f54-49ae-830e-86ac516a83f6" providerId="ADAL" clId="{DC9A205A-DA5C-4A48-BA3F-758A2E467707}" dt="2020-10-23T10:38:27.867" v="0" actId="1076"/>
        <pc:sldMkLst>
          <pc:docMk/>
          <pc:sldMk cId="2331856017" sldId="371"/>
        </pc:sldMkLst>
        <pc:spChg chg="mod">
          <ac:chgData name="Mr G Westwater (Staff)" userId="7f0a98c6-3f54-49ae-830e-86ac516a83f6" providerId="ADAL" clId="{DC9A205A-DA5C-4A48-BA3F-758A2E467707}" dt="2020-10-23T10:38:27.867" v="0" actId="1076"/>
          <ac:spMkLst>
            <pc:docMk/>
            <pc:sldMk cId="2331856017" sldId="371"/>
            <ac:spMk id="2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713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500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333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9.png"/><Relationship Id="rId3" Type="http://schemas.openxmlformats.org/officeDocument/2006/relationships/image" Target="../media/image324.png"/><Relationship Id="rId7" Type="http://schemas.openxmlformats.org/officeDocument/2006/relationships/image" Target="../media/image32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7.png"/><Relationship Id="rId5" Type="http://schemas.openxmlformats.org/officeDocument/2006/relationships/image" Target="../media/image326.png"/><Relationship Id="rId4" Type="http://schemas.openxmlformats.org/officeDocument/2006/relationships/image" Target="../media/image325.png"/><Relationship Id="rId9" Type="http://schemas.openxmlformats.org/officeDocument/2006/relationships/image" Target="../media/image33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5.png"/><Relationship Id="rId13" Type="http://schemas.openxmlformats.org/officeDocument/2006/relationships/image" Target="../media/image340.png"/><Relationship Id="rId18" Type="http://schemas.openxmlformats.org/officeDocument/2006/relationships/image" Target="../media/image345.png"/><Relationship Id="rId3" Type="http://schemas.openxmlformats.org/officeDocument/2006/relationships/image" Target="../media/image331.png"/><Relationship Id="rId21" Type="http://schemas.openxmlformats.org/officeDocument/2006/relationships/image" Target="../media/image348.png"/><Relationship Id="rId7" Type="http://schemas.openxmlformats.org/officeDocument/2006/relationships/image" Target="../media/image334.png"/><Relationship Id="rId12" Type="http://schemas.openxmlformats.org/officeDocument/2006/relationships/image" Target="../media/image339.png"/><Relationship Id="rId17" Type="http://schemas.openxmlformats.org/officeDocument/2006/relationships/image" Target="../media/image344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43.png"/><Relationship Id="rId20" Type="http://schemas.openxmlformats.org/officeDocument/2006/relationships/image" Target="../media/image3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60.png"/><Relationship Id="rId11" Type="http://schemas.openxmlformats.org/officeDocument/2006/relationships/image" Target="../media/image338.png"/><Relationship Id="rId5" Type="http://schemas.openxmlformats.org/officeDocument/2006/relationships/image" Target="../media/image333.png"/><Relationship Id="rId15" Type="http://schemas.openxmlformats.org/officeDocument/2006/relationships/image" Target="../media/image342.png"/><Relationship Id="rId10" Type="http://schemas.openxmlformats.org/officeDocument/2006/relationships/image" Target="../media/image337.png"/><Relationship Id="rId19" Type="http://schemas.openxmlformats.org/officeDocument/2006/relationships/image" Target="../media/image346.png"/><Relationship Id="rId4" Type="http://schemas.openxmlformats.org/officeDocument/2006/relationships/image" Target="../media/image332.png"/><Relationship Id="rId9" Type="http://schemas.openxmlformats.org/officeDocument/2006/relationships/image" Target="../media/image336.png"/><Relationship Id="rId14" Type="http://schemas.openxmlformats.org/officeDocument/2006/relationships/image" Target="../media/image34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9.png"/><Relationship Id="rId7" Type="http://schemas.openxmlformats.org/officeDocument/2006/relationships/image" Target="../media/image35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2.png"/><Relationship Id="rId5" Type="http://schemas.openxmlformats.org/officeDocument/2006/relationships/image" Target="../media/image351.png"/><Relationship Id="rId4" Type="http://schemas.openxmlformats.org/officeDocument/2006/relationships/image" Target="../media/image35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0.png"/><Relationship Id="rId13" Type="http://schemas.openxmlformats.org/officeDocument/2006/relationships/image" Target="../media/image365.png"/><Relationship Id="rId18" Type="http://schemas.openxmlformats.org/officeDocument/2006/relationships/image" Target="../media/image370.png"/><Relationship Id="rId3" Type="http://schemas.openxmlformats.org/officeDocument/2006/relationships/image" Target="../media/image355.png"/><Relationship Id="rId21" Type="http://schemas.openxmlformats.org/officeDocument/2006/relationships/image" Target="../media/image373.png"/><Relationship Id="rId7" Type="http://schemas.openxmlformats.org/officeDocument/2006/relationships/image" Target="../media/image359.png"/><Relationship Id="rId12" Type="http://schemas.openxmlformats.org/officeDocument/2006/relationships/image" Target="../media/image364.png"/><Relationship Id="rId17" Type="http://schemas.openxmlformats.org/officeDocument/2006/relationships/image" Target="../media/image369.png"/><Relationship Id="rId2" Type="http://schemas.openxmlformats.org/officeDocument/2006/relationships/image" Target="../media/image354.png"/><Relationship Id="rId16" Type="http://schemas.openxmlformats.org/officeDocument/2006/relationships/image" Target="../media/image368.png"/><Relationship Id="rId20" Type="http://schemas.openxmlformats.org/officeDocument/2006/relationships/image" Target="../media/image3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8.png"/><Relationship Id="rId11" Type="http://schemas.openxmlformats.org/officeDocument/2006/relationships/image" Target="../media/image363.png"/><Relationship Id="rId5" Type="http://schemas.openxmlformats.org/officeDocument/2006/relationships/image" Target="../media/image357.png"/><Relationship Id="rId15" Type="http://schemas.openxmlformats.org/officeDocument/2006/relationships/image" Target="../media/image367.png"/><Relationship Id="rId23" Type="http://schemas.openxmlformats.org/officeDocument/2006/relationships/image" Target="../media/image375.png"/><Relationship Id="rId10" Type="http://schemas.openxmlformats.org/officeDocument/2006/relationships/image" Target="../media/image362.png"/><Relationship Id="rId19" Type="http://schemas.openxmlformats.org/officeDocument/2006/relationships/image" Target="../media/image371.png"/><Relationship Id="rId4" Type="http://schemas.openxmlformats.org/officeDocument/2006/relationships/image" Target="../media/image356.png"/><Relationship Id="rId9" Type="http://schemas.openxmlformats.org/officeDocument/2006/relationships/image" Target="../media/image361.png"/><Relationship Id="rId14" Type="http://schemas.openxmlformats.org/officeDocument/2006/relationships/image" Target="../media/image366.png"/><Relationship Id="rId22" Type="http://schemas.openxmlformats.org/officeDocument/2006/relationships/image" Target="../media/image37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7.png"/><Relationship Id="rId13" Type="http://schemas.openxmlformats.org/officeDocument/2006/relationships/image" Target="../media/image382.png"/><Relationship Id="rId18" Type="http://schemas.openxmlformats.org/officeDocument/2006/relationships/image" Target="../media/image387.png"/><Relationship Id="rId3" Type="http://schemas.openxmlformats.org/officeDocument/2006/relationships/image" Target="../media/image355.png"/><Relationship Id="rId21" Type="http://schemas.openxmlformats.org/officeDocument/2006/relationships/image" Target="../media/image390.png"/><Relationship Id="rId7" Type="http://schemas.openxmlformats.org/officeDocument/2006/relationships/image" Target="../media/image376.png"/><Relationship Id="rId12" Type="http://schemas.openxmlformats.org/officeDocument/2006/relationships/image" Target="../media/image381.png"/><Relationship Id="rId17" Type="http://schemas.openxmlformats.org/officeDocument/2006/relationships/image" Target="../media/image386.png"/><Relationship Id="rId2" Type="http://schemas.openxmlformats.org/officeDocument/2006/relationships/image" Target="../media/image354.png"/><Relationship Id="rId16" Type="http://schemas.openxmlformats.org/officeDocument/2006/relationships/image" Target="../media/image385.png"/><Relationship Id="rId20" Type="http://schemas.openxmlformats.org/officeDocument/2006/relationships/image" Target="../media/image3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8.png"/><Relationship Id="rId11" Type="http://schemas.openxmlformats.org/officeDocument/2006/relationships/image" Target="../media/image380.png"/><Relationship Id="rId5" Type="http://schemas.openxmlformats.org/officeDocument/2006/relationships/image" Target="../media/image357.png"/><Relationship Id="rId15" Type="http://schemas.openxmlformats.org/officeDocument/2006/relationships/image" Target="../media/image384.png"/><Relationship Id="rId10" Type="http://schemas.openxmlformats.org/officeDocument/2006/relationships/image" Target="../media/image379.png"/><Relationship Id="rId19" Type="http://schemas.openxmlformats.org/officeDocument/2006/relationships/image" Target="../media/image388.png"/><Relationship Id="rId4" Type="http://schemas.openxmlformats.org/officeDocument/2006/relationships/image" Target="../media/image356.png"/><Relationship Id="rId9" Type="http://schemas.openxmlformats.org/officeDocument/2006/relationships/image" Target="../media/image378.png"/><Relationship Id="rId14" Type="http://schemas.openxmlformats.org/officeDocument/2006/relationships/image" Target="../media/image383.png"/><Relationship Id="rId22" Type="http://schemas.openxmlformats.org/officeDocument/2006/relationships/image" Target="../media/image39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4.png"/><Relationship Id="rId13" Type="http://schemas.openxmlformats.org/officeDocument/2006/relationships/image" Target="../media/image399.png"/><Relationship Id="rId18" Type="http://schemas.openxmlformats.org/officeDocument/2006/relationships/image" Target="../media/image404.png"/><Relationship Id="rId26" Type="http://schemas.openxmlformats.org/officeDocument/2006/relationships/image" Target="../media/image411.png"/><Relationship Id="rId3" Type="http://schemas.openxmlformats.org/officeDocument/2006/relationships/image" Target="../media/image355.png"/><Relationship Id="rId21" Type="http://schemas.openxmlformats.org/officeDocument/2006/relationships/image" Target="../media/image368.png"/><Relationship Id="rId7" Type="http://schemas.openxmlformats.org/officeDocument/2006/relationships/image" Target="../media/image393.png"/><Relationship Id="rId12" Type="http://schemas.openxmlformats.org/officeDocument/2006/relationships/image" Target="../media/image398.png"/><Relationship Id="rId17" Type="http://schemas.openxmlformats.org/officeDocument/2006/relationships/image" Target="../media/image403.png"/><Relationship Id="rId25" Type="http://schemas.openxmlformats.org/officeDocument/2006/relationships/image" Target="../media/image410.png"/><Relationship Id="rId2" Type="http://schemas.openxmlformats.org/officeDocument/2006/relationships/image" Target="../media/image392.png"/><Relationship Id="rId16" Type="http://schemas.openxmlformats.org/officeDocument/2006/relationships/image" Target="../media/image402.png"/><Relationship Id="rId20" Type="http://schemas.openxmlformats.org/officeDocument/2006/relationships/image" Target="../media/image4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8.png"/><Relationship Id="rId11" Type="http://schemas.openxmlformats.org/officeDocument/2006/relationships/image" Target="../media/image397.png"/><Relationship Id="rId24" Type="http://schemas.openxmlformats.org/officeDocument/2006/relationships/image" Target="../media/image409.png"/><Relationship Id="rId5" Type="http://schemas.openxmlformats.org/officeDocument/2006/relationships/image" Target="../media/image357.png"/><Relationship Id="rId15" Type="http://schemas.openxmlformats.org/officeDocument/2006/relationships/image" Target="../media/image401.png"/><Relationship Id="rId23" Type="http://schemas.openxmlformats.org/officeDocument/2006/relationships/image" Target="../media/image408.png"/><Relationship Id="rId10" Type="http://schemas.openxmlformats.org/officeDocument/2006/relationships/image" Target="../media/image396.png"/><Relationship Id="rId19" Type="http://schemas.openxmlformats.org/officeDocument/2006/relationships/image" Target="../media/image405.png"/><Relationship Id="rId4" Type="http://schemas.openxmlformats.org/officeDocument/2006/relationships/image" Target="../media/image356.png"/><Relationship Id="rId9" Type="http://schemas.openxmlformats.org/officeDocument/2006/relationships/image" Target="../media/image395.png"/><Relationship Id="rId14" Type="http://schemas.openxmlformats.org/officeDocument/2006/relationships/image" Target="../media/image400.png"/><Relationship Id="rId22" Type="http://schemas.openxmlformats.org/officeDocument/2006/relationships/image" Target="../media/image407.png"/><Relationship Id="rId27" Type="http://schemas.openxmlformats.org/officeDocument/2006/relationships/image" Target="../media/image4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4334" y="2190655"/>
            <a:ext cx="797846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nny Penny" panose="02000505000000020004" pitchFamily="2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nny Penny" panose="02000505000000020004" pitchFamily="2" charset="0"/>
              </a:rPr>
              <a:t>Exercise 9D</a:t>
            </a:r>
          </a:p>
        </p:txBody>
      </p:sp>
    </p:spTree>
    <p:extLst>
      <p:ext uri="{BB962C8B-B14F-4D97-AF65-F5344CB8AC3E}">
        <p14:creationId xmlns:p14="http://schemas.microsoft.com/office/powerpoint/2010/main" val="510351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The product rule is used when we have 2 functions multiplied together. For example:</a:t>
            </a: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Don’t confuse this with the chain rule, where we have a function of a function</a:t>
            </a: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You also should hopefully remember this!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64906" y="2509935"/>
                <a:ext cx="237315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𝑦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𝑔</m:t>
                      </m:r>
                      <m:r>
                        <a:rPr lang="en-US" sz="2800" b="0" i="1" smtClean="0">
                          <a:latin typeface="Cambria Math"/>
                        </a:rPr>
                        <m:t>(</m:t>
                      </m:r>
                      <m:r>
                        <a:rPr lang="en-US" sz="2800" b="0" i="1" smtClean="0"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906" y="2509935"/>
                <a:ext cx="237315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313923" y="3956179"/>
                <a:ext cx="220669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𝑦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/>
                            </a:rPr>
                            <m:t>𝑔</m:t>
                          </m:r>
                          <m:r>
                            <a:rPr lang="en-US" sz="2800" i="1">
                              <a:latin typeface="Cambria Math"/>
                            </a:rPr>
                            <m:t>(</m:t>
                          </m:r>
                          <m:r>
                            <a:rPr lang="en-US" sz="2800" i="1">
                              <a:latin typeface="Cambria Math"/>
                            </a:rPr>
                            <m:t>𝑥</m:t>
                          </m:r>
                          <m:r>
                            <a:rPr lang="en-US" sz="2800" i="1">
                              <a:latin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923" y="3956179"/>
                <a:ext cx="2206694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366796" y="5769429"/>
                <a:ext cx="3004797" cy="629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6796" y="5769429"/>
                <a:ext cx="3004797" cy="62985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080588" y="5279572"/>
                <a:ext cx="11513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Bodoni MT Black" panose="02070A03080606020203" pitchFamily="18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0588" y="5279572"/>
                <a:ext cx="1151341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699588" y="5279572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If: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604796" y="5921829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Then: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223726" y="5769428"/>
                <a:ext cx="3246658" cy="629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′(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)=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3726" y="5769428"/>
                <a:ext cx="3246658" cy="6298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893906" y="2509935"/>
                <a:ext cx="135306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𝑦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𝑢𝑣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3906" y="2509935"/>
                <a:ext cx="1353063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470779" y="2443065"/>
                <a:ext cx="2362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𝑢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𝑣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are both functions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779" y="2443065"/>
                <a:ext cx="2362200" cy="646331"/>
              </a:xfrm>
              <a:prstGeom prst="rect">
                <a:avLst/>
              </a:prstGeom>
              <a:blipFill>
                <a:blip r:embed="rId9"/>
                <a:stretch>
                  <a:fillRect l="-1546" t="-4717" r="-1289" b="-150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9D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65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8" grpId="0"/>
      <p:bldP spid="29" grpId="0"/>
      <p:bldP spid="29" grpId="1"/>
      <p:bldP spid="31" grpId="0"/>
      <p:bldP spid="4" grpId="0"/>
      <p:bldP spid="33" grpId="0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-74644" y="1946988"/>
                <a:ext cx="2564741" cy="5104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′(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4644" y="1946988"/>
                <a:ext cx="2564741" cy="510461"/>
              </a:xfrm>
              <a:prstGeom prst="rect">
                <a:avLst/>
              </a:prstGeom>
              <a:blipFill>
                <a:blip r:embed="rId3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85003" y="1515373"/>
                <a:ext cx="916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03" y="1515373"/>
                <a:ext cx="916982" cy="307777"/>
              </a:xfrm>
              <a:prstGeom prst="rect">
                <a:avLst/>
              </a:prstGeom>
              <a:blipFill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2466393" y="1505339"/>
            <a:ext cx="0" cy="5029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15347" y="3285931"/>
                <a:ext cx="11607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347" y="3285931"/>
                <a:ext cx="1160767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62000" y="4495800"/>
                <a:ext cx="10836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𝑓𝑔</m:t>
                      </m:r>
                      <m:r>
                        <a:rPr lang="en-US" b="0" i="1" smtClean="0">
                          <a:latin typeface="Cambria Math"/>
                        </a:rPr>
                        <m:t>)′(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495800"/>
                <a:ext cx="1083695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52400" y="36576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400" dirty="0">
                <a:latin typeface="Comic Sans MS" panose="030F0702030302020204" pitchFamily="66" charset="0"/>
              </a:rPr>
              <a:t>Represents the two multiplied functions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2400" y="4876800"/>
            <a:ext cx="2362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400" dirty="0">
                <a:latin typeface="Comic Sans MS" panose="030F0702030302020204" pitchFamily="66" charset="0"/>
              </a:rPr>
              <a:t>Represents the differential of the two multiplied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667000" y="1503784"/>
                <a:ext cx="2275751" cy="4517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r>
                        <a:rPr lang="en-US" sz="1200" b="0" i="1" smtClean="0">
                          <a:latin typeface="Cambria Math"/>
                        </a:rPr>
                        <m:t>′(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  <m:func>
                        <m:func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2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1503784"/>
                <a:ext cx="2275751" cy="451727"/>
              </a:xfrm>
              <a:prstGeom prst="rect">
                <a:avLst/>
              </a:prstGeom>
              <a:blipFill>
                <a:blip r:embed="rId7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438400" y="2265784"/>
                <a:ext cx="3429913" cy="4507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𝑓𝑔</m:t>
                      </m:r>
                      <m:r>
                        <a:rPr lang="en-US" sz="1200" b="0" i="1" smtClean="0">
                          <a:latin typeface="Cambria Math"/>
                        </a:rPr>
                        <m:t>)′(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  <m:func>
                        <m:func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2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)−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265784"/>
                <a:ext cx="3429913" cy="450701"/>
              </a:xfrm>
              <a:prstGeom prst="rect">
                <a:avLst/>
              </a:prstGeom>
              <a:blipFill>
                <a:blip r:embed="rId8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438400" y="3027784"/>
                <a:ext cx="5734519" cy="4507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𝑓𝑔</m:t>
                      </m:r>
                      <m:r>
                        <a:rPr lang="en-US" sz="1200" b="0" i="1" smtClean="0">
                          <a:latin typeface="Cambria Math"/>
                        </a:rPr>
                        <m:t>)′(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  <m:func>
                        <m:func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2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)−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027784"/>
                <a:ext cx="5734519" cy="450701"/>
              </a:xfrm>
              <a:prstGeom prst="rect">
                <a:avLst/>
              </a:prstGeom>
              <a:blipFill>
                <a:blip r:embed="rId9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438400" y="3865984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𝑓𝑔</m:t>
                      </m:r>
                      <m:r>
                        <a:rPr lang="en-US" sz="1200" b="0" i="1" smtClean="0">
                          <a:latin typeface="Cambria Math"/>
                        </a:rPr>
                        <m:t>)′(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65984"/>
                <a:ext cx="990600" cy="276999"/>
              </a:xfrm>
              <a:prstGeom prst="rect">
                <a:avLst/>
              </a:prstGeom>
              <a:blipFill>
                <a:blip r:embed="rId10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127102" y="3789784"/>
                <a:ext cx="2162963" cy="4507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𝑔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)−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7102" y="3789784"/>
                <a:ext cx="2162963" cy="450701"/>
              </a:xfrm>
              <a:prstGeom prst="rect">
                <a:avLst/>
              </a:prstGeom>
              <a:blipFill>
                <a:blip r:embed="rId11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276600" y="3789784"/>
                <a:ext cx="3016339" cy="4507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2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3789784"/>
                <a:ext cx="3016339" cy="450701"/>
              </a:xfrm>
              <a:prstGeom prst="rect">
                <a:avLst/>
              </a:prstGeom>
              <a:blipFill>
                <a:blip r:embed="rId12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438400" y="4627984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𝑓𝑔</m:t>
                      </m:r>
                      <m:r>
                        <a:rPr lang="en-US" sz="1200" b="0" i="1" smtClean="0">
                          <a:latin typeface="Cambria Math"/>
                        </a:rPr>
                        <m:t>)′(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627984"/>
                <a:ext cx="990600" cy="276999"/>
              </a:xfrm>
              <a:prstGeom prst="rect">
                <a:avLst/>
              </a:prstGeom>
              <a:blipFill>
                <a:blip r:embed="rId10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91175" y="4551784"/>
                <a:ext cx="1959319" cy="4510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𝑔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)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num>
                        <m:den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175" y="4551784"/>
                <a:ext cx="1959319" cy="451086"/>
              </a:xfrm>
              <a:prstGeom prst="rect">
                <a:avLst/>
              </a:prstGeom>
              <a:blipFill>
                <a:blip r:embed="rId13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276600" y="4551784"/>
                <a:ext cx="2466894" cy="4510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2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𝑔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+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𝛿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𝑔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d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4551784"/>
                <a:ext cx="2466894" cy="451086"/>
              </a:xfrm>
              <a:prstGeom prst="rect">
                <a:avLst/>
              </a:prstGeom>
              <a:blipFill>
                <a:blip r:embed="rId14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438400" y="5389984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𝑓𝑔</m:t>
                      </m:r>
                      <m:r>
                        <a:rPr lang="en-US" sz="1200" b="0" i="1" smtClean="0">
                          <a:latin typeface="Cambria Math"/>
                        </a:rPr>
                        <m:t>)′(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5389984"/>
                <a:ext cx="990600" cy="276999"/>
              </a:xfrm>
              <a:prstGeom prst="rect">
                <a:avLst/>
              </a:prstGeom>
              <a:blipFill>
                <a:blip r:embed="rId10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648200" y="5389984"/>
                <a:ext cx="10537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 </m:t>
                      </m:r>
                      <m:r>
                        <a:rPr lang="en-US" sz="1200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r>
                        <a:rPr lang="en-US" sz="1200" b="0" i="1" smtClean="0">
                          <a:latin typeface="Cambria Math"/>
                        </a:rPr>
                        <m:t>′(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389984"/>
                <a:ext cx="1053750" cy="276999"/>
              </a:xfrm>
              <a:prstGeom prst="rect">
                <a:avLst/>
              </a:prstGeom>
              <a:blipFill>
                <a:blip r:embed="rId15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276600" y="5389984"/>
                <a:ext cx="1583703" cy="332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2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US" sz="1200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𝑔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′(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func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5389984"/>
                <a:ext cx="1583703" cy="33291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438400" y="6075784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𝑓𝑔</m:t>
                      </m:r>
                      <m:r>
                        <a:rPr lang="en-US" sz="1200" b="0" i="1" smtClean="0">
                          <a:latin typeface="Cambria Math"/>
                        </a:rPr>
                        <m:t>)′(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6075784"/>
                <a:ext cx="990600" cy="276999"/>
              </a:xfrm>
              <a:prstGeom prst="rect">
                <a:avLst/>
              </a:prstGeom>
              <a:blipFill>
                <a:blip r:embed="rId17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62400" y="6075784"/>
                <a:ext cx="10537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 </m:t>
                      </m:r>
                      <m:r>
                        <a:rPr lang="en-US" sz="1200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r>
                        <a:rPr lang="en-US" sz="1200" b="0" i="1" smtClean="0">
                          <a:latin typeface="Cambria Math"/>
                        </a:rPr>
                        <m:t>′(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6075784"/>
                <a:ext cx="1053750" cy="276999"/>
              </a:xfrm>
              <a:prstGeom prst="rect">
                <a:avLst/>
              </a:prstGeom>
              <a:blipFill>
                <a:blip r:embed="rId1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276600" y="6075784"/>
                <a:ext cx="8728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𝑔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′(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6075784"/>
                <a:ext cx="872868" cy="276999"/>
              </a:xfrm>
              <a:prstGeom prst="rect">
                <a:avLst/>
              </a:prstGeom>
              <a:blipFill>
                <a:blip r:embed="rId19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5727441" y="1743270"/>
            <a:ext cx="228600" cy="6858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5879841" y="174327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two functions are multiplied together. So are any changes to them.</a:t>
            </a:r>
          </a:p>
        </p:txBody>
      </p:sp>
      <p:sp>
        <p:nvSpPr>
          <p:cNvPr id="40" name="Arc 39"/>
          <p:cNvSpPr/>
          <p:nvPr/>
        </p:nvSpPr>
        <p:spPr>
          <a:xfrm>
            <a:off x="8156510" y="3360576"/>
            <a:ext cx="228600" cy="6858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>
            <a:off x="8010525" y="4066009"/>
            <a:ext cx="228600" cy="6858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>
            <a:off x="7419975" y="4818484"/>
            <a:ext cx="228600" cy="6858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5591175" y="5561434"/>
            <a:ext cx="228600" cy="6858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016551" y="2561254"/>
                <a:ext cx="1295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Subtract and add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𝑔</m:t>
                      </m:r>
                      <m:d>
                        <m:dPr>
                          <m:ctrlP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6551" y="2561254"/>
                <a:ext cx="1295400" cy="646331"/>
              </a:xfrm>
              <a:prstGeom prst="rect">
                <a:avLst/>
              </a:prstGeom>
              <a:blipFill>
                <a:blip r:embed="rId20"/>
                <a:stretch>
                  <a:fillRect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7949682" y="2561254"/>
            <a:ext cx="228600" cy="6858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8322907" y="3363686"/>
            <a:ext cx="886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2 fractions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132406" y="4054929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using square brackets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696200" y="4942309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Some of these are differentials!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354722" y="4572092"/>
            <a:ext cx="1255503" cy="448574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1215" h="448574">
                <a:moveTo>
                  <a:pt x="0" y="0"/>
                </a:moveTo>
                <a:lnTo>
                  <a:pt x="1311215" y="0"/>
                </a:lnTo>
                <a:lnTo>
                  <a:pt x="1311215" y="448574"/>
                </a:lnTo>
                <a:lnTo>
                  <a:pt x="17253" y="448574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6210300" y="4561309"/>
            <a:ext cx="1235015" cy="448574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1215" h="448574">
                <a:moveTo>
                  <a:pt x="0" y="0"/>
                </a:moveTo>
                <a:lnTo>
                  <a:pt x="1311215" y="0"/>
                </a:lnTo>
                <a:lnTo>
                  <a:pt x="1311215" y="448574"/>
                </a:lnTo>
                <a:lnTo>
                  <a:pt x="17253" y="448574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0" y="1954762"/>
            <a:ext cx="2427514" cy="536511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4333874" y="5380459"/>
            <a:ext cx="381001" cy="3048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1215" h="448574">
                <a:moveTo>
                  <a:pt x="0" y="0"/>
                </a:moveTo>
                <a:lnTo>
                  <a:pt x="1311215" y="0"/>
                </a:lnTo>
                <a:lnTo>
                  <a:pt x="1311215" y="448574"/>
                </a:lnTo>
                <a:lnTo>
                  <a:pt x="17253" y="448574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5210175" y="5380459"/>
            <a:ext cx="381000" cy="3048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1215" h="448574">
                <a:moveTo>
                  <a:pt x="0" y="0"/>
                </a:moveTo>
                <a:lnTo>
                  <a:pt x="1311215" y="0"/>
                </a:lnTo>
                <a:lnTo>
                  <a:pt x="1311215" y="448574"/>
                </a:lnTo>
                <a:lnTo>
                  <a:pt x="17253" y="448574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819775" y="5713834"/>
                <a:ext cx="1752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tends towards 0,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𝛿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𝑓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9775" y="5713834"/>
                <a:ext cx="1752600" cy="461665"/>
              </a:xfrm>
              <a:prstGeom prst="rect">
                <a:avLst/>
              </a:prstGeom>
              <a:blipFill>
                <a:blip r:embed="rId21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Freeform 53"/>
          <p:cNvSpPr/>
          <p:nvPr/>
        </p:nvSpPr>
        <p:spPr>
          <a:xfrm>
            <a:off x="3648075" y="5380459"/>
            <a:ext cx="685800" cy="3048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1215" h="448574">
                <a:moveTo>
                  <a:pt x="0" y="0"/>
                </a:moveTo>
                <a:lnTo>
                  <a:pt x="1311215" y="0"/>
                </a:lnTo>
                <a:lnTo>
                  <a:pt x="1311215" y="448574"/>
                </a:lnTo>
                <a:lnTo>
                  <a:pt x="17253" y="448574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3352800" y="6075784"/>
            <a:ext cx="349370" cy="3048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1215" h="448574">
                <a:moveTo>
                  <a:pt x="0" y="0"/>
                </a:moveTo>
                <a:lnTo>
                  <a:pt x="1311215" y="0"/>
                </a:lnTo>
                <a:lnTo>
                  <a:pt x="1311215" y="448574"/>
                </a:lnTo>
                <a:lnTo>
                  <a:pt x="17253" y="448574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4954554" y="3027784"/>
            <a:ext cx="2313993" cy="26035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958 w 1312173"/>
              <a:gd name="connsiteY0" fmla="*/ 0 h 448574"/>
              <a:gd name="connsiteX1" fmla="*/ 1312173 w 1312173"/>
              <a:gd name="connsiteY1" fmla="*/ 0 h 448574"/>
              <a:gd name="connsiteX2" fmla="*/ 1312173 w 1312173"/>
              <a:gd name="connsiteY2" fmla="*/ 448574 h 448574"/>
              <a:gd name="connsiteX3" fmla="*/ 0 w 1312173"/>
              <a:gd name="connsiteY3" fmla="*/ 442344 h 448574"/>
              <a:gd name="connsiteX4" fmla="*/ 958 w 1312173"/>
              <a:gd name="connsiteY4" fmla="*/ 0 h 44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2173" h="448574">
                <a:moveTo>
                  <a:pt x="958" y="0"/>
                </a:moveTo>
                <a:lnTo>
                  <a:pt x="1312173" y="0"/>
                </a:lnTo>
                <a:lnTo>
                  <a:pt x="1312173" y="448574"/>
                </a:lnTo>
                <a:lnTo>
                  <a:pt x="0" y="442344"/>
                </a:lnTo>
                <a:cubicBezTo>
                  <a:pt x="319" y="294896"/>
                  <a:pt x="639" y="147448"/>
                  <a:pt x="958" y="0"/>
                </a:cubicBezTo>
                <a:close/>
              </a:path>
            </a:pathLst>
          </a:cu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>
            <a:off x="6192417" y="2942253"/>
            <a:ext cx="0" cy="381000"/>
          </a:xfrm>
          <a:prstGeom prst="line">
            <a:avLst/>
          </a:prstGeom>
          <a:ln w="508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reeform 57"/>
          <p:cNvSpPr/>
          <p:nvPr/>
        </p:nvSpPr>
        <p:spPr>
          <a:xfrm>
            <a:off x="3679372" y="3799115"/>
            <a:ext cx="685800" cy="2286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1215" h="448574">
                <a:moveTo>
                  <a:pt x="0" y="0"/>
                </a:moveTo>
                <a:lnTo>
                  <a:pt x="1311215" y="0"/>
                </a:lnTo>
                <a:lnTo>
                  <a:pt x="1311215" y="448574"/>
                </a:lnTo>
                <a:lnTo>
                  <a:pt x="17253" y="448574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5181600" y="3800475"/>
            <a:ext cx="678024" cy="22724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1215" h="448574">
                <a:moveTo>
                  <a:pt x="0" y="0"/>
                </a:moveTo>
                <a:lnTo>
                  <a:pt x="1311215" y="0"/>
                </a:lnTo>
                <a:lnTo>
                  <a:pt x="1311215" y="448574"/>
                </a:lnTo>
                <a:lnTo>
                  <a:pt x="17253" y="448574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3667125" y="4561309"/>
            <a:ext cx="685800" cy="2286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1215" h="448574">
                <a:moveTo>
                  <a:pt x="0" y="0"/>
                </a:moveTo>
                <a:lnTo>
                  <a:pt x="1311215" y="0"/>
                </a:lnTo>
                <a:lnTo>
                  <a:pt x="1311215" y="448574"/>
                </a:lnTo>
                <a:lnTo>
                  <a:pt x="17253" y="448574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7038975" y="3789784"/>
            <a:ext cx="381000" cy="2286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1215" h="448574">
                <a:moveTo>
                  <a:pt x="0" y="0"/>
                </a:moveTo>
                <a:lnTo>
                  <a:pt x="1311215" y="0"/>
                </a:lnTo>
                <a:lnTo>
                  <a:pt x="1311215" y="448574"/>
                </a:lnTo>
                <a:lnTo>
                  <a:pt x="17253" y="448574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7800975" y="3799309"/>
            <a:ext cx="381000" cy="2286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1215" h="448574">
                <a:moveTo>
                  <a:pt x="0" y="0"/>
                </a:moveTo>
                <a:lnTo>
                  <a:pt x="1311215" y="0"/>
                </a:lnTo>
                <a:lnTo>
                  <a:pt x="1311215" y="448574"/>
                </a:lnTo>
                <a:lnTo>
                  <a:pt x="17253" y="448574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5848350" y="4570834"/>
            <a:ext cx="381000" cy="2286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1215" h="448574">
                <a:moveTo>
                  <a:pt x="0" y="0"/>
                </a:moveTo>
                <a:lnTo>
                  <a:pt x="1311215" y="0"/>
                </a:lnTo>
                <a:lnTo>
                  <a:pt x="1311215" y="448574"/>
                </a:lnTo>
                <a:lnTo>
                  <a:pt x="17253" y="448574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9D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92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  <p:bldP spid="9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0" grpId="0"/>
      <p:bldP spid="32" grpId="0"/>
      <p:bldP spid="34" grpId="0"/>
      <p:bldP spid="35" grpId="0"/>
      <p:bldP spid="36" grpId="0"/>
      <p:bldP spid="37" grpId="0"/>
      <p:bldP spid="38" grpId="0" animBg="1"/>
      <p:bldP spid="39" grpId="0"/>
      <p:bldP spid="40" grpId="0" animBg="1"/>
      <p:bldP spid="41" grpId="0" animBg="1"/>
      <p:bldP spid="42" grpId="0" animBg="1"/>
      <p:bldP spid="43" grpId="0" animBg="1"/>
      <p:bldP spid="44" grpId="0"/>
      <p:bldP spid="45" grpId="0" animBg="1"/>
      <p:bldP spid="46" grpId="0"/>
      <p:bldP spid="47" grpId="0"/>
      <p:bldP spid="48" grpId="0"/>
      <p:bldP spid="10" grpId="0" animBg="1"/>
      <p:bldP spid="10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514975" y="2609850"/>
                <a:ext cx="2186176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20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/>
                        </a:rPr>
                        <m:t>=</m:t>
                      </m:r>
                      <m:r>
                        <a:rPr lang="en-GB" sz="20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20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/>
                        </a:rPr>
                        <m:t>+</m:t>
                      </m:r>
                      <m:r>
                        <a:rPr lang="en-GB" sz="20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20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4975" y="2609850"/>
                <a:ext cx="2186176" cy="6767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972175" y="1924050"/>
                <a:ext cx="141622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0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2000" b="0" dirty="0"/>
                  <a:t>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/>
                      </a:rPr>
                      <m:t>𝑦</m:t>
                    </m:r>
                    <m:r>
                      <a:rPr lang="en-GB" sz="2000" i="1">
                        <a:latin typeface="Cambria Math"/>
                      </a:rPr>
                      <m:t>=</m:t>
                    </m:r>
                    <m:r>
                      <a:rPr lang="en-GB" sz="2000" i="1">
                        <a:latin typeface="Cambria Math"/>
                      </a:rPr>
                      <m:t>𝑢𝑣</m:t>
                    </m:r>
                  </m:oMath>
                </a14:m>
                <a:endParaRPr lang="en-GB" sz="2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2175" y="1924050"/>
                <a:ext cx="1416222" cy="400110"/>
              </a:xfrm>
              <a:prstGeom prst="rect">
                <a:avLst/>
              </a:prstGeom>
              <a:blipFill>
                <a:blip r:embed="rId4"/>
                <a:stretch>
                  <a:fillRect l="-4741" t="-10769" b="-26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62000" y="2590800"/>
                <a:ext cx="3365152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20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/>
                        </a:rPr>
                        <m:t>=</m:t>
                      </m:r>
                      <m:r>
                        <a:rPr lang="en-US" sz="200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𝑔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)+</m:t>
                      </m:r>
                      <m:r>
                        <a:rPr lang="en-US" sz="2000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590800"/>
                <a:ext cx="3365152" cy="6767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71600" y="1905000"/>
                <a:ext cx="219079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0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/>
                      </a:rPr>
                      <m:t>𝑦</m:t>
                    </m:r>
                    <m:r>
                      <a:rPr lang="en-GB" sz="2000" i="1"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/>
                      </a:rPr>
                      <m:t>𝑔</m:t>
                    </m:r>
                    <m:r>
                      <a:rPr lang="en-US" sz="2000" b="0" i="1" smtClean="0"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latin typeface="Cambria Math"/>
                      </a:rPr>
                      <m:t>𝑥</m:t>
                    </m:r>
                    <m:r>
                      <a:rPr lang="en-US" sz="20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2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1905000"/>
                <a:ext cx="2190793" cy="400110"/>
              </a:xfrm>
              <a:prstGeom prst="rect">
                <a:avLst/>
              </a:prstGeom>
              <a:blipFill>
                <a:blip r:embed="rId6"/>
                <a:stretch>
                  <a:fillRect l="-2786" t="-9231" r="-836" b="-26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581650" y="3657600"/>
                <a:ext cx="21907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mic Sans MS" panose="030F0702030302020204" pitchFamily="66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𝑢</m:t>
                    </m:r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𝑣</m:t>
                    </m:r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 are both functions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1650" y="3657600"/>
                <a:ext cx="2190750" cy="646331"/>
              </a:xfrm>
              <a:prstGeom prst="rect">
                <a:avLst/>
              </a:prstGeom>
              <a:blipFill>
                <a:blip r:embed="rId7"/>
                <a:stretch>
                  <a:fillRect t="-3774" r="-1393" b="-150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685800" y="4724400"/>
            <a:ext cx="76386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use either of these notations!</a:t>
            </a:r>
          </a:p>
          <a:p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</a:t>
            </a:r>
            <a:r>
              <a:rPr lang="en-US" sz="32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do not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get given this on exams…</a:t>
            </a:r>
            <a:endParaRPr lang="en-US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9D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654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the product rule to differentiate functions which are multiplied together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itchFamily="66" charset="0"/>
                  </a:rPr>
                  <a:t>, find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306705"/>
                <a:ext cx="2415469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𝑔</m:t>
                      </m:r>
                      <m:r>
                        <a:rPr lang="en-US" sz="1400" b="0" i="1" smtClean="0">
                          <a:latin typeface="Cambria Math"/>
                        </a:rPr>
                        <m:t>′(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)+</m:t>
                      </m:r>
                      <m:r>
                        <a:rPr lang="en-US" sz="1400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′(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6705"/>
                <a:ext cx="2415469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158908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4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𝑦</m:t>
                    </m:r>
                    <m:r>
                      <a:rPr lang="en-GB" sz="1400" i="1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/>
                      </a:rPr>
                      <m:t>𝑔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𝑥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89089" cy="307777"/>
              </a:xfrm>
              <a:prstGeom prst="rect">
                <a:avLst/>
              </a:prstGeom>
              <a:blipFill>
                <a:blip r:embed="rId4"/>
                <a:stretch>
                  <a:fillRect l="-377" b="-14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560682" y="308610"/>
                <a:ext cx="1583318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0682" y="308610"/>
                <a:ext cx="1583318" cy="5013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093007" y="0"/>
                <a:ext cx="105099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4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400" b="0" dirty="0"/>
                  <a:t>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𝑦</m:t>
                    </m:r>
                    <m:r>
                      <a:rPr lang="en-GB" sz="1400" i="1">
                        <a:latin typeface="Cambria Math"/>
                      </a:rPr>
                      <m:t>=</m:t>
                    </m:r>
                    <m:r>
                      <a:rPr lang="en-GB" sz="1400" i="1">
                        <a:latin typeface="Cambria Math"/>
                      </a:rPr>
                      <m:t>𝑢𝑣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3007" y="0"/>
                <a:ext cx="1050993" cy="307777"/>
              </a:xfrm>
              <a:prstGeom prst="rect">
                <a:avLst/>
              </a:prstGeom>
              <a:blipFill>
                <a:blip r:embed="rId6"/>
                <a:stretch>
                  <a:fillRect l="-568" t="-1852" b="-1296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7800" y="3696931"/>
                <a:ext cx="3670299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You need to be able to recognize that this is two separate functions multiplied together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A good starting point is to write the functions out separately (as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), and then differentiate both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This will give you all the information you need to then use the product rule…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3696931"/>
                <a:ext cx="3670299" cy="2462213"/>
              </a:xfrm>
              <a:prstGeom prst="rect">
                <a:avLst/>
              </a:prstGeom>
              <a:blipFill>
                <a:blip r:embed="rId7"/>
                <a:stretch>
                  <a:fillRect t="-248" r="-664" b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091838" y="2971067"/>
            <a:ext cx="251312" cy="25277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362200" y="2971067"/>
            <a:ext cx="711200" cy="25277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191000" y="1409700"/>
                <a:ext cx="57041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409700"/>
                <a:ext cx="570413" cy="215444"/>
              </a:xfrm>
              <a:prstGeom prst="rect">
                <a:avLst/>
              </a:prstGeom>
              <a:blipFill>
                <a:blip r:embed="rId8"/>
                <a:stretch>
                  <a:fillRect l="-4301" r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210300" y="1422400"/>
                <a:ext cx="1010277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0300" y="1422400"/>
                <a:ext cx="1010277" cy="240835"/>
              </a:xfrm>
              <a:prstGeom prst="rect">
                <a:avLst/>
              </a:prstGeom>
              <a:blipFill>
                <a:blip r:embed="rId9"/>
                <a:stretch>
                  <a:fillRect l="-2424" r="-363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89400" y="1778000"/>
                <a:ext cx="686855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9400" y="1778000"/>
                <a:ext cx="686855" cy="409023"/>
              </a:xfrm>
              <a:prstGeom prst="rect">
                <a:avLst/>
              </a:prstGeom>
              <a:blipFill>
                <a:blip r:embed="rId10"/>
                <a:stretch>
                  <a:fillRect l="-6195" t="-1493" r="-354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108700" y="2286000"/>
                <a:ext cx="1452256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8700" y="2286000"/>
                <a:ext cx="1452256" cy="409023"/>
              </a:xfrm>
              <a:prstGeom prst="rect">
                <a:avLst/>
              </a:prstGeom>
              <a:blipFill>
                <a:blip r:embed="rId11"/>
                <a:stretch>
                  <a:fillRect l="-2521" r="-42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210300" y="1803400"/>
                <a:ext cx="1124154" cy="3119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0300" y="1803400"/>
                <a:ext cx="1124154" cy="311945"/>
              </a:xfrm>
              <a:prstGeom prst="rect">
                <a:avLst/>
              </a:prstGeom>
              <a:blipFill>
                <a:blip r:embed="rId12"/>
                <a:stretch>
                  <a:fillRect l="-2174" r="-1087" b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543800" y="2400300"/>
                <a:ext cx="2884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2400300"/>
                <a:ext cx="288477" cy="215444"/>
              </a:xfrm>
              <a:prstGeom prst="rect">
                <a:avLst/>
              </a:prstGeom>
              <a:blipFill>
                <a:blip r:embed="rId13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108700" y="2832100"/>
                <a:ext cx="1452257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8700" y="2832100"/>
                <a:ext cx="1452257" cy="409023"/>
              </a:xfrm>
              <a:prstGeom prst="rect">
                <a:avLst/>
              </a:prstGeom>
              <a:blipFill>
                <a:blip r:embed="rId14"/>
                <a:stretch>
                  <a:fillRect l="-2521" t="-1493" r="-42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4762241" y="1527370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4876541" y="1612900"/>
            <a:ext cx="12575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p:sp>
        <p:nvSpPr>
          <p:cNvPr id="24" name="Arc 23"/>
          <p:cNvSpPr/>
          <p:nvPr/>
        </p:nvSpPr>
        <p:spPr>
          <a:xfrm>
            <a:off x="7302241" y="1552770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7886441" y="1968500"/>
            <a:ext cx="1257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 using the chain rule</a:t>
            </a:r>
          </a:p>
        </p:txBody>
      </p:sp>
      <p:sp>
        <p:nvSpPr>
          <p:cNvPr id="26" name="Arc 25"/>
          <p:cNvSpPr/>
          <p:nvPr/>
        </p:nvSpPr>
        <p:spPr>
          <a:xfrm>
            <a:off x="7734041" y="2048070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7734041" y="2594170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7886441" y="2679700"/>
            <a:ext cx="8130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53041" y="1524000"/>
            <a:ext cx="1282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 as a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98382" y="4055110"/>
                <a:ext cx="1583318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8382" y="4055110"/>
                <a:ext cx="1583318" cy="501356"/>
              </a:xfrm>
              <a:prstGeom prst="rect">
                <a:avLst/>
              </a:prstGeom>
              <a:blipFill>
                <a:blip r:embed="rId15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4076700" y="3442931"/>
            <a:ext cx="4559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we can replace all terms in the product rule…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411082" y="4702810"/>
                <a:ext cx="630364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082" y="4702810"/>
                <a:ext cx="630364" cy="501356"/>
              </a:xfrm>
              <a:prstGeom prst="rect">
                <a:avLst/>
              </a:prstGeom>
              <a:blipFill>
                <a:blip r:embed="rId16"/>
                <a:stretch>
                  <a:fillRect b="-120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55582" y="4817110"/>
                <a:ext cx="57535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582" y="4817110"/>
                <a:ext cx="575350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198482" y="4677410"/>
                <a:ext cx="1414041" cy="57637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8482" y="4677410"/>
                <a:ext cx="1414041" cy="57637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379582" y="4804410"/>
                <a:ext cx="41229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 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582" y="4804410"/>
                <a:ext cx="412292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537844" y="4706362"/>
                <a:ext cx="971355" cy="4042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7844" y="4706362"/>
                <a:ext cx="971355" cy="40427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7299844" y="4807962"/>
                <a:ext cx="57323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9844" y="4807962"/>
                <a:ext cx="573234" cy="307777"/>
              </a:xfrm>
              <a:prstGeom prst="rect">
                <a:avLst/>
              </a:prstGeom>
              <a:blipFill>
                <a:blip r:embed="rId2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4038600" y="5919431"/>
            <a:ext cx="49149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can do some rearranging here (it would be good for you to practice this as it can help simplify expressions!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Arc 39"/>
          <p:cNvSpPr/>
          <p:nvPr/>
        </p:nvSpPr>
        <p:spPr>
          <a:xfrm>
            <a:off x="7734041" y="4381500"/>
            <a:ext cx="228859" cy="5969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899141" y="4241800"/>
            <a:ext cx="12448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expressions from above</a:t>
            </a:r>
          </a:p>
        </p:txBody>
      </p:sp>
      <p:sp>
        <p:nvSpPr>
          <p:cNvPr id="44" name="Freeform 43"/>
          <p:cNvSpPr/>
          <p:nvPr/>
        </p:nvSpPr>
        <p:spPr>
          <a:xfrm>
            <a:off x="4914900" y="4189963"/>
            <a:ext cx="203200" cy="255038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4991100" y="4864100"/>
            <a:ext cx="279400" cy="2159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5092700" y="4089400"/>
            <a:ext cx="254000" cy="4318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5321300" y="4711700"/>
            <a:ext cx="1143000" cy="5207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5499100" y="4202663"/>
            <a:ext cx="165100" cy="255037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6642100" y="4749800"/>
            <a:ext cx="787400" cy="3556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5638800" y="4088363"/>
            <a:ext cx="254000" cy="445537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7442200" y="4824963"/>
            <a:ext cx="317500" cy="280437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4178300" y="1370563"/>
            <a:ext cx="584200" cy="280437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4076700" y="1738863"/>
            <a:ext cx="736600" cy="496337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6184900" y="1778001"/>
            <a:ext cx="1168400" cy="3556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6108700" y="2767563"/>
            <a:ext cx="1473200" cy="521737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411082" y="5299710"/>
                <a:ext cx="630364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082" y="5299710"/>
                <a:ext cx="630364" cy="501356"/>
              </a:xfrm>
              <a:prstGeom prst="rect">
                <a:avLst/>
              </a:prstGeom>
              <a:blipFill>
                <a:blip r:embed="rId16"/>
                <a:stretch>
                  <a:fillRect b="-120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972050" y="5321300"/>
                <a:ext cx="1199367" cy="4308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2050" y="5321300"/>
                <a:ext cx="1199367" cy="430824"/>
              </a:xfrm>
              <a:prstGeom prst="rect">
                <a:avLst/>
              </a:prstGeom>
              <a:blipFill>
                <a:blip r:embed="rId22"/>
                <a:stretch>
                  <a:fillRect l="-3061" r="-1020" b="-11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6067944" y="5315962"/>
                <a:ext cx="1347100" cy="4042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+ 2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7944" y="5315962"/>
                <a:ext cx="1347100" cy="404278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7721341" y="5143500"/>
            <a:ext cx="12448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60" name="Arc 59"/>
          <p:cNvSpPr/>
          <p:nvPr/>
        </p:nvSpPr>
        <p:spPr>
          <a:xfrm>
            <a:off x="7683241" y="5003800"/>
            <a:ext cx="241559" cy="5715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49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1" grpId="0" animBg="1"/>
      <p:bldP spid="11" grpId="1" animBg="1"/>
      <p:bldP spid="4" grpId="0"/>
      <p:bldP spid="13" grpId="0"/>
      <p:bldP spid="14" grpId="0"/>
      <p:bldP spid="15" grpId="0"/>
      <p:bldP spid="16" grpId="0"/>
      <p:bldP spid="17" grpId="0"/>
      <p:bldP spid="18" grpId="0"/>
      <p:bldP spid="20" grpId="0" animBg="1"/>
      <p:bldP spid="21" grpId="0"/>
      <p:bldP spid="24" grpId="0" animBg="1"/>
      <p:bldP spid="25" grpId="0"/>
      <p:bldP spid="26" grpId="0" animBg="1"/>
      <p:bldP spid="27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9" grpId="0"/>
      <p:bldP spid="37" grpId="0"/>
      <p:bldP spid="38" grpId="0"/>
      <p:bldP spid="40" grpId="0" animBg="1"/>
      <p:bldP spid="43" grpId="0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/>
      <p:bldP spid="10" grpId="0"/>
      <p:bldP spid="58" grpId="0"/>
      <p:bldP spid="59" grpId="0"/>
      <p:bldP spid="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the product rule to differentiate functions which are multiplied together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itchFamily="66" charset="0"/>
                  </a:rPr>
                  <a:t>, find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306705"/>
                <a:ext cx="2415469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𝑔</m:t>
                      </m:r>
                      <m:r>
                        <a:rPr lang="en-US" sz="1400" b="0" i="1" smtClean="0">
                          <a:latin typeface="Cambria Math"/>
                        </a:rPr>
                        <m:t>′(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)+</m:t>
                      </m:r>
                      <m:r>
                        <a:rPr lang="en-US" sz="1400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′(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6705"/>
                <a:ext cx="2415469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158908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4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𝑦</m:t>
                    </m:r>
                    <m:r>
                      <a:rPr lang="en-GB" sz="1400" i="1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/>
                      </a:rPr>
                      <m:t>𝑔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𝑥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89089" cy="307777"/>
              </a:xfrm>
              <a:prstGeom prst="rect">
                <a:avLst/>
              </a:prstGeom>
              <a:blipFill>
                <a:blip r:embed="rId4"/>
                <a:stretch>
                  <a:fillRect l="-377" b="-14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560682" y="308610"/>
                <a:ext cx="1583318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0682" y="308610"/>
                <a:ext cx="1583318" cy="5013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093007" y="0"/>
                <a:ext cx="105099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4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400" b="0" dirty="0"/>
                  <a:t>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𝑦</m:t>
                    </m:r>
                    <m:r>
                      <a:rPr lang="en-GB" sz="1400" i="1">
                        <a:latin typeface="Cambria Math"/>
                      </a:rPr>
                      <m:t>=</m:t>
                    </m:r>
                    <m:r>
                      <a:rPr lang="en-GB" sz="1400" i="1">
                        <a:latin typeface="Cambria Math"/>
                      </a:rPr>
                      <m:t>𝑢𝑣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3007" y="0"/>
                <a:ext cx="1050993" cy="307777"/>
              </a:xfrm>
              <a:prstGeom prst="rect">
                <a:avLst/>
              </a:prstGeom>
              <a:blipFill>
                <a:blip r:embed="rId6"/>
                <a:stretch>
                  <a:fillRect l="-568" t="-1852" b="-1296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943350" y="1524000"/>
                <a:ext cx="3204275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+ 2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350" y="1524000"/>
                <a:ext cx="3204275" cy="494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956050" y="2273300"/>
                <a:ext cx="49494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6050" y="2273300"/>
                <a:ext cx="494944" cy="4675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177800" y="3696931"/>
            <a:ext cx="36702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are going to write this as a single fraction with a common denominator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464050" y="2247900"/>
                <a:ext cx="1335366" cy="5401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050" y="2247900"/>
                <a:ext cx="1335366" cy="540148"/>
              </a:xfrm>
              <a:prstGeom prst="rect">
                <a:avLst/>
              </a:prstGeom>
              <a:blipFill>
                <a:blip r:embed="rId9"/>
                <a:stretch>
                  <a:fillRect b="-1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797550" y="2387600"/>
                <a:ext cx="1434046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+ 2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550" y="2387600"/>
                <a:ext cx="1434046" cy="275268"/>
              </a:xfrm>
              <a:prstGeom prst="rect">
                <a:avLst/>
              </a:prstGeom>
              <a:blipFill>
                <a:blip r:embed="rId10"/>
                <a:stretch>
                  <a:fillRect l="-2128" r="-2979"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3968750" y="3035300"/>
                <a:ext cx="49494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750" y="3035300"/>
                <a:ext cx="494944" cy="4675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476750" y="3009900"/>
                <a:ext cx="882998" cy="5401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750" y="3009900"/>
                <a:ext cx="882998" cy="540148"/>
              </a:xfrm>
              <a:prstGeom prst="rect">
                <a:avLst/>
              </a:prstGeom>
              <a:blipFill>
                <a:blip r:embed="rId12"/>
                <a:stretch>
                  <a:fillRect b="-1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378450" y="3149600"/>
                <a:ext cx="1196994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+ 2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450" y="3149600"/>
                <a:ext cx="1196994" cy="275268"/>
              </a:xfrm>
              <a:prstGeom prst="rect">
                <a:avLst/>
              </a:prstGeom>
              <a:blipFill>
                <a:blip r:embed="rId13"/>
                <a:stretch>
                  <a:fillRect l="-2538" r="-3046"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3968750" y="3771900"/>
                <a:ext cx="49494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750" y="3771900"/>
                <a:ext cx="494944" cy="46750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476750" y="3746500"/>
                <a:ext cx="882998" cy="5401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750" y="3746500"/>
                <a:ext cx="882998" cy="54014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5378450" y="3721100"/>
                <a:ext cx="1953868" cy="5640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450" y="3721100"/>
                <a:ext cx="1953868" cy="5640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3968750" y="4483100"/>
                <a:ext cx="49494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750" y="4483100"/>
                <a:ext cx="494944" cy="46750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476750" y="4457700"/>
                <a:ext cx="1607556" cy="5401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750" y="4457700"/>
                <a:ext cx="1607556" cy="54014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3968750" y="5130800"/>
                <a:ext cx="49494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750" y="5130800"/>
                <a:ext cx="494944" cy="46750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476750" y="5105400"/>
                <a:ext cx="963534" cy="5401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15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750" y="5105400"/>
                <a:ext cx="963534" cy="54014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3968750" y="5854700"/>
                <a:ext cx="49494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750" y="5854700"/>
                <a:ext cx="494944" cy="46750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476750" y="5829300"/>
                <a:ext cx="1033360" cy="515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(15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−4)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750" y="5829300"/>
                <a:ext cx="1033360" cy="5150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Arc 81"/>
          <p:cNvSpPr/>
          <p:nvPr/>
        </p:nvSpPr>
        <p:spPr>
          <a:xfrm>
            <a:off x="7251441" y="1806770"/>
            <a:ext cx="203459" cy="606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7365741" y="1866900"/>
            <a:ext cx="1562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each term as a multiplication</a:t>
            </a:r>
          </a:p>
        </p:txBody>
      </p:sp>
      <p:sp>
        <p:nvSpPr>
          <p:cNvPr id="84" name="Arc 83"/>
          <p:cNvSpPr/>
          <p:nvPr/>
        </p:nvSpPr>
        <p:spPr>
          <a:xfrm>
            <a:off x="7200641" y="2530670"/>
            <a:ext cx="203459" cy="606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Arc 84"/>
          <p:cNvSpPr/>
          <p:nvPr/>
        </p:nvSpPr>
        <p:spPr>
          <a:xfrm>
            <a:off x="7302241" y="3368870"/>
            <a:ext cx="203459" cy="606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Arc 85"/>
          <p:cNvSpPr/>
          <p:nvPr/>
        </p:nvSpPr>
        <p:spPr>
          <a:xfrm>
            <a:off x="7251441" y="4067370"/>
            <a:ext cx="216159" cy="6697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Arc 86"/>
          <p:cNvSpPr/>
          <p:nvPr/>
        </p:nvSpPr>
        <p:spPr>
          <a:xfrm>
            <a:off x="5981441" y="4753170"/>
            <a:ext cx="216159" cy="6697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Arc 87"/>
          <p:cNvSpPr/>
          <p:nvPr/>
        </p:nvSpPr>
        <p:spPr>
          <a:xfrm>
            <a:off x="5486141" y="5413570"/>
            <a:ext cx="216159" cy="6697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7365741" y="2565400"/>
            <a:ext cx="1562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Combine each pair of multiplied terms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7403841" y="3403600"/>
                <a:ext cx="1740159" cy="5825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Multiply the right hand term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rad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3841" y="3403600"/>
                <a:ext cx="1740159" cy="5825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TextBox 90"/>
          <p:cNvSpPr txBox="1"/>
          <p:nvPr/>
        </p:nvSpPr>
        <p:spPr>
          <a:xfrm>
            <a:off x="7403841" y="4089400"/>
            <a:ext cx="1740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Combine terms – the two square roots will cancel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146541" y="4800600"/>
            <a:ext cx="1740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and simplify the numerator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397241" y="5499100"/>
            <a:ext cx="1740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the numerator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28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3" grpId="0"/>
      <p:bldP spid="64" grpId="0"/>
      <p:bldP spid="65" grpId="0"/>
      <p:bldP spid="66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8" grpId="0"/>
      <p:bldP spid="79" grpId="0"/>
      <p:bldP spid="80" grpId="0"/>
      <p:bldP spid="81" grpId="0"/>
      <p:bldP spid="82" grpId="0" animBg="1"/>
      <p:bldP spid="83" grpId="0"/>
      <p:bldP spid="84" grpId="0" animBg="1"/>
      <p:bldP spid="85" grpId="0" animBg="1"/>
      <p:bldP spid="86" grpId="0" animBg="1"/>
      <p:bldP spid="87" grpId="0" animBg="1"/>
      <p:bldP spid="88" grpId="0" animBg="1"/>
      <p:bldP spid="89" grpId="0"/>
      <p:bldP spid="90" grpId="0"/>
      <p:bldP spid="91" grpId="0"/>
      <p:bldP spid="92" grpId="0"/>
      <p:bldP spid="9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the product rule to differentiate functions which are multiplied together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𝐴𝑐𝑜𝑠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𝐵𝑠𝑖𝑛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constants to be found.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13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306705"/>
                <a:ext cx="2415469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𝑔</m:t>
                      </m:r>
                      <m:r>
                        <a:rPr lang="en-US" sz="1400" b="0" i="1" smtClean="0">
                          <a:latin typeface="Cambria Math"/>
                        </a:rPr>
                        <m:t>′(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)+</m:t>
                      </m:r>
                      <m:r>
                        <a:rPr lang="en-US" sz="1400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′(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6705"/>
                <a:ext cx="2415469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158908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4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𝑦</m:t>
                    </m:r>
                    <m:r>
                      <a:rPr lang="en-GB" sz="1400" i="1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/>
                      </a:rPr>
                      <m:t>𝑔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𝑥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89089" cy="307777"/>
              </a:xfrm>
              <a:prstGeom prst="rect">
                <a:avLst/>
              </a:prstGeom>
              <a:blipFill>
                <a:blip r:embed="rId4"/>
                <a:stretch>
                  <a:fillRect l="-377" b="-14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560682" y="308610"/>
                <a:ext cx="1583318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0682" y="308610"/>
                <a:ext cx="1583318" cy="5013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093007" y="0"/>
                <a:ext cx="105099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4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400" b="0" dirty="0"/>
                  <a:t>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𝑦</m:t>
                    </m:r>
                    <m:r>
                      <a:rPr lang="en-GB" sz="1400" i="1">
                        <a:latin typeface="Cambria Math"/>
                      </a:rPr>
                      <m:t>=</m:t>
                    </m:r>
                    <m:r>
                      <a:rPr lang="en-GB" sz="1400" i="1">
                        <a:latin typeface="Cambria Math"/>
                      </a:rPr>
                      <m:t>𝑢𝑣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3007" y="0"/>
                <a:ext cx="1050993" cy="307777"/>
              </a:xfrm>
              <a:prstGeom prst="rect">
                <a:avLst/>
              </a:prstGeom>
              <a:blipFill>
                <a:blip r:embed="rId6"/>
                <a:stretch>
                  <a:fillRect l="-568" t="-1852" b="-1296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51300" y="1409700"/>
                <a:ext cx="64434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300" y="1409700"/>
                <a:ext cx="644343" cy="215444"/>
              </a:xfrm>
              <a:prstGeom prst="rect">
                <a:avLst/>
              </a:prstGeom>
              <a:blipFill>
                <a:blip r:embed="rId7"/>
                <a:stretch>
                  <a:fillRect l="-3810" r="-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108700" y="1422400"/>
                <a:ext cx="90646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8700" y="1422400"/>
                <a:ext cx="906467" cy="215444"/>
              </a:xfrm>
              <a:prstGeom prst="rect">
                <a:avLst/>
              </a:prstGeom>
              <a:blipFill>
                <a:blip r:embed="rId8"/>
                <a:stretch>
                  <a:fillRect l="-2013" r="-2685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949700" y="1778000"/>
                <a:ext cx="847924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700" y="1778000"/>
                <a:ext cx="847924" cy="409023"/>
              </a:xfrm>
              <a:prstGeom prst="rect">
                <a:avLst/>
              </a:prstGeom>
              <a:blipFill>
                <a:blip r:embed="rId9"/>
                <a:stretch>
                  <a:fillRect l="-5036" t="-1493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981700" y="2286000"/>
                <a:ext cx="1300869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1700" y="2286000"/>
                <a:ext cx="1300869" cy="409023"/>
              </a:xfrm>
              <a:prstGeom prst="rect">
                <a:avLst/>
              </a:prstGeom>
              <a:blipFill>
                <a:blip r:embed="rId10"/>
                <a:stretch>
                  <a:fillRect l="-93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108700" y="1854200"/>
                <a:ext cx="10524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8700" y="1854200"/>
                <a:ext cx="1052403" cy="215444"/>
              </a:xfrm>
              <a:prstGeom prst="rect">
                <a:avLst/>
              </a:prstGeom>
              <a:blipFill>
                <a:blip r:embed="rId11"/>
                <a:stretch>
                  <a:fillRect l="-1734" r="-578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213600" y="2387600"/>
                <a:ext cx="75238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3600" y="2387600"/>
                <a:ext cx="752385" cy="215444"/>
              </a:xfrm>
              <a:prstGeom prst="rect">
                <a:avLst/>
              </a:prstGeom>
              <a:blipFill>
                <a:blip r:embed="rId12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007100" y="2832100"/>
                <a:ext cx="1485900" cy="4090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7100" y="2832100"/>
                <a:ext cx="1485900" cy="409023"/>
              </a:xfrm>
              <a:prstGeom prst="rect">
                <a:avLst/>
              </a:prstGeom>
              <a:blipFill>
                <a:blip r:embed="rId13"/>
                <a:stretch>
                  <a:fillRect l="-2049" t="-1493" r="-1639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4711441" y="1527370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4825741" y="1612900"/>
            <a:ext cx="12575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p:sp>
        <p:nvSpPr>
          <p:cNvPr id="49" name="Arc 48"/>
          <p:cNvSpPr/>
          <p:nvPr/>
        </p:nvSpPr>
        <p:spPr>
          <a:xfrm>
            <a:off x="7200641" y="1552770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7975600" y="1968500"/>
            <a:ext cx="116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 using the chain rule</a:t>
            </a:r>
          </a:p>
        </p:txBody>
      </p:sp>
      <p:sp>
        <p:nvSpPr>
          <p:cNvPr id="51" name="Arc 50"/>
          <p:cNvSpPr/>
          <p:nvPr/>
        </p:nvSpPr>
        <p:spPr>
          <a:xfrm>
            <a:off x="7861041" y="2048070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7632441" y="2594170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7784841" y="2679700"/>
            <a:ext cx="8130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251441" y="1524000"/>
            <a:ext cx="1282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 as a power</a:t>
            </a:r>
          </a:p>
        </p:txBody>
      </p:sp>
      <p:sp>
        <p:nvSpPr>
          <p:cNvPr id="55" name="Freeform 54"/>
          <p:cNvSpPr/>
          <p:nvPr/>
        </p:nvSpPr>
        <p:spPr>
          <a:xfrm>
            <a:off x="4038600" y="1371600"/>
            <a:ext cx="673100" cy="2794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3937000" y="1738863"/>
            <a:ext cx="863600" cy="496337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6083300" y="1778001"/>
            <a:ext cx="1168400" cy="3556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6007100" y="2767563"/>
            <a:ext cx="1473200" cy="521737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398382" y="3966210"/>
                <a:ext cx="1583318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8382" y="3966210"/>
                <a:ext cx="1583318" cy="501356"/>
              </a:xfrm>
              <a:prstGeom prst="rect">
                <a:avLst/>
              </a:prstGeom>
              <a:blipFill>
                <a:blip r:embed="rId14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4076700" y="3354031"/>
            <a:ext cx="4559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we can replace all terms in the product rule…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411082" y="4613910"/>
                <a:ext cx="630364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082" y="4613910"/>
                <a:ext cx="630364" cy="501356"/>
              </a:xfrm>
              <a:prstGeom prst="rect">
                <a:avLst/>
              </a:prstGeom>
              <a:blipFill>
                <a:blip r:embed="rId15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855582" y="4728210"/>
                <a:ext cx="64928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582" y="4728210"/>
                <a:ext cx="649280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236582" y="4728210"/>
                <a:ext cx="1422121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𝑥𝑐𝑜𝑠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6582" y="4728210"/>
                <a:ext cx="1422121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404982" y="4728210"/>
                <a:ext cx="41229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 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4982" y="4728210"/>
                <a:ext cx="412292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/>
              <p:cNvSpPr/>
              <p:nvPr/>
            </p:nvSpPr>
            <p:spPr>
              <a:xfrm>
                <a:off x="6563244" y="4731762"/>
                <a:ext cx="89960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4" name="Rectangle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3244" y="4731762"/>
                <a:ext cx="899605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/>
              <p:cNvSpPr/>
              <p:nvPr/>
            </p:nvSpPr>
            <p:spPr>
              <a:xfrm>
                <a:off x="7236344" y="4731762"/>
                <a:ext cx="73430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5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344" y="4731762"/>
                <a:ext cx="734304" cy="307777"/>
              </a:xfrm>
              <a:prstGeom prst="rect">
                <a:avLst/>
              </a:prstGeom>
              <a:blipFill>
                <a:blip r:embed="rId20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Arc 95"/>
          <p:cNvSpPr/>
          <p:nvPr/>
        </p:nvSpPr>
        <p:spPr>
          <a:xfrm>
            <a:off x="7822941" y="4292600"/>
            <a:ext cx="228859" cy="5969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TextBox 96"/>
          <p:cNvSpPr txBox="1"/>
          <p:nvPr/>
        </p:nvSpPr>
        <p:spPr>
          <a:xfrm>
            <a:off x="7988041" y="4152900"/>
            <a:ext cx="12448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expressions from above</a:t>
            </a:r>
          </a:p>
        </p:txBody>
      </p:sp>
      <p:sp>
        <p:nvSpPr>
          <p:cNvPr id="98" name="Freeform 97"/>
          <p:cNvSpPr/>
          <p:nvPr/>
        </p:nvSpPr>
        <p:spPr>
          <a:xfrm>
            <a:off x="4914900" y="4101063"/>
            <a:ext cx="203200" cy="255038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4991100" y="4749800"/>
            <a:ext cx="381000" cy="2413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5092700" y="4000500"/>
            <a:ext cx="254000" cy="4318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5372100" y="4762500"/>
            <a:ext cx="1130300" cy="2286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5499100" y="4113763"/>
            <a:ext cx="165100" cy="255037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6667500" y="4775200"/>
            <a:ext cx="698500" cy="2286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5638800" y="3999463"/>
            <a:ext cx="254000" cy="445537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7366000" y="4761463"/>
            <a:ext cx="457200" cy="229637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4411082" y="5248910"/>
                <a:ext cx="630364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082" y="5248910"/>
                <a:ext cx="630364" cy="501356"/>
              </a:xfrm>
              <a:prstGeom prst="rect">
                <a:avLst/>
              </a:prstGeom>
              <a:blipFill>
                <a:blip r:embed="rId21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4972050" y="5422900"/>
                <a:ext cx="130369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2050" y="5422900"/>
                <a:ext cx="1303690" cy="215444"/>
              </a:xfrm>
              <a:prstGeom prst="rect">
                <a:avLst/>
              </a:prstGeom>
              <a:blipFill>
                <a:blip r:embed="rId22"/>
                <a:stretch>
                  <a:fillRect l="-2817" r="-2347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Rectangle 107"/>
              <p:cNvSpPr/>
              <p:nvPr/>
            </p:nvSpPr>
            <p:spPr>
              <a:xfrm>
                <a:off x="6182244" y="5379462"/>
                <a:ext cx="143641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8" name="Rectangle 10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2244" y="5379462"/>
                <a:ext cx="1436419" cy="30777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TextBox 108"/>
          <p:cNvSpPr txBox="1"/>
          <p:nvPr/>
        </p:nvSpPr>
        <p:spPr>
          <a:xfrm>
            <a:off x="7810241" y="5054600"/>
            <a:ext cx="12448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110" name="Arc 109"/>
          <p:cNvSpPr/>
          <p:nvPr/>
        </p:nvSpPr>
        <p:spPr>
          <a:xfrm>
            <a:off x="7772141" y="4914900"/>
            <a:ext cx="241559" cy="5715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/>
              <p:cNvSpPr txBox="1"/>
              <p:nvPr/>
            </p:nvSpPr>
            <p:spPr>
              <a:xfrm>
                <a:off x="469901" y="4419600"/>
                <a:ext cx="30099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Compare what we have with what we are aiming for – notice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has been factorised out?</a:t>
                </a:r>
              </a:p>
            </p:txBody>
          </p:sp>
        </mc:Choice>
        <mc:Fallback xmlns=""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901" y="4419600"/>
                <a:ext cx="3009900" cy="738664"/>
              </a:xfrm>
              <a:prstGeom prst="rect">
                <a:avLst/>
              </a:prstGeom>
              <a:blipFill>
                <a:blip r:embed="rId24"/>
                <a:stretch>
                  <a:fillRect t="-1653" r="-405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889000" y="3302000"/>
            <a:ext cx="863600" cy="3429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>
                <a:off x="4411082" y="5833110"/>
                <a:ext cx="630364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082" y="5833110"/>
                <a:ext cx="630364" cy="501356"/>
              </a:xfrm>
              <a:prstGeom prst="rect">
                <a:avLst/>
              </a:prstGeom>
              <a:blipFill>
                <a:blip r:embed="rId15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4959350" y="5994400"/>
                <a:ext cx="74584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9350" y="5994400"/>
                <a:ext cx="745845" cy="215444"/>
              </a:xfrm>
              <a:prstGeom prst="rect">
                <a:avLst/>
              </a:prstGeom>
              <a:blipFill>
                <a:blip r:embed="rId25"/>
                <a:stretch>
                  <a:fillRect l="-3279" r="-4098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Rectangle 114"/>
              <p:cNvSpPr/>
              <p:nvPr/>
            </p:nvSpPr>
            <p:spPr>
              <a:xfrm>
                <a:off x="5585344" y="5950962"/>
                <a:ext cx="169238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5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5344" y="5950962"/>
                <a:ext cx="1692386" cy="307777"/>
              </a:xfrm>
              <a:prstGeom prst="rect">
                <a:avLst/>
              </a:prstGeom>
              <a:blipFill>
                <a:blip r:embed="rId2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7568941" y="5524500"/>
                <a:ext cx="148615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Factorise out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part </a:t>
                </a:r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8941" y="5524500"/>
                <a:ext cx="1486159" cy="738664"/>
              </a:xfrm>
              <a:prstGeom prst="rect">
                <a:avLst/>
              </a:prstGeom>
              <a:blipFill>
                <a:blip r:embed="rId27"/>
                <a:stretch>
                  <a:fillRect t="-826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7" name="Arc 116"/>
          <p:cNvSpPr/>
          <p:nvPr/>
        </p:nvSpPr>
        <p:spPr>
          <a:xfrm>
            <a:off x="7441941" y="5524500"/>
            <a:ext cx="241559" cy="5715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Freeform 117"/>
          <p:cNvSpPr/>
          <p:nvPr/>
        </p:nvSpPr>
        <p:spPr>
          <a:xfrm>
            <a:off x="5067300" y="5410200"/>
            <a:ext cx="736600" cy="2286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6565900" y="5410200"/>
            <a:ext cx="825500" cy="2159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4940300" y="5981700"/>
            <a:ext cx="787400" cy="228600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80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3" grpId="0"/>
      <p:bldP spid="44" grpId="0"/>
      <p:bldP spid="45" grpId="0"/>
      <p:bldP spid="46" grpId="0"/>
      <p:bldP spid="47" grpId="0" animBg="1"/>
      <p:bldP spid="48" grpId="0"/>
      <p:bldP spid="49" grpId="0" animBg="1"/>
      <p:bldP spid="50" grpId="0"/>
      <p:bldP spid="51" grpId="0" animBg="1"/>
      <p:bldP spid="52" grpId="0" animBg="1"/>
      <p:bldP spid="53" grpId="0"/>
      <p:bldP spid="54" grpId="0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/>
      <p:bldP spid="60" grpId="0"/>
      <p:bldP spid="62" grpId="0"/>
      <p:bldP spid="67" grpId="0"/>
      <p:bldP spid="68" grpId="0"/>
      <p:bldP spid="77" grpId="0"/>
      <p:bldP spid="94" grpId="0"/>
      <p:bldP spid="95" grpId="0"/>
      <p:bldP spid="96" grpId="0" animBg="1"/>
      <p:bldP spid="97" grpId="0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/>
      <p:bldP spid="107" grpId="0"/>
      <p:bldP spid="108" grpId="0"/>
      <p:bldP spid="109" grpId="0"/>
      <p:bldP spid="110" grpId="0" animBg="1"/>
      <p:bldP spid="112" grpId="0"/>
      <p:bldP spid="2" grpId="0" animBg="1"/>
      <p:bldP spid="2" grpId="1" animBg="1"/>
      <p:bldP spid="113" grpId="0"/>
      <p:bldP spid="114" grpId="0"/>
      <p:bldP spid="115" grpId="0"/>
      <p:bldP spid="116" grpId="0"/>
      <p:bldP spid="117" grpId="0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297434-8FA6-408C-BE46-3925A1C6C3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3979C3-D866-48D8-B238-3836CE1A30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605471-E0F5-4AE1-B63D-4ED7AFF24179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3709</TotalTime>
  <Words>1928</Words>
  <Application>Microsoft Office PowerPoint</Application>
  <PresentationFormat>On-screen Show (4:3)</PresentationFormat>
  <Paragraphs>171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Bodoni MT Black</vt:lpstr>
      <vt:lpstr>Calibri</vt:lpstr>
      <vt:lpstr>Calibri Light</vt:lpstr>
      <vt:lpstr>Cambria Math</vt:lpstr>
      <vt:lpstr>Comic Sans MS</vt:lpstr>
      <vt:lpstr>Henny Penny</vt:lpstr>
      <vt:lpstr>Wingdings</vt:lpstr>
      <vt:lpstr>Office Theme</vt:lpstr>
      <vt:lpstr>PowerPoint Presentation</vt:lpstr>
      <vt:lpstr>Differentiation</vt:lpstr>
      <vt:lpstr>Differentiation</vt:lpstr>
      <vt:lpstr>Differentiation</vt:lpstr>
      <vt:lpstr>Differentiation</vt:lpstr>
      <vt:lpstr>Differentiation</vt:lpstr>
      <vt:lpstr>Differentiation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880</cp:revision>
  <dcterms:created xsi:type="dcterms:W3CDTF">2018-04-30T00:32:33Z</dcterms:created>
  <dcterms:modified xsi:type="dcterms:W3CDTF">2020-12-27T19:27:11Z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