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354" r:id="rId5"/>
    <p:sldId id="404" r:id="rId6"/>
    <p:sldId id="405" r:id="rId7"/>
    <p:sldId id="406" r:id="rId8"/>
    <p:sldId id="407" r:id="rId9"/>
    <p:sldId id="408" r:id="rId10"/>
    <p:sldId id="412" r:id="rId11"/>
    <p:sldId id="413" r:id="rId12"/>
    <p:sldId id="415" r:id="rId13"/>
    <p:sldId id="41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559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539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536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278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4.png"/><Relationship Id="rId13" Type="http://schemas.openxmlformats.org/officeDocument/2006/relationships/image" Target="../media/image3220.png"/><Relationship Id="rId18" Type="http://schemas.openxmlformats.org/officeDocument/2006/relationships/image" Target="../media/image322.png"/><Relationship Id="rId7" Type="http://schemas.openxmlformats.org/officeDocument/2006/relationships/image" Target="../media/image303.png"/><Relationship Id="rId12" Type="http://schemas.openxmlformats.org/officeDocument/2006/relationships/image" Target="../media/image320.png"/><Relationship Id="rId17" Type="http://schemas.openxmlformats.org/officeDocument/2006/relationships/image" Target="../media/image321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7.png"/><Relationship Id="rId11" Type="http://schemas.openxmlformats.org/officeDocument/2006/relationships/image" Target="../media/image2320.png"/><Relationship Id="rId5" Type="http://schemas.openxmlformats.org/officeDocument/2006/relationships/image" Target="../media/image301.png"/><Relationship Id="rId15" Type="http://schemas.openxmlformats.org/officeDocument/2006/relationships/image" Target="../media/image3230.png"/><Relationship Id="rId10" Type="http://schemas.openxmlformats.org/officeDocument/2006/relationships/image" Target="../media/image319.png"/><Relationship Id="rId19" Type="http://schemas.openxmlformats.org/officeDocument/2006/relationships/image" Target="../media/image323.png"/><Relationship Id="rId4" Type="http://schemas.openxmlformats.org/officeDocument/2006/relationships/image" Target="../media/image3180.png"/><Relationship Id="rId9" Type="http://schemas.openxmlformats.org/officeDocument/2006/relationships/image" Target="../media/image318.png"/><Relationship Id="rId14" Type="http://schemas.openxmlformats.org/officeDocument/2006/relationships/image" Target="../media/image235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8.png"/><Relationship Id="rId2" Type="http://schemas.openxmlformats.org/officeDocument/2006/relationships/image" Target="../media/image2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5.png"/><Relationship Id="rId13" Type="http://schemas.openxmlformats.org/officeDocument/2006/relationships/image" Target="../media/image230.png"/><Relationship Id="rId18" Type="http://schemas.openxmlformats.org/officeDocument/2006/relationships/image" Target="../media/image235.png"/><Relationship Id="rId3" Type="http://schemas.openxmlformats.org/officeDocument/2006/relationships/image" Target="../media/image219.png"/><Relationship Id="rId21" Type="http://schemas.openxmlformats.org/officeDocument/2006/relationships/image" Target="../media/image238.png"/><Relationship Id="rId7" Type="http://schemas.openxmlformats.org/officeDocument/2006/relationships/image" Target="../media/image224.png"/><Relationship Id="rId12" Type="http://schemas.openxmlformats.org/officeDocument/2006/relationships/image" Target="../media/image229.png"/><Relationship Id="rId17" Type="http://schemas.openxmlformats.org/officeDocument/2006/relationships/image" Target="../media/image234.png"/><Relationship Id="rId2" Type="http://schemas.openxmlformats.org/officeDocument/2006/relationships/image" Target="../media/image220.png"/><Relationship Id="rId16" Type="http://schemas.openxmlformats.org/officeDocument/2006/relationships/image" Target="../media/image233.png"/><Relationship Id="rId20" Type="http://schemas.openxmlformats.org/officeDocument/2006/relationships/image" Target="../media/image2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3.png"/><Relationship Id="rId11" Type="http://schemas.openxmlformats.org/officeDocument/2006/relationships/image" Target="../media/image228.png"/><Relationship Id="rId5" Type="http://schemas.openxmlformats.org/officeDocument/2006/relationships/image" Target="../media/image222.png"/><Relationship Id="rId15" Type="http://schemas.openxmlformats.org/officeDocument/2006/relationships/image" Target="../media/image232.png"/><Relationship Id="rId10" Type="http://schemas.openxmlformats.org/officeDocument/2006/relationships/image" Target="../media/image227.png"/><Relationship Id="rId19" Type="http://schemas.openxmlformats.org/officeDocument/2006/relationships/image" Target="../media/image236.png"/><Relationship Id="rId4" Type="http://schemas.openxmlformats.org/officeDocument/2006/relationships/image" Target="../media/image221.png"/><Relationship Id="rId9" Type="http://schemas.openxmlformats.org/officeDocument/2006/relationships/image" Target="../media/image226.png"/><Relationship Id="rId14" Type="http://schemas.openxmlformats.org/officeDocument/2006/relationships/image" Target="../media/image231.png"/><Relationship Id="rId22" Type="http://schemas.openxmlformats.org/officeDocument/2006/relationships/image" Target="../media/image23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2.png"/><Relationship Id="rId13" Type="http://schemas.openxmlformats.org/officeDocument/2006/relationships/image" Target="../media/image255.png"/><Relationship Id="rId18" Type="http://schemas.openxmlformats.org/officeDocument/2006/relationships/image" Target="../media/image260.png"/><Relationship Id="rId3" Type="http://schemas.openxmlformats.org/officeDocument/2006/relationships/image" Target="../media/image219.png"/><Relationship Id="rId7" Type="http://schemas.openxmlformats.org/officeDocument/2006/relationships/image" Target="../media/image244.png"/><Relationship Id="rId12" Type="http://schemas.openxmlformats.org/officeDocument/2006/relationships/image" Target="../media/image232.png"/><Relationship Id="rId17" Type="http://schemas.openxmlformats.org/officeDocument/2006/relationships/image" Target="../media/image259.png"/><Relationship Id="rId2" Type="http://schemas.openxmlformats.org/officeDocument/2006/relationships/image" Target="../media/image240.png"/><Relationship Id="rId16" Type="http://schemas.openxmlformats.org/officeDocument/2006/relationships/image" Target="../media/image258.png"/><Relationship Id="rId20" Type="http://schemas.openxmlformats.org/officeDocument/2006/relationships/image" Target="../media/image2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3.png"/><Relationship Id="rId11" Type="http://schemas.openxmlformats.org/officeDocument/2006/relationships/image" Target="../media/image231.png"/><Relationship Id="rId5" Type="http://schemas.openxmlformats.org/officeDocument/2006/relationships/image" Target="../media/image242.png"/><Relationship Id="rId15" Type="http://schemas.openxmlformats.org/officeDocument/2006/relationships/image" Target="../media/image257.png"/><Relationship Id="rId10" Type="http://schemas.openxmlformats.org/officeDocument/2006/relationships/image" Target="../media/image254.png"/><Relationship Id="rId19" Type="http://schemas.openxmlformats.org/officeDocument/2006/relationships/image" Target="../media/image261.png"/><Relationship Id="rId4" Type="http://schemas.openxmlformats.org/officeDocument/2006/relationships/image" Target="../media/image241.png"/><Relationship Id="rId9" Type="http://schemas.openxmlformats.org/officeDocument/2006/relationships/image" Target="../media/image253.png"/><Relationship Id="rId14" Type="http://schemas.openxmlformats.org/officeDocument/2006/relationships/image" Target="../media/image25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8.png"/><Relationship Id="rId3" Type="http://schemas.openxmlformats.org/officeDocument/2006/relationships/image" Target="../media/image263.png"/><Relationship Id="rId7" Type="http://schemas.openxmlformats.org/officeDocument/2006/relationships/image" Target="../media/image267.png"/><Relationship Id="rId2" Type="http://schemas.openxmlformats.org/officeDocument/2006/relationships/image" Target="../media/image2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6.png"/><Relationship Id="rId5" Type="http://schemas.openxmlformats.org/officeDocument/2006/relationships/image" Target="../media/image265.png"/><Relationship Id="rId4" Type="http://schemas.openxmlformats.org/officeDocument/2006/relationships/image" Target="../media/image26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4.png"/><Relationship Id="rId13" Type="http://schemas.openxmlformats.org/officeDocument/2006/relationships/image" Target="../media/image279.png"/><Relationship Id="rId18" Type="http://schemas.openxmlformats.org/officeDocument/2006/relationships/image" Target="../media/image284.png"/><Relationship Id="rId3" Type="http://schemas.openxmlformats.org/officeDocument/2006/relationships/image" Target="../media/image219.png"/><Relationship Id="rId7" Type="http://schemas.openxmlformats.org/officeDocument/2006/relationships/image" Target="../media/image273.png"/><Relationship Id="rId12" Type="http://schemas.openxmlformats.org/officeDocument/2006/relationships/image" Target="../media/image278.png"/><Relationship Id="rId17" Type="http://schemas.openxmlformats.org/officeDocument/2006/relationships/image" Target="../media/image283.png"/><Relationship Id="rId2" Type="http://schemas.openxmlformats.org/officeDocument/2006/relationships/image" Target="../media/image269.png"/><Relationship Id="rId16" Type="http://schemas.openxmlformats.org/officeDocument/2006/relationships/image" Target="../media/image2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2.png"/><Relationship Id="rId11" Type="http://schemas.openxmlformats.org/officeDocument/2006/relationships/image" Target="../media/image277.png"/><Relationship Id="rId5" Type="http://schemas.openxmlformats.org/officeDocument/2006/relationships/image" Target="../media/image271.png"/><Relationship Id="rId15" Type="http://schemas.openxmlformats.org/officeDocument/2006/relationships/image" Target="../media/image281.png"/><Relationship Id="rId10" Type="http://schemas.openxmlformats.org/officeDocument/2006/relationships/image" Target="../media/image276.png"/><Relationship Id="rId4" Type="http://schemas.openxmlformats.org/officeDocument/2006/relationships/image" Target="../media/image270.png"/><Relationship Id="rId9" Type="http://schemas.openxmlformats.org/officeDocument/2006/relationships/image" Target="../media/image275.png"/><Relationship Id="rId14" Type="http://schemas.openxmlformats.org/officeDocument/2006/relationships/image" Target="../media/image28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0.png"/><Relationship Id="rId13" Type="http://schemas.openxmlformats.org/officeDocument/2006/relationships/image" Target="../media/image1100.png"/><Relationship Id="rId18" Type="http://schemas.openxmlformats.org/officeDocument/2006/relationships/image" Target="../media/image300.png"/><Relationship Id="rId7" Type="http://schemas.openxmlformats.org/officeDocument/2006/relationships/image" Target="../media/image1210.png"/><Relationship Id="rId12" Type="http://schemas.openxmlformats.org/officeDocument/2006/relationships/image" Target="../media/image1260.png"/><Relationship Id="rId17" Type="http://schemas.openxmlformats.org/officeDocument/2006/relationships/image" Target="../media/image29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6.png"/><Relationship Id="rId11" Type="http://schemas.openxmlformats.org/officeDocument/2006/relationships/image" Target="../media/image1250.png"/><Relationship Id="rId5" Type="http://schemas.openxmlformats.org/officeDocument/2006/relationships/image" Target="../media/image1190.png"/><Relationship Id="rId15" Type="http://schemas.openxmlformats.org/officeDocument/2006/relationships/image" Target="../media/image297.png"/><Relationship Id="rId10" Type="http://schemas.openxmlformats.org/officeDocument/2006/relationships/image" Target="../media/image1240.png"/><Relationship Id="rId9" Type="http://schemas.openxmlformats.org/officeDocument/2006/relationships/image" Target="../media/image1230.png"/><Relationship Id="rId14" Type="http://schemas.openxmlformats.org/officeDocument/2006/relationships/image" Target="../media/image127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4.png"/><Relationship Id="rId13" Type="http://schemas.openxmlformats.org/officeDocument/2006/relationships/image" Target="../media/image2340.png"/><Relationship Id="rId18" Type="http://schemas.openxmlformats.org/officeDocument/2006/relationships/image" Target="../media/image309.png"/><Relationship Id="rId7" Type="http://schemas.openxmlformats.org/officeDocument/2006/relationships/image" Target="../media/image303.png"/><Relationship Id="rId12" Type="http://schemas.openxmlformats.org/officeDocument/2006/relationships/image" Target="../media/image307.png"/><Relationship Id="rId17" Type="http://schemas.openxmlformats.org/officeDocument/2006/relationships/image" Target="../media/image30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3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2.png"/><Relationship Id="rId11" Type="http://schemas.openxmlformats.org/officeDocument/2006/relationships/image" Target="../media/image2320.png"/><Relationship Id="rId5" Type="http://schemas.openxmlformats.org/officeDocument/2006/relationships/image" Target="../media/image301.png"/><Relationship Id="rId15" Type="http://schemas.openxmlformats.org/officeDocument/2006/relationships/image" Target="../media/image2360.png"/><Relationship Id="rId10" Type="http://schemas.openxmlformats.org/officeDocument/2006/relationships/image" Target="../media/image306.png"/><Relationship Id="rId19" Type="http://schemas.openxmlformats.org/officeDocument/2006/relationships/image" Target="../media/image310.png"/><Relationship Id="rId4" Type="http://schemas.openxmlformats.org/officeDocument/2006/relationships/image" Target="../media/image2250.png"/><Relationship Id="rId9" Type="http://schemas.openxmlformats.org/officeDocument/2006/relationships/image" Target="../media/image305.png"/><Relationship Id="rId14" Type="http://schemas.openxmlformats.org/officeDocument/2006/relationships/image" Target="../media/image23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4.png"/><Relationship Id="rId13" Type="http://schemas.openxmlformats.org/officeDocument/2006/relationships/image" Target="../media/image2980.png"/><Relationship Id="rId18" Type="http://schemas.openxmlformats.org/officeDocument/2006/relationships/image" Target="../media/image315.png"/><Relationship Id="rId7" Type="http://schemas.openxmlformats.org/officeDocument/2006/relationships/image" Target="../media/image303.png"/><Relationship Id="rId12" Type="http://schemas.openxmlformats.org/officeDocument/2006/relationships/image" Target="../media/image313.png"/><Relationship Id="rId17" Type="http://schemas.openxmlformats.org/officeDocument/2006/relationships/image" Target="../media/image314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0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2.png"/><Relationship Id="rId11" Type="http://schemas.openxmlformats.org/officeDocument/2006/relationships/image" Target="../media/image2320.png"/><Relationship Id="rId5" Type="http://schemas.openxmlformats.org/officeDocument/2006/relationships/image" Target="../media/image301.png"/><Relationship Id="rId15" Type="http://schemas.openxmlformats.org/officeDocument/2006/relationships/image" Target="../media/image2990.png"/><Relationship Id="rId10" Type="http://schemas.openxmlformats.org/officeDocument/2006/relationships/image" Target="../media/image312.png"/><Relationship Id="rId19" Type="http://schemas.openxmlformats.org/officeDocument/2006/relationships/image" Target="../media/image316.png"/><Relationship Id="rId4" Type="http://schemas.openxmlformats.org/officeDocument/2006/relationships/image" Target="../media/image2940.png"/><Relationship Id="rId9" Type="http://schemas.openxmlformats.org/officeDocument/2006/relationships/image" Target="../media/image311.png"/><Relationship Id="rId14" Type="http://schemas.openxmlformats.org/officeDocument/2006/relationships/image" Target="../media/image23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4334" y="2190655"/>
            <a:ext cx="797846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Exercise 9C</a:t>
            </a:r>
          </a:p>
        </p:txBody>
      </p:sp>
    </p:spTree>
    <p:extLst>
      <p:ext uri="{BB962C8B-B14F-4D97-AF65-F5344CB8AC3E}">
        <p14:creationId xmlns:p14="http://schemas.microsoft.com/office/powerpoint/2010/main" val="139469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13216" y="1407226"/>
                <a:ext cx="22357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𝑐𝑜𝑠</m:t>
                      </m:r>
                      <m:r>
                        <a:rPr lang="en-US" sz="2800" b="0" i="1" smtClean="0">
                          <a:latin typeface="Cambria Math"/>
                        </a:rPr>
                        <m:t>⁡</m:t>
                      </m:r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216" y="1407226"/>
                <a:ext cx="223574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𝑓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blipFill>
                <a:blip r:embed="rId5"/>
                <a:stretch>
                  <a:fillRect l="-4059" t="-9091" r="-1107" b="-24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89366" y="4195949"/>
                <a:ext cx="1777858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366" y="4195949"/>
                <a:ext cx="1777858" cy="6767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blipFill>
                <a:blip r:embed="rId7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47954" y="2802576"/>
                <a:ext cx="12533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𝑐𝑜𝑠𝑢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954" y="2802576"/>
                <a:ext cx="1253355" cy="400110"/>
              </a:xfrm>
              <a:prstGeom prst="rect">
                <a:avLst/>
              </a:prstGeom>
              <a:blipFill>
                <a:blip r:embed="rId9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91596" y="3299361"/>
                <a:ext cx="1574534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=−</m:t>
                      </m:r>
                      <m:r>
                        <a:rPr lang="en-US" sz="2000" b="0" i="1" smtClean="0">
                          <a:latin typeface="Cambria Math"/>
                        </a:rPr>
                        <m:t>𝑠𝑖𝑛𝑢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596" y="3299361"/>
                <a:ext cx="1574534" cy="6767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3489459" y="2990439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3729956" y="317740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408809" y="3024085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661182" y="3116049"/>
            <a:ext cx="239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(we know this result from before)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26675" y="5165767"/>
                <a:ext cx="9366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𝑠𝑖𝑛𝑢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675" y="5165767"/>
                <a:ext cx="936603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825340" y="5151913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40" y="5151913"/>
                <a:ext cx="804772" cy="400110"/>
              </a:xfrm>
              <a:prstGeom prst="rect">
                <a:avLst/>
              </a:prstGeom>
              <a:blipFill rotWithShape="1">
                <a:blip r:embed="rId13"/>
                <a:stretch>
                  <a:fillRect l="-758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24695" y="5983185"/>
                <a:ext cx="12867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𝑠𝑖𝑛𝑓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695" y="5983185"/>
                <a:ext cx="1286763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55870" y="5981206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870" y="5981206"/>
                <a:ext cx="804772" cy="400110"/>
              </a:xfrm>
              <a:prstGeom prst="rect">
                <a:avLst/>
              </a:prstGeom>
              <a:blipFill rotWithShape="1">
                <a:blip r:embed="rId16"/>
                <a:stretch>
                  <a:fillRect l="-758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480556" y="4601524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5751709" y="5430817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685428" y="477661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92208" y="5570282"/>
                <a:ext cx="13645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208" y="5570282"/>
                <a:ext cx="1364558" cy="400110"/>
              </a:xfrm>
              <a:prstGeom prst="rect">
                <a:avLst/>
              </a:prstGeom>
              <a:blipFill>
                <a:blip r:embed="rId17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315688" y="3313216"/>
            <a:ext cx="1294411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080660" y="3311237"/>
            <a:ext cx="1427018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199907" y="4223658"/>
            <a:ext cx="407719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779818" y="4221679"/>
            <a:ext cx="407719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231574" y="5165766"/>
            <a:ext cx="767937" cy="3443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928259" y="5179621"/>
            <a:ext cx="593767" cy="3424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178441" y="1097763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Proof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74363" y="1643913"/>
                <a:ext cx="136569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𝑦</m:t>
                    </m:r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63" y="1643913"/>
                <a:ext cx="1365695" cy="246221"/>
              </a:xfrm>
              <a:prstGeom prst="rect">
                <a:avLst/>
              </a:prstGeom>
              <a:blipFill>
                <a:blip r:embed="rId18"/>
                <a:stretch>
                  <a:fillRect l="-8929" t="-27500" r="-625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42969" y="2057570"/>
                <a:ext cx="2307235" cy="3545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69" y="2057570"/>
                <a:ext cx="2307235" cy="354584"/>
              </a:xfrm>
              <a:prstGeom prst="rect">
                <a:avLst/>
              </a:prstGeom>
              <a:blipFill>
                <a:blip r:embed="rId19"/>
                <a:stretch>
                  <a:fillRect l="-5277" t="-1724" r="-2902" b="-2069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572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20" grpId="0" animBg="1"/>
      <p:bldP spid="21" grpId="0" animBg="1"/>
      <p:bldP spid="22" grpId="0"/>
      <p:bldP spid="23" grpId="0"/>
      <p:bldP spid="4" grpId="0" animBg="1"/>
      <p:bldP spid="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4" grpId="0"/>
      <p:bldP spid="51" grpId="0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differentiate using the chain rule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The chain rule is a way of writing a differential as the product of two different differentials</a:t>
            </a: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This will allow you to differentiate increasingly complex functions, and will also be used to prove some of the results you have seen so far…</a:t>
            </a: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73485" y="1389017"/>
                <a:ext cx="1432700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85" y="1389017"/>
                <a:ext cx="1432700" cy="525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73203" y="2125906"/>
                <a:ext cx="43233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true since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𝑑𝑢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would cancel out…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203" y="2125906"/>
                <a:ext cx="4323363" cy="307777"/>
              </a:xfrm>
              <a:prstGeom prst="rect">
                <a:avLst/>
              </a:prstGeom>
              <a:blipFill>
                <a:blip r:embed="rId3"/>
                <a:stretch>
                  <a:fillRect l="-423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6152225" y="1740023"/>
            <a:ext cx="292963" cy="17755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6686365" y="1430784"/>
            <a:ext cx="292963" cy="17755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23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using the chain rule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 using the chain rule.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28057" y="3365863"/>
                <a:ext cx="1432700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057" y="3365863"/>
                <a:ext cx="1432700" cy="525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/>
          <p:nvPr/>
        </p:nvCxnSpPr>
        <p:spPr>
          <a:xfrm flipH="1" flipV="1">
            <a:off x="2752078" y="4021584"/>
            <a:ext cx="701336" cy="67470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436914" y="4003829"/>
            <a:ext cx="525051" cy="7075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92279" y="4750991"/>
                <a:ext cx="2681057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a new function ‘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’, which a function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This means it would be written as ‘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…’ , with the right hand side being all terms in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279" y="4750991"/>
                <a:ext cx="2681057" cy="1600438"/>
              </a:xfrm>
              <a:prstGeom prst="rect">
                <a:avLst/>
              </a:prstGeom>
              <a:blipFill>
                <a:blip r:embed="rId5"/>
                <a:stretch>
                  <a:fillRect t="-38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4743591"/>
                <a:ext cx="2657845" cy="1695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function we create using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must then be used to eliminate all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our current function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If it does not, then we cannot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𝑑𝑢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43591"/>
                <a:ext cx="2657845" cy="1695272"/>
              </a:xfrm>
              <a:prstGeom prst="rect">
                <a:avLst/>
              </a:prstGeom>
              <a:blipFill>
                <a:blip r:embed="rId6"/>
                <a:stretch>
                  <a:fillRect t="-719" r="-1147" b="-3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405850" y="3320249"/>
            <a:ext cx="355106" cy="6214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892424" y="3320249"/>
            <a:ext cx="344749" cy="6243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34973" y="1313894"/>
                <a:ext cx="1388137" cy="249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973" y="1313894"/>
                <a:ext cx="1388137" cy="249043"/>
              </a:xfrm>
              <a:prstGeom prst="rect">
                <a:avLst/>
              </a:prstGeom>
              <a:blipFill>
                <a:blip r:embed="rId7"/>
                <a:stretch>
                  <a:fillRect l="-3084" t="-2500" r="-1322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6299" y="1704512"/>
                <a:ext cx="16473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6299" y="1704512"/>
                <a:ext cx="1647310" cy="338554"/>
              </a:xfrm>
              <a:prstGeom prst="rect">
                <a:avLst/>
              </a:prstGeom>
              <a:blipFill>
                <a:blip r:embed="rId8"/>
                <a:stretch>
                  <a:fillRect l="-1852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169981" y="1296141"/>
            <a:ext cx="798990" cy="2663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001305" y="1750381"/>
            <a:ext cx="1145219" cy="2485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87409" y="2849731"/>
                <a:ext cx="650627" cy="249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409" y="2849731"/>
                <a:ext cx="650627" cy="249043"/>
              </a:xfrm>
              <a:prstGeom prst="rect">
                <a:avLst/>
              </a:prstGeom>
              <a:blipFill>
                <a:blip r:embed="rId9"/>
                <a:stretch>
                  <a:fillRect l="-7477" r="-1869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86363" y="2877845"/>
                <a:ext cx="11260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363" y="2877845"/>
                <a:ext cx="1126014" cy="246221"/>
              </a:xfrm>
              <a:prstGeom prst="rect">
                <a:avLst/>
              </a:prstGeom>
              <a:blipFill>
                <a:blip r:embed="rId10"/>
                <a:stretch>
                  <a:fillRect l="-2162" r="-108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54244" y="3266983"/>
                <a:ext cx="886333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244" y="3266983"/>
                <a:ext cx="886333" cy="467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570953" y="3277340"/>
                <a:ext cx="1357038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953" y="3277340"/>
                <a:ext cx="1357038" cy="4675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327242" y="2991014"/>
            <a:ext cx="318956" cy="54229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574332" y="3136142"/>
            <a:ext cx="10661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36" name="Arc 35"/>
          <p:cNvSpPr/>
          <p:nvPr/>
        </p:nvSpPr>
        <p:spPr>
          <a:xfrm>
            <a:off x="7796713" y="2992494"/>
            <a:ext cx="318956" cy="54229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077835" y="3145020"/>
            <a:ext cx="10661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39899" y="4255109"/>
                <a:ext cx="1270668" cy="4675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899" y="4255109"/>
                <a:ext cx="1270668" cy="4675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H="1">
            <a:off x="5459768" y="2201662"/>
            <a:ext cx="674703" cy="53266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5043997" y="2833456"/>
            <a:ext cx="176073" cy="2485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341182" y="2186233"/>
                <a:ext cx="159798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solidFill>
                      <a:srgbClr val="FF0000"/>
                    </a:solidFill>
                    <a:latin typeface="Comic Sans MS" pitchFamily="66" charset="0"/>
                  </a:rPr>
                  <a:t>We can write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050" dirty="0">
                    <a:solidFill>
                      <a:srgbClr val="FF0000"/>
                    </a:solidFill>
                    <a:latin typeface="Comic Sans MS" pitchFamily="66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182" y="2186233"/>
                <a:ext cx="1597980" cy="415498"/>
              </a:xfrm>
              <a:prstGeom prst="rect">
                <a:avLst/>
              </a:prstGeom>
              <a:blipFill>
                <a:blip r:embed="rId14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6668611" y="2203142"/>
            <a:ext cx="674703" cy="53266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022238" y="2186232"/>
                <a:ext cx="118072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solidFill>
                      <a:srgbClr val="FF0000"/>
                    </a:solidFill>
                    <a:latin typeface="Comic Sans MS" pitchFamily="66" charset="0"/>
                  </a:rPr>
                  <a:t>We have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050" dirty="0">
                    <a:solidFill>
                      <a:srgbClr val="FF0000"/>
                    </a:solidFill>
                    <a:latin typeface="Comic Sans MS" pitchFamily="66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238" y="2186232"/>
                <a:ext cx="1180728" cy="415498"/>
              </a:xfrm>
              <a:prstGeom prst="rect">
                <a:avLst/>
              </a:prstGeom>
              <a:blipFill>
                <a:blip r:embed="rId15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764132" y="1218566"/>
                <a:ext cx="1677879" cy="833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0000FF"/>
                    </a:solidFill>
                    <a:latin typeface="Comic Sans MS" pitchFamily="66" charset="0"/>
                  </a:rPr>
                  <a:t>We can now use this to find both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132" y="1218566"/>
                <a:ext cx="1677879" cy="833498"/>
              </a:xfrm>
              <a:prstGeom prst="rect">
                <a:avLst/>
              </a:prstGeom>
              <a:blipFill>
                <a:blip r:embed="rId16"/>
                <a:stretch>
                  <a:fillRect t="-1460" r="-725" b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4465468" y="3864111"/>
            <a:ext cx="39949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replace these in the chain rule…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41378" y="4851392"/>
                <a:ext cx="494944" cy="4675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378" y="4851392"/>
                <a:ext cx="494944" cy="4675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938527" y="4984557"/>
                <a:ext cx="37760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527" y="4984557"/>
                <a:ext cx="377603" cy="246221"/>
              </a:xfrm>
              <a:prstGeom prst="rect">
                <a:avLst/>
              </a:prstGeom>
              <a:blipFill>
                <a:blip r:embed="rId18"/>
                <a:stretch>
                  <a:fillRect l="-12903" t="-2500" r="-3226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302511" y="4993435"/>
                <a:ext cx="108465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2511" y="4993435"/>
                <a:ext cx="1084656" cy="246221"/>
              </a:xfrm>
              <a:prstGeom prst="rect">
                <a:avLst/>
              </a:prstGeom>
              <a:blipFill>
                <a:blip r:embed="rId19"/>
                <a:stretch>
                  <a:fillRect l="-2809" r="-3371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2858" y="5447676"/>
                <a:ext cx="1854802" cy="4675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858" y="5447676"/>
                <a:ext cx="1854802" cy="46750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453215" y="6061715"/>
                <a:ext cx="2647007" cy="4675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en-GB" sz="1600" dirty="0">
                                  <a:latin typeface="Comic Sans MS" panose="030F0702030302020204" pitchFamily="66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215" y="6061715"/>
                <a:ext cx="2647007" cy="46750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7265533" y="4538687"/>
            <a:ext cx="318956" cy="54229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555530" y="4487028"/>
            <a:ext cx="15884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Replace each part with the expressions we found</a:t>
            </a:r>
          </a:p>
        </p:txBody>
      </p:sp>
      <p:sp>
        <p:nvSpPr>
          <p:cNvPr id="58" name="Arc 57"/>
          <p:cNvSpPr/>
          <p:nvPr/>
        </p:nvSpPr>
        <p:spPr>
          <a:xfrm>
            <a:off x="7213746" y="5152726"/>
            <a:ext cx="318956" cy="54229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7943194" y="5766765"/>
            <a:ext cx="318956" cy="54229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448997" y="5117342"/>
            <a:ext cx="15884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The second term can be written as a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8187324" y="5669238"/>
                <a:ext cx="103657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GB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itchFamily="66" charset="0"/>
                  </a:rPr>
                  <a:t> with the expression from before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7324" y="5669238"/>
                <a:ext cx="1036575" cy="769441"/>
              </a:xfrm>
              <a:prstGeom prst="rect">
                <a:avLst/>
              </a:prstGeom>
              <a:blipFill>
                <a:blip r:embed="rId22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/>
          <p:cNvSpPr/>
          <p:nvPr/>
        </p:nvSpPr>
        <p:spPr>
          <a:xfrm>
            <a:off x="6064929" y="5567779"/>
            <a:ext cx="149440" cy="2663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128552" y="6181818"/>
            <a:ext cx="867052" cy="2663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5942121" y="4983332"/>
            <a:ext cx="369902" cy="2663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934723" y="4239087"/>
            <a:ext cx="306279" cy="52822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515775" y="3246268"/>
            <a:ext cx="908481" cy="52822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408198" y="4250924"/>
            <a:ext cx="329953" cy="52822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6525087" y="4962618"/>
            <a:ext cx="870012" cy="2929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6560598" y="3275859"/>
            <a:ext cx="1395274" cy="5149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28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allAtOnce"/>
      <p:bldP spid="17" grpId="0" build="allAtOnce"/>
      <p:bldP spid="16" grpId="0" animBg="1"/>
      <p:bldP spid="16" grpId="1" animBg="1"/>
      <p:bldP spid="22" grpId="0" animBg="1"/>
      <p:bldP spid="22" grpId="1" animBg="1"/>
      <p:bldP spid="18" grpId="0"/>
      <p:bldP spid="19" grpId="0"/>
      <p:bldP spid="25" grpId="0" animBg="1"/>
      <p:bldP spid="25" grpId="1" animBg="1"/>
      <p:bldP spid="26" grpId="0" animBg="1"/>
      <p:bldP spid="26" grpId="1" animBg="1"/>
      <p:bldP spid="26" grpId="2" animBg="1"/>
      <p:bldP spid="26" grpId="3" animBg="1"/>
      <p:bldP spid="20" grpId="0"/>
      <p:bldP spid="28" grpId="0"/>
      <p:bldP spid="29" grpId="0"/>
      <p:bldP spid="32" grpId="0"/>
      <p:bldP spid="33" grpId="0" animBg="1"/>
      <p:bldP spid="34" grpId="0"/>
      <p:bldP spid="36" grpId="0" animBg="1"/>
      <p:bldP spid="38" grpId="0"/>
      <p:bldP spid="39" grpId="0"/>
      <p:bldP spid="43" grpId="0" animBg="1"/>
      <p:bldP spid="43" grpId="1" animBg="1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5" grpId="0"/>
      <p:bldP spid="56" grpId="0" animBg="1"/>
      <p:bldP spid="57" grpId="0"/>
      <p:bldP spid="58" grpId="0" animBg="1"/>
      <p:bldP spid="60" grpId="0" animBg="1"/>
      <p:bldP spid="62" grpId="0"/>
      <p:bldP spid="63" grpId="0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using the chain rule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770484" y="1083074"/>
                <a:ext cx="8081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484" y="1083074"/>
                <a:ext cx="808106" cy="215444"/>
              </a:xfrm>
              <a:prstGeom prst="rect">
                <a:avLst/>
              </a:prstGeom>
              <a:blipFill>
                <a:blip r:embed="rId4"/>
                <a:stretch>
                  <a:fillRect l="-5303" r="-1515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370991" y="1695634"/>
                <a:ext cx="12049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991" y="1695634"/>
                <a:ext cx="1204945" cy="307777"/>
              </a:xfrm>
              <a:prstGeom prst="rect">
                <a:avLst/>
              </a:prstGeom>
              <a:blipFill>
                <a:blip r:embed="rId5"/>
                <a:stretch>
                  <a:fillRect l="-1515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770484" y="1411549"/>
                <a:ext cx="9525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484" y="1411549"/>
                <a:ext cx="952505" cy="215444"/>
              </a:xfrm>
              <a:prstGeom prst="rect">
                <a:avLst/>
              </a:prstGeom>
              <a:blipFill>
                <a:blip r:embed="rId6"/>
                <a:stretch>
                  <a:fillRect l="-4487" r="-1282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651899" y="2663299"/>
                <a:ext cx="568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899" y="2663299"/>
                <a:ext cx="568489" cy="215444"/>
              </a:xfrm>
              <a:prstGeom prst="rect">
                <a:avLst/>
              </a:prstGeom>
              <a:blipFill>
                <a:blip r:embed="rId7"/>
                <a:stretch>
                  <a:fillRect l="-6452" r="-3226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695241" y="2673657"/>
                <a:ext cx="7253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241" y="2673657"/>
                <a:ext cx="725327" cy="215444"/>
              </a:xfrm>
              <a:prstGeom prst="rect">
                <a:avLst/>
              </a:prstGeom>
              <a:blipFill>
                <a:blip r:embed="rId8"/>
                <a:stretch>
                  <a:fillRect l="-2521" r="-420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545366" y="2974018"/>
                <a:ext cx="775148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366" y="2974018"/>
                <a:ext cx="775148" cy="409023"/>
              </a:xfrm>
              <a:prstGeom prst="rect">
                <a:avLst/>
              </a:prstGeom>
              <a:blipFill>
                <a:blip r:embed="rId9"/>
                <a:stretch>
                  <a:fillRect l="-7874" t="-2985" r="-157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597586" y="2966622"/>
                <a:ext cx="85036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7586" y="2966622"/>
                <a:ext cx="850361" cy="409023"/>
              </a:xfrm>
              <a:prstGeom prst="rect">
                <a:avLst/>
              </a:prstGeom>
              <a:blipFill>
                <a:blip r:embed="rId10"/>
                <a:stretch>
                  <a:fillRect l="-4286" t="-1493" r="-142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5220710" y="2777950"/>
            <a:ext cx="239057" cy="435768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5405657" y="2852055"/>
            <a:ext cx="10661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 flipH="1">
            <a:off x="5255581" y="2032985"/>
            <a:ext cx="674703" cy="53266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136995" y="2017556"/>
                <a:ext cx="159798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solidFill>
                      <a:srgbClr val="FF0000"/>
                    </a:solidFill>
                    <a:latin typeface="Comic Sans MS" pitchFamily="66" charset="0"/>
                  </a:rPr>
                  <a:t>We can write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050" dirty="0">
                    <a:solidFill>
                      <a:srgbClr val="FF0000"/>
                    </a:solidFill>
                    <a:latin typeface="Comic Sans MS" pitchFamily="66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995" y="2017556"/>
                <a:ext cx="1597980" cy="415498"/>
              </a:xfrm>
              <a:prstGeom prst="rect">
                <a:avLst/>
              </a:prstGeom>
              <a:blipFill>
                <a:blip r:embed="rId11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Arrow Connector 80"/>
          <p:cNvCxnSpPr/>
          <p:nvPr/>
        </p:nvCxnSpPr>
        <p:spPr>
          <a:xfrm>
            <a:off x="6277994" y="2034465"/>
            <a:ext cx="674703" cy="53266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631621" y="2017555"/>
                <a:ext cx="118072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solidFill>
                      <a:srgbClr val="FF0000"/>
                    </a:solidFill>
                    <a:latin typeface="Comic Sans MS" pitchFamily="66" charset="0"/>
                  </a:rPr>
                  <a:t>We have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050" dirty="0">
                    <a:solidFill>
                      <a:srgbClr val="FF0000"/>
                    </a:solidFill>
                    <a:latin typeface="Comic Sans MS" pitchFamily="66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621" y="2017555"/>
                <a:ext cx="1180728" cy="415498"/>
              </a:xfrm>
              <a:prstGeom prst="rect">
                <a:avLst/>
              </a:prstGeom>
              <a:blipFill>
                <a:blip r:embed="rId12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413266" y="3864802"/>
                <a:ext cx="1113446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266" y="3864802"/>
                <a:ext cx="1113446" cy="409023"/>
              </a:xfrm>
              <a:prstGeom prst="rect">
                <a:avLst/>
              </a:prstGeom>
              <a:blipFill>
                <a:blip r:embed="rId13"/>
                <a:stretch>
                  <a:fillRect l="-4918" t="-2985" r="-3279" b="-134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Box 83"/>
          <p:cNvSpPr txBox="1"/>
          <p:nvPr/>
        </p:nvSpPr>
        <p:spPr>
          <a:xfrm>
            <a:off x="4172505" y="3491560"/>
            <a:ext cx="39949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replace these in the chain rule…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5414745" y="4363431"/>
                <a:ext cx="432875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4745" y="4363431"/>
                <a:ext cx="432875" cy="409023"/>
              </a:xfrm>
              <a:prstGeom prst="rect">
                <a:avLst/>
              </a:prstGeom>
              <a:blipFill>
                <a:blip r:embed="rId14"/>
                <a:stretch>
                  <a:fillRect l="-12676" t="-2985" r="-4225" b="-134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867506" y="4487718"/>
                <a:ext cx="32938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506" y="4487718"/>
                <a:ext cx="329386" cy="215444"/>
              </a:xfrm>
              <a:prstGeom prst="rect">
                <a:avLst/>
              </a:prstGeom>
              <a:blipFill>
                <a:blip r:embed="rId15"/>
                <a:stretch>
                  <a:fillRect l="-12963" r="-3704"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169346" y="4487718"/>
                <a:ext cx="572721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346" y="4487718"/>
                <a:ext cx="572721" cy="215444"/>
              </a:xfrm>
              <a:prstGeom prst="rect">
                <a:avLst/>
              </a:prstGeom>
              <a:blipFill>
                <a:blip r:embed="rId16"/>
                <a:stretch>
                  <a:fillRect l="-4255" r="-212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407348" y="4906449"/>
                <a:ext cx="1284069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7348" y="4906449"/>
                <a:ext cx="1284069" cy="409023"/>
              </a:xfrm>
              <a:prstGeom prst="rect">
                <a:avLst/>
              </a:prstGeom>
              <a:blipFill>
                <a:blip r:embed="rId17"/>
                <a:stretch>
                  <a:fillRect l="-4265" t="-2985" r="-4265" b="-134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408827" y="5467221"/>
                <a:ext cx="1669624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827" y="5467221"/>
                <a:ext cx="1669624" cy="409023"/>
              </a:xfrm>
              <a:prstGeom prst="rect">
                <a:avLst/>
              </a:prstGeom>
              <a:blipFill>
                <a:blip r:embed="rId18"/>
                <a:stretch>
                  <a:fillRect l="-3285" t="-2985" r="-3285" b="-134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Arc 89"/>
          <p:cNvSpPr/>
          <p:nvPr/>
        </p:nvSpPr>
        <p:spPr>
          <a:xfrm>
            <a:off x="6652973" y="4101483"/>
            <a:ext cx="236099" cy="518174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6854195" y="4087843"/>
            <a:ext cx="19613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Replace each part with the expressions we found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853561" y="4638258"/>
            <a:ext cx="1864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The second term can be written in a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7155402" y="5199031"/>
                <a:ext cx="192645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GB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itchFamily="66" charset="0"/>
                  </a:rPr>
                  <a:t> with the expression from before</a:t>
                </a: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5402" y="5199031"/>
                <a:ext cx="1926453" cy="430887"/>
              </a:xfrm>
              <a:prstGeom prst="rect">
                <a:avLst/>
              </a:prstGeom>
              <a:blipFill>
                <a:blip r:embed="rId19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Arc 101"/>
          <p:cNvSpPr/>
          <p:nvPr/>
        </p:nvSpPr>
        <p:spPr>
          <a:xfrm>
            <a:off x="7370585" y="2823818"/>
            <a:ext cx="239057" cy="435768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7555532" y="2897923"/>
            <a:ext cx="10661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5408827" y="5991003"/>
                <a:ext cx="1370760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827" y="5991003"/>
                <a:ext cx="1370760" cy="409023"/>
              </a:xfrm>
              <a:prstGeom prst="rect">
                <a:avLst/>
              </a:prstGeom>
              <a:blipFill>
                <a:blip r:embed="rId20"/>
                <a:stretch>
                  <a:fillRect l="-4000" t="-2985" r="-889" b="-134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Arc 104"/>
          <p:cNvSpPr/>
          <p:nvPr/>
        </p:nvSpPr>
        <p:spPr>
          <a:xfrm>
            <a:off x="6716597" y="4617868"/>
            <a:ext cx="236099" cy="518174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Arc 105"/>
          <p:cNvSpPr/>
          <p:nvPr/>
        </p:nvSpPr>
        <p:spPr>
          <a:xfrm>
            <a:off x="7019917" y="5160885"/>
            <a:ext cx="236099" cy="518174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Arc 106"/>
          <p:cNvSpPr/>
          <p:nvPr/>
        </p:nvSpPr>
        <p:spPr>
          <a:xfrm>
            <a:off x="6985886" y="5703903"/>
            <a:ext cx="236099" cy="518174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Box 107"/>
          <p:cNvSpPr txBox="1"/>
          <p:nvPr/>
        </p:nvSpPr>
        <p:spPr>
          <a:xfrm>
            <a:off x="7164280" y="5829345"/>
            <a:ext cx="15358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Simplify if possible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5820792" y="3849950"/>
            <a:ext cx="295923" cy="4734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5866660" y="4446234"/>
            <a:ext cx="321076" cy="26781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4536488" y="2938509"/>
            <a:ext cx="781235" cy="47939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6579831" y="2939989"/>
            <a:ext cx="886289" cy="47939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6261715" y="3846991"/>
            <a:ext cx="290005" cy="47939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6325339" y="4487662"/>
            <a:ext cx="412812" cy="2175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5953956" y="5021802"/>
            <a:ext cx="136126" cy="2175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Rectangle 115"/>
          <p:cNvSpPr/>
          <p:nvPr/>
        </p:nvSpPr>
        <p:spPr>
          <a:xfrm>
            <a:off x="5973190" y="5582574"/>
            <a:ext cx="463121" cy="2175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/>
          <p:cNvSpPr/>
          <p:nvPr/>
        </p:nvSpPr>
        <p:spPr>
          <a:xfrm>
            <a:off x="5761606" y="1731144"/>
            <a:ext cx="772359" cy="2175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0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9" grpId="0"/>
      <p:bldP spid="61" grpId="0"/>
      <p:bldP spid="72" grpId="0"/>
      <p:bldP spid="73" grpId="0"/>
      <p:bldP spid="74" grpId="0"/>
      <p:bldP spid="75" grpId="0" animBg="1"/>
      <p:bldP spid="76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 animBg="1"/>
      <p:bldP spid="91" grpId="0"/>
      <p:bldP spid="94" grpId="0"/>
      <p:bldP spid="95" grpId="0"/>
      <p:bldP spid="102" grpId="0" animBg="1"/>
      <p:bldP spid="103" grpId="0"/>
      <p:bldP spid="104" grpId="0"/>
      <p:bldP spid="105" grpId="0" animBg="1"/>
      <p:bldP spid="106" grpId="0" animBg="1"/>
      <p:bldP spid="107" grpId="0" animBg="1"/>
      <p:bldP spid="108" grpId="0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differentiate using the chain rule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As a general rule, using the alternative notation for functions…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65068" y="3222594"/>
                <a:ext cx="134671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068" y="3222594"/>
                <a:ext cx="1346715" cy="246221"/>
              </a:xfrm>
              <a:prstGeom prst="rect">
                <a:avLst/>
              </a:prstGeom>
              <a:blipFill>
                <a:blip r:embed="rId3"/>
                <a:stretch>
                  <a:fillRect l="-9545" t="-27500" r="-1364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954350" y="3781887"/>
                <a:ext cx="2449838" cy="35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350" y="3781887"/>
                <a:ext cx="2449838" cy="354584"/>
              </a:xfrm>
              <a:prstGeom prst="rect">
                <a:avLst/>
              </a:prstGeom>
              <a:blipFill>
                <a:blip r:embed="rId4"/>
                <a:stretch>
                  <a:fillRect l="-5237" r="-2743" b="-20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899821" y="3204838"/>
            <a:ext cx="701336" cy="29296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1901301" y="3809999"/>
            <a:ext cx="1028330" cy="29296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811045" y="4225771"/>
            <a:ext cx="399495" cy="62143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91250" y="4877646"/>
            <a:ext cx="1837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 the bracketed part using the ‘normal’ pattern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 flipH="1" flipV="1">
            <a:off x="3151573" y="4225771"/>
            <a:ext cx="53267" cy="63031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228928" y="4886524"/>
            <a:ext cx="1837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Then multiply by the derivative of the bracketed part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421296" y="3250706"/>
                <a:ext cx="13664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296" y="3250706"/>
                <a:ext cx="1366400" cy="246221"/>
              </a:xfrm>
              <a:prstGeom prst="rect">
                <a:avLst/>
              </a:prstGeom>
              <a:blipFill>
                <a:blip r:embed="rId5"/>
                <a:stretch>
                  <a:fillRect l="-8929" t="-24390" r="-6696" b="-48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083946" y="3792244"/>
                <a:ext cx="2248693" cy="35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946" y="3792244"/>
                <a:ext cx="2248693" cy="354584"/>
              </a:xfrm>
              <a:prstGeom prst="rect">
                <a:avLst/>
              </a:prstGeom>
              <a:blipFill>
                <a:blip r:embed="rId6"/>
                <a:stretch>
                  <a:fillRect l="-5691" r="-2981" b="-224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/>
          <p:cNvSpPr/>
          <p:nvPr/>
        </p:nvSpPr>
        <p:spPr>
          <a:xfrm>
            <a:off x="6047173" y="3241828"/>
            <a:ext cx="701336" cy="2929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048653" y="3846989"/>
            <a:ext cx="778275" cy="2929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5958397" y="4262761"/>
            <a:ext cx="399495" cy="621437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538602" y="4914636"/>
                <a:ext cx="18370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0000FF"/>
                    </a:solidFill>
                    <a:latin typeface="Comic Sans MS" pitchFamily="66" charset="0"/>
                  </a:rPr>
                  <a:t>Differentiate the entire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1200" dirty="0">
                    <a:solidFill>
                      <a:srgbClr val="0000FF"/>
                    </a:solidFill>
                    <a:latin typeface="Comic Sans MS" pitchFamily="66" charset="0"/>
                  </a:rPr>
                  <a:t>term as a whole</a:t>
                </a: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602" y="4914636"/>
                <a:ext cx="1837045" cy="646331"/>
              </a:xfrm>
              <a:prstGeom prst="rect">
                <a:avLst/>
              </a:prstGeom>
              <a:blipFill>
                <a:blip r:embed="rId7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/>
          <p:cNvCxnSpPr/>
          <p:nvPr/>
        </p:nvCxnSpPr>
        <p:spPr>
          <a:xfrm flipH="1" flipV="1">
            <a:off x="7137647" y="4261282"/>
            <a:ext cx="214546" cy="631795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376280" y="4923514"/>
                <a:ext cx="18370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0000FF"/>
                    </a:solidFill>
                    <a:latin typeface="Comic Sans MS" pitchFamily="66" charset="0"/>
                  </a:rPr>
                  <a:t>Then multiply by the derivative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6280" y="4923514"/>
                <a:ext cx="1837045" cy="461665"/>
              </a:xfrm>
              <a:prstGeom prst="rect">
                <a:avLst/>
              </a:prstGeom>
              <a:blipFill>
                <a:blip r:embed="rId8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26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7" grpId="0"/>
      <p:bldP spid="3" grpId="0" animBg="1"/>
      <p:bldP spid="49" grpId="0" animBg="1"/>
      <p:bldP spid="55" grpId="0"/>
      <p:bldP spid="57" grpId="0"/>
      <p:bldP spid="62" grpId="0"/>
      <p:bldP spid="63" grpId="0"/>
      <p:bldP spid="64" grpId="0" animBg="1"/>
      <p:bldP spid="65" grpId="0" animBg="1"/>
      <p:bldP spid="67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using the chain rule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itchFamily="66" charset="0"/>
                  </a:rPr>
                  <a:t>, find the gradient of the curve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4,9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Start by writing the function in a </a:t>
                </a:r>
                <a:r>
                  <a:rPr lang="en-US" sz="1600" dirty="0" err="1">
                    <a:latin typeface="Comic Sans MS" pitchFamily="66" charset="0"/>
                    <a:sym typeface="Wingdings" panose="05000000000000000000" pitchFamily="2" charset="2"/>
                  </a:rPr>
                  <a:t>differentiatable</a:t>
                </a: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form: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167"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01388" y="0"/>
                <a:ext cx="134671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388" y="0"/>
                <a:ext cx="1346715" cy="246221"/>
              </a:xfrm>
              <a:prstGeom prst="rect">
                <a:avLst/>
              </a:prstGeom>
              <a:blipFill>
                <a:blip r:embed="rId4"/>
                <a:stretch>
                  <a:fillRect l="-8482" t="-18182" r="-446" b="-4090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45298" y="0"/>
                <a:ext cx="2449838" cy="3545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298" y="0"/>
                <a:ext cx="2449838" cy="354584"/>
              </a:xfrm>
              <a:prstGeom prst="rect">
                <a:avLst/>
              </a:prstGeom>
              <a:blipFill>
                <a:blip r:embed="rId5"/>
                <a:stretch>
                  <a:fillRect l="-4680" r="-1970" b="-161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777600" y="0"/>
                <a:ext cx="1366400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600" y="0"/>
                <a:ext cx="1366400" cy="246221"/>
              </a:xfrm>
              <a:prstGeom prst="rect">
                <a:avLst/>
              </a:prstGeom>
              <a:blipFill>
                <a:blip r:embed="rId6"/>
                <a:stretch>
                  <a:fillRect l="-8333" t="-18182" r="-5263" b="-4090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895307" y="247855"/>
                <a:ext cx="2248693" cy="3545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307" y="247855"/>
                <a:ext cx="2248693" cy="354584"/>
              </a:xfrm>
              <a:prstGeom prst="rect">
                <a:avLst/>
              </a:prstGeom>
              <a:blipFill>
                <a:blip r:embed="rId7"/>
                <a:stretch>
                  <a:fillRect l="-4826" r="-2681" b="-161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01931" y="4127863"/>
                <a:ext cx="1620315" cy="4158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931" y="4127863"/>
                <a:ext cx="1620315" cy="4158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02924" y="1449978"/>
                <a:ext cx="1620315" cy="4158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924" y="1449978"/>
                <a:ext cx="1620315" cy="4158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11484" y="2151018"/>
                <a:ext cx="55701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484" y="2151018"/>
                <a:ext cx="557011" cy="525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90603" y="2164081"/>
                <a:ext cx="141596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603" y="2164081"/>
                <a:ext cx="1415964" cy="5186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62202" y="2290355"/>
                <a:ext cx="6321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202" y="2290355"/>
                <a:ext cx="632161" cy="276999"/>
              </a:xfrm>
              <a:prstGeom prst="rect">
                <a:avLst/>
              </a:prstGeom>
              <a:blipFill>
                <a:blip r:embed="rId12"/>
                <a:stretch>
                  <a:fillRect l="-12500" t="-4444" r="-1250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07129" y="2904310"/>
                <a:ext cx="55701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129" y="2904310"/>
                <a:ext cx="557011" cy="52591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86248" y="2943498"/>
                <a:ext cx="1507912" cy="400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248" y="2943498"/>
                <a:ext cx="1507912" cy="4009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7288698" y="1785258"/>
            <a:ext cx="244216" cy="63983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402836" y="1753946"/>
            <a:ext cx="17411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 using the rule above</a:t>
            </a:r>
          </a:p>
        </p:txBody>
      </p:sp>
      <p:sp>
        <p:nvSpPr>
          <p:cNvPr id="32" name="Arc 31"/>
          <p:cNvSpPr/>
          <p:nvPr/>
        </p:nvSpPr>
        <p:spPr>
          <a:xfrm>
            <a:off x="7249510" y="2486299"/>
            <a:ext cx="244216" cy="63983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6226629" y="348343"/>
            <a:ext cx="1262742" cy="888274"/>
          </a:xfrm>
          <a:prstGeom prst="straightConnector1">
            <a:avLst/>
          </a:prstGeom>
          <a:ln w="730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381897" y="1454333"/>
            <a:ext cx="1123406" cy="40059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386250" y="2103120"/>
            <a:ext cx="1406435" cy="60524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801394" y="2272938"/>
            <a:ext cx="583476" cy="3309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377543" y="2146664"/>
            <a:ext cx="213360" cy="5617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408022" y="3030584"/>
            <a:ext cx="287383" cy="34834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489922" y="2642219"/>
            <a:ext cx="931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28754" y="3669832"/>
            <a:ext cx="41191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To find the gradient at the coordinate indicated, substitute in the x-value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802773" y="4389121"/>
                <a:ext cx="2076146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773" y="4389121"/>
                <a:ext cx="2076146" cy="52591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07128" y="5020492"/>
                <a:ext cx="2450863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(4)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(4)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128" y="5020492"/>
                <a:ext cx="2450863" cy="52591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20192" y="5695406"/>
                <a:ext cx="877612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92" y="5695406"/>
                <a:ext cx="877612" cy="52591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7227739" y="4641671"/>
            <a:ext cx="244216" cy="63983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450733" y="4754048"/>
                <a:ext cx="12404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0733" y="4754048"/>
                <a:ext cx="1240420" cy="307777"/>
              </a:xfrm>
              <a:prstGeom prst="rect">
                <a:avLst/>
              </a:prstGeom>
              <a:blipFill>
                <a:blip r:embed="rId1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7118882" y="5334002"/>
            <a:ext cx="244216" cy="63983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333168" y="5507339"/>
            <a:ext cx="922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232707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4" grpId="0"/>
      <p:bldP spid="25" grpId="0"/>
      <p:bldP spid="26" grpId="0"/>
      <p:bldP spid="27" grpId="0"/>
      <p:bldP spid="28" grpId="0"/>
      <p:bldP spid="30" grpId="0" animBg="1"/>
      <p:bldP spid="31" grpId="0"/>
      <p:bldP spid="32" grpId="0" animBg="1"/>
      <p:bldP spid="7" grpId="0" animBg="1"/>
      <p:bldP spid="7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/>
      <p:bldP spid="43" grpId="0"/>
      <p:bldP spid="44" grpId="0"/>
      <p:bldP spid="45" grpId="0"/>
      <p:bldP spid="46" grpId="0"/>
      <p:bldP spid="48" grpId="0" animBg="1"/>
      <p:bldP spid="50" grpId="0"/>
      <p:bldP spid="51" grpId="0" animBg="1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462" y="2422709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Proof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05400" y="2286000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𝑢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286000"/>
                <a:ext cx="198120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9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56854" y="1667070"/>
                <a:ext cx="1600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854" y="1667070"/>
                <a:ext cx="1600200" cy="400110"/>
              </a:xfrm>
              <a:prstGeom prst="rect">
                <a:avLst/>
              </a:prstGeom>
              <a:blipFill>
                <a:blip r:embed="rId6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36520" y="2819400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520" y="2819400"/>
                <a:ext cx="1219200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07920" y="3352800"/>
                <a:ext cx="160020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′(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20" y="3352800"/>
                <a:ext cx="1600200" cy="61824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479875" y="2819400"/>
                <a:ext cx="1143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9875" y="2819400"/>
                <a:ext cx="1143000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403675" y="3352800"/>
                <a:ext cx="160020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𝑛𝑢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675" y="3352800"/>
                <a:ext cx="1600200" cy="61824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5003320" y="3048000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155720" y="3200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48" name="Arc 47"/>
          <p:cNvSpPr/>
          <p:nvPr/>
        </p:nvSpPr>
        <p:spPr>
          <a:xfrm>
            <a:off x="7775275" y="3048000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927675" y="3276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334000" y="4114800"/>
                <a:ext cx="1617366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𝑑𝑢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114800"/>
                <a:ext cx="1617366" cy="61824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943600" y="5105400"/>
                <a:ext cx="850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𝑛𝑢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105400"/>
                <a:ext cx="850553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334000" y="4953000"/>
                <a:ext cx="741678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953000"/>
                <a:ext cx="741678" cy="61824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553200" y="5105400"/>
                <a:ext cx="7462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′(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105400"/>
                <a:ext cx="746295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943600" y="5867400"/>
                <a:ext cx="1363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867400"/>
                <a:ext cx="1363387" cy="369332"/>
              </a:xfrm>
              <a:prstGeom prst="rect">
                <a:avLst/>
              </a:prstGeom>
              <a:blipFill>
                <a:blip r:embed="rId1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334000" y="5715000"/>
                <a:ext cx="741678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715000"/>
                <a:ext cx="741678" cy="61824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038391" y="5876730"/>
                <a:ext cx="7462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′(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391" y="5876730"/>
                <a:ext cx="746295" cy="369332"/>
              </a:xfrm>
              <a:prstGeom prst="rect">
                <a:avLst/>
              </a:prstGeom>
              <a:blipFill>
                <a:blip r:embed="rId1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7239000" y="4495800"/>
            <a:ext cx="228600" cy="7620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7620000" y="5257800"/>
            <a:ext cx="228600" cy="7620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5943600" y="4114800"/>
            <a:ext cx="381000" cy="609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6553200" y="3352800"/>
            <a:ext cx="1219200" cy="609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886200" y="3352800"/>
            <a:ext cx="1143000" cy="609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6477000" y="4114800"/>
            <a:ext cx="381000" cy="609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172200" y="5181600"/>
            <a:ext cx="1524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4038600" y="2819400"/>
            <a:ext cx="914400" cy="3810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7467600" y="4648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each differential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848600" y="5486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u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16959" y="2978190"/>
                <a:ext cx="134671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959" y="2978190"/>
                <a:ext cx="1346715" cy="246221"/>
              </a:xfrm>
              <a:prstGeom prst="rect">
                <a:avLst/>
              </a:prstGeom>
              <a:blipFill>
                <a:blip r:embed="rId17"/>
                <a:stretch>
                  <a:fillRect l="-9502" t="-27500" r="-905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36275" y="3391847"/>
                <a:ext cx="2449838" cy="3545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75" y="3391847"/>
                <a:ext cx="2449838" cy="354584"/>
              </a:xfrm>
              <a:prstGeom prst="rect">
                <a:avLst/>
              </a:prstGeom>
              <a:blipFill>
                <a:blip r:embed="rId18"/>
                <a:stretch>
                  <a:fillRect l="-5237" r="-2743" b="-203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81210" y="1506451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We can use the chain rule to prove some of the rules you have seen so far…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051933" y="5126516"/>
            <a:ext cx="613272" cy="3378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662450" y="5115499"/>
            <a:ext cx="520548" cy="38191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6060194" y="5862810"/>
            <a:ext cx="1122803" cy="3837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0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9" grpId="0"/>
      <p:bldP spid="40" grpId="0"/>
      <p:bldP spid="41" grpId="0"/>
      <p:bldP spid="42" grpId="0"/>
      <p:bldP spid="44" grpId="0"/>
      <p:bldP spid="45" grpId="0"/>
      <p:bldP spid="46" grpId="0" animBg="1"/>
      <p:bldP spid="47" grpId="0"/>
      <p:bldP spid="48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/>
      <p:bldP spid="66" grpId="0"/>
      <p:bldP spid="43" grpId="0"/>
      <p:bldP spid="69" grpId="0"/>
      <p:bldP spid="35" grpId="0" animBg="1"/>
      <p:bldP spid="35" grpId="1" animBg="1"/>
      <p:bldP spid="38" grpId="0" animBg="1"/>
      <p:bldP spid="38" grpId="1" animBg="1"/>
      <p:bldP spid="67" grpId="0" animBg="1"/>
      <p:bldP spid="6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10099" y="1407226"/>
                <a:ext cx="1697003" cy="541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099" y="1407226"/>
                <a:ext cx="1697003" cy="541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𝑓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blipFill>
                <a:blip r:embed="rId5"/>
                <a:stretch>
                  <a:fillRect l="-4059" t="-9091" r="-1107" b="-24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89366" y="4195949"/>
                <a:ext cx="1765420" cy="676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366" y="4195949"/>
                <a:ext cx="1765420" cy="6767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blipFill>
                <a:blip r:embed="rId7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02333" y="2802576"/>
                <a:ext cx="10019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333" y="2802576"/>
                <a:ext cx="1001941" cy="400110"/>
              </a:xfrm>
              <a:prstGeom prst="rect">
                <a:avLst/>
              </a:prstGeom>
              <a:blipFill>
                <a:blip r:embed="rId9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45975" y="3299361"/>
                <a:ext cx="1156407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975" y="3299361"/>
                <a:ext cx="1156407" cy="6767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3489459" y="2990439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3729956" y="317740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088176" y="3000335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340549" y="3092299"/>
            <a:ext cx="239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(we know this result from before)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26675" y="5165767"/>
                <a:ext cx="5184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675" y="5165767"/>
                <a:ext cx="518475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397828" y="5163788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28" y="5163788"/>
                <a:ext cx="804772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24695" y="5983185"/>
                <a:ext cx="780150" cy="412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695" y="5983185"/>
                <a:ext cx="780150" cy="41293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657105" y="5981206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105" y="5981206"/>
                <a:ext cx="804772" cy="400110"/>
              </a:xfrm>
              <a:prstGeom prst="rect">
                <a:avLst/>
              </a:prstGeom>
              <a:blipFill rotWithShape="1">
                <a:blip r:embed="rId16"/>
                <a:stretch>
                  <a:fillRect l="-758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053043" y="4589649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5419199" y="5371441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257915" y="4764741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659698" y="5510906"/>
                <a:ext cx="13645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9698" y="5510906"/>
                <a:ext cx="1364558" cy="400110"/>
              </a:xfrm>
              <a:prstGeom prst="rect">
                <a:avLst/>
              </a:prstGeom>
              <a:blipFill>
                <a:blip r:embed="rId1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315688" y="3313216"/>
            <a:ext cx="1294411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163788" y="3334988"/>
            <a:ext cx="1047008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199907" y="4223658"/>
            <a:ext cx="407719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779818" y="4221679"/>
            <a:ext cx="407719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231575" y="5193477"/>
            <a:ext cx="304800" cy="316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536374" y="5191497"/>
            <a:ext cx="570016" cy="3424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178441" y="1097763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Proof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74363" y="1643913"/>
                <a:ext cx="1097352" cy="2564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𝑦</m:t>
                    </m:r>
                    <m:r>
                      <a:rPr lang="en-US" sz="16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/>
                          </a:rPr>
                          <m:t>𝑓</m:t>
                        </m:r>
                        <m:r>
                          <a:rPr lang="en-US" sz="1600" i="1">
                            <a:latin typeface="Cambria Math"/>
                          </a:rPr>
                          <m:t>(</m:t>
                        </m:r>
                        <m:r>
                          <a:rPr lang="en-US" sz="1600" i="1">
                            <a:latin typeface="Cambria Math"/>
                          </a:rPr>
                          <m:t>𝑥</m:t>
                        </m:r>
                        <m:r>
                          <a:rPr lang="en-US" sz="1600" i="1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63" y="1643913"/>
                <a:ext cx="1097352" cy="256480"/>
              </a:xfrm>
              <a:prstGeom prst="rect">
                <a:avLst/>
              </a:prstGeom>
              <a:blipFill>
                <a:blip r:embed="rId18"/>
                <a:stretch>
                  <a:fillRect l="-11111" t="-21429" r="-5000" b="-4761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42969" y="2057570"/>
                <a:ext cx="1884362" cy="3545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69" y="2057570"/>
                <a:ext cx="1884362" cy="354584"/>
              </a:xfrm>
              <a:prstGeom prst="rect">
                <a:avLst/>
              </a:prstGeom>
              <a:blipFill>
                <a:blip r:embed="rId19"/>
                <a:stretch>
                  <a:fillRect l="-6472" t="-1724" r="-3883" b="-2069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578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20" grpId="0" animBg="1"/>
      <p:bldP spid="21" grpId="0" animBg="1"/>
      <p:bldP spid="22" grpId="0"/>
      <p:bldP spid="23" grpId="0"/>
      <p:bldP spid="4" grpId="0" animBg="1"/>
      <p:bldP spid="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4" grpId="0"/>
      <p:bldP spid="51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13216" y="1407226"/>
                <a:ext cx="21992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𝑠𝑖𝑛</m:t>
                      </m:r>
                      <m:r>
                        <a:rPr lang="en-US" sz="2800" b="0" i="1" smtClean="0">
                          <a:latin typeface="Cambria Math"/>
                        </a:rPr>
                        <m:t>⁡</m:t>
                      </m:r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216" y="1407226"/>
                <a:ext cx="2199256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𝑓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blipFill>
                <a:blip r:embed="rId5"/>
                <a:stretch>
                  <a:fillRect l="-4059" t="-9091" r="-1107" b="-24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89366" y="4195949"/>
                <a:ext cx="1765420" cy="676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366" y="4195949"/>
                <a:ext cx="1765420" cy="6767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blipFill>
                <a:blip r:embed="rId7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47954" y="2802576"/>
                <a:ext cx="12206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𝑠𝑖𝑛𝑢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954" y="2802576"/>
                <a:ext cx="1220655" cy="400110"/>
              </a:xfrm>
              <a:prstGeom prst="rect">
                <a:avLst/>
              </a:prstGeom>
              <a:blipFill>
                <a:blip r:embed="rId9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91596" y="3299361"/>
                <a:ext cx="1395382" cy="676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𝑐𝑜𝑠𝑢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596" y="3299361"/>
                <a:ext cx="1395382" cy="6767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3489459" y="2990439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3729956" y="317740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183179" y="3012210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435552" y="3104174"/>
            <a:ext cx="239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(we know this result from before)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26675" y="5165767"/>
                <a:ext cx="769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𝑐𝑜𝑠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675" y="5165767"/>
                <a:ext cx="769890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694711" y="5140038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711" y="5140038"/>
                <a:ext cx="804772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24695" y="5983185"/>
                <a:ext cx="11200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𝑐𝑜𝑠𝑓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695" y="5983185"/>
                <a:ext cx="1120050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977740" y="5981206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740" y="5981206"/>
                <a:ext cx="804772" cy="400110"/>
              </a:xfrm>
              <a:prstGeom prst="rect">
                <a:avLst/>
              </a:prstGeom>
              <a:blipFill rotWithShape="1">
                <a:blip r:embed="rId16"/>
                <a:stretch>
                  <a:fillRect l="-758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349927" y="4601524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5585454" y="5407067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554799" y="477661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25953" y="5546532"/>
                <a:ext cx="13645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5953" y="5546532"/>
                <a:ext cx="1364558" cy="400110"/>
              </a:xfrm>
              <a:prstGeom prst="rect">
                <a:avLst/>
              </a:prstGeom>
              <a:blipFill>
                <a:blip r:embed="rId17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315688" y="3313216"/>
            <a:ext cx="1294411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080660" y="3311237"/>
            <a:ext cx="1213261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199907" y="4223658"/>
            <a:ext cx="407719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779818" y="4221679"/>
            <a:ext cx="407719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231575" y="5193477"/>
            <a:ext cx="566056" cy="316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785755" y="5179621"/>
            <a:ext cx="605642" cy="3424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178441" y="1097763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Proof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74363" y="1643913"/>
                <a:ext cx="134485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𝑦</m:t>
                    </m:r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63" y="1643913"/>
                <a:ext cx="1344855" cy="246221"/>
              </a:xfrm>
              <a:prstGeom prst="rect">
                <a:avLst/>
              </a:prstGeom>
              <a:blipFill>
                <a:blip r:embed="rId18"/>
                <a:stretch>
                  <a:fillRect l="-9050" t="-27500" r="-6335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42969" y="2057570"/>
                <a:ext cx="2174185" cy="3545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69" y="2057570"/>
                <a:ext cx="2174185" cy="354584"/>
              </a:xfrm>
              <a:prstGeom prst="rect">
                <a:avLst/>
              </a:prstGeom>
              <a:blipFill>
                <a:blip r:embed="rId19"/>
                <a:stretch>
                  <a:fillRect l="-5602" t="-1724" r="-3081" b="-2069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074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20" grpId="0" animBg="1"/>
      <p:bldP spid="21" grpId="0" animBg="1"/>
      <p:bldP spid="22" grpId="0"/>
      <p:bldP spid="23" grpId="0"/>
      <p:bldP spid="4" grpId="0" animBg="1"/>
      <p:bldP spid="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4" grpId="0"/>
      <p:bldP spid="51" grpId="0"/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605471-E0F5-4AE1-B63D-4ED7AFF2417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3707</TotalTime>
  <Words>1803</Words>
  <Application>Microsoft Office PowerPoint</Application>
  <PresentationFormat>On-screen Show (4:3)</PresentationFormat>
  <Paragraphs>209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Comic Sans MS</vt:lpstr>
      <vt:lpstr>Henny Penny</vt:lpstr>
      <vt:lpstr>Wingdings</vt:lpstr>
      <vt:lpstr>Office Theme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880</cp:revision>
  <dcterms:created xsi:type="dcterms:W3CDTF">2018-04-30T00:32:33Z</dcterms:created>
  <dcterms:modified xsi:type="dcterms:W3CDTF">2020-12-27T19:57:40Z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