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52" r:id="rId5"/>
    <p:sldId id="394" r:id="rId6"/>
    <p:sldId id="395" r:id="rId7"/>
    <p:sldId id="389" r:id="rId8"/>
    <p:sldId id="390" r:id="rId9"/>
    <p:sldId id="399" r:id="rId10"/>
    <p:sldId id="400" r:id="rId11"/>
    <p:sldId id="398" r:id="rId12"/>
    <p:sldId id="401" r:id="rId13"/>
    <p:sldId id="397" r:id="rId14"/>
    <p:sldId id="402" r:id="rId15"/>
    <p:sldId id="40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453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54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182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32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040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03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41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9.png"/><Relationship Id="rId3" Type="http://schemas.openxmlformats.org/officeDocument/2006/relationships/image" Target="../media/image162.png"/><Relationship Id="rId7" Type="http://schemas.openxmlformats.org/officeDocument/2006/relationships/image" Target="../media/image166.png"/><Relationship Id="rId12" Type="http://schemas.openxmlformats.org/officeDocument/2006/relationships/image" Target="../media/image188.png"/><Relationship Id="rId2" Type="http://schemas.openxmlformats.org/officeDocument/2006/relationships/image" Target="../media/image187.png"/><Relationship Id="rId16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5.png"/><Relationship Id="rId5" Type="http://schemas.openxmlformats.org/officeDocument/2006/relationships/image" Target="../media/image164.png"/><Relationship Id="rId15" Type="http://schemas.openxmlformats.org/officeDocument/2006/relationships/image" Target="../media/image191.png"/><Relationship Id="rId10" Type="http://schemas.openxmlformats.org/officeDocument/2006/relationships/image" Target="../media/image180.png"/><Relationship Id="rId4" Type="http://schemas.openxmlformats.org/officeDocument/2006/relationships/image" Target="../media/image163.png"/><Relationship Id="rId9" Type="http://schemas.openxmlformats.org/officeDocument/2006/relationships/image" Target="../media/image179.png"/><Relationship Id="rId14" Type="http://schemas.openxmlformats.org/officeDocument/2006/relationships/image" Target="../media/image1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6.png"/><Relationship Id="rId18" Type="http://schemas.openxmlformats.org/officeDocument/2006/relationships/image" Target="../media/image198.png"/><Relationship Id="rId3" Type="http://schemas.openxmlformats.org/officeDocument/2006/relationships/image" Target="../media/image162.png"/><Relationship Id="rId7" Type="http://schemas.openxmlformats.org/officeDocument/2006/relationships/image" Target="../media/image166.png"/><Relationship Id="rId12" Type="http://schemas.openxmlformats.org/officeDocument/2006/relationships/image" Target="../media/image193.png"/><Relationship Id="rId17" Type="http://schemas.openxmlformats.org/officeDocument/2006/relationships/image" Target="../media/image197.png"/><Relationship Id="rId2" Type="http://schemas.openxmlformats.org/officeDocument/2006/relationships/image" Target="../media/image192.png"/><Relationship Id="rId16" Type="http://schemas.openxmlformats.org/officeDocument/2006/relationships/image" Target="../media/image1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5.png"/><Relationship Id="rId5" Type="http://schemas.openxmlformats.org/officeDocument/2006/relationships/image" Target="../media/image164.png"/><Relationship Id="rId15" Type="http://schemas.openxmlformats.org/officeDocument/2006/relationships/image" Target="../media/image195.png"/><Relationship Id="rId10" Type="http://schemas.openxmlformats.org/officeDocument/2006/relationships/image" Target="../media/image180.png"/><Relationship Id="rId19" Type="http://schemas.openxmlformats.org/officeDocument/2006/relationships/image" Target="../media/image199.png"/><Relationship Id="rId4" Type="http://schemas.openxmlformats.org/officeDocument/2006/relationships/image" Target="../media/image163.png"/><Relationship Id="rId9" Type="http://schemas.openxmlformats.org/officeDocument/2006/relationships/image" Target="../media/image179.png"/><Relationship Id="rId14" Type="http://schemas.openxmlformats.org/officeDocument/2006/relationships/image" Target="../media/image19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6.png"/><Relationship Id="rId18" Type="http://schemas.openxmlformats.org/officeDocument/2006/relationships/image" Target="../media/image215.png"/><Relationship Id="rId3" Type="http://schemas.openxmlformats.org/officeDocument/2006/relationships/image" Target="../media/image162.png"/><Relationship Id="rId7" Type="http://schemas.openxmlformats.org/officeDocument/2006/relationships/image" Target="../media/image166.png"/><Relationship Id="rId12" Type="http://schemas.openxmlformats.org/officeDocument/2006/relationships/image" Target="../media/image201.png"/><Relationship Id="rId17" Type="http://schemas.openxmlformats.org/officeDocument/2006/relationships/image" Target="../media/image214.png"/><Relationship Id="rId2" Type="http://schemas.openxmlformats.org/officeDocument/2006/relationships/image" Target="../media/image200.png"/><Relationship Id="rId16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5.png"/><Relationship Id="rId5" Type="http://schemas.openxmlformats.org/officeDocument/2006/relationships/image" Target="../media/image164.png"/><Relationship Id="rId15" Type="http://schemas.openxmlformats.org/officeDocument/2006/relationships/image" Target="../media/image206.png"/><Relationship Id="rId10" Type="http://schemas.openxmlformats.org/officeDocument/2006/relationships/image" Target="../media/image180.png"/><Relationship Id="rId19" Type="http://schemas.openxmlformats.org/officeDocument/2006/relationships/image" Target="../media/image216.png"/><Relationship Id="rId4" Type="http://schemas.openxmlformats.org/officeDocument/2006/relationships/image" Target="../media/image163.png"/><Relationship Id="rId9" Type="http://schemas.openxmlformats.org/officeDocument/2006/relationships/image" Target="../media/image179.png"/><Relationship Id="rId14" Type="http://schemas.openxmlformats.org/officeDocument/2006/relationships/image" Target="../media/image20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5" Type="http://schemas.openxmlformats.org/officeDocument/2006/relationships/image" Target="../media/image20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20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5" Type="http://schemas.openxmlformats.org/officeDocument/2006/relationships/image" Target="../media/image202.png"/><Relationship Id="rId10" Type="http://schemas.openxmlformats.org/officeDocument/2006/relationships/image" Target="../media/image207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7" Type="http://schemas.openxmlformats.org/officeDocument/2006/relationships/image" Target="../media/image2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5" Type="http://schemas.openxmlformats.org/officeDocument/2006/relationships/image" Target="../media/image209.png"/><Relationship Id="rId4" Type="http://schemas.openxmlformats.org/officeDocument/2006/relationships/image" Target="../media/image20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5" Type="http://schemas.openxmlformats.org/officeDocument/2006/relationships/image" Target="../media/image15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50.png"/><Relationship Id="rId14" Type="http://schemas.openxmlformats.org/officeDocument/2006/relationships/image" Target="../media/image15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1.png"/><Relationship Id="rId5" Type="http://schemas.openxmlformats.org/officeDocument/2006/relationships/image" Target="../media/image160.png"/><Relationship Id="rId4" Type="http://schemas.openxmlformats.org/officeDocument/2006/relationships/image" Target="../media/image15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165.png"/><Relationship Id="rId3" Type="http://schemas.openxmlformats.org/officeDocument/2006/relationships/image" Target="../media/image245.png"/><Relationship Id="rId7" Type="http://schemas.openxmlformats.org/officeDocument/2006/relationships/image" Target="../media/image249.png"/><Relationship Id="rId12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8.png"/><Relationship Id="rId11" Type="http://schemas.openxmlformats.org/officeDocument/2006/relationships/image" Target="../media/image163.png"/><Relationship Id="rId5" Type="http://schemas.openxmlformats.org/officeDocument/2006/relationships/image" Target="../media/image247.png"/><Relationship Id="rId15" Type="http://schemas.openxmlformats.org/officeDocument/2006/relationships/image" Target="../media/image167.png"/><Relationship Id="rId10" Type="http://schemas.openxmlformats.org/officeDocument/2006/relationships/image" Target="../media/image162.png"/><Relationship Id="rId4" Type="http://schemas.openxmlformats.org/officeDocument/2006/relationships/image" Target="../media/image246.png"/><Relationship Id="rId9" Type="http://schemas.openxmlformats.org/officeDocument/2006/relationships/image" Target="../media/image251.png"/><Relationship Id="rId14" Type="http://schemas.openxmlformats.org/officeDocument/2006/relationships/image" Target="../media/image16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png"/><Relationship Id="rId13" Type="http://schemas.openxmlformats.org/officeDocument/2006/relationships/image" Target="../media/image172.png"/><Relationship Id="rId18" Type="http://schemas.openxmlformats.org/officeDocument/2006/relationships/image" Target="../media/image177.png"/><Relationship Id="rId3" Type="http://schemas.openxmlformats.org/officeDocument/2006/relationships/image" Target="../media/image168.png"/><Relationship Id="rId7" Type="http://schemas.openxmlformats.org/officeDocument/2006/relationships/image" Target="../media/image162.png"/><Relationship Id="rId12" Type="http://schemas.openxmlformats.org/officeDocument/2006/relationships/image" Target="../media/image167.png"/><Relationship Id="rId17" Type="http://schemas.openxmlformats.org/officeDocument/2006/relationships/image" Target="../media/image176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11" Type="http://schemas.openxmlformats.org/officeDocument/2006/relationships/image" Target="../media/image166.png"/><Relationship Id="rId5" Type="http://schemas.openxmlformats.org/officeDocument/2006/relationships/image" Target="../media/image170.png"/><Relationship Id="rId15" Type="http://schemas.openxmlformats.org/officeDocument/2006/relationships/image" Target="../media/image174.png"/><Relationship Id="rId10" Type="http://schemas.openxmlformats.org/officeDocument/2006/relationships/image" Target="../media/image165.png"/><Relationship Id="rId19" Type="http://schemas.openxmlformats.org/officeDocument/2006/relationships/image" Target="../media/image178.png"/><Relationship Id="rId4" Type="http://schemas.openxmlformats.org/officeDocument/2006/relationships/image" Target="../media/image169.png"/><Relationship Id="rId9" Type="http://schemas.openxmlformats.org/officeDocument/2006/relationships/image" Target="../media/image164.png"/><Relationship Id="rId14" Type="http://schemas.openxmlformats.org/officeDocument/2006/relationships/image" Target="../media/image1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3.png"/><Relationship Id="rId3" Type="http://schemas.openxmlformats.org/officeDocument/2006/relationships/image" Target="../media/image162.png"/><Relationship Id="rId7" Type="http://schemas.openxmlformats.org/officeDocument/2006/relationships/image" Target="../media/image166.png"/><Relationship Id="rId12" Type="http://schemas.openxmlformats.org/officeDocument/2006/relationships/image" Target="../media/image18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1.png"/><Relationship Id="rId5" Type="http://schemas.openxmlformats.org/officeDocument/2006/relationships/image" Target="../media/image164.png"/><Relationship Id="rId15" Type="http://schemas.openxmlformats.org/officeDocument/2006/relationships/image" Target="../media/image185.png"/><Relationship Id="rId10" Type="http://schemas.openxmlformats.org/officeDocument/2006/relationships/image" Target="../media/image180.png"/><Relationship Id="rId4" Type="http://schemas.openxmlformats.org/officeDocument/2006/relationships/image" Target="../media/image163.png"/><Relationship Id="rId9" Type="http://schemas.openxmlformats.org/officeDocument/2006/relationships/image" Target="../media/image179.png"/><Relationship Id="rId14" Type="http://schemas.openxmlformats.org/officeDocument/2006/relationships/image" Target="../media/image1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9B</a:t>
            </a:r>
          </a:p>
        </p:txBody>
      </p:sp>
    </p:spTree>
    <p:extLst>
      <p:ext uri="{BB962C8B-B14F-4D97-AF65-F5344CB8AC3E}">
        <p14:creationId xmlns:p14="http://schemas.microsoft.com/office/powerpoint/2010/main" val="1403310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the exponential and natural logarithm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blipFill>
                <a:blip r:embed="rId3"/>
                <a:stretch>
                  <a:fillRect l="-498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blipFill>
                <a:blip r:embed="rId4"/>
                <a:stretch>
                  <a:fillRect l="-31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blipFill>
                <a:blip r:embed="rId5"/>
                <a:stretch>
                  <a:fillRect l="-595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blipFill>
                <a:blip r:embed="rId6"/>
                <a:stretch>
                  <a:fillRect l="-459" b="-14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blipFill>
                <a:blip r:embed="rId7"/>
                <a:stretch>
                  <a:fillRect l="-52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blipFill>
                <a:blip r:embed="rId8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blipFill>
                <a:blip r:embed="rId9"/>
                <a:stretch>
                  <a:fillRect l="-55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blipFill>
                <a:blip r:embed="rId10"/>
                <a:stretch>
                  <a:fillRect l="-3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blipFill>
                <a:blip r:embed="rId11"/>
                <a:stretch>
                  <a:fillRect l="-459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98126" y="1902824"/>
                <a:ext cx="14406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126" y="1902824"/>
                <a:ext cx="1440651" cy="276999"/>
              </a:xfrm>
              <a:prstGeom prst="rect">
                <a:avLst/>
              </a:prstGeom>
              <a:blipFill>
                <a:blip r:embed="rId12"/>
                <a:stretch>
                  <a:fillRect l="-3797" t="-4348" r="-126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89268" y="2577739"/>
                <a:ext cx="557011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268" y="2577739"/>
                <a:ext cx="557011" cy="5241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flipH="1">
                <a:off x="4972593" y="2734493"/>
                <a:ext cx="70539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972593" y="2734493"/>
                <a:ext cx="705394" cy="276999"/>
              </a:xfrm>
              <a:prstGeom prst="rect">
                <a:avLst/>
              </a:prstGeom>
              <a:blipFill>
                <a:blip r:embed="rId14"/>
                <a:stretch>
                  <a:fillRect t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 flipH="1">
                <a:off x="5525586" y="2738848"/>
                <a:ext cx="106680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+ 2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25586" y="2738848"/>
                <a:ext cx="1066801" cy="276999"/>
              </a:xfrm>
              <a:prstGeom prst="rect">
                <a:avLst/>
              </a:prstGeom>
              <a:blipFill>
                <a:blip r:embed="rId15"/>
                <a:stretch>
                  <a:fillRect l="-4571" t="-4348" r="-628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444343" y="818606"/>
            <a:ext cx="940525" cy="627017"/>
          </a:xfrm>
          <a:prstGeom prst="straightConnector1">
            <a:avLst/>
          </a:prstGeom>
          <a:ln w="730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377543" y="248195"/>
            <a:ext cx="1319349" cy="117565"/>
          </a:xfrm>
          <a:prstGeom prst="straightConnector1">
            <a:avLst/>
          </a:prstGeom>
          <a:ln w="730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blipFill>
                <a:blip r:embed="rId16"/>
                <a:stretch>
                  <a:fillRect l="-2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502730" y="2063932"/>
            <a:ext cx="359624" cy="80910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757060" y="1998024"/>
            <a:ext cx="23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Differentiate each term separately using the laws above…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651863" y="1889760"/>
            <a:ext cx="374469" cy="3135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752011" y="2721428"/>
            <a:ext cx="343989" cy="3135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9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25" grpId="0"/>
      <p:bldP spid="29" grpId="0" animBg="1"/>
      <p:bldP spid="30" grpId="0"/>
      <p:bldP spid="4" grpId="0" animBg="1"/>
      <p:bldP spid="4" grpId="1" animBg="1"/>
      <p:bldP spid="31" grpId="0" animBg="1"/>
      <p:bldP spid="3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the exponential and natural logarithm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blipFill>
                <a:blip r:embed="rId3"/>
                <a:stretch>
                  <a:fillRect l="-498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blipFill>
                <a:blip r:embed="rId4"/>
                <a:stretch>
                  <a:fillRect l="-31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blipFill>
                <a:blip r:embed="rId5"/>
                <a:stretch>
                  <a:fillRect l="-595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blipFill>
                <a:blip r:embed="rId6"/>
                <a:stretch>
                  <a:fillRect l="-459" b="-14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blipFill>
                <a:blip r:embed="rId7"/>
                <a:stretch>
                  <a:fillRect l="-52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blipFill>
                <a:blip r:embed="rId8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blipFill>
                <a:blip r:embed="rId9"/>
                <a:stretch>
                  <a:fillRect l="-55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blipFill>
                <a:blip r:embed="rId10"/>
                <a:stretch>
                  <a:fillRect l="-3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blipFill>
                <a:blip r:embed="rId11"/>
                <a:stretch>
                  <a:fillRect l="-459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81812" y="1902824"/>
                <a:ext cx="18878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812" y="1902824"/>
                <a:ext cx="1887824" cy="276999"/>
              </a:xfrm>
              <a:prstGeom prst="rect">
                <a:avLst/>
              </a:prstGeom>
              <a:blipFill>
                <a:blip r:embed="rId12"/>
                <a:stretch>
                  <a:fillRect l="-2258" t="-2174" r="-1935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blipFill>
                <a:blip r:embed="rId13"/>
                <a:stretch>
                  <a:fillRect l="-2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467896" y="2046514"/>
            <a:ext cx="359624" cy="80910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800603" y="2276698"/>
            <a:ext cx="2064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81813" y="2695303"/>
                <a:ext cx="17075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813" y="2695303"/>
                <a:ext cx="1707519" cy="276999"/>
              </a:xfrm>
              <a:prstGeom prst="rect">
                <a:avLst/>
              </a:prstGeom>
              <a:blipFill>
                <a:blip r:embed="rId14"/>
                <a:stretch>
                  <a:fillRect l="-2500" r="-2500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81813" y="3374571"/>
                <a:ext cx="2188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7+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813" y="3374571"/>
                <a:ext cx="2188420" cy="276999"/>
              </a:xfrm>
              <a:prstGeom prst="rect">
                <a:avLst/>
              </a:prstGeom>
              <a:blipFill>
                <a:blip r:embed="rId15"/>
                <a:stretch>
                  <a:fillRect l="-1950" r="-1671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81813" y="4088673"/>
                <a:ext cx="15770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813" y="4088673"/>
                <a:ext cx="1577098" cy="276999"/>
              </a:xfrm>
              <a:prstGeom prst="rect">
                <a:avLst/>
              </a:prstGeom>
              <a:blipFill>
                <a:blip r:embed="rId16"/>
                <a:stretch>
                  <a:fillRect l="-2703" r="-3089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672547" y="2878182"/>
            <a:ext cx="346562" cy="69233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887690" y="2877589"/>
            <a:ext cx="1690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Use the addition law</a:t>
            </a:r>
          </a:p>
        </p:txBody>
      </p:sp>
      <p:sp>
        <p:nvSpPr>
          <p:cNvPr id="37" name="Arc 36"/>
          <p:cNvSpPr/>
          <p:nvPr/>
        </p:nvSpPr>
        <p:spPr>
          <a:xfrm>
            <a:off x="6511438" y="3570514"/>
            <a:ext cx="346562" cy="69233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591599" y="3609109"/>
            <a:ext cx="1690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Collect like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55539" y="4606833"/>
                <a:ext cx="57304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539" y="4606833"/>
                <a:ext cx="573042" cy="52591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43070" y="4619896"/>
                <a:ext cx="569158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070" y="4619896"/>
                <a:ext cx="569158" cy="52591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5906192" y="4280263"/>
            <a:ext cx="346562" cy="69233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208421" y="4253543"/>
                <a:ext cx="293557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each term using the laws above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Remember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is just a number, so will ‘disappear’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421" y="4253543"/>
                <a:ext cx="2935579" cy="954107"/>
              </a:xfrm>
              <a:prstGeom prst="rect">
                <a:avLst/>
              </a:prstGeom>
              <a:blipFill>
                <a:blip r:embed="rId19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V="1">
            <a:off x="6435634" y="1245326"/>
            <a:ext cx="1158240" cy="278675"/>
          </a:xfrm>
          <a:prstGeom prst="straightConnector1">
            <a:avLst/>
          </a:prstGeom>
          <a:ln w="730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96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/>
      <p:bldP spid="39" grpId="0"/>
      <p:bldP spid="40" grpId="0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the exponential and natural logarithm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given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blipFill>
                <a:blip r:embed="rId3"/>
                <a:stretch>
                  <a:fillRect l="-498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blipFill>
                <a:blip r:embed="rId4"/>
                <a:stretch>
                  <a:fillRect l="-31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blipFill>
                <a:blip r:embed="rId5"/>
                <a:stretch>
                  <a:fillRect l="-595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blipFill>
                <a:blip r:embed="rId6"/>
                <a:stretch>
                  <a:fillRect l="-459" b="-14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blipFill>
                <a:blip r:embed="rId7"/>
                <a:stretch>
                  <a:fillRect l="-52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blipFill>
                <a:blip r:embed="rId8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blipFill>
                <a:blip r:embed="rId9"/>
                <a:stretch>
                  <a:fillRect l="-55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blipFill>
                <a:blip r:embed="rId10"/>
                <a:stretch>
                  <a:fillRect l="-3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blipFill>
                <a:blip r:embed="rId11"/>
                <a:stretch>
                  <a:fillRect l="-459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29560" y="1685110"/>
                <a:ext cx="1221360" cy="492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2−3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60" y="1685110"/>
                <a:ext cx="1221360" cy="4926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blipFill>
                <a:blip r:embed="rId13"/>
                <a:stretch>
                  <a:fillRect l="-2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20851" y="2303418"/>
                <a:ext cx="1522275" cy="492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851" y="2303418"/>
                <a:ext cx="1522275" cy="4926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20850" y="2965269"/>
                <a:ext cx="100566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850" y="2965269"/>
                <a:ext cx="1005660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387503" y="2973978"/>
                <a:ext cx="742767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503" y="2973978"/>
                <a:ext cx="742767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790965" y="3587931"/>
                <a:ext cx="80688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965" y="3587931"/>
                <a:ext cx="806888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303285" y="3587932"/>
                <a:ext cx="50937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285" y="3587932"/>
                <a:ext cx="509370" cy="46750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66028" y="3727269"/>
                <a:ext cx="67441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6028" y="3727269"/>
                <a:ext cx="674415" cy="246221"/>
              </a:xfrm>
              <a:prstGeom prst="rect">
                <a:avLst/>
              </a:prstGeom>
              <a:blipFill>
                <a:blip r:embed="rId19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884422" y="1985554"/>
            <a:ext cx="272538" cy="60960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147459" y="1989316"/>
            <a:ext cx="1690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Separate into two fractions</a:t>
            </a:r>
          </a:p>
        </p:txBody>
      </p:sp>
      <p:sp>
        <p:nvSpPr>
          <p:cNvPr id="53" name="Arc 52"/>
          <p:cNvSpPr/>
          <p:nvPr/>
        </p:nvSpPr>
        <p:spPr>
          <a:xfrm>
            <a:off x="6080364" y="2634343"/>
            <a:ext cx="272538" cy="60960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232764" y="3239589"/>
            <a:ext cx="272538" cy="60960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287589" y="2633750"/>
            <a:ext cx="200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Simplify/rewrite for differentiation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44343" y="3278185"/>
            <a:ext cx="2325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each term using the laws above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6348548" y="827315"/>
            <a:ext cx="1010195" cy="705396"/>
          </a:xfrm>
          <a:prstGeom prst="straightConnector1">
            <a:avLst/>
          </a:prstGeom>
          <a:ln w="730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67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43" grpId="0"/>
      <p:bldP spid="47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609725"/>
            <a:ext cx="7886700" cy="456723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Let’s start by looking at two graphs on a set of axes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6" t="16244" r="23733" b="37163"/>
          <a:stretch/>
        </p:blipFill>
        <p:spPr bwMode="auto">
          <a:xfrm>
            <a:off x="2161309" y="2066305"/>
            <a:ext cx="6792685" cy="463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9694" y="2333501"/>
                <a:ext cx="16942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94" y="2333501"/>
                <a:ext cx="1694246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8348" y="3079668"/>
                <a:ext cx="10033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48" y="3079668"/>
                <a:ext cx="1003352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752603"/>
                <a:ext cx="207818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What do you notice about these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?</a:t>
                </a:r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52603"/>
                <a:ext cx="2078182" cy="923330"/>
              </a:xfrm>
              <a:prstGeom prst="rect">
                <a:avLst/>
              </a:prstGeom>
              <a:blipFill rotWithShape="1">
                <a:blip r:embed="rId7"/>
                <a:stretch>
                  <a:fillRect t="-2649" b="-10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41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6" t="16244" r="23733" b="37163"/>
          <a:stretch/>
        </p:blipFill>
        <p:spPr bwMode="auto">
          <a:xfrm>
            <a:off x="2161309" y="2066305"/>
            <a:ext cx="6792685" cy="463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9694" y="2333501"/>
                <a:ext cx="16942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94" y="2333501"/>
                <a:ext cx="1694246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8348" y="3079668"/>
                <a:ext cx="10033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48" y="3079668"/>
                <a:ext cx="1003352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752603"/>
                <a:ext cx="207818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What do you notice about these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?</a:t>
                </a:r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52603"/>
                <a:ext cx="2078182" cy="923330"/>
              </a:xfrm>
              <a:prstGeom prst="rect">
                <a:avLst/>
              </a:prstGeom>
              <a:blipFill rotWithShape="1">
                <a:blip r:embed="rId7"/>
                <a:stretch>
                  <a:fillRect t="-2649" b="-10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0" y="5080661"/>
            <a:ext cx="2078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Let’s zoom in further…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1" t="42958" r="41686" b="28782"/>
          <a:stretch/>
        </p:blipFill>
        <p:spPr bwMode="auto">
          <a:xfrm>
            <a:off x="2185059" y="2315688"/>
            <a:ext cx="6575533" cy="406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9" t="48347" r="49705" b="22211"/>
          <a:stretch/>
        </p:blipFill>
        <p:spPr bwMode="auto">
          <a:xfrm>
            <a:off x="2814452" y="1923802"/>
            <a:ext cx="5676406" cy="403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43101" y="6028708"/>
                <a:ext cx="51321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tend towards being equal!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101" y="6028708"/>
                <a:ext cx="5132120" cy="646331"/>
              </a:xfrm>
              <a:prstGeom prst="rect">
                <a:avLst/>
              </a:prstGeom>
              <a:blipFill rotWithShape="1">
                <a:blip r:embed="rId10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5"/>
          <p:cNvSpPr>
            <a:spLocks noGrp="1"/>
          </p:cNvSpPr>
          <p:nvPr>
            <p:ph idx="1"/>
          </p:nvPr>
        </p:nvSpPr>
        <p:spPr>
          <a:xfrm>
            <a:off x="628650" y="1609725"/>
            <a:ext cx="7886700" cy="456723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Let’s start by looking at two graphs on a set of axes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3657" y="1646713"/>
                <a:ext cx="821970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tend towards being equal!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" y="1646713"/>
                <a:ext cx="8219704" cy="954107"/>
              </a:xfrm>
              <a:prstGeom prst="rect">
                <a:avLst/>
              </a:prstGeom>
              <a:blipFill rotWithShape="1">
                <a:blip r:embed="rId4"/>
                <a:stretch>
                  <a:fillRect t="-6369" b="-16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7303" y="3331031"/>
                <a:ext cx="19990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,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03" y="3331031"/>
                <a:ext cx="199901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34145" y="3319153"/>
                <a:ext cx="1977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−1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45" y="3319153"/>
                <a:ext cx="197791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20290" y="4017818"/>
                <a:ext cx="1975028" cy="921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sz="28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290" y="4017818"/>
                <a:ext cx="1975028" cy="9217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4866995" y="3631706"/>
            <a:ext cx="500651" cy="904667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333125" y="3771173"/>
            <a:ext cx="2053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Divide both sides by x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14748" y="5430984"/>
                <a:ext cx="3889170" cy="838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32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1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748" y="5430984"/>
                <a:ext cx="3889170" cy="838115"/>
              </a:xfrm>
              <a:prstGeom prst="rect">
                <a:avLst/>
              </a:prstGeom>
              <a:blipFill rotWithShape="1">
                <a:blip r:embed="rId8"/>
                <a:stretch>
                  <a:fillRect b="-10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4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16" grpId="0"/>
      <p:bldP spid="17" grpId="0" animBg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0"/>
                <a:ext cx="2327564" cy="5584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1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27564" cy="558423"/>
              </a:xfrm>
              <a:prstGeom prst="rect">
                <a:avLst/>
              </a:prstGeom>
              <a:blipFill>
                <a:blip r:embed="rId4"/>
                <a:stretch>
                  <a:fillRect l="-777" r="-1036" b="-4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60567" y="1407226"/>
                <a:ext cx="13231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567" y="1407226"/>
                <a:ext cx="132311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44831" y="2189017"/>
                <a:ext cx="1048813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831" y="2189017"/>
                <a:ext cx="1048813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36916" y="2119746"/>
                <a:ext cx="2721258" cy="978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16" y="2119746"/>
                <a:ext cx="2721258" cy="9787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42851" y="3327068"/>
                <a:ext cx="1048813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851" y="3327068"/>
                <a:ext cx="1048813" cy="9103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52354" y="3249089"/>
                <a:ext cx="2742610" cy="978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354" y="3249089"/>
                <a:ext cx="2742610" cy="978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40871" y="4417619"/>
                <a:ext cx="1048813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871" y="4417619"/>
                <a:ext cx="1048813" cy="9103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76499" y="4322222"/>
                <a:ext cx="2881110" cy="981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sz="28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499" y="4322222"/>
                <a:ext cx="2881110" cy="9814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238892" y="5472544"/>
                <a:ext cx="1048813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92" y="5472544"/>
                <a:ext cx="1048813" cy="9103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86938" y="5696195"/>
                <a:ext cx="6493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938" y="5696195"/>
                <a:ext cx="649345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5649183" y="1779155"/>
            <a:ext cx="500651" cy="904667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960933" y="1906747"/>
            <a:ext cx="1661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From first principles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570410" y="2774703"/>
            <a:ext cx="500651" cy="904667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890646" y="3883462"/>
            <a:ext cx="500651" cy="904667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774664" y="4953429"/>
            <a:ext cx="500651" cy="904667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966162" y="2807292"/>
                <a:ext cx="244631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The added powers come from multiplying 2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 terms </a:t>
                </a:r>
                <a:endParaRPr lang="en-GB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162" y="2807292"/>
                <a:ext cx="2446317" cy="830997"/>
              </a:xfrm>
              <a:prstGeom prst="rect">
                <a:avLst/>
              </a:prstGeom>
              <a:blipFill>
                <a:blip r:embed="rId14"/>
                <a:stretch>
                  <a:fillRect l="-1496" t="-1471" r="-3741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323129" y="4024909"/>
            <a:ext cx="1661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the numerator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74376" y="5154252"/>
                <a:ext cx="2612572" cy="590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→0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6" y="5154252"/>
                <a:ext cx="2612572" cy="590996"/>
              </a:xfrm>
              <a:prstGeom prst="rect">
                <a:avLst/>
              </a:prstGeom>
              <a:blipFill>
                <a:blip r:embed="rId15"/>
                <a:stretch>
                  <a:fillRect l="-467" r="-234" b="-7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387536" y="4366952"/>
            <a:ext cx="1460665" cy="9975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338" y="2272937"/>
                <a:ext cx="165462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Note: Using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(‘a small change in x’) is the same as using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… 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38" y="2272937"/>
                <a:ext cx="1654628" cy="954107"/>
              </a:xfrm>
              <a:prstGeom prst="rect">
                <a:avLst/>
              </a:prstGeom>
              <a:blipFill>
                <a:blip r:embed="rId16"/>
                <a:stretch>
                  <a:fillRect l="-1107" t="-1282" r="-4059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32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4" grpId="0"/>
      <p:bldP spid="15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5" grpId="0" animBg="1"/>
      <p:bldP spid="5" grpId="1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316189" y="1575063"/>
                <a:ext cx="2208361" cy="541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2800" b="0" i="1" smtClean="0">
                            <a:latin typeface="Cambria Math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189" y="1575063"/>
                <a:ext cx="2208361" cy="541110"/>
              </a:xfrm>
              <a:prstGeom prst="rect">
                <a:avLst/>
              </a:prstGeom>
              <a:blipFill>
                <a:blip r:embed="rId3"/>
                <a:stretch>
                  <a:fillRect l="-5525" t="-6742" b="-31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20443" y="2677489"/>
                <a:ext cx="3588868" cy="712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)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2800" b="0" i="1" smtClean="0">
                            <a:latin typeface="Cambria Math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443" y="2677489"/>
                <a:ext cx="3588868" cy="712887"/>
              </a:xfrm>
              <a:prstGeom prst="rect">
                <a:avLst/>
              </a:prstGeom>
              <a:blipFill>
                <a:blip r:embed="rId4"/>
                <a:stretch>
                  <a:fillRect l="-3396" b="-10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57648" y="1571501"/>
                <a:ext cx="18344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648" y="1571501"/>
                <a:ext cx="1834477" cy="523220"/>
              </a:xfrm>
              <a:prstGeom prst="rect">
                <a:avLst/>
              </a:prstGeom>
              <a:blipFill>
                <a:blip r:embed="rId5"/>
                <a:stretch>
                  <a:fillRect l="-7000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61902" y="2673927"/>
                <a:ext cx="2426242" cy="712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02" y="2673927"/>
                <a:ext cx="2426242" cy="712887"/>
              </a:xfrm>
              <a:prstGeom prst="rect">
                <a:avLst/>
              </a:prstGeom>
              <a:blipFill>
                <a:blip r:embed="rId6"/>
                <a:stretch>
                  <a:fillRect l="-5276" b="-10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650377" y="1541417"/>
            <a:ext cx="3753394" cy="20378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5578" y="3910148"/>
            <a:ext cx="4423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see a proof of this result later in the chapter!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7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33800" y="1605148"/>
                <a:ext cx="148810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𝑙𝑛𝑥</m:t>
                      </m:r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605148"/>
                <a:ext cx="14881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33801" y="2418608"/>
                <a:ext cx="1346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1" y="2418608"/>
                <a:ext cx="1346202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03221" y="3082637"/>
                <a:ext cx="1559466" cy="983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𝑑𝑦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221" y="3082637"/>
                <a:ext cx="1559466" cy="98398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03221" y="4170218"/>
                <a:ext cx="1559466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221" y="4170218"/>
                <a:ext cx="1559466" cy="9103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15097" y="5252851"/>
                <a:ext cx="1375889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097" y="5252851"/>
                <a:ext cx="1375889" cy="9103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874819" y="1628899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Let:</a:t>
            </a:r>
          </a:p>
        </p:txBody>
      </p:sp>
      <p:sp>
        <p:nvSpPr>
          <p:cNvPr id="10" name="Arc 9"/>
          <p:cNvSpPr/>
          <p:nvPr/>
        </p:nvSpPr>
        <p:spPr>
          <a:xfrm>
            <a:off x="4935188" y="1911926"/>
            <a:ext cx="432459" cy="79564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4875811" y="2784763"/>
            <a:ext cx="533400" cy="76200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4887686" y="3689267"/>
            <a:ext cx="563088" cy="9777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4887686" y="4807526"/>
            <a:ext cx="503711" cy="95200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233061" y="2085109"/>
            <a:ext cx="246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Inverse Logarithm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68636" y="3001487"/>
            <a:ext cx="173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56761" y="3741716"/>
                <a:ext cx="1524000" cy="896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=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𝑑𝑦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761" y="3741716"/>
                <a:ext cx="1524000" cy="89627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73633" y="4924300"/>
                <a:ext cx="20415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omic Sans MS" pitchFamily="66" charset="0"/>
                  </a:rPr>
                  <a:t>Earlier we said that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endParaRPr lang="en-GB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33" y="4924300"/>
                <a:ext cx="2041565" cy="646331"/>
              </a:xfrm>
              <a:prstGeom prst="rect">
                <a:avLst/>
              </a:prstGeom>
              <a:blipFill rotWithShape="1">
                <a:blip r:embed="rId9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02331" y="4702629"/>
            <a:ext cx="452846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493623" y="5834743"/>
            <a:ext cx="296091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840480" y="2473234"/>
            <a:ext cx="1132114" cy="3831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blipFill>
                <a:blip r:embed="rId10"/>
                <a:stretch>
                  <a:fillRect l="-498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blipFill>
                <a:blip r:embed="rId11"/>
                <a:stretch>
                  <a:fillRect l="-31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blipFill>
                <a:blip r:embed="rId12"/>
                <a:stretch>
                  <a:fillRect l="-595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blipFill>
                <a:blip r:embed="rId13"/>
                <a:stretch>
                  <a:fillRect l="-459" b="-14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blipFill>
                <a:blip r:embed="rId14"/>
                <a:stretch>
                  <a:fillRect l="-52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blipFill>
                <a:blip r:embed="rId15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521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91492" y="1503019"/>
                <a:ext cx="10070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492" y="1503019"/>
                <a:ext cx="1007006" cy="400110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69425" y="2021179"/>
                <a:ext cx="146546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𝑙𝑛𝑎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425" y="2021179"/>
                <a:ext cx="1465465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60716" y="2526276"/>
                <a:ext cx="14695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𝑥𝑙𝑛𝑎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716" y="2526276"/>
                <a:ext cx="1469505" cy="400110"/>
              </a:xfrm>
              <a:prstGeom prst="rect">
                <a:avLst/>
              </a:prstGeom>
              <a:blipFill>
                <a:blip r:embed="rId5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91493" y="3009601"/>
                <a:ext cx="1355756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𝑥𝑙𝑛𝑎</m:t>
                          </m:r>
                          <m:r>
                            <m:rPr>
                              <m:nor/>
                            </m:rPr>
                            <a:rPr lang="en-GB" sz="20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493" y="3009601"/>
                <a:ext cx="1355756" cy="405624"/>
              </a:xfrm>
              <a:prstGeom prst="rect">
                <a:avLst/>
              </a:prstGeom>
              <a:blipFill>
                <a:blip r:embed="rId6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blipFill>
                <a:blip r:embed="rId7"/>
                <a:stretch>
                  <a:fillRect l="-498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blipFill>
                <a:blip r:embed="rId8"/>
                <a:stretch>
                  <a:fillRect l="-31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blipFill>
                <a:blip r:embed="rId9"/>
                <a:stretch>
                  <a:fillRect l="-595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blipFill>
                <a:blip r:embed="rId10"/>
                <a:stretch>
                  <a:fillRect l="-459" b="-14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blipFill>
                <a:blip r:embed="rId11"/>
                <a:stretch>
                  <a:fillRect l="-52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blipFill>
                <a:blip r:embed="rId12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9092" y="3431966"/>
                <a:ext cx="209461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𝑙𝑛𝑎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𝑥𝑙𝑛𝑎</m:t>
                          </m:r>
                          <m:r>
                            <m:rPr>
                              <m:nor/>
                            </m:rPr>
                            <a:rPr lang="en-GB" sz="20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092" y="3431966"/>
                <a:ext cx="2094612" cy="6767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43447" y="4124297"/>
                <a:ext cx="1691104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𝑙𝑛𝑎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GB" sz="20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447" y="4124297"/>
                <a:ext cx="1691104" cy="6767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39092" y="4816629"/>
                <a:ext cx="1815497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𝑙𝑛𝑎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  <m:sup>
                          <m:r>
                            <m:rPr>
                              <m:nor/>
                            </m:rPr>
                            <a:rPr lang="en-GB" sz="20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092" y="4816629"/>
                <a:ext cx="1815497" cy="6767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3864033" y="1698170"/>
            <a:ext cx="289955" cy="49559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135781" y="1754184"/>
            <a:ext cx="3231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Take natural logs of both sides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643447" y="5559287"/>
                <a:ext cx="1602618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𝑙𝑛𝑎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GB" sz="20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447" y="5559287"/>
                <a:ext cx="1602618" cy="6767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3972890" y="2233747"/>
            <a:ext cx="289955" cy="49559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4038205" y="2769324"/>
            <a:ext cx="289955" cy="49559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486696" y="3313610"/>
            <a:ext cx="289955" cy="49559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4133999" y="3936272"/>
            <a:ext cx="289955" cy="49559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4208021" y="4611186"/>
            <a:ext cx="289955" cy="49559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4194958" y="5242558"/>
            <a:ext cx="307373" cy="63572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231575" y="2302824"/>
            <a:ext cx="2029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Use the power law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14158" y="2825338"/>
            <a:ext cx="2970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Rewrite using inverse logs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824549" y="3217222"/>
                <a:ext cx="345730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using the rule above (remember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is a constant)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549" y="3217222"/>
                <a:ext cx="3457303" cy="584775"/>
              </a:xfrm>
              <a:prstGeom prst="rect">
                <a:avLst/>
              </a:prstGeom>
              <a:blipFill>
                <a:blip r:embed="rId17"/>
                <a:stretch>
                  <a:fillRect l="-528" t="-2083" r="-2465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 flipV="1">
            <a:off x="6566263" y="775063"/>
            <a:ext cx="940525" cy="627017"/>
          </a:xfrm>
          <a:prstGeom prst="straightConnector1">
            <a:avLst/>
          </a:prstGeom>
          <a:ln w="730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93326" y="4018411"/>
                <a:ext cx="45371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We can replace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using a previous step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6" y="4018411"/>
                <a:ext cx="4537166" cy="338554"/>
              </a:xfrm>
              <a:prstGeom prst="rect">
                <a:avLst/>
              </a:prstGeom>
              <a:blipFill>
                <a:blip r:embed="rId18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23954" y="4645429"/>
                <a:ext cx="44587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We can then replace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itchFamily="66" charset="0"/>
                  </a:rPr>
                  <a:t> using a previous step</a:t>
                </a:r>
                <a:endParaRPr lang="en-GB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4" y="4645429"/>
                <a:ext cx="4458789" cy="338554"/>
              </a:xfrm>
              <a:prstGeom prst="rect">
                <a:avLst/>
              </a:prstGeom>
              <a:blipFill>
                <a:blip r:embed="rId19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519749" y="5385657"/>
            <a:ext cx="93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60816" y="3644142"/>
            <a:ext cx="593767" cy="30084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947754" y="4371308"/>
            <a:ext cx="241070" cy="3095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2837411" y="3043251"/>
            <a:ext cx="1168531" cy="3530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2859182" y="1532313"/>
            <a:ext cx="868087" cy="3530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943399" y="5011387"/>
            <a:ext cx="358635" cy="35309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2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8" grpId="0"/>
      <p:bldP spid="19" grpId="0"/>
      <p:bldP spid="21" grpId="0"/>
      <p:bldP spid="22" grpId="0" animBg="1"/>
      <p:bldP spid="23" grpId="0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515" y="0"/>
                <a:ext cx="1198485" cy="316690"/>
              </a:xfrm>
              <a:prstGeom prst="rect">
                <a:avLst/>
              </a:prstGeom>
              <a:blipFill>
                <a:blip r:embed="rId3"/>
                <a:stretch>
                  <a:fillRect l="-498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′(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971" y="310532"/>
                <a:ext cx="1886029" cy="402611"/>
              </a:xfrm>
              <a:prstGeom prst="rect">
                <a:avLst/>
              </a:prstGeom>
              <a:blipFill>
                <a:blip r:embed="rId4"/>
                <a:stretch>
                  <a:fillRect l="-31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02671" cy="307777"/>
              </a:xfrm>
              <a:prstGeom prst="rect">
                <a:avLst/>
              </a:prstGeom>
              <a:blipFill>
                <a:blip r:embed="rId5"/>
                <a:stretch>
                  <a:fillRect l="-595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5194"/>
                <a:ext cx="1304716" cy="402611"/>
              </a:xfrm>
              <a:prstGeom prst="rect">
                <a:avLst/>
              </a:prstGeom>
              <a:blipFill>
                <a:blip r:embed="rId6"/>
                <a:stretch>
                  <a:fillRect l="-459" b="-14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805542"/>
                <a:ext cx="1136468" cy="307777"/>
              </a:xfrm>
              <a:prstGeom prst="rect">
                <a:avLst/>
              </a:prstGeom>
              <a:blipFill>
                <a:blip r:embed="rId7"/>
                <a:stretch>
                  <a:fillRect l="-52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1110736"/>
                <a:ext cx="1233415" cy="417230"/>
              </a:xfrm>
              <a:prstGeom prst="rect">
                <a:avLst/>
              </a:prstGeom>
              <a:blipFill>
                <a:blip r:embed="rId8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0709"/>
                <a:ext cx="1075509" cy="307777"/>
              </a:xfrm>
              <a:prstGeom prst="rect">
                <a:avLst/>
              </a:prstGeom>
              <a:blipFill>
                <a:blip r:embed="rId9"/>
                <a:stretch>
                  <a:fillRect l="-556" b="-1454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5903"/>
                <a:ext cx="1571456" cy="402611"/>
              </a:xfrm>
              <a:prstGeom prst="rect">
                <a:avLst/>
              </a:prstGeom>
              <a:blipFill>
                <a:blip r:embed="rId10"/>
                <a:stretch>
                  <a:fillRect l="-3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650275" y="2342606"/>
                <a:ext cx="1719942" cy="46166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275" y="2342606"/>
                <a:ext cx="1719942" cy="461665"/>
              </a:xfrm>
              <a:prstGeom prst="rect">
                <a:avLst/>
              </a:prstGeom>
              <a:blipFill>
                <a:blip r:embed="rId11"/>
                <a:stretch>
                  <a:fillRect l="-5674" t="-10526" b="-2894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145177" y="2935182"/>
                <a:ext cx="2569229" cy="6242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177" y="2935182"/>
                <a:ext cx="2569229" cy="624273"/>
              </a:xfrm>
              <a:prstGeom prst="rect">
                <a:avLst/>
              </a:prstGeom>
              <a:blipFill>
                <a:blip r:embed="rId12"/>
                <a:stretch>
                  <a:fillRect l="-3800" b="-873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390606" y="2355669"/>
                <a:ext cx="2151016" cy="47699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606" y="2355669"/>
                <a:ext cx="2151016" cy="476990"/>
              </a:xfrm>
              <a:prstGeom prst="rect">
                <a:avLst/>
              </a:prstGeom>
              <a:blipFill>
                <a:blip r:embed="rId13"/>
                <a:stretch>
                  <a:fillRect l="-4249" t="-6329" b="-278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885508" y="2948245"/>
                <a:ext cx="3506281" cy="6242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508" y="2948245"/>
                <a:ext cx="3506281" cy="624273"/>
              </a:xfrm>
              <a:prstGeom prst="rect">
                <a:avLst/>
              </a:prstGeom>
              <a:blipFill>
                <a:blip r:embed="rId14"/>
                <a:stretch>
                  <a:fillRect l="-2604" b="-980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823" y="0"/>
                <a:ext cx="1301931" cy="316690"/>
              </a:xfrm>
              <a:prstGeom prst="rect">
                <a:avLst/>
              </a:prstGeom>
              <a:blipFill>
                <a:blip r:embed="rId15"/>
                <a:stretch>
                  <a:fillRect l="-459" b="-125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𝑙𝑛𝑎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0"/>
                <a:ext cx="2176621" cy="402611"/>
              </a:xfrm>
              <a:prstGeom prst="rect">
                <a:avLst/>
              </a:prstGeom>
              <a:blipFill>
                <a:blip r:embed="rId16"/>
                <a:stretch>
                  <a:fillRect l="-2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4885508" y="2333897"/>
            <a:ext cx="3474721" cy="13237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4415246" y="3849188"/>
            <a:ext cx="4423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see a proof of this result later in the chapter!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2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5" grpId="0"/>
      <p:bldP spid="46" grpId="0"/>
      <p:bldP spid="49" grpId="0"/>
      <p:bldP spid="50" grpId="0"/>
      <p:bldP spid="51" grpId="0" animBg="1"/>
      <p:bldP spid="52" grpId="0" animBg="1"/>
      <p:bldP spid="53" grpId="0" animBg="1"/>
      <p:bldP spid="5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3707</TotalTime>
  <Words>1792</Words>
  <Application>Microsoft Office PowerPoint</Application>
  <PresentationFormat>On-screen Show (4:3)</PresentationFormat>
  <Paragraphs>190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878</cp:revision>
  <dcterms:created xsi:type="dcterms:W3CDTF">2018-04-30T00:32:33Z</dcterms:created>
  <dcterms:modified xsi:type="dcterms:W3CDTF">2020-12-27T19:25:12Z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