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6" r:id="rId5"/>
    <p:sldId id="257" r:id="rId6"/>
    <p:sldId id="351" r:id="rId7"/>
    <p:sldId id="348" r:id="rId8"/>
    <p:sldId id="371" r:id="rId9"/>
    <p:sldId id="370" r:id="rId10"/>
    <p:sldId id="372" r:id="rId11"/>
    <p:sldId id="376" r:id="rId12"/>
    <p:sldId id="378" r:id="rId13"/>
    <p:sldId id="374" r:id="rId14"/>
    <p:sldId id="379" r:id="rId15"/>
    <p:sldId id="380" r:id="rId16"/>
    <p:sldId id="381" r:id="rId17"/>
    <p:sldId id="382" r:id="rId18"/>
    <p:sldId id="383" r:id="rId19"/>
    <p:sldId id="384" r:id="rId20"/>
    <p:sldId id="386" r:id="rId21"/>
    <p:sldId id="38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3" Type="http://schemas.openxmlformats.org/officeDocument/2006/relationships/image" Target="../media/image14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" Type="http://schemas.openxmlformats.org/officeDocument/2006/relationships/image" Target="../media/image510.png"/><Relationship Id="rId16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5" Type="http://schemas.openxmlformats.org/officeDocument/2006/relationships/image" Target="../media/image33.png"/><Relationship Id="rId15" Type="http://schemas.openxmlformats.org/officeDocument/2006/relationships/image" Target="../media/image79.png"/><Relationship Id="rId10" Type="http://schemas.openxmlformats.org/officeDocument/2006/relationships/image" Target="../media/image74.png"/><Relationship Id="rId4" Type="http://schemas.openxmlformats.org/officeDocument/2006/relationships/image" Target="../media/image15.png"/><Relationship Id="rId9" Type="http://schemas.openxmlformats.org/officeDocument/2006/relationships/image" Target="../media/image73.png"/><Relationship Id="rId14" Type="http://schemas.openxmlformats.org/officeDocument/2006/relationships/image" Target="../media/image7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3" Type="http://schemas.openxmlformats.org/officeDocument/2006/relationships/image" Target="../media/image14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87.png"/><Relationship Id="rId5" Type="http://schemas.openxmlformats.org/officeDocument/2006/relationships/image" Target="../media/image77.png"/><Relationship Id="rId10" Type="http://schemas.openxmlformats.org/officeDocument/2006/relationships/image" Target="../media/image86.png"/><Relationship Id="rId4" Type="http://schemas.openxmlformats.org/officeDocument/2006/relationships/image" Target="../media/image15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92.png"/><Relationship Id="rId7" Type="http://schemas.openxmlformats.org/officeDocument/2006/relationships/image" Target="../media/image96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10" Type="http://schemas.openxmlformats.org/officeDocument/2006/relationships/image" Target="../media/image99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92.png"/><Relationship Id="rId7" Type="http://schemas.openxmlformats.org/officeDocument/2006/relationships/image" Target="../media/image10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10" Type="http://schemas.openxmlformats.org/officeDocument/2006/relationships/image" Target="../media/image104.png"/><Relationship Id="rId4" Type="http://schemas.openxmlformats.org/officeDocument/2006/relationships/image" Target="../media/image93.png"/><Relationship Id="rId9" Type="http://schemas.openxmlformats.org/officeDocument/2006/relationships/image" Target="../media/image10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13" Type="http://schemas.openxmlformats.org/officeDocument/2006/relationships/image" Target="../media/image112.png"/><Relationship Id="rId3" Type="http://schemas.openxmlformats.org/officeDocument/2006/relationships/image" Target="../media/image92.png"/><Relationship Id="rId7" Type="http://schemas.openxmlformats.org/officeDocument/2006/relationships/image" Target="../media/image106.png"/><Relationship Id="rId12" Type="http://schemas.openxmlformats.org/officeDocument/2006/relationships/image" Target="../media/image111.png"/><Relationship Id="rId17" Type="http://schemas.openxmlformats.org/officeDocument/2006/relationships/image" Target="../media/image116.png"/><Relationship Id="rId2" Type="http://schemas.openxmlformats.org/officeDocument/2006/relationships/image" Target="../media/image105.png"/><Relationship Id="rId16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110.png"/><Relationship Id="rId5" Type="http://schemas.openxmlformats.org/officeDocument/2006/relationships/image" Target="../media/image94.png"/><Relationship Id="rId15" Type="http://schemas.openxmlformats.org/officeDocument/2006/relationships/image" Target="../media/image114.png"/><Relationship Id="rId10" Type="http://schemas.openxmlformats.org/officeDocument/2006/relationships/image" Target="../media/image109.png"/><Relationship Id="rId4" Type="http://schemas.openxmlformats.org/officeDocument/2006/relationships/image" Target="../media/image93.png"/><Relationship Id="rId9" Type="http://schemas.openxmlformats.org/officeDocument/2006/relationships/image" Target="../media/image108.png"/><Relationship Id="rId14" Type="http://schemas.openxmlformats.org/officeDocument/2006/relationships/image" Target="../media/image11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123.png"/><Relationship Id="rId18" Type="http://schemas.openxmlformats.org/officeDocument/2006/relationships/image" Target="../media/image127.png"/><Relationship Id="rId3" Type="http://schemas.openxmlformats.org/officeDocument/2006/relationships/image" Target="../media/image92.png"/><Relationship Id="rId7" Type="http://schemas.openxmlformats.org/officeDocument/2006/relationships/image" Target="../media/image117.png"/><Relationship Id="rId12" Type="http://schemas.openxmlformats.org/officeDocument/2006/relationships/image" Target="../media/image122.png"/><Relationship Id="rId17" Type="http://schemas.openxmlformats.org/officeDocument/2006/relationships/image" Target="../media/image112.png"/><Relationship Id="rId2" Type="http://schemas.openxmlformats.org/officeDocument/2006/relationships/image" Target="../media/image105.png"/><Relationship Id="rId16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121.png"/><Relationship Id="rId5" Type="http://schemas.openxmlformats.org/officeDocument/2006/relationships/image" Target="../media/image94.png"/><Relationship Id="rId15" Type="http://schemas.openxmlformats.org/officeDocument/2006/relationships/image" Target="../media/image125.png"/><Relationship Id="rId10" Type="http://schemas.openxmlformats.org/officeDocument/2006/relationships/image" Target="../media/image120.png"/><Relationship Id="rId4" Type="http://schemas.openxmlformats.org/officeDocument/2006/relationships/image" Target="../media/image93.png"/><Relationship Id="rId9" Type="http://schemas.openxmlformats.org/officeDocument/2006/relationships/image" Target="../media/image119.png"/><Relationship Id="rId14" Type="http://schemas.openxmlformats.org/officeDocument/2006/relationships/image" Target="../media/image12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13" Type="http://schemas.openxmlformats.org/officeDocument/2006/relationships/image" Target="../media/image133.png"/><Relationship Id="rId3" Type="http://schemas.openxmlformats.org/officeDocument/2006/relationships/image" Target="../media/image92.png"/><Relationship Id="rId7" Type="http://schemas.openxmlformats.org/officeDocument/2006/relationships/image" Target="../media/image128.png"/><Relationship Id="rId12" Type="http://schemas.openxmlformats.org/officeDocument/2006/relationships/image" Target="../media/image132.png"/><Relationship Id="rId2" Type="http://schemas.openxmlformats.org/officeDocument/2006/relationships/image" Target="../media/image105.png"/><Relationship Id="rId16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131.png"/><Relationship Id="rId5" Type="http://schemas.openxmlformats.org/officeDocument/2006/relationships/image" Target="../media/image94.png"/><Relationship Id="rId15" Type="http://schemas.openxmlformats.org/officeDocument/2006/relationships/image" Target="../media/image135.png"/><Relationship Id="rId10" Type="http://schemas.openxmlformats.org/officeDocument/2006/relationships/image" Target="../media/image130.png"/><Relationship Id="rId4" Type="http://schemas.openxmlformats.org/officeDocument/2006/relationships/image" Target="../media/image93.png"/><Relationship Id="rId9" Type="http://schemas.openxmlformats.org/officeDocument/2006/relationships/image" Target="../media/image112.png"/><Relationship Id="rId14" Type="http://schemas.openxmlformats.org/officeDocument/2006/relationships/image" Target="../media/image13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3" Type="http://schemas.openxmlformats.org/officeDocument/2006/relationships/image" Target="../media/image92.png"/><Relationship Id="rId7" Type="http://schemas.openxmlformats.org/officeDocument/2006/relationships/image" Target="../media/image112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Relationship Id="rId9" Type="http://schemas.openxmlformats.org/officeDocument/2006/relationships/image" Target="../media/image13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3" Type="http://schemas.openxmlformats.org/officeDocument/2006/relationships/image" Target="../media/image92.png"/><Relationship Id="rId7" Type="http://schemas.openxmlformats.org/officeDocument/2006/relationships/image" Target="../media/image140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7.png"/><Relationship Id="rId18" Type="http://schemas.openxmlformats.org/officeDocument/2006/relationships/image" Target="../media/image31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6.png"/><Relationship Id="rId17" Type="http://schemas.openxmlformats.org/officeDocument/2006/relationships/image" Target="../media/image30.png"/><Relationship Id="rId2" Type="http://schemas.openxmlformats.org/officeDocument/2006/relationships/image" Target="../media/image9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25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24.png"/><Relationship Id="rId19" Type="http://schemas.openxmlformats.org/officeDocument/2006/relationships/image" Target="../media/image32.png"/><Relationship Id="rId4" Type="http://schemas.openxmlformats.org/officeDocument/2006/relationships/image" Target="../media/image11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14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10" Type="http://schemas.openxmlformats.org/officeDocument/2006/relationships/image" Target="../media/image38.png"/><Relationship Id="rId4" Type="http://schemas.openxmlformats.org/officeDocument/2006/relationships/image" Target="../media/image15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56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55.png"/><Relationship Id="rId2" Type="http://schemas.openxmlformats.org/officeDocument/2006/relationships/image" Target="../media/image51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54.png"/><Relationship Id="rId5" Type="http://schemas.openxmlformats.org/officeDocument/2006/relationships/image" Target="../media/image12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4" Type="http://schemas.openxmlformats.org/officeDocument/2006/relationships/image" Target="../media/image11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image" Target="../media/image51.png"/><Relationship Id="rId16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61.png"/><Relationship Id="rId5" Type="http://schemas.openxmlformats.org/officeDocument/2006/relationships/image" Target="../media/image12.png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4" Type="http://schemas.openxmlformats.org/officeDocument/2006/relationships/image" Target="../media/image11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65" y="2853128"/>
            <a:ext cx="83006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Differentiation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11674" y="4405517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What if instead of differentiating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we differentiated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𝑠𝑖𝑛𝑘𝑥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So for example,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etc…</a:t>
                </a: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1087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blipFill>
                <a:blip r:embed="rId4"/>
                <a:stretch>
                  <a:fillRect l="-435" r="-130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37805" y="1494584"/>
                <a:ext cx="2230739" cy="4181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805" y="1494584"/>
                <a:ext cx="2230739" cy="418128"/>
              </a:xfrm>
              <a:prstGeom prst="rect">
                <a:avLst/>
              </a:prstGeom>
              <a:blipFill>
                <a:blip r:embed="rId5"/>
                <a:stretch>
                  <a:fillRect l="-2466" t="-1449" r="-2466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28475" y="2063750"/>
                <a:ext cx="2712666" cy="4181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𝑠𝑖𝑛𝑘𝑥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475" y="2063750"/>
                <a:ext cx="2712666" cy="418128"/>
              </a:xfrm>
              <a:prstGeom prst="rect">
                <a:avLst/>
              </a:prstGeom>
              <a:blipFill>
                <a:blip r:embed="rId6"/>
                <a:stretch>
                  <a:fillRect l="-1798" t="-1471" r="-225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61295" y="1849082"/>
                <a:ext cx="162754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𝑠𝑖𝑛𝑘𝑥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295" y="1849082"/>
                <a:ext cx="1627542" cy="307777"/>
              </a:xfrm>
              <a:prstGeom prst="rect">
                <a:avLst/>
              </a:prstGeom>
              <a:blipFill>
                <a:blip r:embed="rId7"/>
                <a:stretch>
                  <a:fillRect t="-3922" b="-17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 flipV="1">
            <a:off x="6521684" y="1753714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31051" y="2648579"/>
                <a:ext cx="2659318" cy="4181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𝑘𝑥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𝑘h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𝑠𝑖𝑛𝑘𝑥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051" y="2648579"/>
                <a:ext cx="2659318" cy="418128"/>
              </a:xfrm>
              <a:prstGeom prst="rect">
                <a:avLst/>
              </a:prstGeom>
              <a:blipFill>
                <a:blip r:embed="rId8"/>
                <a:stretch>
                  <a:fillRect l="-1831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18198" y="3219621"/>
                <a:ext cx="3667030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𝑠𝑖𝑛𝑘𝑥𝑐𝑜𝑠𝑘h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𝑐𝑜𝑠𝑘𝑥𝑠𝑖𝑛𝑘h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𝑠𝑖𝑛𝑘𝑥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198" y="3219621"/>
                <a:ext cx="3667030" cy="409023"/>
              </a:xfrm>
              <a:prstGeom prst="rect">
                <a:avLst/>
              </a:prstGeom>
              <a:blipFill>
                <a:blip r:embed="rId9"/>
                <a:stretch>
                  <a:fillRect l="-116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27378" y="3790662"/>
                <a:ext cx="3667030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𝑠𝑖𝑛𝑘𝑥𝑐𝑜𝑠𝑘h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𝑠𝑖𝑛𝑘𝑥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𝑐𝑜𝑠𝑘𝑥𝑠𝑖𝑛𝑘h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378" y="3790662"/>
                <a:ext cx="3667030" cy="409023"/>
              </a:xfrm>
              <a:prstGeom prst="rect">
                <a:avLst/>
              </a:prstGeom>
              <a:blipFill>
                <a:blip r:embed="rId10"/>
                <a:stretch>
                  <a:fillRect l="-1331" t="-1493" r="-49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25542" y="4394754"/>
                <a:ext cx="3872983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𝑠𝑖𝑛𝑘𝑥𝑐𝑜𝑠𝑘h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𝑠𝑖𝑛𝑘𝑥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𝑐𝑜𝑠𝑘𝑥𝑠𝑖𝑛𝑘h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542" y="4394754"/>
                <a:ext cx="3872983" cy="484043"/>
              </a:xfrm>
              <a:prstGeom prst="rect">
                <a:avLst/>
              </a:prstGeom>
              <a:blipFill>
                <a:blip r:embed="rId11"/>
                <a:stretch>
                  <a:fillRect l="-12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23705" y="5009863"/>
                <a:ext cx="3682226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𝑠𝑖𝑛𝑘𝑥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𝑐𝑜𝑠𝑘h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−1)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𝑐𝑜𝑠𝑘𝑥𝑠𝑖𝑛𝑘h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705" y="5009863"/>
                <a:ext cx="3682226" cy="484043"/>
              </a:xfrm>
              <a:prstGeom prst="rect">
                <a:avLst/>
              </a:prstGeom>
              <a:blipFill>
                <a:blip r:embed="rId12"/>
                <a:stretch>
                  <a:fillRect l="-1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0"/>
                <a:ext cx="1710853" cy="3610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10853" cy="361061"/>
              </a:xfrm>
              <a:prstGeom prst="rect">
                <a:avLst/>
              </a:prstGeom>
              <a:blipFill>
                <a:blip r:embed="rId13"/>
                <a:stretch>
                  <a:fillRect l="-6316" r="-2105" b="-1587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365684"/>
                <a:ext cx="1919243" cy="3610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5684"/>
                <a:ext cx="1919243" cy="361061"/>
              </a:xfrm>
              <a:prstGeom prst="rect">
                <a:avLst/>
              </a:prstGeom>
              <a:blipFill>
                <a:blip r:embed="rId14"/>
                <a:stretch>
                  <a:fillRect l="-5643" r="-1567" b="-1587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6749291" y="2343005"/>
            <a:ext cx="1627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inner bracket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47" name="Arc 46"/>
          <p:cNvSpPr/>
          <p:nvPr/>
        </p:nvSpPr>
        <p:spPr>
          <a:xfrm flipV="1">
            <a:off x="6453747" y="2324755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744859" y="2748793"/>
            <a:ext cx="12889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expansion of sine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49" name="Arc 48"/>
          <p:cNvSpPr/>
          <p:nvPr/>
        </p:nvSpPr>
        <p:spPr>
          <a:xfrm flipV="1">
            <a:off x="7355294" y="2884779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 flipV="1">
            <a:off x="7386508" y="3466837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 flipV="1">
            <a:off x="7505857" y="4081945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 flipV="1">
            <a:off x="7524220" y="4739285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590622" y="3542007"/>
            <a:ext cx="1288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78756" y="3949631"/>
            <a:ext cx="14652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2 separate fractions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88924" y="4731829"/>
            <a:ext cx="1465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left fraction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5354747" y="4947492"/>
            <a:ext cx="935883" cy="64099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 rot="1730869">
            <a:off x="6868478" y="4954108"/>
            <a:ext cx="526326" cy="67307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5002209" y="4987337"/>
            <a:ext cx="1127760" cy="5181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58" idx="5"/>
          </p:cNvCxnSpPr>
          <p:nvPr/>
        </p:nvCxnSpPr>
        <p:spPr>
          <a:xfrm flipH="1" flipV="1">
            <a:off x="5045359" y="5024611"/>
            <a:ext cx="1108214" cy="47000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834723" y="5803077"/>
                <a:ext cx="12535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𝑘𝑐𝑜𝑠𝑘𝑥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723" y="5803077"/>
                <a:ext cx="1253548" cy="215444"/>
              </a:xfrm>
              <a:prstGeom prst="rect">
                <a:avLst/>
              </a:prstGeom>
              <a:blipFill>
                <a:blip r:embed="rId15"/>
                <a:stretch>
                  <a:fillRect l="-4369" r="-194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 flipV="1">
            <a:off x="7403036" y="5310326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667740" y="5302870"/>
                <a:ext cx="146524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approximations 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740" y="5302870"/>
                <a:ext cx="1465243" cy="738664"/>
              </a:xfrm>
              <a:prstGeom prst="rect">
                <a:avLst/>
              </a:prstGeom>
              <a:blipFill>
                <a:blip r:embed="rId16"/>
                <a:stretch>
                  <a:fillRect l="-417" t="-1653" r="-3750" b="-66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841475" y="5589309"/>
                <a:ext cx="5508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475" y="5589309"/>
                <a:ext cx="550843" cy="307777"/>
              </a:xfrm>
              <a:prstGeom prst="rect">
                <a:avLst/>
              </a:prstGeom>
              <a:blipFill>
                <a:blip r:embed="rId17"/>
                <a:stretch>
                  <a:fillRect t="-6000" b="-1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92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20" grpId="0"/>
      <p:bldP spid="21" grpId="0" animBg="1"/>
      <p:bldP spid="35" grpId="0"/>
      <p:bldP spid="37" grpId="0"/>
      <p:bldP spid="39" grpId="0"/>
      <p:bldP spid="40" grpId="0"/>
      <p:bldP spid="43" grpId="0"/>
      <p:bldP spid="46" grpId="0"/>
      <p:bldP spid="47" grpId="0" animBg="1"/>
      <p:bldP spid="48" grpId="0"/>
      <p:bldP spid="49" grpId="0" animBg="1"/>
      <p:bldP spid="50" grpId="0" animBg="1"/>
      <p:bldP spid="51" grpId="0" animBg="1"/>
      <p:bldP spid="53" grpId="0" animBg="1"/>
      <p:bldP spid="54" grpId="0"/>
      <p:bldP spid="55" grpId="0"/>
      <p:bldP spid="56" grpId="0"/>
      <p:bldP spid="58" grpId="0" animBg="1"/>
      <p:bldP spid="58" grpId="1" animBg="1"/>
      <p:bldP spid="59" grpId="0" animBg="1"/>
      <p:bldP spid="63" grpId="0"/>
      <p:bldP spid="64" grpId="0" animBg="1"/>
      <p:bldP spid="65" grpId="0"/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1087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blipFill>
                <a:blip r:embed="rId4"/>
                <a:stretch>
                  <a:fillRect l="-435" r="-130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0"/>
                <a:ext cx="1710853" cy="3610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10853" cy="361061"/>
              </a:xfrm>
              <a:prstGeom prst="rect">
                <a:avLst/>
              </a:prstGeom>
              <a:blipFill>
                <a:blip r:embed="rId5"/>
                <a:stretch>
                  <a:fillRect l="-6316" r="-2105" b="-1587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365684"/>
                <a:ext cx="1919243" cy="3610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5684"/>
                <a:ext cx="1919243" cy="361061"/>
              </a:xfrm>
              <a:prstGeom prst="rect">
                <a:avLst/>
              </a:prstGeom>
              <a:blipFill>
                <a:blip r:embed="rId6"/>
                <a:stretch>
                  <a:fillRect l="-5643" r="-1567" b="-1587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04650" y="2500828"/>
                <a:ext cx="15828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650" y="2500828"/>
                <a:ext cx="1582869" cy="276999"/>
              </a:xfrm>
              <a:prstGeom prst="rect">
                <a:avLst/>
              </a:prstGeom>
              <a:blipFill>
                <a:blip r:embed="rId7"/>
                <a:stretch>
                  <a:fillRect l="-8846" t="-26087" r="-4231" b="-5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041094" y="2908452"/>
                <a:ext cx="19748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094" y="2908452"/>
                <a:ext cx="1974836" cy="276999"/>
              </a:xfrm>
              <a:prstGeom prst="rect">
                <a:avLst/>
              </a:prstGeom>
              <a:blipFill>
                <a:blip r:embed="rId8"/>
                <a:stretch>
                  <a:fillRect l="-7407" t="-26087" r="-1852" b="-5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402813" y="3589662"/>
                <a:ext cx="17095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813" y="3589662"/>
                <a:ext cx="1709507" cy="276999"/>
              </a:xfrm>
              <a:prstGeom prst="rect">
                <a:avLst/>
              </a:prstGeom>
              <a:blipFill>
                <a:blip r:embed="rId9"/>
                <a:stretch>
                  <a:fillRect l="-8185" t="-26667" r="-3915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039257" y="3997286"/>
                <a:ext cx="2228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257" y="3997286"/>
                <a:ext cx="2228110" cy="276999"/>
              </a:xfrm>
              <a:prstGeom prst="rect">
                <a:avLst/>
              </a:prstGeom>
              <a:blipFill>
                <a:blip r:embed="rId10"/>
                <a:stretch>
                  <a:fillRect l="-6284" t="-26667" r="-2732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468038" y="2510009"/>
                <a:ext cx="1605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038" y="2510009"/>
                <a:ext cx="1605311" cy="276999"/>
              </a:xfrm>
              <a:prstGeom prst="rect">
                <a:avLst/>
              </a:prstGeom>
              <a:blipFill>
                <a:blip r:embed="rId11"/>
                <a:stretch>
                  <a:fillRect l="-9125" t="-26667" r="-2662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104482" y="2917633"/>
                <a:ext cx="2125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482" y="2917633"/>
                <a:ext cx="2125518" cy="276999"/>
              </a:xfrm>
              <a:prstGeom prst="rect">
                <a:avLst/>
              </a:prstGeom>
              <a:blipFill>
                <a:blip r:embed="rId12"/>
                <a:stretch>
                  <a:fillRect l="-6590" t="-26667" r="-2865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466201" y="3598843"/>
                <a:ext cx="17319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201" y="3598843"/>
                <a:ext cx="1731949" cy="276999"/>
              </a:xfrm>
              <a:prstGeom prst="rect">
                <a:avLst/>
              </a:prstGeom>
              <a:blipFill>
                <a:blip r:embed="rId13"/>
                <a:stretch>
                  <a:fillRect l="-8451" t="-26087" r="-3873" b="-5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102645" y="4006467"/>
                <a:ext cx="2378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645" y="4006467"/>
                <a:ext cx="2378793" cy="276999"/>
              </a:xfrm>
              <a:prstGeom prst="rect">
                <a:avLst/>
              </a:prstGeom>
              <a:blipFill>
                <a:blip r:embed="rId14"/>
                <a:stretch>
                  <a:fillRect l="-5897" t="-26087" r="-2564" b="-5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263527" y="4737253"/>
            <a:ext cx="3966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You should try to prove these yourself from first principles!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60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/>
      <p:bldP spid="52" grpId="0"/>
      <p:bldP spid="57" grpId="0"/>
      <p:bldP spid="61" grpId="0"/>
      <p:bldP spid="67" grpId="0"/>
      <p:bldP spid="68" grpId="0"/>
      <p:bldP spid="69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 given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 given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blipFill>
                <a:blip r:embed="rId3"/>
                <a:stretch>
                  <a:fillRect l="-7394" t="-20408" r="-3521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blipFill>
                <a:blip r:embed="rId4"/>
                <a:stretch>
                  <a:fillRect l="-5676" t="-20408" r="-2162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blipFill>
                <a:blip r:embed="rId5"/>
                <a:stretch>
                  <a:fillRect l="-7639" t="-20408" r="-3125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blipFill>
                <a:blip r:embed="rId6"/>
                <a:stretch>
                  <a:fillRect l="-5584" t="-20408" r="-2030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08574" y="1550125"/>
                <a:ext cx="10769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574" y="1550125"/>
                <a:ext cx="1076961" cy="276999"/>
              </a:xfrm>
              <a:prstGeom prst="rect">
                <a:avLst/>
              </a:prstGeom>
              <a:blipFill>
                <a:blip r:embed="rId7"/>
                <a:stretch>
                  <a:fillRect l="-4520" r="-3955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64882" y="2042159"/>
                <a:ext cx="1360693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882" y="2042159"/>
                <a:ext cx="1360693" cy="5259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956663" y="1744579"/>
            <a:ext cx="2270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Follow the pattern you have learned!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2" name="Arc 11"/>
          <p:cNvSpPr/>
          <p:nvPr/>
        </p:nvSpPr>
        <p:spPr>
          <a:xfrm flipV="1">
            <a:off x="5720495" y="1779840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86803" y="3548742"/>
                <a:ext cx="12052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803" y="3548742"/>
                <a:ext cx="1205202" cy="276999"/>
              </a:xfrm>
              <a:prstGeom prst="rect">
                <a:avLst/>
              </a:prstGeom>
              <a:blipFill>
                <a:blip r:embed="rId9"/>
                <a:stretch>
                  <a:fillRect l="-3535" r="-3535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43111" y="4040776"/>
                <a:ext cx="2010166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US" dirty="0">
                              <a:latin typeface="Comic Sans MS" pitchFamily="66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111" y="4040776"/>
                <a:ext cx="2010166" cy="525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 flipV="1">
            <a:off x="6308323" y="3795875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574972" y="3773676"/>
            <a:ext cx="2464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constant will multiply the differentiated term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94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 animBg="1"/>
      <p:bldP spid="13" grpId="0"/>
      <p:bldP spid="14" grpId="0"/>
      <p:bldP spid="16" grpId="0" animBg="1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 given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blipFill>
                <a:blip r:embed="rId3"/>
                <a:stretch>
                  <a:fillRect l="-7394" t="-20408" r="-3521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blipFill>
                <a:blip r:embed="rId4"/>
                <a:stretch>
                  <a:fillRect l="-5676" t="-20408" r="-2162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blipFill>
                <a:blip r:embed="rId5"/>
                <a:stretch>
                  <a:fillRect l="-7639" t="-20408" r="-3125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blipFill>
                <a:blip r:embed="rId6"/>
                <a:stretch>
                  <a:fillRect l="-5584" t="-20408" r="-2030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96334" y="1663337"/>
                <a:ext cx="20762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334" y="1663337"/>
                <a:ext cx="2076209" cy="276999"/>
              </a:xfrm>
              <a:prstGeom prst="rect">
                <a:avLst/>
              </a:prstGeom>
              <a:blipFill>
                <a:blip r:embed="rId7"/>
                <a:stretch>
                  <a:fillRect l="-3519" r="-293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29751" y="2146663"/>
                <a:ext cx="57304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751" y="2146663"/>
                <a:ext cx="573041" cy="5259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531430" y="1866498"/>
            <a:ext cx="2142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each term separately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2" name="Arc 11"/>
          <p:cNvSpPr/>
          <p:nvPr/>
        </p:nvSpPr>
        <p:spPr>
          <a:xfrm flipV="1">
            <a:off x="6408472" y="1849508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95808" y="2294708"/>
                <a:ext cx="8149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808" y="2294708"/>
                <a:ext cx="814903" cy="276999"/>
              </a:xfrm>
              <a:prstGeom prst="rect">
                <a:avLst/>
              </a:prstGeom>
              <a:blipFill>
                <a:blip r:embed="rId9"/>
                <a:stretch>
                  <a:fillRect l="-752" r="-6015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57808" y="2307772"/>
                <a:ext cx="10168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808" y="2307772"/>
                <a:ext cx="1016881" cy="276999"/>
              </a:xfrm>
              <a:prstGeom prst="rect">
                <a:avLst/>
              </a:prstGeom>
              <a:blipFill>
                <a:blip r:embed="rId10"/>
                <a:stretch>
                  <a:fillRect l="-4192" r="-359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39931" y="3765751"/>
            <a:ext cx="28912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a constant will cause the differentiated term to be multiplied by it!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50080" y="3120532"/>
            <a:ext cx="384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Be careful – when differentiating cos, the answer becomes negative!</a:t>
            </a:r>
            <a:endParaRPr lang="en-GB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53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 animBg="1"/>
      <p:bldP spid="13" grpId="0"/>
      <p:bldP spid="14" grpId="0"/>
      <p:bldP spid="1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equation: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stationary points on the curve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Set the range for the equation we are solving: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blipFill>
                <a:blip r:embed="rId3"/>
                <a:stretch>
                  <a:fillRect l="-7394" t="-20408" r="-3521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blipFill>
                <a:blip r:embed="rId4"/>
                <a:stretch>
                  <a:fillRect l="-5676" t="-20408" r="-2162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blipFill>
                <a:blip r:embed="rId5"/>
                <a:stretch>
                  <a:fillRect l="-7639" t="-20408" r="-3125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blipFill>
                <a:blip r:embed="rId6"/>
                <a:stretch>
                  <a:fillRect l="-5584" t="-20408" r="-2030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92528" y="1332411"/>
                <a:ext cx="1483227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528" y="1332411"/>
                <a:ext cx="1483227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51672" y="2007327"/>
                <a:ext cx="50937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672" y="2007327"/>
                <a:ext cx="509370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139545" y="1657492"/>
            <a:ext cx="3004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each separately – be careful with the negatives!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2" name="Arc 21"/>
          <p:cNvSpPr/>
          <p:nvPr/>
        </p:nvSpPr>
        <p:spPr>
          <a:xfrm flipV="1">
            <a:off x="5894668" y="1666628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65478" y="2016034"/>
                <a:ext cx="174727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478" y="2016034"/>
                <a:ext cx="174727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44003" y="2151017"/>
                <a:ext cx="8798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003" y="2151017"/>
                <a:ext cx="879856" cy="246221"/>
              </a:xfrm>
              <a:prstGeom prst="rect">
                <a:avLst/>
              </a:prstGeom>
              <a:blipFill>
                <a:blip r:embed="rId10"/>
                <a:stretch>
                  <a:fillRect l="-2759" r="-275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54806" y="2713406"/>
                <a:ext cx="4145280" cy="402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stationary points will be where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806" y="2713406"/>
                <a:ext cx="4145280" cy="402611"/>
              </a:xfrm>
              <a:prstGeom prst="rect">
                <a:avLst/>
              </a:prstGeom>
              <a:blipFill>
                <a:blip r:embed="rId11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51820" y="3368313"/>
                <a:ext cx="1421671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820" y="3368313"/>
                <a:ext cx="1421671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10789" y="5603966"/>
                <a:ext cx="13119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789" y="5603966"/>
                <a:ext cx="1311962" cy="276999"/>
              </a:xfrm>
              <a:prstGeom prst="rect">
                <a:avLst/>
              </a:prstGeom>
              <a:blipFill>
                <a:blip r:embed="rId13"/>
                <a:stretch>
                  <a:fillRect l="-3704" r="-1852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68941" y="3934370"/>
                <a:ext cx="1250855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941" y="3934370"/>
                <a:ext cx="1250855" cy="4610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77649" y="4517845"/>
                <a:ext cx="1137043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649" y="4517845"/>
                <a:ext cx="1137043" cy="4610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20598" y="5170987"/>
                <a:ext cx="122751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−0.253=2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598" y="5170987"/>
                <a:ext cx="1227516" cy="246221"/>
              </a:xfrm>
              <a:prstGeom prst="rect">
                <a:avLst/>
              </a:prstGeom>
              <a:blipFill>
                <a:blip r:embed="rId16"/>
                <a:stretch>
                  <a:fillRect r="-148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87145" y="3628078"/>
                <a:ext cx="1397724" cy="3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145" y="3628078"/>
                <a:ext cx="1397724" cy="396519"/>
              </a:xfrm>
              <a:prstGeom prst="rect">
                <a:avLst/>
              </a:prstGeom>
              <a:blipFill>
                <a:blip r:embed="rId17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 flipV="1">
            <a:off x="5733559" y="3611088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 flipV="1">
            <a:off x="5406988" y="4216334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 flipV="1">
            <a:off x="5263296" y="4786745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586551" y="4350889"/>
            <a:ext cx="1397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08174" y="4899529"/>
            <a:ext cx="1397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sine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403274" y="5785354"/>
            <a:ext cx="42835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find all values in the range we are working with…</a:t>
            </a:r>
            <a:endParaRPr lang="en-GB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28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/>
      <p:bldP spid="39" grpId="0"/>
      <p:bldP spid="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equation: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stationary points on the curve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Set the range for the equation we are solving: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blipFill>
                <a:blip r:embed="rId3"/>
                <a:stretch>
                  <a:fillRect l="-7394" t="-20408" r="-3521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blipFill>
                <a:blip r:embed="rId4"/>
                <a:stretch>
                  <a:fillRect l="-5676" t="-20408" r="-2162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blipFill>
                <a:blip r:embed="rId5"/>
                <a:stretch>
                  <a:fillRect l="-7639" t="-20408" r="-3125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blipFill>
                <a:blip r:embed="rId6"/>
                <a:stretch>
                  <a:fillRect l="-5584" t="-20408" r="-2030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63498" y="1627687"/>
                <a:ext cx="12086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=−0.253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3498" y="1627687"/>
                <a:ext cx="1208664" cy="246221"/>
              </a:xfrm>
              <a:prstGeom prst="rect">
                <a:avLst/>
              </a:prstGeom>
              <a:blipFill>
                <a:blip r:embed="rId7"/>
                <a:stretch>
                  <a:fillRect l="-2513" r="-201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4994914" y="243056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 flipV="1">
            <a:off x="4412796" y="2735363"/>
            <a:ext cx="3326905" cy="348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5682301" y="26591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6368101" y="26591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7053901" y="26591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7739701" y="26591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Arc 61"/>
          <p:cNvSpPr>
            <a:spLocks/>
          </p:cNvSpPr>
          <p:nvPr/>
        </p:nvSpPr>
        <p:spPr bwMode="auto">
          <a:xfrm flipH="1">
            <a:off x="4996501" y="2430563"/>
            <a:ext cx="696913" cy="91440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Arc 64"/>
          <p:cNvSpPr>
            <a:spLocks/>
          </p:cNvSpPr>
          <p:nvPr/>
        </p:nvSpPr>
        <p:spPr bwMode="auto">
          <a:xfrm flipV="1">
            <a:off x="7053902" y="2108346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75"/>
              <p:cNvSpPr txBox="1">
                <a:spLocks noChangeArrowheads="1"/>
              </p:cNvSpPr>
              <p:nvPr/>
            </p:nvSpPr>
            <p:spPr bwMode="auto">
              <a:xfrm>
                <a:off x="7482797" y="2844220"/>
                <a:ext cx="104915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GB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82797" y="2844220"/>
                <a:ext cx="1049153" cy="307777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64"/>
          <p:cNvSpPr>
            <a:spLocks/>
          </p:cNvSpPr>
          <p:nvPr/>
        </p:nvSpPr>
        <p:spPr bwMode="auto">
          <a:xfrm flipV="1">
            <a:off x="4323763" y="2103992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75"/>
          <p:cNvSpPr txBox="1">
            <a:spLocks noChangeArrowheads="1"/>
          </p:cNvSpPr>
          <p:nvPr/>
        </p:nvSpPr>
        <p:spPr bwMode="auto">
          <a:xfrm>
            <a:off x="7691803" y="2548130"/>
            <a:ext cx="28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omic Sans MS" pitchFamily="66" charset="0"/>
              </a:rPr>
              <a:t>x</a:t>
            </a:r>
            <a:endParaRPr lang="el-GR" sz="1400" dirty="0">
              <a:latin typeface="Comic Sans MS" pitchFamily="66" charset="0"/>
            </a:endParaRPr>
          </a:p>
        </p:txBody>
      </p:sp>
      <p:sp>
        <p:nvSpPr>
          <p:cNvPr id="59" name="Text Box 75"/>
          <p:cNvSpPr txBox="1">
            <a:spLocks noChangeArrowheads="1"/>
          </p:cNvSpPr>
          <p:nvPr/>
        </p:nvSpPr>
        <p:spPr bwMode="auto">
          <a:xfrm>
            <a:off x="4835390" y="2095284"/>
            <a:ext cx="28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omic Sans MS" pitchFamily="66" charset="0"/>
              </a:rPr>
              <a:t>y</a:t>
            </a:r>
            <a:endParaRPr lang="el-GR" sz="1400" dirty="0">
              <a:latin typeface="Comic Sans MS" pitchFamily="66" charset="0"/>
            </a:endParaRPr>
          </a:p>
        </p:txBody>
      </p:sp>
      <p:sp>
        <p:nvSpPr>
          <p:cNvPr id="48" name="Arc 60"/>
          <p:cNvSpPr>
            <a:spLocks/>
          </p:cNvSpPr>
          <p:nvPr/>
        </p:nvSpPr>
        <p:spPr bwMode="auto">
          <a:xfrm>
            <a:off x="5682301" y="2430563"/>
            <a:ext cx="677863" cy="91440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63"/>
          <p:cNvSpPr>
            <a:spLocks/>
          </p:cNvSpPr>
          <p:nvPr/>
        </p:nvSpPr>
        <p:spPr bwMode="auto">
          <a:xfrm flipH="1" flipV="1">
            <a:off x="6368102" y="2108346"/>
            <a:ext cx="687388" cy="914400"/>
          </a:xfrm>
          <a:custGeom>
            <a:avLst/>
            <a:gdLst>
              <a:gd name="G0" fmla="+- 446 0 0"/>
              <a:gd name="G1" fmla="+- 21600 0 0"/>
              <a:gd name="G2" fmla="+- 21600 0 0"/>
              <a:gd name="T0" fmla="*/ 0 w 16234"/>
              <a:gd name="T1" fmla="*/ 5 h 21600"/>
              <a:gd name="T2" fmla="*/ 16234 w 16234"/>
              <a:gd name="T3" fmla="*/ 6859 h 21600"/>
              <a:gd name="T4" fmla="*/ 446 w 1623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Line 41"/>
          <p:cNvSpPr>
            <a:spLocks noChangeShapeType="1"/>
          </p:cNvSpPr>
          <p:nvPr/>
        </p:nvSpPr>
        <p:spPr bwMode="auto">
          <a:xfrm flipV="1">
            <a:off x="4360546" y="2876550"/>
            <a:ext cx="3199130" cy="1632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Line 41"/>
          <p:cNvSpPr>
            <a:spLocks noChangeShapeType="1"/>
          </p:cNvSpPr>
          <p:nvPr/>
        </p:nvSpPr>
        <p:spPr bwMode="auto">
          <a:xfrm flipH="1" flipV="1">
            <a:off x="4834980" y="2736486"/>
            <a:ext cx="231" cy="92312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470492" y="2561407"/>
                <a:ext cx="46006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05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0.253</m:t>
                      </m:r>
                    </m:oMath>
                  </m:oMathPara>
                </a14:m>
                <a:endParaRPr lang="en-GB" sz="105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492" y="2561407"/>
                <a:ext cx="460062" cy="161583"/>
              </a:xfrm>
              <a:prstGeom prst="rect">
                <a:avLst/>
              </a:prstGeom>
              <a:blipFill>
                <a:blip r:embed="rId9"/>
                <a:stretch>
                  <a:fillRect l="-1316" r="-6579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377521" y="2538003"/>
                <a:ext cx="359073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05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.030</m:t>
                      </m:r>
                    </m:oMath>
                  </m:oMathPara>
                </a14:m>
                <a:endParaRPr lang="en-GB" sz="105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21" y="2538003"/>
                <a:ext cx="359073" cy="161583"/>
              </a:xfrm>
              <a:prstGeom prst="rect">
                <a:avLst/>
              </a:prstGeom>
              <a:blipFill>
                <a:blip r:embed="rId10"/>
                <a:stretch>
                  <a:fillRect l="-8475" r="-8475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052876" y="2878182"/>
                <a:ext cx="178526" cy="3025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05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876" y="2878182"/>
                <a:ext cx="178526" cy="302518"/>
              </a:xfrm>
              <a:prstGeom prst="rect">
                <a:avLst/>
              </a:prstGeom>
              <a:blipFill>
                <a:blip r:embed="rId11"/>
                <a:stretch>
                  <a:fillRect l="-13793" t="-2000" r="-37931"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Line 41"/>
          <p:cNvSpPr>
            <a:spLocks noChangeShapeType="1"/>
          </p:cNvSpPr>
          <p:nvPr/>
        </p:nvSpPr>
        <p:spPr bwMode="auto">
          <a:xfrm flipH="1" flipV="1">
            <a:off x="6530430" y="2742836"/>
            <a:ext cx="231" cy="92312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Line 41"/>
          <p:cNvSpPr>
            <a:spLocks noChangeShapeType="1"/>
          </p:cNvSpPr>
          <p:nvPr/>
        </p:nvSpPr>
        <p:spPr bwMode="auto">
          <a:xfrm flipH="1" flipV="1">
            <a:off x="7559130" y="2736486"/>
            <a:ext cx="231" cy="92312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405971" y="2544353"/>
                <a:ext cx="359073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05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.394</m:t>
                      </m:r>
                    </m:oMath>
                  </m:oMathPara>
                </a14:m>
                <a:endParaRPr lang="en-GB" sz="105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971" y="2544353"/>
                <a:ext cx="359073" cy="161583"/>
              </a:xfrm>
              <a:prstGeom prst="rect">
                <a:avLst/>
              </a:prstGeom>
              <a:blipFill>
                <a:blip r:embed="rId12"/>
                <a:stretch>
                  <a:fillRect l="-8475" r="-8475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73023" y="3627937"/>
                <a:ext cx="105477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=3.394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023" y="3627937"/>
                <a:ext cx="1054776" cy="246221"/>
              </a:xfrm>
              <a:prstGeom prst="rect">
                <a:avLst/>
              </a:prstGeom>
              <a:blipFill>
                <a:blip r:embed="rId13"/>
                <a:stretch>
                  <a:fillRect l="-3468" r="-2312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311248" y="3627937"/>
                <a:ext cx="6337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6.030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248" y="3627937"/>
                <a:ext cx="633700" cy="246221"/>
              </a:xfrm>
              <a:prstGeom prst="rect">
                <a:avLst/>
              </a:prstGeom>
              <a:blipFill>
                <a:blip r:embed="rId14"/>
                <a:stretch>
                  <a:fillRect r="-4808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387323" y="4094662"/>
                <a:ext cx="8271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=1.70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323" y="4094662"/>
                <a:ext cx="827150" cy="246221"/>
              </a:xfrm>
              <a:prstGeom prst="rect">
                <a:avLst/>
              </a:prstGeom>
              <a:blipFill>
                <a:blip r:embed="rId15"/>
                <a:stretch>
                  <a:fillRect l="-2222" r="-3704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187423" y="4094662"/>
                <a:ext cx="5198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3.02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423" y="4094662"/>
                <a:ext cx="519886" cy="246221"/>
              </a:xfrm>
              <a:prstGeom prst="rect">
                <a:avLst/>
              </a:prstGeom>
              <a:blipFill>
                <a:blip r:embed="rId16"/>
                <a:stretch>
                  <a:fillRect r="-588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 flipV="1">
            <a:off x="5835614" y="3797234"/>
            <a:ext cx="308012" cy="441391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119951" y="3855589"/>
            <a:ext cx="1397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2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410789" y="5603966"/>
                <a:ext cx="13119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789" y="5603966"/>
                <a:ext cx="1311962" cy="276999"/>
              </a:xfrm>
              <a:prstGeom prst="rect">
                <a:avLst/>
              </a:prstGeom>
              <a:blipFill>
                <a:blip r:embed="rId17"/>
                <a:stretch>
                  <a:fillRect l="-3704" r="-1852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800725" y="1360039"/>
                <a:ext cx="31623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a sketch if it helps – remember you can also use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get started!</a:t>
                </a: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725" y="1360039"/>
                <a:ext cx="3162300" cy="738664"/>
              </a:xfrm>
              <a:prstGeom prst="rect">
                <a:avLst/>
              </a:prstGeom>
              <a:blipFill>
                <a:blip r:embed="rId18"/>
                <a:stretch>
                  <a:fillRect l="-579" t="-1653" r="-2317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919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9" grpId="0" animBg="1"/>
      <p:bldP spid="51" grpId="0" animBg="1"/>
      <p:bldP spid="53" grpId="0"/>
      <p:bldP spid="56" grpId="0" animBg="1"/>
      <p:bldP spid="58" grpId="0"/>
      <p:bldP spid="59" grpId="0"/>
      <p:bldP spid="48" grpId="0" animBg="1"/>
      <p:bldP spid="50" grpId="0" animBg="1"/>
      <p:bldP spid="60" grpId="0" animBg="1"/>
      <p:bldP spid="61" grpId="0" animBg="1"/>
      <p:bldP spid="63" grpId="0"/>
      <p:bldP spid="64" grpId="0"/>
      <p:bldP spid="65" grpId="0"/>
      <p:bldP spid="67" grpId="0" animBg="1"/>
      <p:bldP spid="70" grpId="0" animBg="1"/>
      <p:bldP spid="71" grpId="0"/>
      <p:bldP spid="54" grpId="0"/>
      <p:bldP spid="55" grpId="0"/>
      <p:bldP spid="62" grpId="0"/>
      <p:bldP spid="66" grpId="0"/>
      <p:bldP spid="72" grpId="0" animBg="1"/>
      <p:bldP spid="73" grpId="0"/>
      <p:bldP spid="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equation: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stationary points on the curve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Set the range for the equation we are solving: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blipFill>
                <a:blip r:embed="rId3"/>
                <a:stretch>
                  <a:fillRect l="-7394" t="-20408" r="-3521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blipFill>
                <a:blip r:embed="rId4"/>
                <a:stretch>
                  <a:fillRect l="-5676" t="-20408" r="-2162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blipFill>
                <a:blip r:embed="rId5"/>
                <a:stretch>
                  <a:fillRect l="-7639" t="-20408" r="-3125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blipFill>
                <a:blip r:embed="rId6"/>
                <a:stretch>
                  <a:fillRect l="-5584" t="-20408" r="-2030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558898" y="1599112"/>
                <a:ext cx="8271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=1.70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898" y="1599112"/>
                <a:ext cx="827150" cy="246221"/>
              </a:xfrm>
              <a:prstGeom prst="rect">
                <a:avLst/>
              </a:prstGeom>
              <a:blipFill>
                <a:blip r:embed="rId7"/>
                <a:stretch>
                  <a:fillRect l="-2206" r="-2941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358998" y="1599112"/>
                <a:ext cx="5198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3.02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998" y="1599112"/>
                <a:ext cx="519886" cy="246221"/>
              </a:xfrm>
              <a:prstGeom prst="rect">
                <a:avLst/>
              </a:prstGeom>
              <a:blipFill>
                <a:blip r:embed="rId8"/>
                <a:stretch>
                  <a:fillRect r="-7059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410789" y="5603966"/>
                <a:ext cx="13119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789" y="5603966"/>
                <a:ext cx="1311962" cy="276999"/>
              </a:xfrm>
              <a:prstGeom prst="rect">
                <a:avLst/>
              </a:prstGeom>
              <a:blipFill>
                <a:blip r:embed="rId9"/>
                <a:stretch>
                  <a:fillRect l="-3704" r="-1852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486678" y="2256757"/>
                <a:ext cx="1485342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678" y="2256757"/>
                <a:ext cx="1485342" cy="495649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3943755" y="3180682"/>
                <a:ext cx="2247090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(1.70)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2(1.70)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755" y="3180682"/>
                <a:ext cx="2247090" cy="495649"/>
              </a:xfrm>
              <a:prstGeom prst="rect">
                <a:avLst/>
              </a:prstGeom>
              <a:blipFill>
                <a:blip r:embed="rId11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6325007" y="3180682"/>
                <a:ext cx="2247090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(3.02)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2(3.02)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5007" y="3180682"/>
                <a:ext cx="2247090" cy="495649"/>
              </a:xfrm>
              <a:prstGeom prst="rect">
                <a:avLst/>
              </a:prstGeom>
              <a:blipFill>
                <a:blip r:embed="rId1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>
            <a:off x="5495925" y="2809875"/>
            <a:ext cx="485776" cy="3905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6400800" y="2809875"/>
            <a:ext cx="485776" cy="3905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3945010" y="3771232"/>
                <a:ext cx="91108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=1.82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010" y="3771232"/>
                <a:ext cx="911083" cy="307777"/>
              </a:xfrm>
              <a:prstGeom prst="rect">
                <a:avLst/>
              </a:prstGeom>
              <a:blipFill>
                <a:blip r:embed="rId1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6324193" y="3752182"/>
                <a:ext cx="101046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=0.539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193" y="3752182"/>
                <a:ext cx="1010469" cy="307777"/>
              </a:xfrm>
              <a:prstGeom prst="rect">
                <a:avLst/>
              </a:prstGeom>
              <a:blipFill>
                <a:blip r:embed="rId1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4822529" y="2771107"/>
                <a:ext cx="90864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=1.70</m:t>
                      </m:r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529" y="2771107"/>
                <a:ext cx="908647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6679904" y="2752057"/>
                <a:ext cx="90864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=3.02</m:t>
                      </m:r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904" y="2752057"/>
                <a:ext cx="908647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52900" y="4400550"/>
            <a:ext cx="4305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So the coordinates of the stationary points are:</a:t>
            </a:r>
          </a:p>
          <a:p>
            <a:pPr algn="ctr"/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(1.70, 1.82) and (3.02, 0.539)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69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6" grpId="0"/>
      <p:bldP spid="77" grpId="0"/>
      <p:bldP spid="79" grpId="0"/>
      <p:bldP spid="80" grpId="0"/>
      <p:bldP spid="81" grpId="0"/>
      <p:bldP spid="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equation: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stationary points on the curve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Set the range for the equation we are solving: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blipFill>
                <a:blip r:embed="rId3"/>
                <a:stretch>
                  <a:fillRect l="-7394" t="-20408" r="-3521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blipFill>
                <a:blip r:embed="rId4"/>
                <a:stretch>
                  <a:fillRect l="-5676" t="-20408" r="-2162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blipFill>
                <a:blip r:embed="rId5"/>
                <a:stretch>
                  <a:fillRect l="-7639" t="-20408" r="-3125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blipFill>
                <a:blip r:embed="rId6"/>
                <a:stretch>
                  <a:fillRect l="-5584" t="-20408" r="-2030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410789" y="5603966"/>
                <a:ext cx="13119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789" y="5603966"/>
                <a:ext cx="1311962" cy="276999"/>
              </a:xfrm>
              <a:prstGeom prst="rect">
                <a:avLst/>
              </a:prstGeom>
              <a:blipFill>
                <a:blip r:embed="rId7"/>
                <a:stretch>
                  <a:fillRect l="-3704" r="-1852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14375" y="6029325"/>
            <a:ext cx="2676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(1.70, 1.82) and (3.02, 0.539)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8"/>
          <a:srcRect l="42155" t="26752" r="748" b="17088"/>
          <a:stretch/>
        </p:blipFill>
        <p:spPr>
          <a:xfrm>
            <a:off x="3848100" y="2409824"/>
            <a:ext cx="5095875" cy="28194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652578" y="1790032"/>
                <a:ext cx="1667892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solidFill>
                    <a:srgbClr val="C0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578" y="1790032"/>
                <a:ext cx="1667892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9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709507" cy="276999"/>
              </a:xfrm>
              <a:prstGeom prst="rect">
                <a:avLst/>
              </a:prstGeom>
              <a:blipFill>
                <a:blip r:embed="rId3"/>
                <a:stretch>
                  <a:fillRect l="-7394" t="-20408" r="-3521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4320"/>
                <a:ext cx="2228110" cy="276999"/>
              </a:xfrm>
              <a:prstGeom prst="rect">
                <a:avLst/>
              </a:prstGeom>
              <a:blipFill>
                <a:blip r:embed="rId4"/>
                <a:stretch>
                  <a:fillRect l="-5676" t="-20408" r="-2162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051" y="0"/>
                <a:ext cx="1731949" cy="276999"/>
              </a:xfrm>
              <a:prstGeom prst="rect">
                <a:avLst/>
              </a:prstGeom>
              <a:blipFill>
                <a:blip r:embed="rId5"/>
                <a:stretch>
                  <a:fillRect l="-7639" t="-20408" r="-3125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𝑘𝑠𝑖𝑛𝑘𝑥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207" y="272667"/>
                <a:ext cx="2378793" cy="276999"/>
              </a:xfrm>
              <a:prstGeom prst="rect">
                <a:avLst/>
              </a:prstGeom>
              <a:blipFill>
                <a:blip r:embed="rId6"/>
                <a:stretch>
                  <a:fillRect l="-5584" t="-20408" r="-2030" b="-4489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7"/>
          <a:srcRect l="30489" t="30457" r="6659" b="20346"/>
          <a:stretch/>
        </p:blipFill>
        <p:spPr>
          <a:xfrm>
            <a:off x="442190" y="2409824"/>
            <a:ext cx="8501786" cy="37433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476108" y="1780507"/>
                <a:ext cx="1667892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solidFill>
                    <a:srgbClr val="C0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6108" y="1780507"/>
                <a:ext cx="1667892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1575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Differentiate: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Find the equation of the tangent to the curve with equation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=8−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at the point (3,-1)</a:t>
                </a: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14"/>
          <p:cNvSpPr txBox="1">
            <a:spLocks/>
          </p:cNvSpPr>
          <p:nvPr/>
        </p:nvSpPr>
        <p:spPr>
          <a:xfrm>
            <a:off x="4643452" y="1687745"/>
            <a:ext cx="4099332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4"/>
              <p:cNvSpPr txBox="1">
                <a:spLocks/>
              </p:cNvSpPr>
              <p:nvPr/>
            </p:nvSpPr>
            <p:spPr>
              <a:xfrm>
                <a:off x="4643452" y="1700808"/>
                <a:ext cx="4176464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The curve C is defined by the parametric equations: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Find the coordinates of any points where C intersects the coordinate axes.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Solve the equation below in the interval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giving answers to 3sf.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𝑐𝑜𝑠𝑒𝑐𝑥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𝑠𝑒𝑐𝑥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452" y="1700808"/>
                <a:ext cx="4176464" cy="4752528"/>
              </a:xfrm>
              <a:prstGeom prst="rect">
                <a:avLst/>
              </a:prstGeom>
              <a:blipFill>
                <a:blip r:embed="rId3"/>
                <a:stretch>
                  <a:fillRect l="-1314" t="-1154" r="-18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629" y="2523931"/>
                <a:ext cx="6344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629" y="2523931"/>
                <a:ext cx="634404" cy="246221"/>
              </a:xfrm>
              <a:prstGeom prst="rect">
                <a:avLst/>
              </a:prstGeom>
              <a:blipFill>
                <a:blip r:embed="rId4"/>
                <a:stretch>
                  <a:fillRect l="-7692" r="-673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90759" y="2477278"/>
                <a:ext cx="1058751" cy="508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59" y="2477278"/>
                <a:ext cx="1058751" cy="508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96645" y="3326364"/>
                <a:ext cx="9635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−16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45" y="3326364"/>
                <a:ext cx="963534" cy="246221"/>
              </a:xfrm>
              <a:prstGeom prst="rect">
                <a:avLst/>
              </a:prstGeom>
              <a:blipFill>
                <a:blip r:embed="rId6"/>
                <a:stretch>
                  <a:fillRect l="-4430" t="-2500" r="-126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32343" y="4987213"/>
                <a:ext cx="12889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343" y="4987213"/>
                <a:ext cx="1288943" cy="246221"/>
              </a:xfrm>
              <a:prstGeom prst="rect">
                <a:avLst/>
              </a:prstGeom>
              <a:blipFill>
                <a:blip r:embed="rId7"/>
                <a:stretch>
                  <a:fillRect l="-3302" r="-2830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44506" y="4035490"/>
                <a:ext cx="2027543" cy="36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(0,2)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</m:t>
                        </m:r>
                        <m:f>
                          <m:fPr>
                            <m:ctrlPr>
                              <a:rPr lang="en-US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179</m:t>
                            </m:r>
                          </m:num>
                          <m:den>
                            <m:r>
                              <a:rPr lang="en-US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27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solidFill>
                      <a:srgbClr val="FF000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(11.1,0)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506" y="4035490"/>
                <a:ext cx="2027543" cy="368499"/>
              </a:xfrm>
              <a:prstGeom prst="rect">
                <a:avLst/>
              </a:prstGeom>
              <a:blipFill>
                <a:blip r:embed="rId8"/>
                <a:stretch>
                  <a:fillRect l="-4505" r="-3904"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211037" y="6209523"/>
                <a:ext cx="10023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0.588, 3.73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037" y="6209523"/>
                <a:ext cx="1002390" cy="246221"/>
              </a:xfrm>
              <a:prstGeom prst="rect">
                <a:avLst/>
              </a:prstGeom>
              <a:blipFill>
                <a:blip r:embed="rId9"/>
                <a:stretch>
                  <a:fillRect l="-4268" r="-365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4334" y="2190655"/>
            <a:ext cx="797846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Exercise 9A</a:t>
            </a:r>
          </a:p>
        </p:txBody>
      </p:sp>
    </p:spTree>
    <p:extLst>
      <p:ext uri="{BB962C8B-B14F-4D97-AF65-F5344CB8AC3E}">
        <p14:creationId xmlns:p14="http://schemas.microsoft.com/office/powerpoint/2010/main" val="252837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In chapter 5F, you saw the approximations for small angles…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We can use these when differentiating sine and cosine from </a:t>
                </a:r>
                <a:r>
                  <a:rPr lang="en-US" sz="1600" u="sng" dirty="0">
                    <a:latin typeface="Comic Sans MS" pitchFamily="66" charset="0"/>
                    <a:sym typeface="Wingdings" panose="05000000000000000000" pitchFamily="2" charset="2"/>
                  </a:rPr>
                  <a:t>first principles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We also need the expansions for sin and cos that you learnt in chapter 7</a:t>
                </a: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335874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358740" cy="215444"/>
              </a:xfrm>
              <a:prstGeom prst="rect">
                <a:avLst/>
              </a:prstGeom>
              <a:blipFill>
                <a:blip r:embed="rId3"/>
                <a:stretch>
                  <a:fillRect l="-2883" t="-17949" r="-1802" b="-410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11402"/>
                <a:ext cx="845809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1402"/>
                <a:ext cx="845809" cy="246221"/>
              </a:xfrm>
              <a:prstGeom prst="rect">
                <a:avLst/>
              </a:prstGeom>
              <a:blipFill>
                <a:blip r:embed="rId4"/>
                <a:stretch>
                  <a:fillRect l="-2098" r="-2098" b="-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6849" y="217691"/>
                <a:ext cx="1324658" cy="49250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849" y="217691"/>
                <a:ext cx="1324658" cy="4925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65397" y="211401"/>
                <a:ext cx="88107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397" y="211401"/>
                <a:ext cx="881075" cy="246221"/>
              </a:xfrm>
              <a:prstGeom prst="rect">
                <a:avLst/>
              </a:prstGeom>
              <a:blipFill>
                <a:blip r:embed="rId6"/>
                <a:stretch>
                  <a:fillRect l="-1342" r="-2013" b="-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blipFill>
                <a:blip r:embed="rId7"/>
                <a:stretch>
                  <a:fillRect r="-1087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blipFill>
                <a:blip r:embed="rId8"/>
                <a:stretch>
                  <a:fillRect l="-435" r="-130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990442" y="1890672"/>
                <a:ext cx="177253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 </m:t>
                    </m:r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442" y="1890672"/>
                <a:ext cx="1772537" cy="246221"/>
              </a:xfrm>
              <a:prstGeom prst="rect">
                <a:avLst/>
              </a:prstGeom>
              <a:blipFill>
                <a:blip r:embed="rId9"/>
                <a:stretch>
                  <a:fillRect l="-7241" t="-21951" r="-3103" b="-5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73416" y="1536110"/>
                <a:ext cx="353045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small values of </a:t>
                </a: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416" y="1536110"/>
                <a:ext cx="3530454" cy="246221"/>
              </a:xfrm>
              <a:prstGeom prst="rect">
                <a:avLst/>
              </a:prstGeom>
              <a:blipFill>
                <a:blip r:embed="rId10"/>
                <a:stretch>
                  <a:fillRect l="-3627" t="-25000" r="-2073" b="-5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61337" y="2538046"/>
                <a:ext cx="503664" cy="522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337" y="2538046"/>
                <a:ext cx="503664" cy="5227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/>
          <p:cNvSpPr/>
          <p:nvPr/>
        </p:nvSpPr>
        <p:spPr>
          <a:xfrm flipV="1">
            <a:off x="4689233" y="2836983"/>
            <a:ext cx="351691" cy="691662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49614" y="3241431"/>
                <a:ext cx="426720" cy="522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14" y="3241431"/>
                <a:ext cx="426720" cy="522772"/>
              </a:xfrm>
              <a:prstGeom prst="rect">
                <a:avLst/>
              </a:prstGeom>
              <a:blipFill>
                <a:blip r:embed="rId12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49615" y="4108938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15" y="4108938"/>
                <a:ext cx="418384" cy="276999"/>
              </a:xfrm>
              <a:prstGeom prst="rect">
                <a:avLst/>
              </a:prstGeom>
              <a:blipFill>
                <a:blip r:embed="rId13"/>
                <a:stretch>
                  <a:fillRect l="-4348" r="-1304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 flipV="1">
            <a:off x="4689233" y="3563814"/>
            <a:ext cx="351691" cy="691662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64369" y="3001108"/>
                <a:ext cx="20036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 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 </a:t>
                </a: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369" y="3001108"/>
                <a:ext cx="2003690" cy="338554"/>
              </a:xfrm>
              <a:prstGeom prst="rect">
                <a:avLst/>
              </a:prstGeom>
              <a:blipFill>
                <a:blip r:embed="rId14"/>
                <a:stretch>
                  <a:fillRect l="-1829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865077" y="3657600"/>
            <a:ext cx="2520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expression therefore tends towards 1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48811" y="5653780"/>
                <a:ext cx="1674305" cy="3745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11" y="5653780"/>
                <a:ext cx="1674305" cy="374526"/>
              </a:xfrm>
              <a:prstGeom prst="rect">
                <a:avLst/>
              </a:prstGeom>
              <a:blipFill>
                <a:blip r:embed="rId15"/>
                <a:stretch>
                  <a:fillRect l="-6452" b="-1212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30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8" grpId="0"/>
      <p:bldP spid="19" grpId="0"/>
      <p:bldP spid="4" grpId="0"/>
      <p:bldP spid="5" grpId="0" animBg="1"/>
      <p:bldP spid="22" grpId="0"/>
      <p:bldP spid="23" grpId="0"/>
      <p:bldP spid="24" grpId="0" animBg="1"/>
      <p:bldP spid="12" grpId="0"/>
      <p:bldP spid="26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In chapter 5F, you saw the approximations for small angles…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We can use these when differentiating sine and cosine from </a:t>
                </a:r>
                <a:r>
                  <a:rPr lang="en-US" sz="1600" u="sng" dirty="0">
                    <a:latin typeface="Comic Sans MS" pitchFamily="66" charset="0"/>
                    <a:sym typeface="Wingdings" panose="05000000000000000000" pitchFamily="2" charset="2"/>
                  </a:rPr>
                  <a:t>first principles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We also need the expansions for sin and cos that you learnt in chapter 7</a:t>
                </a: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335874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358740" cy="215444"/>
              </a:xfrm>
              <a:prstGeom prst="rect">
                <a:avLst/>
              </a:prstGeom>
              <a:blipFill>
                <a:blip r:embed="rId3"/>
                <a:stretch>
                  <a:fillRect l="-2883" t="-17949" r="-1802" b="-410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11402"/>
                <a:ext cx="845809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1402"/>
                <a:ext cx="845809" cy="246221"/>
              </a:xfrm>
              <a:prstGeom prst="rect">
                <a:avLst/>
              </a:prstGeom>
              <a:blipFill>
                <a:blip r:embed="rId4"/>
                <a:stretch>
                  <a:fillRect l="-2098" r="-2098" b="-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6849" y="217691"/>
                <a:ext cx="1324658" cy="49250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849" y="217691"/>
                <a:ext cx="1324658" cy="4925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65397" y="211401"/>
                <a:ext cx="88107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397" y="211401"/>
                <a:ext cx="881075" cy="246221"/>
              </a:xfrm>
              <a:prstGeom prst="rect">
                <a:avLst/>
              </a:prstGeom>
              <a:blipFill>
                <a:blip r:embed="rId6"/>
                <a:stretch>
                  <a:fillRect l="-1342" r="-2013" b="-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blipFill>
                <a:blip r:embed="rId7"/>
                <a:stretch>
                  <a:fillRect r="-1087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blipFill>
                <a:blip r:embed="rId8"/>
                <a:stretch>
                  <a:fillRect l="-435" r="-130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53282" y="1829712"/>
                <a:ext cx="2209707" cy="3826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 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282" y="1829712"/>
                <a:ext cx="2209707" cy="382605"/>
              </a:xfrm>
              <a:prstGeom prst="rect">
                <a:avLst/>
              </a:prstGeom>
              <a:blipFill>
                <a:blip r:embed="rId9"/>
                <a:stretch>
                  <a:fillRect l="-5510" r="-551" b="-1904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73416" y="1398950"/>
                <a:ext cx="3951595" cy="3826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16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small values of </a:t>
                </a: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416" y="1398950"/>
                <a:ext cx="3951595" cy="382605"/>
              </a:xfrm>
              <a:prstGeom prst="rect">
                <a:avLst/>
              </a:prstGeom>
              <a:blipFill>
                <a:blip r:embed="rId10"/>
                <a:stretch>
                  <a:fillRect l="-3241" r="-2160" b="-1904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61337" y="2538046"/>
                <a:ext cx="930063" cy="522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337" y="2538046"/>
                <a:ext cx="930063" cy="5227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49614" y="3241431"/>
                <a:ext cx="1346459" cy="735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14" y="3241431"/>
                <a:ext cx="1346459" cy="73520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64855" y="4215618"/>
                <a:ext cx="750142" cy="735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855" y="4215618"/>
                <a:ext cx="750142" cy="73520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41609" y="2985868"/>
                <a:ext cx="2394373" cy="474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 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609" y="2985868"/>
                <a:ext cx="2394373" cy="474938"/>
              </a:xfrm>
              <a:prstGeom prst="rect">
                <a:avLst/>
              </a:prstGeom>
              <a:blipFill>
                <a:blip r:embed="rId14"/>
                <a:stretch>
                  <a:fillRect l="-1272"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128235" y="4011275"/>
            <a:ext cx="2023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numerator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48811" y="5653780"/>
                <a:ext cx="1674305" cy="3745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11" y="5653780"/>
                <a:ext cx="1674305" cy="374526"/>
              </a:xfrm>
              <a:prstGeom prst="rect">
                <a:avLst/>
              </a:prstGeom>
              <a:blipFill>
                <a:blip r:embed="rId15"/>
                <a:stretch>
                  <a:fillRect l="-6452" b="-1212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80095" y="5282418"/>
                <a:ext cx="638315" cy="5209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095" y="5282418"/>
                <a:ext cx="638315" cy="52091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 flipV="1">
            <a:off x="4994033" y="4739640"/>
            <a:ext cx="294247" cy="795996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169877" y="4937760"/>
            <a:ext cx="1109003" cy="32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9" name="Arc 28"/>
          <p:cNvSpPr/>
          <p:nvPr/>
        </p:nvSpPr>
        <p:spPr>
          <a:xfrm flipV="1">
            <a:off x="5527433" y="3855720"/>
            <a:ext cx="294247" cy="795996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 flipV="1">
            <a:off x="5557913" y="2895600"/>
            <a:ext cx="294247" cy="795996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 flipV="1">
            <a:off x="5009273" y="5593080"/>
            <a:ext cx="294247" cy="795996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291797" y="5791200"/>
                <a:ext cx="23434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this expression will also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797" y="5791200"/>
                <a:ext cx="2343443" cy="523220"/>
              </a:xfrm>
              <a:prstGeom prst="rect">
                <a:avLst/>
              </a:prstGeom>
              <a:blipFill>
                <a:blip r:embed="rId17"/>
                <a:stretch>
                  <a:fillRect t="-2326" r="-1039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95335" y="6227299"/>
                <a:ext cx="42906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335" y="6227299"/>
                <a:ext cx="429065" cy="276999"/>
              </a:xfrm>
              <a:prstGeom prst="rect">
                <a:avLst/>
              </a:prstGeom>
              <a:blipFill>
                <a:blip r:embed="rId18"/>
                <a:stretch>
                  <a:fillRect l="-5714" r="-1142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916651" y="5653780"/>
                <a:ext cx="1827873" cy="3610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651" y="5653780"/>
                <a:ext cx="1827873" cy="361061"/>
              </a:xfrm>
              <a:prstGeom prst="rect">
                <a:avLst/>
              </a:prstGeom>
              <a:blipFill>
                <a:blip r:embed="rId19"/>
                <a:stretch>
                  <a:fillRect l="-5921" r="-1974" b="-1562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85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4" grpId="0"/>
      <p:bldP spid="22" grpId="0"/>
      <p:bldP spid="23" grpId="0"/>
      <p:bldP spid="12" grpId="0"/>
      <p:bldP spid="26" grpId="0"/>
      <p:bldP spid="21" grpId="0"/>
      <p:bldP spid="25" grpId="0" animBg="1"/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In chapter 5F, you saw the approximations for small angles…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We can use these when differentiating sine and cosine from </a:t>
                </a:r>
                <a:r>
                  <a:rPr lang="en-US" sz="1600" u="sng" dirty="0">
                    <a:latin typeface="Comic Sans MS" pitchFamily="66" charset="0"/>
                    <a:sym typeface="Wingdings" panose="05000000000000000000" pitchFamily="2" charset="2"/>
                  </a:rPr>
                  <a:t>first principles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We also need the expansions for sin and cos that you learnt in chapter 7</a:t>
                </a: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1087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blipFill>
                <a:blip r:embed="rId4"/>
                <a:stretch>
                  <a:fillRect l="-435" r="-130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37805" y="1494584"/>
                <a:ext cx="2230739" cy="4181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805" y="1494584"/>
                <a:ext cx="2230739" cy="418128"/>
              </a:xfrm>
              <a:prstGeom prst="rect">
                <a:avLst/>
              </a:prstGeom>
              <a:blipFill>
                <a:blip r:embed="rId5"/>
                <a:stretch>
                  <a:fillRect l="-2466" t="-1449" r="-2466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28475" y="2063750"/>
                <a:ext cx="2361159" cy="4181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475" y="2063750"/>
                <a:ext cx="2361159" cy="418128"/>
              </a:xfrm>
              <a:prstGeom prst="rect">
                <a:avLst/>
              </a:prstGeom>
              <a:blipFill>
                <a:blip r:embed="rId6"/>
                <a:stretch>
                  <a:fillRect l="-2067" r="-1034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28475" y="2642247"/>
                <a:ext cx="317009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𝑠𝑖𝑛𝑥𝑐𝑜𝑠h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𝑐𝑜𝑠𝑥𝑠𝑖𝑛h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475" y="2642247"/>
                <a:ext cx="3170099" cy="409023"/>
              </a:xfrm>
              <a:prstGeom prst="rect">
                <a:avLst/>
              </a:prstGeom>
              <a:blipFill>
                <a:blip r:embed="rId7"/>
                <a:stretch>
                  <a:fillRect l="-1346" r="-577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22255" y="3242516"/>
                <a:ext cx="317009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𝑠𝑖𝑛𝑥𝑐𝑜𝑠h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𝑐𝑜𝑠𝑥𝑠𝑖𝑛h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255" y="3242516"/>
                <a:ext cx="3170099" cy="409023"/>
              </a:xfrm>
              <a:prstGeom prst="rect">
                <a:avLst/>
              </a:prstGeom>
              <a:blipFill>
                <a:blip r:embed="rId8"/>
                <a:stretch>
                  <a:fillRect l="-1346" t="-1493" r="-76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16035" y="3842785"/>
                <a:ext cx="3376052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𝑠𝑖𝑛𝑥𝑐𝑜𝑠h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𝑠𝑖𝑛𝑥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𝑐𝑜𝑠𝑥𝑠𝑖𝑛h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35" y="3842785"/>
                <a:ext cx="3376052" cy="484043"/>
              </a:xfrm>
              <a:prstGeom prst="rect">
                <a:avLst/>
              </a:prstGeom>
              <a:blipFill>
                <a:blip r:embed="rId9"/>
                <a:stretch>
                  <a:fillRect l="-1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09815" y="4508368"/>
                <a:ext cx="3286221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𝑠𝑖𝑛𝑥</m:t>
                                  </m:r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𝑐𝑜𝑠𝑥𝑠𝑖𝑛h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815" y="4508368"/>
                <a:ext cx="3286221" cy="484043"/>
              </a:xfrm>
              <a:prstGeom prst="rect">
                <a:avLst/>
              </a:prstGeom>
              <a:blipFill>
                <a:blip r:embed="rId10"/>
                <a:stretch>
                  <a:fillRect l="-1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0" y="0"/>
                <a:ext cx="1674305" cy="3745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674305" cy="374526"/>
              </a:xfrm>
              <a:prstGeom prst="rect">
                <a:avLst/>
              </a:prstGeom>
              <a:blipFill>
                <a:blip r:embed="rId11"/>
                <a:stretch>
                  <a:fillRect l="-6452" b="-1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380740"/>
                <a:ext cx="1827873" cy="3610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0740"/>
                <a:ext cx="1827873" cy="361061"/>
              </a:xfrm>
              <a:prstGeom prst="rect">
                <a:avLst/>
              </a:prstGeom>
              <a:blipFill>
                <a:blip r:embed="rId12"/>
                <a:stretch>
                  <a:fillRect l="-5921" r="-1645" b="-1562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88698" y="1826327"/>
                <a:ext cx="14993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8698" y="1826327"/>
                <a:ext cx="1499379" cy="307777"/>
              </a:xfrm>
              <a:prstGeom prst="rect">
                <a:avLst/>
              </a:prstGeom>
              <a:blipFill>
                <a:blip r:embed="rId13"/>
                <a:stretch>
                  <a:fillRect t="-6000" b="-1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 flipV="1">
            <a:off x="6072206" y="1765551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 flipV="1">
            <a:off x="6896635" y="2325575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 flipV="1">
            <a:off x="6927850" y="2929667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 flipV="1">
            <a:off x="7036182" y="3533758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 flipV="1">
            <a:off x="7045363" y="4203951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7170896" y="2311069"/>
            <a:ext cx="18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expansion of sin from above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70896" y="3038183"/>
            <a:ext cx="1190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82149" y="3533942"/>
            <a:ext cx="1630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Separate into 2 fractions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27064" y="4194955"/>
            <a:ext cx="1630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left fraction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5277630" y="4418682"/>
            <a:ext cx="772650" cy="64099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 rot="1730869">
            <a:off x="6557789" y="4433921"/>
            <a:ext cx="437370" cy="64099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 flipV="1">
            <a:off x="6923443" y="4844031"/>
            <a:ext cx="339611" cy="525958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211824" y="4682635"/>
                <a:ext cx="193217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approximations we just learnt (as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824" y="4682635"/>
                <a:ext cx="1932176" cy="738664"/>
              </a:xfrm>
              <a:prstGeom prst="rect">
                <a:avLst/>
              </a:prstGeom>
              <a:blipFill>
                <a:blip r:embed="rId14"/>
                <a:stretch>
                  <a:fillRect l="-631" t="-1653" r="-631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40295" y="5300848"/>
                <a:ext cx="105394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295" y="5300848"/>
                <a:ext cx="1053943" cy="215444"/>
              </a:xfrm>
              <a:prstGeom prst="rect">
                <a:avLst/>
              </a:prstGeom>
              <a:blipFill>
                <a:blip r:embed="rId15"/>
                <a:stretch>
                  <a:fillRect l="-5780" r="-57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4892040" y="4480560"/>
            <a:ext cx="1127760" cy="5181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537960" y="4526280"/>
            <a:ext cx="381000" cy="4419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" idx="5"/>
          </p:cNvCxnSpPr>
          <p:nvPr/>
        </p:nvCxnSpPr>
        <p:spPr>
          <a:xfrm flipH="1" flipV="1">
            <a:off x="4968240" y="4495800"/>
            <a:ext cx="968888" cy="470007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68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  <p:bldP spid="16" grpId="0"/>
      <p:bldP spid="17" grpId="0"/>
      <p:bldP spid="20" grpId="0"/>
      <p:bldP spid="21" grpId="0" animBg="1"/>
      <p:bldP spid="22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4" grpId="0" animBg="1"/>
      <p:bldP spid="4" grpId="1" animBg="1"/>
      <p:bldP spid="31" grpId="0" animBg="1"/>
      <p:bldP spid="32" grpId="0" animBg="1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127760" y="2377440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If: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22960" y="2987040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508760" y="2377440"/>
                <a:ext cx="10249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760" y="2377440"/>
                <a:ext cx="1024961" cy="338554"/>
              </a:xfrm>
              <a:prstGeom prst="rect">
                <a:avLst/>
              </a:prstGeom>
              <a:blipFill>
                <a:blip r:embed="rId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08760" y="2834640"/>
                <a:ext cx="1164421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760" y="2834640"/>
                <a:ext cx="1164421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746760" y="2377440"/>
            <a:ext cx="1905000" cy="1066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3561009" y="2478188"/>
            <a:ext cx="0" cy="1333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3561009" y="3144938"/>
            <a:ext cx="444609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Line 41"/>
          <p:cNvSpPr>
            <a:spLocks noChangeShapeType="1"/>
          </p:cNvSpPr>
          <p:nvPr/>
        </p:nvSpPr>
        <p:spPr bwMode="auto">
          <a:xfrm>
            <a:off x="4672533" y="3071556"/>
            <a:ext cx="0" cy="14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42"/>
          <p:cNvSpPr>
            <a:spLocks noChangeShapeType="1"/>
          </p:cNvSpPr>
          <p:nvPr/>
        </p:nvSpPr>
        <p:spPr bwMode="auto">
          <a:xfrm>
            <a:off x="5784056" y="3071556"/>
            <a:ext cx="0" cy="14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43"/>
          <p:cNvSpPr>
            <a:spLocks noChangeShapeType="1"/>
          </p:cNvSpPr>
          <p:nvPr/>
        </p:nvSpPr>
        <p:spPr bwMode="auto">
          <a:xfrm>
            <a:off x="6895579" y="3071556"/>
            <a:ext cx="0" cy="14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44"/>
          <p:cNvSpPr>
            <a:spLocks noChangeShapeType="1"/>
          </p:cNvSpPr>
          <p:nvPr/>
        </p:nvSpPr>
        <p:spPr bwMode="auto">
          <a:xfrm>
            <a:off x="8001001" y="3065106"/>
            <a:ext cx="0" cy="14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Arc 45"/>
          <p:cNvSpPr>
            <a:spLocks/>
          </p:cNvSpPr>
          <p:nvPr/>
        </p:nvSpPr>
        <p:spPr bwMode="auto">
          <a:xfrm>
            <a:off x="4672532" y="2495550"/>
            <a:ext cx="1098659" cy="200025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rc 46"/>
          <p:cNvSpPr>
            <a:spLocks/>
          </p:cNvSpPr>
          <p:nvPr/>
        </p:nvSpPr>
        <p:spPr bwMode="auto">
          <a:xfrm flipH="1">
            <a:off x="3563583" y="2495550"/>
            <a:ext cx="1129533" cy="200025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49"/>
          <p:cNvSpPr txBox="1">
            <a:spLocks noChangeArrowheads="1"/>
          </p:cNvSpPr>
          <p:nvPr/>
        </p:nvSpPr>
        <p:spPr bwMode="auto">
          <a:xfrm>
            <a:off x="4471871" y="3218319"/>
            <a:ext cx="42670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29" name="Text Box 50"/>
          <p:cNvSpPr txBox="1">
            <a:spLocks noChangeArrowheads="1"/>
          </p:cNvSpPr>
          <p:nvPr/>
        </p:nvSpPr>
        <p:spPr bwMode="auto">
          <a:xfrm>
            <a:off x="5654466" y="3227649"/>
            <a:ext cx="4460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0" name="Text Box 51"/>
          <p:cNvSpPr txBox="1">
            <a:spLocks noChangeArrowheads="1"/>
          </p:cNvSpPr>
          <p:nvPr/>
        </p:nvSpPr>
        <p:spPr bwMode="auto">
          <a:xfrm>
            <a:off x="6674361" y="3218319"/>
            <a:ext cx="52887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aseline="30000" dirty="0">
                <a:latin typeface="Comic Sans MS" pitchFamily="66" charset="0"/>
              </a:rPr>
              <a:t>3</a:t>
            </a:r>
            <a:r>
              <a:rPr lang="el-GR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31" name="Text Box 52"/>
          <p:cNvSpPr txBox="1">
            <a:spLocks noChangeArrowheads="1"/>
          </p:cNvSpPr>
          <p:nvPr/>
        </p:nvSpPr>
        <p:spPr bwMode="auto">
          <a:xfrm>
            <a:off x="7812383" y="3218319"/>
            <a:ext cx="5370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2</a:t>
            </a: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2" name="Text Box 53"/>
          <p:cNvSpPr txBox="1">
            <a:spLocks noChangeArrowheads="1"/>
          </p:cNvSpPr>
          <p:nvPr/>
        </p:nvSpPr>
        <p:spPr bwMode="auto">
          <a:xfrm>
            <a:off x="7936866" y="2755579"/>
            <a:ext cx="8898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 = 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3" name="Text Box 69"/>
          <p:cNvSpPr txBox="1">
            <a:spLocks noChangeArrowheads="1"/>
          </p:cNvSpPr>
          <p:nvPr/>
        </p:nvSpPr>
        <p:spPr bwMode="auto">
          <a:xfrm>
            <a:off x="3253612" y="2367449"/>
            <a:ext cx="494010" cy="600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34" name="Text Box 70"/>
          <p:cNvSpPr txBox="1">
            <a:spLocks noChangeArrowheads="1"/>
          </p:cNvSpPr>
          <p:nvPr/>
        </p:nvSpPr>
        <p:spPr bwMode="auto">
          <a:xfrm>
            <a:off x="3259408" y="3016414"/>
            <a:ext cx="494010" cy="60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0</a:t>
            </a:r>
          </a:p>
        </p:txBody>
      </p:sp>
      <p:sp>
        <p:nvSpPr>
          <p:cNvPr id="35" name="Text Box 71"/>
          <p:cNvSpPr txBox="1">
            <a:spLocks noChangeArrowheads="1"/>
          </p:cNvSpPr>
          <p:nvPr/>
        </p:nvSpPr>
        <p:spPr bwMode="auto">
          <a:xfrm>
            <a:off x="3205065" y="3626303"/>
            <a:ext cx="617513" cy="600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-1</a:t>
            </a:r>
          </a:p>
        </p:txBody>
      </p:sp>
      <p:sp>
        <p:nvSpPr>
          <p:cNvPr id="36" name="Arc 45"/>
          <p:cNvSpPr>
            <a:spLocks/>
          </p:cNvSpPr>
          <p:nvPr/>
        </p:nvSpPr>
        <p:spPr bwMode="auto">
          <a:xfrm flipV="1">
            <a:off x="6895323" y="1752600"/>
            <a:ext cx="1098659" cy="200025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Arc 46"/>
          <p:cNvSpPr>
            <a:spLocks/>
          </p:cNvSpPr>
          <p:nvPr/>
        </p:nvSpPr>
        <p:spPr bwMode="auto">
          <a:xfrm flipH="1" flipV="1">
            <a:off x="5786374" y="1752600"/>
            <a:ext cx="1129533" cy="200025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Arc 45"/>
          <p:cNvSpPr>
            <a:spLocks/>
          </p:cNvSpPr>
          <p:nvPr/>
        </p:nvSpPr>
        <p:spPr bwMode="auto">
          <a:xfrm>
            <a:off x="3565298" y="2498660"/>
            <a:ext cx="1098659" cy="200025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Arc 46"/>
          <p:cNvSpPr>
            <a:spLocks/>
          </p:cNvSpPr>
          <p:nvPr/>
        </p:nvSpPr>
        <p:spPr bwMode="auto">
          <a:xfrm flipH="1">
            <a:off x="6897721" y="2489330"/>
            <a:ext cx="1129533" cy="200025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45"/>
          <p:cNvSpPr>
            <a:spLocks/>
          </p:cNvSpPr>
          <p:nvPr/>
        </p:nvSpPr>
        <p:spPr bwMode="auto">
          <a:xfrm flipV="1">
            <a:off x="5806751" y="1755711"/>
            <a:ext cx="1098659" cy="200025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Arc 46"/>
          <p:cNvSpPr>
            <a:spLocks/>
          </p:cNvSpPr>
          <p:nvPr/>
        </p:nvSpPr>
        <p:spPr bwMode="auto">
          <a:xfrm flipH="1" flipV="1">
            <a:off x="4679140" y="1755710"/>
            <a:ext cx="1129533" cy="200025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Text Box 53"/>
          <p:cNvSpPr txBox="1">
            <a:spLocks noChangeArrowheads="1"/>
          </p:cNvSpPr>
          <p:nvPr/>
        </p:nvSpPr>
        <p:spPr bwMode="auto">
          <a:xfrm>
            <a:off x="7902653" y="2152199"/>
            <a:ext cx="8898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y = Cos</a:t>
            </a:r>
            <a:r>
              <a:rPr lang="el-GR" sz="14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3736906" y="4370832"/>
            <a:ext cx="48310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This means that the Cos graph is actually telling you the gradient of the Sin graph at the equivalent point!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marL="285750" indent="-285750" algn="ctr">
              <a:buFont typeface="Wingdings" pitchFamily="2" charset="2"/>
              <a:buChar char="à"/>
            </a:pPr>
            <a:r>
              <a:rPr lang="en-GB" sz="1400" dirty="0">
                <a:latin typeface="Comic Sans MS" pitchFamily="66" charset="0"/>
              </a:rPr>
              <a:t>At </a:t>
            </a:r>
            <a:r>
              <a:rPr lang="el-GR" sz="1400" dirty="0">
                <a:latin typeface="Comic Sans MS" pitchFamily="66" charset="0"/>
              </a:rPr>
              <a:t>π</a:t>
            </a:r>
            <a:r>
              <a:rPr lang="en-GB" sz="1400" dirty="0">
                <a:latin typeface="Comic Sans MS" pitchFamily="66" charset="0"/>
              </a:rPr>
              <a:t>, Cos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-1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GB" sz="1400" dirty="0">
                <a:latin typeface="Comic Sans MS" pitchFamily="66" charset="0"/>
              </a:rPr>
              <a:t>The gradient of Sin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at </a:t>
            </a:r>
            <a:r>
              <a:rPr lang="el-GR" sz="1400" dirty="0">
                <a:latin typeface="Comic Sans MS" pitchFamily="66" charset="0"/>
              </a:rPr>
              <a:t>π</a:t>
            </a:r>
            <a:r>
              <a:rPr lang="en-GB" sz="1400" dirty="0">
                <a:latin typeface="Comic Sans MS" pitchFamily="66" charset="0"/>
              </a:rPr>
              <a:t> is -1</a:t>
            </a:r>
          </a:p>
          <a:p>
            <a:pPr marL="285750" indent="-285750" algn="ctr">
              <a:buFont typeface="Wingdings" pitchFamily="2" charset="2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285750" indent="-285750" algn="ctr">
              <a:buFont typeface="Wingdings" pitchFamily="2" charset="2"/>
              <a:buChar char="à"/>
            </a:pPr>
            <a:r>
              <a:rPr lang="en-GB" sz="1400" dirty="0">
                <a:latin typeface="Comic Sans MS" pitchFamily="66" charset="0"/>
              </a:rPr>
              <a:t>At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l-GR" sz="1400" baseline="30000" dirty="0">
                <a:latin typeface="Comic Sans MS" pitchFamily="66" charset="0"/>
              </a:rPr>
              <a:t>π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, Cos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0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GB" sz="1400" dirty="0">
                <a:latin typeface="Comic Sans MS" pitchFamily="66" charset="0"/>
              </a:rPr>
              <a:t>The gradient of Sin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at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l-GR" sz="1400" baseline="30000" dirty="0">
                <a:latin typeface="Comic Sans MS" pitchFamily="66" charset="0"/>
              </a:rPr>
              <a:t>π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is 0!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690872" y="1975104"/>
            <a:ext cx="2066544" cy="2176272"/>
          </a:xfrm>
          <a:prstGeom prst="line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74336" y="2002536"/>
            <a:ext cx="1269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Comic Sans MS" pitchFamily="66" charset="0"/>
              </a:rPr>
              <a:t>Gradient = -1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5413248" y="3749040"/>
            <a:ext cx="3124200" cy="24384"/>
          </a:xfrm>
          <a:prstGeom prst="line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741920" y="3782568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Comic Sans MS" pitchFamily="66" charset="0"/>
              </a:rPr>
              <a:t>Gradient = 0</a:t>
            </a:r>
          </a:p>
        </p:txBody>
      </p: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blipFill>
                <a:blip r:embed="rId4"/>
                <a:stretch>
                  <a:fillRect r="-1087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blipFill>
                <a:blip r:embed="rId5"/>
                <a:stretch>
                  <a:fillRect l="-435" r="-130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0"/>
                <a:ext cx="1674305" cy="3745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674305" cy="374526"/>
              </a:xfrm>
              <a:prstGeom prst="rect">
                <a:avLst/>
              </a:prstGeom>
              <a:blipFill>
                <a:blip r:embed="rId6"/>
                <a:stretch>
                  <a:fillRect l="-6452" b="-1230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0" y="380740"/>
                <a:ext cx="1827873" cy="3610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0740"/>
                <a:ext cx="1827873" cy="361061"/>
              </a:xfrm>
              <a:prstGeom prst="rect">
                <a:avLst/>
              </a:prstGeom>
              <a:blipFill>
                <a:blip r:embed="rId7"/>
                <a:stretch>
                  <a:fillRect l="-5921" r="-1645" b="-1562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8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6" grpId="0"/>
      <p:bldP spid="27" grpId="0"/>
      <p:bldP spid="48" grpId="0"/>
      <p:bldP spid="28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11" grpId="0"/>
      <p:bldP spid="11" grpId="1"/>
      <p:bldP spid="53" grpId="0"/>
      <p:bldP spid="5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What is we had a coefficient in front of the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term?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small angle approximation for sine or cosine, we effectively just replace all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terms with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instead…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335874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358740" cy="215444"/>
              </a:xfrm>
              <a:prstGeom prst="rect">
                <a:avLst/>
              </a:prstGeom>
              <a:blipFill>
                <a:blip r:embed="rId3"/>
                <a:stretch>
                  <a:fillRect l="-2883" t="-17949" r="-1802" b="-410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11402"/>
                <a:ext cx="845809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1402"/>
                <a:ext cx="845809" cy="246221"/>
              </a:xfrm>
              <a:prstGeom prst="rect">
                <a:avLst/>
              </a:prstGeom>
              <a:blipFill>
                <a:blip r:embed="rId4"/>
                <a:stretch>
                  <a:fillRect l="-2098" r="-2098" b="-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6849" y="217691"/>
                <a:ext cx="1324658" cy="49250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849" y="217691"/>
                <a:ext cx="1324658" cy="4925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65397" y="211401"/>
                <a:ext cx="88107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397" y="211401"/>
                <a:ext cx="881075" cy="246221"/>
              </a:xfrm>
              <a:prstGeom prst="rect">
                <a:avLst/>
              </a:prstGeom>
              <a:blipFill>
                <a:blip r:embed="rId6"/>
                <a:stretch>
                  <a:fillRect l="-1342" r="-2013" b="-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blipFill>
                <a:blip r:embed="rId7"/>
                <a:stretch>
                  <a:fillRect r="-1087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blipFill>
                <a:blip r:embed="rId8"/>
                <a:stretch>
                  <a:fillRect l="-435" r="-130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91290" y="1912706"/>
                <a:ext cx="200016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 </m:t>
                    </m:r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290" y="1912706"/>
                <a:ext cx="2000163" cy="246221"/>
              </a:xfrm>
              <a:prstGeom prst="rect">
                <a:avLst/>
              </a:prstGeom>
              <a:blipFill>
                <a:blip r:embed="rId9"/>
                <a:stretch>
                  <a:fillRect l="-6098" t="-25000" r="-2439" b="-5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73416" y="1536110"/>
                <a:ext cx="374205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small values of </a:t>
                </a: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416" y="1536110"/>
                <a:ext cx="3742050" cy="246221"/>
              </a:xfrm>
              <a:prstGeom prst="rect">
                <a:avLst/>
              </a:prstGeom>
              <a:blipFill>
                <a:blip r:embed="rId10"/>
                <a:stretch>
                  <a:fillRect l="-3426" t="-25000" r="-2284" b="-5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84219" y="2549063"/>
                <a:ext cx="630301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219" y="2549063"/>
                <a:ext cx="630301" cy="5259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/>
          <p:cNvSpPr/>
          <p:nvPr/>
        </p:nvSpPr>
        <p:spPr>
          <a:xfrm flipV="1">
            <a:off x="4689233" y="2836983"/>
            <a:ext cx="351691" cy="691662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49614" y="3241431"/>
                <a:ext cx="55335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14" y="3241431"/>
                <a:ext cx="553357" cy="5259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49615" y="4108938"/>
                <a:ext cx="4235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15" y="4108938"/>
                <a:ext cx="423513" cy="276999"/>
              </a:xfrm>
              <a:prstGeom prst="rect">
                <a:avLst/>
              </a:prstGeom>
              <a:blipFill>
                <a:blip r:embed="rId13"/>
                <a:stretch>
                  <a:fillRect l="-4286" r="-11429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 flipV="1">
            <a:off x="4689233" y="3563814"/>
            <a:ext cx="351691" cy="691662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64369" y="3001108"/>
                <a:ext cx="22313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 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 </a:t>
                </a: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369" y="3001108"/>
                <a:ext cx="2231316" cy="338554"/>
              </a:xfrm>
              <a:prstGeom prst="rect">
                <a:avLst/>
              </a:prstGeom>
              <a:blipFill>
                <a:blip r:embed="rId14"/>
                <a:stretch>
                  <a:fillRect l="-1639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65077" y="3657600"/>
                <a:ext cx="25204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expression therefore tends towards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077" y="3657600"/>
                <a:ext cx="2520461" cy="523220"/>
              </a:xfrm>
              <a:prstGeom prst="rect">
                <a:avLst/>
              </a:prstGeom>
              <a:blipFill>
                <a:blip r:embed="rId15"/>
                <a:stretch>
                  <a:fillRect t="-2326"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4064" y="4474975"/>
                <a:ext cx="1710853" cy="3610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64" y="4474975"/>
                <a:ext cx="1710853" cy="361061"/>
              </a:xfrm>
              <a:prstGeom prst="rect">
                <a:avLst/>
              </a:prstGeom>
              <a:blipFill>
                <a:blip r:embed="rId16"/>
                <a:stretch>
                  <a:fillRect l="-6690" r="-2465" b="-1746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909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4" grpId="0"/>
      <p:bldP spid="5" grpId="0" animBg="1"/>
      <p:bldP spid="22" grpId="0"/>
      <p:bldP spid="23" grpId="0"/>
      <p:bldP spid="24" grpId="0" animBg="1"/>
      <p:bldP spid="12" grpId="0"/>
      <p:bldP spid="26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𝒔𝒊𝒏𝒙</m:t>
                    </m:r>
                  </m:oMath>
                </a14:m>
                <a:r>
                  <a:rPr lang="en-US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𝒄𝒐𝒔𝒙</m:t>
                    </m:r>
                  </m:oMath>
                </a14:m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What is we had a coefficient in front of the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term?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small angle approximation for sine or cosine, we effectively just replace all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terms with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instead…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335874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358740" cy="215444"/>
              </a:xfrm>
              <a:prstGeom prst="rect">
                <a:avLst/>
              </a:prstGeom>
              <a:blipFill>
                <a:blip r:embed="rId3"/>
                <a:stretch>
                  <a:fillRect l="-2883" t="-17949" r="-1802" b="-410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11402"/>
                <a:ext cx="845809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1402"/>
                <a:ext cx="845809" cy="246221"/>
              </a:xfrm>
              <a:prstGeom prst="rect">
                <a:avLst/>
              </a:prstGeom>
              <a:blipFill>
                <a:blip r:embed="rId4"/>
                <a:stretch>
                  <a:fillRect l="-2098" r="-2098" b="-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6849" y="217691"/>
                <a:ext cx="1324658" cy="49250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849" y="217691"/>
                <a:ext cx="1324658" cy="4925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65397" y="211401"/>
                <a:ext cx="88107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397" y="211401"/>
                <a:ext cx="881075" cy="246221"/>
              </a:xfrm>
              <a:prstGeom prst="rect">
                <a:avLst/>
              </a:prstGeom>
              <a:blipFill>
                <a:blip r:embed="rId6"/>
                <a:stretch>
                  <a:fillRect l="-1342" r="-2013" b="-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612" y="0"/>
                <a:ext cx="2778388" cy="215444"/>
              </a:xfrm>
              <a:prstGeom prst="rect">
                <a:avLst/>
              </a:prstGeom>
              <a:blipFill>
                <a:blip r:embed="rId7"/>
                <a:stretch>
                  <a:fillRect r="-1087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0" y="210820"/>
                <a:ext cx="2781300" cy="215444"/>
              </a:xfrm>
              <a:prstGeom prst="rect">
                <a:avLst/>
              </a:prstGeom>
              <a:blipFill>
                <a:blip r:embed="rId8"/>
                <a:stretch>
                  <a:fillRect l="-435" r="-130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4064" y="4474975"/>
                <a:ext cx="1710853" cy="3610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64" y="4474975"/>
                <a:ext cx="1710853" cy="361061"/>
              </a:xfrm>
              <a:prstGeom prst="rect">
                <a:avLst/>
              </a:prstGeom>
              <a:blipFill>
                <a:blip r:embed="rId9"/>
                <a:stretch>
                  <a:fillRect l="-6690" r="-2465" b="-1746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08366" y="1664459"/>
                <a:ext cx="2539285" cy="3826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 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𝑐𝑜𝑠𝑘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8366" y="1664459"/>
                <a:ext cx="2539285" cy="382605"/>
              </a:xfrm>
              <a:prstGeom prst="rect">
                <a:avLst/>
              </a:prstGeom>
              <a:blipFill>
                <a:blip r:embed="rId10"/>
                <a:stretch>
                  <a:fillRect l="-4796" r="-480" b="-1904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28500" y="1233697"/>
                <a:ext cx="4281813" cy="3826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16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small values of </a:t>
                </a: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500" y="1233697"/>
                <a:ext cx="4281813" cy="382605"/>
              </a:xfrm>
              <a:prstGeom prst="rect">
                <a:avLst/>
              </a:prstGeom>
              <a:blipFill>
                <a:blip r:embed="rId11"/>
                <a:stretch>
                  <a:fillRect l="-2991" r="-1852" b="-1904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04556" y="2372793"/>
                <a:ext cx="105670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556" y="2372793"/>
                <a:ext cx="1056700" cy="5259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92833" y="3076178"/>
                <a:ext cx="1660968" cy="739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833" y="3076178"/>
                <a:ext cx="1660968" cy="73937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08074" y="4050365"/>
                <a:ext cx="1064650" cy="739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74" y="4050365"/>
                <a:ext cx="1064650" cy="73937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71267" y="2853666"/>
                <a:ext cx="2610138" cy="474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 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</m:e>
                          <m:sup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267" y="2853666"/>
                <a:ext cx="2610138" cy="474938"/>
              </a:xfrm>
              <a:prstGeom prst="rect">
                <a:avLst/>
              </a:prstGeom>
              <a:blipFill>
                <a:blip r:embed="rId15"/>
                <a:stretch>
                  <a:fillRect l="-1402"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130364" y="3916496"/>
            <a:ext cx="2023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numerator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23314" y="5117165"/>
                <a:ext cx="88351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314" y="5117165"/>
                <a:ext cx="883511" cy="55399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 flipV="1">
            <a:off x="5434707" y="4596421"/>
            <a:ext cx="294247" cy="795996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610551" y="4794541"/>
            <a:ext cx="1109003" cy="32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6" name="Arc 35"/>
          <p:cNvSpPr/>
          <p:nvPr/>
        </p:nvSpPr>
        <p:spPr>
          <a:xfrm flipV="1">
            <a:off x="5924040" y="3657416"/>
            <a:ext cx="294247" cy="795996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 flipV="1">
            <a:off x="5987571" y="2763398"/>
            <a:ext cx="294247" cy="795996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 flipV="1">
            <a:off x="5152492" y="5427827"/>
            <a:ext cx="294247" cy="795996"/>
          </a:xfrm>
          <a:prstGeom prst="arc">
            <a:avLst>
              <a:gd name="adj1" fmla="val 16200000"/>
              <a:gd name="adj2" fmla="val 545544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35016" y="5625947"/>
                <a:ext cx="23434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this expression will also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016" y="5625947"/>
                <a:ext cx="2343443" cy="523220"/>
              </a:xfrm>
              <a:prstGeom prst="rect">
                <a:avLst/>
              </a:prstGeom>
              <a:blipFill>
                <a:blip r:embed="rId17"/>
                <a:stretch>
                  <a:fillRect t="-2326" r="-1302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38554" y="6062046"/>
                <a:ext cx="42906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554" y="6062046"/>
                <a:ext cx="429065" cy="276999"/>
              </a:xfrm>
              <a:prstGeom prst="rect">
                <a:avLst/>
              </a:prstGeom>
              <a:blipFill>
                <a:blip r:embed="rId18"/>
                <a:stretch>
                  <a:fillRect l="-4286" r="-1285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070887" y="4474976"/>
                <a:ext cx="1919243" cy="3610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l-G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887" y="4474976"/>
                <a:ext cx="1919243" cy="361061"/>
              </a:xfrm>
              <a:prstGeom prst="rect">
                <a:avLst/>
              </a:prstGeom>
              <a:blipFill>
                <a:blip r:embed="rId19"/>
                <a:stretch>
                  <a:fillRect l="-5956" r="-1567" b="-1746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71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 animBg="1"/>
      <p:bldP spid="39" grpId="0"/>
      <p:bldP spid="40" grpId="0"/>
      <p:bldP spid="4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605471-E0F5-4AE1-B63D-4ED7AFF24179}">
  <ds:schemaRefs>
    <ds:schemaRef ds:uri="78db98b4-7c56-4667-9532-fea666d1edab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3706</TotalTime>
  <Words>3057</Words>
  <Application>Microsoft Office PowerPoint</Application>
  <PresentationFormat>On-screen Show (4:3)</PresentationFormat>
  <Paragraphs>380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Cambria Math</vt:lpstr>
      <vt:lpstr>Comic Sans MS</vt:lpstr>
      <vt:lpstr>Henny Penny</vt:lpstr>
      <vt:lpstr>Wingdings</vt:lpstr>
      <vt:lpstr>Office Theme</vt:lpstr>
      <vt:lpstr>PowerPoint Presentation</vt:lpstr>
      <vt:lpstr>Prior Knowledge Check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877</cp:revision>
  <dcterms:created xsi:type="dcterms:W3CDTF">2018-04-30T00:32:33Z</dcterms:created>
  <dcterms:modified xsi:type="dcterms:W3CDTF">2020-12-27T19:24:21Z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