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737" r:id="rId6"/>
    <p:sldId id="482" r:id="rId7"/>
    <p:sldId id="788" r:id="rId8"/>
    <p:sldId id="789" r:id="rId9"/>
    <p:sldId id="790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5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5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24858-1D68-4265-AF52-455C87679A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486929"/>
            <a:ext cx="7772400" cy="1044062"/>
          </a:xfrm>
        </p:spPr>
        <p:txBody>
          <a:bodyPr>
            <a:normAutofit/>
          </a:bodyPr>
          <a:lstStyle/>
          <a:p>
            <a:r>
              <a:rPr lang="en-GB" sz="4400" b="1" dirty="0"/>
              <a:t>Chapter 9- Differentiation</a:t>
            </a:r>
          </a:p>
        </p:txBody>
      </p:sp>
    </p:spTree>
    <p:extLst>
      <p:ext uri="{BB962C8B-B14F-4D97-AF65-F5344CB8AC3E}">
        <p14:creationId xmlns:p14="http://schemas.microsoft.com/office/powerpoint/2010/main" val="3009636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0BE0A027-FDE0-4003-93C9-8C9FB8BA43EE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157162" y="2362738"/>
                <a:ext cx="8829675" cy="1325563"/>
              </a:xfrm>
            </p:spPr>
            <p:txBody>
              <a:bodyPr/>
              <a:lstStyle/>
              <a:p>
                <a:pPr algn="ctr"/>
                <a:r>
                  <a:rPr lang="en-GB" b="1" dirty="0"/>
                  <a:t>Differentiating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b="1" i="1" dirty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GB" b="1" i="1" dirty="0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GB" b="1" i="1" dirty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b="1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b="1" dirty="0"/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b="1" i="1" dirty="0" smtClean="0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GB" b="1" i="1" dirty="0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GB" b="1" i="1" dirty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b="1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b="1" dirty="0"/>
                  <a:t> (9.1)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0BE0A027-FDE0-4003-93C9-8C9FB8BA43E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57162" y="2362738"/>
                <a:ext cx="8829675" cy="1325563"/>
              </a:xfrm>
              <a:blipFill>
                <a:blip r:embed="rId2"/>
                <a:stretch>
                  <a:fillRect l="-2486" r="-2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2320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i="1" dirty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m:rPr>
                          <m:sty m:val="p"/>
                        </m:rPr>
                        <a:rPr lang="en-GB" altLang="en-US" sz="2700" b="0" i="0" dirty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⁡(2</m:t>
                      </m:r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5" y="2765"/>
                  <a:ext cx="1570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m:rPr>
                          <m:sty m:val="p"/>
                        </m:rP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5" y="2765"/>
                  <a:ext cx="1570" cy="393"/>
                </a:xfrm>
                <a:prstGeom prst="rect">
                  <a:avLst/>
                </a:prstGeom>
                <a:blipFill>
                  <a:blip r:embed="rId5"/>
                  <a:stretch>
                    <a:fillRect l="-2653"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⁡(2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m:rPr>
                          <m:sty m:val="p"/>
                        </m:rP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⁡(2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1853" y="4675166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603357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i="1" dirty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m:rPr>
                          <m:sty m:val="p"/>
                        </m:rPr>
                        <a:rPr lang="en-GB" altLang="en-US" sz="2700" b="0" i="0" dirty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⁡(2</m:t>
                      </m:r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5" y="2765"/>
                  <a:ext cx="1570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m:rPr>
                          <m:sty m:val="p"/>
                        </m:rP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5" y="2765"/>
                  <a:ext cx="1570" cy="393"/>
                </a:xfrm>
                <a:prstGeom prst="rect">
                  <a:avLst/>
                </a:prstGeom>
                <a:blipFill>
                  <a:blip r:embed="rId5"/>
                  <a:stretch>
                    <a:fillRect l="-1592"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m:rPr>
                          <m:sty m:val="p"/>
                        </m:rP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⁡(2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m:rPr>
                          <m:sty m:val="p"/>
                        </m:rP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⁡(2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m:rPr>
                              <m:sty m:val="p"/>
                            </m:rP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1853" y="3481783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4143863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9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86"/>
                  <a:ext cx="1733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19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1900" i="1" dirty="0" smtClean="0">
                          <a:latin typeface="Cambria Math" panose="02040503050406030204" pitchFamily="18" charset="0"/>
                        </a:rPr>
                        <m:t>3</m:t>
                      </m:r>
                      <m:func>
                        <m:funcPr>
                          <m:ctrlPr>
                            <a:rPr lang="en-GB" altLang="en-US" sz="1900" b="0" i="1" dirty="0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1900" b="0" i="0" dirty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19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1900" b="0" i="1" dirty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altLang="en-US" sz="1900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19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GB" altLang="en-US" sz="1900" b="0" i="0" dirty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GB" altLang="en-US" sz="1900" b="0" i="1" dirty="0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19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19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19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86"/>
                  <a:ext cx="1733" cy="309"/>
                </a:xfrm>
                <a:prstGeom prst="rect">
                  <a:avLst/>
                </a:prstGeom>
                <a:blipFill>
                  <a:blip r:embed="rId4"/>
                  <a:stretch>
                    <a:fillRect t="-9231" b="-21538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9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80" y="2765"/>
                  <a:ext cx="1698" cy="29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19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1900" b="0" i="1" smtClean="0">
                          <a:latin typeface="Cambria Math" panose="02040503050406030204" pitchFamily="18" charset="0"/>
                        </a:rPr>
                        <m:t>3</m:t>
                      </m:r>
                      <m:func>
                        <m:funcPr>
                          <m:ctrlPr>
                            <a:rPr lang="en-GB" altLang="en-US" sz="19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19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19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19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altLang="en-US" sz="19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19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GB" altLang="en-US" sz="1900" b="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GB" altLang="en-US" sz="19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19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19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19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0" y="2765"/>
                  <a:ext cx="1698" cy="297"/>
                </a:xfrm>
                <a:prstGeom prst="rect">
                  <a:avLst/>
                </a:prstGeom>
                <a:blipFill>
                  <a:blip r:embed="rId5"/>
                  <a:stretch>
                    <a:fillRect l="-246" t="-9524" b="-2539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9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75" y="2799"/>
                  <a:ext cx="1661" cy="29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1900" dirty="0"/>
                    <a:t>a)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altLang="en-US" sz="19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altLang="en-US" sz="1900" b="0" i="0" smtClean="0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m:rPr>
                              <m:sty m:val="p"/>
                            </m:rPr>
                            <a:rPr lang="en-GB" altLang="en-US" sz="19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19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19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altLang="en-US" sz="19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19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GB" altLang="en-US" sz="1900" b="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GB" altLang="en-US" sz="19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19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19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19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75" y="2799"/>
                  <a:ext cx="1661" cy="297"/>
                </a:xfrm>
                <a:prstGeom prst="rect">
                  <a:avLst/>
                </a:prstGeom>
                <a:blipFill>
                  <a:blip r:embed="rId6"/>
                  <a:stretch>
                    <a:fillRect l="-233" t="-9524" b="-2539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9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1900" dirty="0"/>
                    <a:t>c)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altLang="en-US" sz="19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19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19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19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altLang="en-US" sz="19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19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GB" altLang="en-US" sz="1900" b="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GB" altLang="en-US" sz="19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19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19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19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309"/>
                </a:xfrm>
                <a:prstGeom prst="rect">
                  <a:avLst/>
                </a:prstGeom>
                <a:blipFill>
                  <a:blip r:embed="rId7"/>
                  <a:stretch>
                    <a:fillRect t="-9231" b="-21538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GB" altLang="en-US" sz="2400" b="0" i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99359" y="3529188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900"/>
          </a:p>
        </p:txBody>
      </p:sp>
    </p:spTree>
    <p:extLst>
      <p:ext uri="{BB962C8B-B14F-4D97-AF65-F5344CB8AC3E}">
        <p14:creationId xmlns:p14="http://schemas.microsoft.com/office/powerpoint/2010/main" val="1243103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86"/>
                  <a:ext cx="1733" cy="40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800" i="1" dirty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86"/>
                  <a:ext cx="1733" cy="405"/>
                </a:xfrm>
                <a:prstGeom prst="rect">
                  <a:avLst/>
                </a:prstGeom>
                <a:blipFill>
                  <a:blip r:embed="rId4"/>
                  <a:stretch>
                    <a:fillRect t="-12791" b="-3139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80" y="2765"/>
                  <a:ext cx="1698" cy="40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36</m:t>
                      </m:r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0" y="2765"/>
                  <a:ext cx="1698" cy="405"/>
                </a:xfrm>
                <a:prstGeom prst="rect">
                  <a:avLst/>
                </a:prstGeom>
                <a:blipFill>
                  <a:blip r:embed="rId5"/>
                  <a:stretch>
                    <a:fillRect t="-12791" b="-3139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75" y="2799"/>
                  <a:ext cx="1661" cy="40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75" y="2799"/>
                  <a:ext cx="1661" cy="405"/>
                </a:xfrm>
                <a:prstGeom prst="rect">
                  <a:avLst/>
                </a:prstGeom>
                <a:blipFill>
                  <a:blip r:embed="rId6"/>
                  <a:stretch>
                    <a:fillRect t="-11628" b="-3139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40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12</m:t>
                      </m:r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405"/>
                </a:xfrm>
                <a:prstGeom prst="rect">
                  <a:avLst/>
                </a:prstGeom>
                <a:blipFill>
                  <a:blip r:embed="rId7"/>
                  <a:stretch>
                    <a:fillRect t="-12791" b="-3139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m:rPr>
                        <m:sty m:val="p"/>
                      </m:rPr>
                      <a:rPr lang="en-GB" altLang="en-US" sz="2400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⁡(3</m:t>
                    </m:r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sz="2400" dirty="0">
                    <a:latin typeface="+mn-lt"/>
                  </a:rPr>
                  <a:t>, find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l="-548" r="-411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06716" y="4675812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</p:spTree>
    <p:extLst>
      <p:ext uri="{BB962C8B-B14F-4D97-AF65-F5344CB8AC3E}">
        <p14:creationId xmlns:p14="http://schemas.microsoft.com/office/powerpoint/2010/main" val="3787874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6EF6D93-7CC9-419C-AFE6-D3C547D1BA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AC6DCF5-6AC6-4D05-AE68-CE1AE35421F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B2BDAD-CEA7-499F-B273-379540F219BD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78db98b4-7c56-4667-9532-fea666d1edab"/>
    <ds:schemaRef ds:uri="http://purl.org/dc/terms/"/>
    <ds:schemaRef ds:uri="http://schemas.microsoft.com/office/infopath/2007/PartnerControls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362</TotalTime>
  <Words>237</Words>
  <Application>Microsoft Office PowerPoint</Application>
  <PresentationFormat>On-screen Show (4:3)</PresentationFormat>
  <Paragraphs>27</Paragraphs>
  <Slides>6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Chapter 9- Differentiation</vt:lpstr>
      <vt:lpstr>Differentiating sin⁡(x) and cos⁡(x) (9.1)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58</cp:revision>
  <dcterms:created xsi:type="dcterms:W3CDTF">2020-04-22T14:47:14Z</dcterms:created>
  <dcterms:modified xsi:type="dcterms:W3CDTF">2020-12-29T09:25:04Z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