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4"/>
  </p:notesMasterIdLst>
  <p:sldIdLst>
    <p:sldId id="356" r:id="rId5"/>
    <p:sldId id="357" r:id="rId6"/>
    <p:sldId id="381" r:id="rId7"/>
    <p:sldId id="382" r:id="rId8"/>
    <p:sldId id="383" r:id="rId9"/>
    <p:sldId id="384" r:id="rId10"/>
    <p:sldId id="385" r:id="rId11"/>
    <p:sldId id="386" r:id="rId12"/>
    <p:sldId id="387" r:id="rId13"/>
    <p:sldId id="388" r:id="rId14"/>
    <p:sldId id="389" r:id="rId15"/>
    <p:sldId id="390" r:id="rId16"/>
    <p:sldId id="391" r:id="rId17"/>
    <p:sldId id="392" r:id="rId18"/>
    <p:sldId id="393" r:id="rId19"/>
    <p:sldId id="394" r:id="rId20"/>
    <p:sldId id="395" r:id="rId21"/>
    <p:sldId id="396" r:id="rId22"/>
    <p:sldId id="397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14" autoAdjust="0"/>
    <p:restoredTop sz="94660"/>
  </p:normalViewPr>
  <p:slideViewPr>
    <p:cSldViewPr snapToGrid="0">
      <p:cViewPr varScale="1">
        <p:scale>
          <a:sx n="70" d="100"/>
          <a:sy n="70" d="100"/>
        </p:scale>
        <p:origin x="10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75000"/>
              </a:schemeClr>
            </a:gs>
            <a:gs pos="7000">
              <a:schemeClr val="accent5">
                <a:lumMod val="20000"/>
                <a:lumOff val="80000"/>
              </a:schemeClr>
            </a:gs>
            <a:gs pos="95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2.png"/><Relationship Id="rId13" Type="http://schemas.openxmlformats.org/officeDocument/2006/relationships/image" Target="../media/image357.png"/><Relationship Id="rId3" Type="http://schemas.openxmlformats.org/officeDocument/2006/relationships/image" Target="../media/image347.png"/><Relationship Id="rId7" Type="http://schemas.openxmlformats.org/officeDocument/2006/relationships/image" Target="../media/image351.png"/><Relationship Id="rId12" Type="http://schemas.openxmlformats.org/officeDocument/2006/relationships/image" Target="../media/image356.png"/><Relationship Id="rId17" Type="http://schemas.openxmlformats.org/officeDocument/2006/relationships/image" Target="../media/image2.png"/><Relationship Id="rId2" Type="http://schemas.openxmlformats.org/officeDocument/2006/relationships/image" Target="../media/image346.png"/><Relationship Id="rId16" Type="http://schemas.openxmlformats.org/officeDocument/2006/relationships/image" Target="../media/image3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0.png"/><Relationship Id="rId11" Type="http://schemas.openxmlformats.org/officeDocument/2006/relationships/image" Target="../media/image355.png"/><Relationship Id="rId5" Type="http://schemas.openxmlformats.org/officeDocument/2006/relationships/image" Target="../media/image349.png"/><Relationship Id="rId15" Type="http://schemas.openxmlformats.org/officeDocument/2006/relationships/image" Target="../media/image359.png"/><Relationship Id="rId10" Type="http://schemas.openxmlformats.org/officeDocument/2006/relationships/image" Target="../media/image354.png"/><Relationship Id="rId4" Type="http://schemas.openxmlformats.org/officeDocument/2006/relationships/image" Target="../media/image348.png"/><Relationship Id="rId9" Type="http://schemas.openxmlformats.org/officeDocument/2006/relationships/image" Target="../media/image353.png"/><Relationship Id="rId14" Type="http://schemas.openxmlformats.org/officeDocument/2006/relationships/image" Target="../media/image35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368.png"/><Relationship Id="rId3" Type="http://schemas.openxmlformats.org/officeDocument/2006/relationships/image" Target="../media/image347.png"/><Relationship Id="rId7" Type="http://schemas.openxmlformats.org/officeDocument/2006/relationships/image" Target="../media/image360.png"/><Relationship Id="rId12" Type="http://schemas.openxmlformats.org/officeDocument/2006/relationships/image" Target="../media/image367.png"/><Relationship Id="rId2" Type="http://schemas.openxmlformats.org/officeDocument/2006/relationships/image" Target="../media/image36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9.png"/><Relationship Id="rId11" Type="http://schemas.openxmlformats.org/officeDocument/2006/relationships/image" Target="../media/image366.png"/><Relationship Id="rId5" Type="http://schemas.openxmlformats.org/officeDocument/2006/relationships/image" Target="../media/image363.png"/><Relationship Id="rId10" Type="http://schemas.openxmlformats.org/officeDocument/2006/relationships/image" Target="../media/image365.png"/><Relationship Id="rId4" Type="http://schemas.openxmlformats.org/officeDocument/2006/relationships/image" Target="../media/image348.png"/><Relationship Id="rId9" Type="http://schemas.openxmlformats.org/officeDocument/2006/relationships/image" Target="../media/image36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373.png"/><Relationship Id="rId3" Type="http://schemas.openxmlformats.org/officeDocument/2006/relationships/image" Target="../media/image347.png"/><Relationship Id="rId7" Type="http://schemas.openxmlformats.org/officeDocument/2006/relationships/image" Target="../media/image360.png"/><Relationship Id="rId12" Type="http://schemas.openxmlformats.org/officeDocument/2006/relationships/image" Target="../media/image372.png"/><Relationship Id="rId2" Type="http://schemas.openxmlformats.org/officeDocument/2006/relationships/image" Target="../media/image36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9.png"/><Relationship Id="rId11" Type="http://schemas.openxmlformats.org/officeDocument/2006/relationships/image" Target="../media/image371.png"/><Relationship Id="rId5" Type="http://schemas.openxmlformats.org/officeDocument/2006/relationships/image" Target="../media/image363.png"/><Relationship Id="rId10" Type="http://schemas.openxmlformats.org/officeDocument/2006/relationships/image" Target="../media/image370.png"/><Relationship Id="rId4" Type="http://schemas.openxmlformats.org/officeDocument/2006/relationships/image" Target="../media/image348.png"/><Relationship Id="rId9" Type="http://schemas.openxmlformats.org/officeDocument/2006/relationships/image" Target="../media/image36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378.png"/><Relationship Id="rId3" Type="http://schemas.openxmlformats.org/officeDocument/2006/relationships/image" Target="../media/image347.png"/><Relationship Id="rId7" Type="http://schemas.openxmlformats.org/officeDocument/2006/relationships/image" Target="../media/image360.png"/><Relationship Id="rId12" Type="http://schemas.openxmlformats.org/officeDocument/2006/relationships/image" Target="../media/image377.png"/><Relationship Id="rId2" Type="http://schemas.openxmlformats.org/officeDocument/2006/relationships/image" Target="../media/image36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9.png"/><Relationship Id="rId11" Type="http://schemas.openxmlformats.org/officeDocument/2006/relationships/image" Target="../media/image376.png"/><Relationship Id="rId5" Type="http://schemas.openxmlformats.org/officeDocument/2006/relationships/image" Target="../media/image363.png"/><Relationship Id="rId10" Type="http://schemas.openxmlformats.org/officeDocument/2006/relationships/image" Target="../media/image375.png"/><Relationship Id="rId4" Type="http://schemas.openxmlformats.org/officeDocument/2006/relationships/image" Target="../media/image348.png"/><Relationship Id="rId9" Type="http://schemas.openxmlformats.org/officeDocument/2006/relationships/image" Target="../media/image37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0.png"/><Relationship Id="rId13" Type="http://schemas.openxmlformats.org/officeDocument/2006/relationships/image" Target="../media/image384.png"/><Relationship Id="rId3" Type="http://schemas.openxmlformats.org/officeDocument/2006/relationships/image" Target="../media/image347.png"/><Relationship Id="rId7" Type="http://schemas.openxmlformats.org/officeDocument/2006/relationships/image" Target="../media/image2.png"/><Relationship Id="rId12" Type="http://schemas.openxmlformats.org/officeDocument/2006/relationships/image" Target="../media/image383.png"/><Relationship Id="rId17" Type="http://schemas.openxmlformats.org/officeDocument/2006/relationships/image" Target="../media/image388.png"/><Relationship Id="rId2" Type="http://schemas.openxmlformats.org/officeDocument/2006/relationships/image" Target="../media/image379.png"/><Relationship Id="rId16" Type="http://schemas.openxmlformats.org/officeDocument/2006/relationships/image" Target="../media/image38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0.png"/><Relationship Id="rId11" Type="http://schemas.openxmlformats.org/officeDocument/2006/relationships/image" Target="../media/image382.png"/><Relationship Id="rId5" Type="http://schemas.openxmlformats.org/officeDocument/2006/relationships/image" Target="../media/image359.png"/><Relationship Id="rId15" Type="http://schemas.openxmlformats.org/officeDocument/2006/relationships/image" Target="../media/image386.png"/><Relationship Id="rId10" Type="http://schemas.openxmlformats.org/officeDocument/2006/relationships/image" Target="../media/image381.png"/><Relationship Id="rId4" Type="http://schemas.openxmlformats.org/officeDocument/2006/relationships/image" Target="../media/image348.png"/><Relationship Id="rId9" Type="http://schemas.openxmlformats.org/officeDocument/2006/relationships/image" Target="../media/image374.png"/><Relationship Id="rId14" Type="http://schemas.openxmlformats.org/officeDocument/2006/relationships/image" Target="../media/image385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0.png"/><Relationship Id="rId13" Type="http://schemas.openxmlformats.org/officeDocument/2006/relationships/image" Target="../media/image390.png"/><Relationship Id="rId3" Type="http://schemas.openxmlformats.org/officeDocument/2006/relationships/image" Target="../media/image347.png"/><Relationship Id="rId7" Type="http://schemas.openxmlformats.org/officeDocument/2006/relationships/image" Target="../media/image2.png"/><Relationship Id="rId12" Type="http://schemas.openxmlformats.org/officeDocument/2006/relationships/image" Target="../media/image388.png"/><Relationship Id="rId2" Type="http://schemas.openxmlformats.org/officeDocument/2006/relationships/image" Target="../media/image379.png"/><Relationship Id="rId16" Type="http://schemas.openxmlformats.org/officeDocument/2006/relationships/image" Target="../media/image39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0.png"/><Relationship Id="rId11" Type="http://schemas.openxmlformats.org/officeDocument/2006/relationships/image" Target="../media/image389.png"/><Relationship Id="rId5" Type="http://schemas.openxmlformats.org/officeDocument/2006/relationships/image" Target="../media/image359.png"/><Relationship Id="rId15" Type="http://schemas.openxmlformats.org/officeDocument/2006/relationships/image" Target="../media/image392.png"/><Relationship Id="rId10" Type="http://schemas.openxmlformats.org/officeDocument/2006/relationships/image" Target="../media/image386.png"/><Relationship Id="rId4" Type="http://schemas.openxmlformats.org/officeDocument/2006/relationships/image" Target="../media/image348.png"/><Relationship Id="rId9" Type="http://schemas.openxmlformats.org/officeDocument/2006/relationships/image" Target="../media/image384.png"/><Relationship Id="rId14" Type="http://schemas.openxmlformats.org/officeDocument/2006/relationships/image" Target="../media/image391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0.png"/><Relationship Id="rId13" Type="http://schemas.openxmlformats.org/officeDocument/2006/relationships/image" Target="../media/image394.png"/><Relationship Id="rId18" Type="http://schemas.openxmlformats.org/officeDocument/2006/relationships/image" Target="../media/image399.png"/><Relationship Id="rId3" Type="http://schemas.openxmlformats.org/officeDocument/2006/relationships/image" Target="../media/image347.png"/><Relationship Id="rId21" Type="http://schemas.openxmlformats.org/officeDocument/2006/relationships/image" Target="../media/image402.png"/><Relationship Id="rId7" Type="http://schemas.openxmlformats.org/officeDocument/2006/relationships/image" Target="../media/image2.png"/><Relationship Id="rId12" Type="http://schemas.openxmlformats.org/officeDocument/2006/relationships/image" Target="../media/image393.png"/><Relationship Id="rId17" Type="http://schemas.openxmlformats.org/officeDocument/2006/relationships/image" Target="../media/image398.png"/><Relationship Id="rId25" Type="http://schemas.openxmlformats.org/officeDocument/2006/relationships/image" Target="../media/image406.png"/><Relationship Id="rId2" Type="http://schemas.openxmlformats.org/officeDocument/2006/relationships/image" Target="../media/image379.png"/><Relationship Id="rId16" Type="http://schemas.openxmlformats.org/officeDocument/2006/relationships/image" Target="../media/image397.png"/><Relationship Id="rId20" Type="http://schemas.openxmlformats.org/officeDocument/2006/relationships/image" Target="../media/image40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0.png"/><Relationship Id="rId11" Type="http://schemas.openxmlformats.org/officeDocument/2006/relationships/image" Target="../media/image392.png"/><Relationship Id="rId24" Type="http://schemas.openxmlformats.org/officeDocument/2006/relationships/image" Target="../media/image405.png"/><Relationship Id="rId5" Type="http://schemas.openxmlformats.org/officeDocument/2006/relationships/image" Target="../media/image359.png"/><Relationship Id="rId15" Type="http://schemas.openxmlformats.org/officeDocument/2006/relationships/image" Target="../media/image396.png"/><Relationship Id="rId23" Type="http://schemas.openxmlformats.org/officeDocument/2006/relationships/image" Target="../media/image404.png"/><Relationship Id="rId10" Type="http://schemas.openxmlformats.org/officeDocument/2006/relationships/image" Target="../media/image391.png"/><Relationship Id="rId19" Type="http://schemas.openxmlformats.org/officeDocument/2006/relationships/image" Target="../media/image400.png"/><Relationship Id="rId4" Type="http://schemas.openxmlformats.org/officeDocument/2006/relationships/image" Target="../media/image348.png"/><Relationship Id="rId9" Type="http://schemas.openxmlformats.org/officeDocument/2006/relationships/image" Target="../media/image390.png"/><Relationship Id="rId14" Type="http://schemas.openxmlformats.org/officeDocument/2006/relationships/image" Target="../media/image395.png"/><Relationship Id="rId22" Type="http://schemas.openxmlformats.org/officeDocument/2006/relationships/image" Target="../media/image403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8.png"/><Relationship Id="rId13" Type="http://schemas.openxmlformats.org/officeDocument/2006/relationships/image" Target="../media/image413.png"/><Relationship Id="rId3" Type="http://schemas.openxmlformats.org/officeDocument/2006/relationships/image" Target="../media/image347.png"/><Relationship Id="rId7" Type="http://schemas.openxmlformats.org/officeDocument/2006/relationships/image" Target="../media/image2.png"/><Relationship Id="rId12" Type="http://schemas.openxmlformats.org/officeDocument/2006/relationships/image" Target="../media/image412.png"/><Relationship Id="rId2" Type="http://schemas.openxmlformats.org/officeDocument/2006/relationships/image" Target="../media/image40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0.png"/><Relationship Id="rId11" Type="http://schemas.openxmlformats.org/officeDocument/2006/relationships/image" Target="../media/image411.png"/><Relationship Id="rId5" Type="http://schemas.openxmlformats.org/officeDocument/2006/relationships/image" Target="../media/image359.png"/><Relationship Id="rId10" Type="http://schemas.openxmlformats.org/officeDocument/2006/relationships/image" Target="../media/image410.png"/><Relationship Id="rId4" Type="http://schemas.openxmlformats.org/officeDocument/2006/relationships/image" Target="../media/image348.png"/><Relationship Id="rId9" Type="http://schemas.openxmlformats.org/officeDocument/2006/relationships/image" Target="../media/image409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4.png"/><Relationship Id="rId13" Type="http://schemas.openxmlformats.org/officeDocument/2006/relationships/image" Target="../media/image419.png"/><Relationship Id="rId3" Type="http://schemas.openxmlformats.org/officeDocument/2006/relationships/image" Target="../media/image347.png"/><Relationship Id="rId7" Type="http://schemas.openxmlformats.org/officeDocument/2006/relationships/image" Target="../media/image2.png"/><Relationship Id="rId12" Type="http://schemas.openxmlformats.org/officeDocument/2006/relationships/image" Target="../media/image418.png"/><Relationship Id="rId2" Type="http://schemas.openxmlformats.org/officeDocument/2006/relationships/image" Target="../media/image40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0.png"/><Relationship Id="rId11" Type="http://schemas.openxmlformats.org/officeDocument/2006/relationships/image" Target="../media/image417.png"/><Relationship Id="rId5" Type="http://schemas.openxmlformats.org/officeDocument/2006/relationships/image" Target="../media/image359.png"/><Relationship Id="rId10" Type="http://schemas.openxmlformats.org/officeDocument/2006/relationships/image" Target="../media/image416.png"/><Relationship Id="rId4" Type="http://schemas.openxmlformats.org/officeDocument/2006/relationships/image" Target="../media/image348.png"/><Relationship Id="rId9" Type="http://schemas.openxmlformats.org/officeDocument/2006/relationships/image" Target="../media/image415.png"/><Relationship Id="rId14" Type="http://schemas.openxmlformats.org/officeDocument/2006/relationships/image" Target="../media/image420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1.png"/><Relationship Id="rId13" Type="http://schemas.openxmlformats.org/officeDocument/2006/relationships/image" Target="../media/image425.png"/><Relationship Id="rId3" Type="http://schemas.openxmlformats.org/officeDocument/2006/relationships/image" Target="../media/image347.png"/><Relationship Id="rId7" Type="http://schemas.openxmlformats.org/officeDocument/2006/relationships/image" Target="../media/image2.png"/><Relationship Id="rId12" Type="http://schemas.openxmlformats.org/officeDocument/2006/relationships/image" Target="../media/image424.png"/><Relationship Id="rId2" Type="http://schemas.openxmlformats.org/officeDocument/2006/relationships/image" Target="../media/image40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0.png"/><Relationship Id="rId11" Type="http://schemas.openxmlformats.org/officeDocument/2006/relationships/image" Target="../media/image423.png"/><Relationship Id="rId5" Type="http://schemas.openxmlformats.org/officeDocument/2006/relationships/image" Target="../media/image359.png"/><Relationship Id="rId10" Type="http://schemas.openxmlformats.org/officeDocument/2006/relationships/image" Target="../media/image422.png"/><Relationship Id="rId4" Type="http://schemas.openxmlformats.org/officeDocument/2006/relationships/image" Target="../media/image348.png"/><Relationship Id="rId9" Type="http://schemas.openxmlformats.org/officeDocument/2006/relationships/image" Target="../media/image41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7.png"/><Relationship Id="rId3" Type="http://schemas.openxmlformats.org/officeDocument/2006/relationships/image" Target="../media/image1.png"/><Relationship Id="rId7" Type="http://schemas.openxmlformats.org/officeDocument/2006/relationships/image" Target="../media/image296.png"/><Relationship Id="rId2" Type="http://schemas.openxmlformats.org/officeDocument/2006/relationships/image" Target="../media/image29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5.png"/><Relationship Id="rId5" Type="http://schemas.openxmlformats.org/officeDocument/2006/relationships/image" Target="../media/image294.png"/><Relationship Id="rId4" Type="http://schemas.openxmlformats.org/officeDocument/2006/relationships/image" Target="../media/image293.png"/><Relationship Id="rId9" Type="http://schemas.openxmlformats.org/officeDocument/2006/relationships/image" Target="../media/image29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1.png"/><Relationship Id="rId13" Type="http://schemas.openxmlformats.org/officeDocument/2006/relationships/image" Target="../media/image306.png"/><Relationship Id="rId3" Type="http://schemas.openxmlformats.org/officeDocument/2006/relationships/image" Target="../media/image1.png"/><Relationship Id="rId7" Type="http://schemas.openxmlformats.org/officeDocument/2006/relationships/image" Target="../media/image300.png"/><Relationship Id="rId12" Type="http://schemas.openxmlformats.org/officeDocument/2006/relationships/image" Target="../media/image305.png"/><Relationship Id="rId2" Type="http://schemas.openxmlformats.org/officeDocument/2006/relationships/image" Target="../media/image29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5.png"/><Relationship Id="rId11" Type="http://schemas.openxmlformats.org/officeDocument/2006/relationships/image" Target="../media/image304.png"/><Relationship Id="rId5" Type="http://schemas.openxmlformats.org/officeDocument/2006/relationships/image" Target="../media/image294.png"/><Relationship Id="rId15" Type="http://schemas.openxmlformats.org/officeDocument/2006/relationships/image" Target="../media/image308.png"/><Relationship Id="rId10" Type="http://schemas.openxmlformats.org/officeDocument/2006/relationships/image" Target="../media/image303.png"/><Relationship Id="rId4" Type="http://schemas.openxmlformats.org/officeDocument/2006/relationships/image" Target="../media/image293.png"/><Relationship Id="rId9" Type="http://schemas.openxmlformats.org/officeDocument/2006/relationships/image" Target="../media/image302.png"/><Relationship Id="rId14" Type="http://schemas.openxmlformats.org/officeDocument/2006/relationships/image" Target="../media/image30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0.png"/><Relationship Id="rId13" Type="http://schemas.openxmlformats.org/officeDocument/2006/relationships/image" Target="../media/image315.png"/><Relationship Id="rId3" Type="http://schemas.openxmlformats.org/officeDocument/2006/relationships/image" Target="../media/image1.png"/><Relationship Id="rId7" Type="http://schemas.openxmlformats.org/officeDocument/2006/relationships/image" Target="../media/image300.png"/><Relationship Id="rId12" Type="http://schemas.openxmlformats.org/officeDocument/2006/relationships/image" Target="../media/image314.png"/><Relationship Id="rId2" Type="http://schemas.openxmlformats.org/officeDocument/2006/relationships/image" Target="../media/image30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5.png"/><Relationship Id="rId11" Type="http://schemas.openxmlformats.org/officeDocument/2006/relationships/image" Target="../media/image313.png"/><Relationship Id="rId5" Type="http://schemas.openxmlformats.org/officeDocument/2006/relationships/image" Target="../media/image294.png"/><Relationship Id="rId10" Type="http://schemas.openxmlformats.org/officeDocument/2006/relationships/image" Target="../media/image312.png"/><Relationship Id="rId4" Type="http://schemas.openxmlformats.org/officeDocument/2006/relationships/image" Target="../media/image293.png"/><Relationship Id="rId9" Type="http://schemas.openxmlformats.org/officeDocument/2006/relationships/image" Target="../media/image311.png"/><Relationship Id="rId14" Type="http://schemas.openxmlformats.org/officeDocument/2006/relationships/image" Target="../media/image31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0.png"/><Relationship Id="rId13" Type="http://schemas.openxmlformats.org/officeDocument/2006/relationships/image" Target="../media/image319.png"/><Relationship Id="rId3" Type="http://schemas.openxmlformats.org/officeDocument/2006/relationships/image" Target="../media/image1.png"/><Relationship Id="rId7" Type="http://schemas.openxmlformats.org/officeDocument/2006/relationships/image" Target="../media/image300.png"/><Relationship Id="rId12" Type="http://schemas.openxmlformats.org/officeDocument/2006/relationships/image" Target="../media/image318.png"/><Relationship Id="rId2" Type="http://schemas.openxmlformats.org/officeDocument/2006/relationships/image" Target="../media/image317.png"/><Relationship Id="rId16" Type="http://schemas.openxmlformats.org/officeDocument/2006/relationships/image" Target="../media/image3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5.png"/><Relationship Id="rId11" Type="http://schemas.openxmlformats.org/officeDocument/2006/relationships/image" Target="../media/image312.png"/><Relationship Id="rId5" Type="http://schemas.openxmlformats.org/officeDocument/2006/relationships/image" Target="../media/image294.png"/><Relationship Id="rId15" Type="http://schemas.openxmlformats.org/officeDocument/2006/relationships/image" Target="../media/image321.png"/><Relationship Id="rId10" Type="http://schemas.openxmlformats.org/officeDocument/2006/relationships/image" Target="../media/image303.png"/><Relationship Id="rId4" Type="http://schemas.openxmlformats.org/officeDocument/2006/relationships/image" Target="../media/image293.png"/><Relationship Id="rId9" Type="http://schemas.openxmlformats.org/officeDocument/2006/relationships/image" Target="../media/image311.png"/><Relationship Id="rId14" Type="http://schemas.openxmlformats.org/officeDocument/2006/relationships/image" Target="../media/image32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0.png"/><Relationship Id="rId3" Type="http://schemas.openxmlformats.org/officeDocument/2006/relationships/image" Target="../media/image1.png"/><Relationship Id="rId7" Type="http://schemas.openxmlformats.org/officeDocument/2006/relationships/image" Target="../media/image300.png"/><Relationship Id="rId2" Type="http://schemas.openxmlformats.org/officeDocument/2006/relationships/image" Target="../media/image3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5.png"/><Relationship Id="rId5" Type="http://schemas.openxmlformats.org/officeDocument/2006/relationships/image" Target="../media/image294.png"/><Relationship Id="rId4" Type="http://schemas.openxmlformats.org/officeDocument/2006/relationships/image" Target="../media/image293.png"/><Relationship Id="rId9" Type="http://schemas.openxmlformats.org/officeDocument/2006/relationships/image" Target="../media/image31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0.png"/><Relationship Id="rId3" Type="http://schemas.openxmlformats.org/officeDocument/2006/relationships/image" Target="../media/image325.png"/><Relationship Id="rId7" Type="http://schemas.openxmlformats.org/officeDocument/2006/relationships/image" Target="../media/image329.png"/><Relationship Id="rId2" Type="http://schemas.openxmlformats.org/officeDocument/2006/relationships/image" Target="../media/image3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8.png"/><Relationship Id="rId11" Type="http://schemas.openxmlformats.org/officeDocument/2006/relationships/image" Target="../media/image333.png"/><Relationship Id="rId5" Type="http://schemas.openxmlformats.org/officeDocument/2006/relationships/image" Target="../media/image327.png"/><Relationship Id="rId10" Type="http://schemas.openxmlformats.org/officeDocument/2006/relationships/image" Target="../media/image332.png"/><Relationship Id="rId4" Type="http://schemas.openxmlformats.org/officeDocument/2006/relationships/image" Target="../media/image326.png"/><Relationship Id="rId9" Type="http://schemas.openxmlformats.org/officeDocument/2006/relationships/image" Target="../media/image33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6.png"/><Relationship Id="rId3" Type="http://schemas.openxmlformats.org/officeDocument/2006/relationships/image" Target="../media/image325.png"/><Relationship Id="rId7" Type="http://schemas.openxmlformats.org/officeDocument/2006/relationships/image" Target="../media/image335.png"/><Relationship Id="rId12" Type="http://schemas.openxmlformats.org/officeDocument/2006/relationships/image" Target="../media/image340.png"/><Relationship Id="rId2" Type="http://schemas.openxmlformats.org/officeDocument/2006/relationships/image" Target="../media/image3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4.png"/><Relationship Id="rId11" Type="http://schemas.openxmlformats.org/officeDocument/2006/relationships/image" Target="../media/image339.png"/><Relationship Id="rId5" Type="http://schemas.openxmlformats.org/officeDocument/2006/relationships/image" Target="../media/image327.png"/><Relationship Id="rId10" Type="http://schemas.openxmlformats.org/officeDocument/2006/relationships/image" Target="../media/image338.png"/><Relationship Id="rId4" Type="http://schemas.openxmlformats.org/officeDocument/2006/relationships/image" Target="../media/image326.png"/><Relationship Id="rId9" Type="http://schemas.openxmlformats.org/officeDocument/2006/relationships/image" Target="../media/image33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4.png"/><Relationship Id="rId3" Type="http://schemas.openxmlformats.org/officeDocument/2006/relationships/image" Target="../media/image325.png"/><Relationship Id="rId7" Type="http://schemas.openxmlformats.org/officeDocument/2006/relationships/image" Target="../media/image343.png"/><Relationship Id="rId2" Type="http://schemas.openxmlformats.org/officeDocument/2006/relationships/image" Target="../media/image3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2.png"/><Relationship Id="rId5" Type="http://schemas.openxmlformats.org/officeDocument/2006/relationships/image" Target="../media/image327.png"/><Relationship Id="rId4" Type="http://schemas.openxmlformats.org/officeDocument/2006/relationships/image" Target="../media/image326.png"/><Relationship Id="rId9" Type="http://schemas.openxmlformats.org/officeDocument/2006/relationships/image" Target="../media/image34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4793" y="1691347"/>
            <a:ext cx="8712642" cy="36317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1500" b="1" cap="none" spc="0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7030A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Mesquito SF" panose="00000400000000000000" pitchFamily="2" charset="0"/>
              </a:rPr>
              <a:t>Teachings for</a:t>
            </a:r>
            <a:endParaRPr lang="en-US" sz="11500" b="1" dirty="0">
              <a:ln w="38100">
                <a:solidFill>
                  <a:schemeClr val="tx1"/>
                </a:solidFill>
                <a:prstDash val="solid"/>
              </a:ln>
              <a:solidFill>
                <a:srgbClr val="7030A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Mesquito SF" panose="00000400000000000000" pitchFamily="2" charset="0"/>
            </a:endParaRPr>
          </a:p>
          <a:p>
            <a:pPr algn="ctr"/>
            <a:r>
              <a:rPr lang="en-US" sz="115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7030A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Mesquito SF" panose="00000400000000000000" pitchFamily="2" charset="0"/>
              </a:rPr>
              <a:t>exercise 8E</a:t>
            </a:r>
            <a:endParaRPr lang="en-US" sz="11500" b="1" cap="none" spc="0" dirty="0">
              <a:ln w="38100">
                <a:solidFill>
                  <a:schemeClr val="tx1"/>
                </a:solidFill>
                <a:prstDash val="solid"/>
              </a:ln>
              <a:solidFill>
                <a:srgbClr val="7030A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Mesquito SF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3104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399" y="1600200"/>
                <a:ext cx="4053841" cy="4730931"/>
              </a:xfrm>
            </p:spPr>
            <p:txBody>
              <a:bodyPr>
                <a:normAutofit/>
              </a:bodyPr>
              <a:lstStyle/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need to be able to model situations using parametric equations, using time as a parameter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The motion of a figure skater relative to a fixed origin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at time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minutes is modelled using the parametric equations: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=8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20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=12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𝑠𝑖𝑛</m:t>
                    </m:r>
                    <m:d>
                      <m:dPr>
                        <m:ctrlPr>
                          <a:rPr lang="en-US" sz="1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are measured in </a:t>
                </a:r>
                <a:r>
                  <a:rPr lang="en-US" sz="1400" dirty="0" err="1">
                    <a:latin typeface="Comic Sans MS" pitchFamily="66" charset="0"/>
                  </a:rPr>
                  <a:t>metres</a:t>
                </a:r>
                <a:r>
                  <a:rPr lang="en-US" sz="1400" dirty="0">
                    <a:latin typeface="Comic Sans MS" pitchFamily="66" charset="0"/>
                  </a:rPr>
                  <a:t>.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a) Find the coordinates of the figure skater at the beginning of their motion.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399" y="1600200"/>
                <a:ext cx="4053841" cy="4730931"/>
              </a:xfrm>
              <a:blipFill>
                <a:blip r:embed="rId2"/>
                <a:stretch>
                  <a:fillRect t="-258" r="-9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Parametric Equations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8E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277393" y="1214846"/>
                <a:ext cx="101207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=8</m:t>
                      </m:r>
                      <m:r>
                        <a:rPr lang="en-US" sz="14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en-US" sz="14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7393" y="1214846"/>
                <a:ext cx="1012072" cy="215444"/>
              </a:xfrm>
              <a:prstGeom prst="rect">
                <a:avLst/>
              </a:prstGeom>
              <a:blipFill>
                <a:blip r:embed="rId3"/>
                <a:stretch>
                  <a:fillRect l="-2410" r="-2410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667793" y="1449978"/>
                <a:ext cx="1626214" cy="3674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=12</m:t>
                      </m:r>
                      <m:r>
                        <a:rPr lang="en-US" sz="140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US" sz="1400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US" sz="1400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 dirty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 dirty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i="1" dirty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7793" y="1449978"/>
                <a:ext cx="1626214" cy="367473"/>
              </a:xfrm>
              <a:prstGeom prst="rect">
                <a:avLst/>
              </a:prstGeom>
              <a:blipFill>
                <a:blip r:embed="rId4"/>
                <a:stretch>
                  <a:fillRect l="-2632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95794" y="5281282"/>
                <a:ext cx="42062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At the beginning of their motion,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94" y="5281282"/>
                <a:ext cx="4206240" cy="307777"/>
              </a:xfrm>
              <a:prstGeom prst="rect">
                <a:avLst/>
              </a:prstGeom>
              <a:blipFill>
                <a:blip r:embed="rId5"/>
                <a:stretch>
                  <a:fillRect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02332" y="4663439"/>
                <a:ext cx="101207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=8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2332" y="4663439"/>
                <a:ext cx="1012072" cy="215444"/>
              </a:xfrm>
              <a:prstGeom prst="rect">
                <a:avLst/>
              </a:prstGeom>
              <a:blipFill>
                <a:blip r:embed="rId6"/>
                <a:stretch>
                  <a:fillRect l="-2410" r="-2410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493623" y="5055324"/>
                <a:ext cx="11840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=8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20(0)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3623" y="5055324"/>
                <a:ext cx="1184042" cy="215444"/>
              </a:xfrm>
              <a:prstGeom prst="rect">
                <a:avLst/>
              </a:prstGeom>
              <a:blipFill>
                <a:blip r:embed="rId7"/>
                <a:stretch>
                  <a:fillRect l="-1546" r="-5155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502331" y="5429792"/>
                <a:ext cx="47551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2331" y="5429792"/>
                <a:ext cx="475515" cy="215444"/>
              </a:xfrm>
              <a:prstGeom prst="rect">
                <a:avLst/>
              </a:prstGeom>
              <a:blipFill>
                <a:blip r:embed="rId8"/>
                <a:stretch>
                  <a:fillRect l="-5128" r="-769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574463" y="4576353"/>
                <a:ext cx="1626214" cy="3674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=12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US" sz="14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i="1" dirty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4463" y="4576353"/>
                <a:ext cx="1626214" cy="367473"/>
              </a:xfrm>
              <a:prstGeom prst="rect">
                <a:avLst/>
              </a:prstGeom>
              <a:blipFill>
                <a:blip r:embed="rId9"/>
                <a:stretch>
                  <a:fillRect l="-2247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574463" y="5011781"/>
                <a:ext cx="1798185" cy="3674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=12</m:t>
                      </m:r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US" sz="14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  <m:t>(0)</m:t>
                          </m:r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i="1" dirty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4463" y="5011781"/>
                <a:ext cx="1798185" cy="367473"/>
              </a:xfrm>
              <a:prstGeom prst="rect">
                <a:avLst/>
              </a:prstGeom>
              <a:blipFill>
                <a:blip r:embed="rId10"/>
                <a:stretch>
                  <a:fillRect l="-1695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565755" y="5499462"/>
                <a:ext cx="829906" cy="2408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=−6</m:t>
                      </m:r>
                      <m:rad>
                        <m:radPr>
                          <m:degHide m:val="on"/>
                          <m:ctrlP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5755" y="5499462"/>
                <a:ext cx="829906" cy="240835"/>
              </a:xfrm>
              <a:prstGeom prst="rect">
                <a:avLst/>
              </a:prstGeom>
              <a:blipFill>
                <a:blip r:embed="rId11"/>
                <a:stretch>
                  <a:fillRect l="-4412" r="-4412" b="-2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30"/>
          <p:cNvSpPr/>
          <p:nvPr/>
        </p:nvSpPr>
        <p:spPr>
          <a:xfrm>
            <a:off x="5579146" y="4828944"/>
            <a:ext cx="194638" cy="335239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683485" y="4761488"/>
                <a:ext cx="73363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3485" y="4761488"/>
                <a:ext cx="733634" cy="46166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c 32"/>
          <p:cNvSpPr/>
          <p:nvPr/>
        </p:nvSpPr>
        <p:spPr>
          <a:xfrm>
            <a:off x="5557375" y="5207767"/>
            <a:ext cx="194638" cy="335239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5700902" y="5170791"/>
            <a:ext cx="5779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Work out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5" name="Arc 34"/>
          <p:cNvSpPr/>
          <p:nvPr/>
        </p:nvSpPr>
        <p:spPr>
          <a:xfrm>
            <a:off x="8306027" y="4833298"/>
            <a:ext cx="194638" cy="335239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8410366" y="4765842"/>
                <a:ext cx="73363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0366" y="4765842"/>
                <a:ext cx="733634" cy="461665"/>
              </a:xfrm>
              <a:prstGeom prst="rect">
                <a:avLst/>
              </a:prstGeom>
              <a:blipFill>
                <a:blip r:embed="rId13"/>
                <a:stretch>
                  <a:fillRect t="-1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Arc 44"/>
          <p:cNvSpPr/>
          <p:nvPr/>
        </p:nvSpPr>
        <p:spPr>
          <a:xfrm>
            <a:off x="8284256" y="5212121"/>
            <a:ext cx="194638" cy="335239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8427783" y="5175145"/>
            <a:ext cx="5779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Work out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628606" y="6000204"/>
                <a:ext cx="4121193" cy="3253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So the coordinates would be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8,−6</m:t>
                        </m:r>
                        <m:rad>
                          <m:radPr>
                            <m:degHide m:val="on"/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e>
                    </m:d>
                  </m:oMath>
                </a14:m>
                <a:endParaRPr lang="en-GB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8606" y="6000204"/>
                <a:ext cx="4121193" cy="325345"/>
              </a:xfrm>
              <a:prstGeom prst="rect">
                <a:avLst/>
              </a:prstGeom>
              <a:blipFill>
                <a:blip r:embed="rId14"/>
                <a:stretch>
                  <a:fillRect l="-3402" t="-12963" b="-3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9002295" y="2599509"/>
                <a:ext cx="14170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2295" y="2599509"/>
                <a:ext cx="141705" cy="215444"/>
              </a:xfrm>
              <a:prstGeom prst="rect">
                <a:avLst/>
              </a:prstGeom>
              <a:blipFill>
                <a:blip r:embed="rId15"/>
                <a:stretch>
                  <a:fillRect l="-21739" r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7565379" y="931818"/>
                <a:ext cx="165463" cy="2197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5379" y="931818"/>
                <a:ext cx="165463" cy="219799"/>
              </a:xfrm>
              <a:prstGeom prst="rect">
                <a:avLst/>
              </a:prstGeom>
              <a:blipFill>
                <a:blip r:embed="rId16"/>
                <a:stretch>
                  <a:fillRect l="-18519" r="-18519" b="-19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7"/>
          <a:srcRect l="46322" t="15125" r="25366" b="21546"/>
          <a:stretch/>
        </p:blipFill>
        <p:spPr>
          <a:xfrm>
            <a:off x="6441973" y="1166948"/>
            <a:ext cx="2525488" cy="3177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888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5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3" grpId="0"/>
      <p:bldP spid="24" grpId="0"/>
      <p:bldP spid="11" grpId="0"/>
      <p:bldP spid="26" grpId="0"/>
      <p:bldP spid="27" grpId="0"/>
      <p:bldP spid="28" grpId="0"/>
      <p:bldP spid="29" grpId="0"/>
      <p:bldP spid="30" grpId="0"/>
      <p:bldP spid="31" grpId="0" animBg="1"/>
      <p:bldP spid="32" grpId="0"/>
      <p:bldP spid="33" grpId="0" animBg="1"/>
      <p:bldP spid="34" grpId="0"/>
      <p:bldP spid="35" grpId="0" animBg="1"/>
      <p:bldP spid="36" grpId="0"/>
      <p:bldP spid="45" grpId="0" animBg="1"/>
      <p:bldP spid="46" grpId="0"/>
      <p:bldP spid="47" grpId="0"/>
      <p:bldP spid="48" grpId="0"/>
      <p:bldP spid="4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399" y="1600200"/>
                <a:ext cx="4053841" cy="4730931"/>
              </a:xfrm>
            </p:spPr>
            <p:txBody>
              <a:bodyPr>
                <a:normAutofit/>
              </a:bodyPr>
              <a:lstStyle/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need to be able to model situations using parametric equations, using time as a parameter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The motion of a figure skater relative to a fixed origin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at time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minutes is modelled using the parametric equations: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=8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20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=12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𝑠𝑖𝑛</m:t>
                    </m:r>
                    <m:d>
                      <m:dPr>
                        <m:ctrlPr>
                          <a:rPr lang="en-US" sz="1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are measured in </a:t>
                </a:r>
                <a:r>
                  <a:rPr lang="en-US" sz="1400" dirty="0" err="1">
                    <a:latin typeface="Comic Sans MS" pitchFamily="66" charset="0"/>
                  </a:rPr>
                  <a:t>metres</a:t>
                </a:r>
                <a:r>
                  <a:rPr lang="en-US" sz="1400" dirty="0">
                    <a:latin typeface="Comic Sans MS" pitchFamily="66" charset="0"/>
                  </a:rPr>
                  <a:t>.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b) Find the coordinates of the point where the figure skater intersects their own path, given that it takes place on the x-axis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399" y="1600200"/>
                <a:ext cx="4053841" cy="4730931"/>
              </a:xfrm>
              <a:blipFill>
                <a:blip r:embed="rId2"/>
                <a:stretch>
                  <a:fillRect t="-258" r="-9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Parametric Equations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8E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277393" y="1214846"/>
                <a:ext cx="101207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=8</m:t>
                      </m:r>
                      <m:r>
                        <a:rPr lang="en-US" sz="14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en-US" sz="14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7393" y="1214846"/>
                <a:ext cx="1012072" cy="215444"/>
              </a:xfrm>
              <a:prstGeom prst="rect">
                <a:avLst/>
              </a:prstGeom>
              <a:blipFill>
                <a:blip r:embed="rId3"/>
                <a:stretch>
                  <a:fillRect l="-2410" r="-2410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667793" y="1449978"/>
                <a:ext cx="1626214" cy="3674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=12</m:t>
                      </m:r>
                      <m:r>
                        <a:rPr lang="en-US" sz="140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US" sz="1400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US" sz="1400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 dirty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 dirty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i="1" dirty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7793" y="1449978"/>
                <a:ext cx="1626214" cy="367473"/>
              </a:xfrm>
              <a:prstGeom prst="rect">
                <a:avLst/>
              </a:prstGeom>
              <a:blipFill>
                <a:blip r:embed="rId4"/>
                <a:stretch>
                  <a:fillRect l="-2632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87085" y="5385785"/>
                <a:ext cx="4197532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On the x-axis,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need to find the value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that makes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and then use it to calculate the corresponding value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85" y="5385785"/>
                <a:ext cx="4197532" cy="1169551"/>
              </a:xfrm>
              <a:prstGeom prst="rect">
                <a:avLst/>
              </a:prstGeom>
              <a:blipFill>
                <a:blip r:embed="rId5"/>
                <a:stretch>
                  <a:fillRect t="-521" b="-46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9002295" y="2599509"/>
                <a:ext cx="14170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2295" y="2599509"/>
                <a:ext cx="141705" cy="215444"/>
              </a:xfrm>
              <a:prstGeom prst="rect">
                <a:avLst/>
              </a:prstGeom>
              <a:blipFill>
                <a:blip r:embed="rId6"/>
                <a:stretch>
                  <a:fillRect l="-21739" r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7565379" y="931818"/>
                <a:ext cx="165463" cy="2197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5379" y="931818"/>
                <a:ext cx="165463" cy="219799"/>
              </a:xfrm>
              <a:prstGeom prst="rect">
                <a:avLst/>
              </a:prstGeom>
              <a:blipFill>
                <a:blip r:embed="rId7"/>
                <a:stretch>
                  <a:fillRect l="-18519" r="-18519" b="-19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9" name="Picture 38"/>
          <p:cNvPicPr>
            <a:picLocks noChangeAspect="1"/>
          </p:cNvPicPr>
          <p:nvPr/>
        </p:nvPicPr>
        <p:blipFill rotWithShape="1">
          <a:blip r:embed="rId8"/>
          <a:srcRect l="46322" t="15125" r="25366" b="21546"/>
          <a:stretch/>
        </p:blipFill>
        <p:spPr>
          <a:xfrm>
            <a:off x="6441973" y="1166948"/>
            <a:ext cx="2525488" cy="317761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736980" y="4609655"/>
                <a:ext cx="1810880" cy="4598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=12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US" sz="14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i="1" dirty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6980" y="4609655"/>
                <a:ext cx="1810880" cy="459806"/>
              </a:xfrm>
              <a:prstGeom prst="rect">
                <a:avLst/>
              </a:prstGeom>
              <a:blipFill>
                <a:blip r:embed="rId9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4736980" y="5106044"/>
                <a:ext cx="1810880" cy="4598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=12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US" sz="14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i="1" dirty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6980" y="5106044"/>
                <a:ext cx="1810880" cy="459806"/>
              </a:xfrm>
              <a:prstGeom prst="rect">
                <a:avLst/>
              </a:prstGeom>
              <a:blipFill>
                <a:blip r:embed="rId10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/>
              <p:cNvSpPr/>
              <p:nvPr/>
            </p:nvSpPr>
            <p:spPr>
              <a:xfrm>
                <a:off x="4745690" y="5567598"/>
                <a:ext cx="1607427" cy="4598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US" sz="14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i="1" dirty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5690" y="5567598"/>
                <a:ext cx="1607427" cy="459806"/>
              </a:xfrm>
              <a:prstGeom prst="rect">
                <a:avLst/>
              </a:prstGeom>
              <a:blipFill>
                <a:blip r:embed="rId11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/>
              <p:cNvSpPr/>
              <p:nvPr/>
            </p:nvSpPr>
            <p:spPr>
              <a:xfrm>
                <a:off x="4745689" y="6029153"/>
                <a:ext cx="1156279" cy="4598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=10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5689" y="6029153"/>
                <a:ext cx="1156279" cy="459806"/>
              </a:xfrm>
              <a:prstGeom prst="rect">
                <a:avLst/>
              </a:prstGeom>
              <a:blipFill>
                <a:blip r:embed="rId12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Arc 49"/>
          <p:cNvSpPr/>
          <p:nvPr/>
        </p:nvSpPr>
        <p:spPr>
          <a:xfrm>
            <a:off x="6459809" y="4842007"/>
            <a:ext cx="158705" cy="452804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6574971" y="4879054"/>
                <a:ext cx="103632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Set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4971" y="4879054"/>
                <a:ext cx="1036321" cy="307777"/>
              </a:xfrm>
              <a:prstGeom prst="rect">
                <a:avLst/>
              </a:prstGeom>
              <a:blipFill>
                <a:blip r:embed="rId13"/>
                <a:stretch>
                  <a:fillRect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Arc 51"/>
          <p:cNvSpPr/>
          <p:nvPr/>
        </p:nvSpPr>
        <p:spPr>
          <a:xfrm>
            <a:off x="6429329" y="5342749"/>
            <a:ext cx="180477" cy="457159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Arc 52"/>
          <p:cNvSpPr/>
          <p:nvPr/>
        </p:nvSpPr>
        <p:spPr>
          <a:xfrm>
            <a:off x="6224678" y="5826075"/>
            <a:ext cx="180477" cy="457159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6609805" y="5427694"/>
            <a:ext cx="1201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Divide by 12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252753" y="5915374"/>
            <a:ext cx="14804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Inverse sine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411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0" grpId="0"/>
      <p:bldP spid="43" grpId="0"/>
      <p:bldP spid="44" grpId="0"/>
      <p:bldP spid="50" grpId="0" animBg="1"/>
      <p:bldP spid="51" grpId="0"/>
      <p:bldP spid="52" grpId="0" animBg="1"/>
      <p:bldP spid="53" grpId="0" animBg="1"/>
      <p:bldP spid="54" grpId="0"/>
      <p:bldP spid="5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399" y="1600200"/>
                <a:ext cx="4053841" cy="4730931"/>
              </a:xfrm>
            </p:spPr>
            <p:txBody>
              <a:bodyPr>
                <a:normAutofit/>
              </a:bodyPr>
              <a:lstStyle/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need to be able to model situations using parametric equations, using time as a parameter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The motion of a figure skater relative to a fixed origin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at time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minutes is modelled using the parametric equations: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=8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20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=12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𝑠𝑖𝑛</m:t>
                    </m:r>
                    <m:d>
                      <m:dPr>
                        <m:ctrlPr>
                          <a:rPr lang="en-US" sz="1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are measured in </a:t>
                </a:r>
                <a:r>
                  <a:rPr lang="en-US" sz="1400" dirty="0" err="1">
                    <a:latin typeface="Comic Sans MS" pitchFamily="66" charset="0"/>
                  </a:rPr>
                  <a:t>metres</a:t>
                </a:r>
                <a:r>
                  <a:rPr lang="en-US" sz="1400" dirty="0">
                    <a:latin typeface="Comic Sans MS" pitchFamily="66" charset="0"/>
                  </a:rPr>
                  <a:t>.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b) Find the coordinates of the point where the figure skater intersects their own path, given that it takes place on the x-axis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399" y="1600200"/>
                <a:ext cx="4053841" cy="4730931"/>
              </a:xfrm>
              <a:blipFill>
                <a:blip r:embed="rId2"/>
                <a:stretch>
                  <a:fillRect t="-258" r="-9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Parametric Equations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8E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277393" y="1214846"/>
                <a:ext cx="101207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=8</m:t>
                      </m:r>
                      <m:r>
                        <a:rPr lang="en-US" sz="14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en-US" sz="14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7393" y="1214846"/>
                <a:ext cx="1012072" cy="215444"/>
              </a:xfrm>
              <a:prstGeom prst="rect">
                <a:avLst/>
              </a:prstGeom>
              <a:blipFill>
                <a:blip r:embed="rId3"/>
                <a:stretch>
                  <a:fillRect l="-2410" r="-2410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667793" y="1449978"/>
                <a:ext cx="1626214" cy="3674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=12</m:t>
                      </m:r>
                      <m:r>
                        <a:rPr lang="en-US" sz="140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US" sz="1400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US" sz="1400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 dirty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 dirty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i="1" dirty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7793" y="1449978"/>
                <a:ext cx="1626214" cy="367473"/>
              </a:xfrm>
              <a:prstGeom prst="rect">
                <a:avLst/>
              </a:prstGeom>
              <a:blipFill>
                <a:blip r:embed="rId4"/>
                <a:stretch>
                  <a:fillRect l="-2632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87085" y="5385785"/>
                <a:ext cx="4197532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On the x-axis,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need to find the value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that makes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and then use it to calculate the corresponding value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85" y="5385785"/>
                <a:ext cx="4197532" cy="1169551"/>
              </a:xfrm>
              <a:prstGeom prst="rect">
                <a:avLst/>
              </a:prstGeom>
              <a:blipFill>
                <a:blip r:embed="rId5"/>
                <a:stretch>
                  <a:fillRect t="-521" b="-46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9002295" y="2599509"/>
                <a:ext cx="14170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2295" y="2599509"/>
                <a:ext cx="141705" cy="215444"/>
              </a:xfrm>
              <a:prstGeom prst="rect">
                <a:avLst/>
              </a:prstGeom>
              <a:blipFill>
                <a:blip r:embed="rId6"/>
                <a:stretch>
                  <a:fillRect l="-21739" r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7565379" y="931818"/>
                <a:ext cx="165463" cy="2197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5379" y="931818"/>
                <a:ext cx="165463" cy="219799"/>
              </a:xfrm>
              <a:prstGeom prst="rect">
                <a:avLst/>
              </a:prstGeom>
              <a:blipFill>
                <a:blip r:embed="rId7"/>
                <a:stretch>
                  <a:fillRect l="-18519" r="-18519" b="-19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9" name="Picture 38"/>
          <p:cNvPicPr>
            <a:picLocks noChangeAspect="1"/>
          </p:cNvPicPr>
          <p:nvPr/>
        </p:nvPicPr>
        <p:blipFill rotWithShape="1">
          <a:blip r:embed="rId8"/>
          <a:srcRect l="46322" t="15125" r="25366" b="21546"/>
          <a:stretch/>
        </p:blipFill>
        <p:spPr>
          <a:xfrm>
            <a:off x="6441973" y="1166948"/>
            <a:ext cx="2525488" cy="317761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4754397" y="4252605"/>
                <a:ext cx="1156279" cy="4598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=10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4397" y="4252605"/>
                <a:ext cx="1156279" cy="459806"/>
              </a:xfrm>
              <a:prstGeom prst="rect">
                <a:avLst/>
              </a:prstGeom>
              <a:blipFill>
                <a:blip r:embed="rId9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4745688" y="4714158"/>
                <a:ext cx="842474" cy="4598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=10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5688" y="4714158"/>
                <a:ext cx="842474" cy="459806"/>
              </a:xfrm>
              <a:prstGeom prst="rect">
                <a:avLst/>
              </a:prstGeom>
              <a:blipFill>
                <a:blip r:embed="rId10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4658603" y="5288924"/>
                <a:ext cx="732829" cy="4598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8603" y="5288924"/>
                <a:ext cx="732829" cy="459806"/>
              </a:xfrm>
              <a:prstGeom prst="rect">
                <a:avLst/>
              </a:prstGeom>
              <a:blipFill>
                <a:blip r:embed="rId11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Arc 26"/>
          <p:cNvSpPr/>
          <p:nvPr/>
        </p:nvSpPr>
        <p:spPr>
          <a:xfrm>
            <a:off x="5815375" y="4502373"/>
            <a:ext cx="180477" cy="457159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921827" y="4539420"/>
                <a:ext cx="809898" cy="3781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Add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1827" y="4539420"/>
                <a:ext cx="809898" cy="378117"/>
              </a:xfrm>
              <a:prstGeom prst="rect">
                <a:avLst/>
              </a:prstGeom>
              <a:blipFill>
                <a:blip r:embed="rId12"/>
                <a:stretch>
                  <a:fillRect b="-3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5497512" y="5020533"/>
            <a:ext cx="180477" cy="457159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5516878" y="5101123"/>
            <a:ext cx="14804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Divide by 10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511040" y="5675888"/>
                <a:ext cx="4519749" cy="8924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So the intersection happens when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30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  <a:p>
                <a:pPr algn="ctr"/>
                <a:endParaRPr lang="en-US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 Note that in some cases you might need to use your knowledge of trig equations to find more values of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1040" y="5675888"/>
                <a:ext cx="4519749" cy="892424"/>
              </a:xfrm>
              <a:prstGeom prst="rect">
                <a:avLst/>
              </a:prstGeom>
              <a:blipFill>
                <a:blip r:embed="rId13"/>
                <a:stretch>
                  <a:fillRect b="-47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4380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5" grpId="0"/>
      <p:bldP spid="26" grpId="0"/>
      <p:bldP spid="27" grpId="0" animBg="1"/>
      <p:bldP spid="28" grpId="0"/>
      <p:bldP spid="29" grpId="0" animBg="1"/>
      <p:bldP spid="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399" y="1600200"/>
                <a:ext cx="4053841" cy="4730931"/>
              </a:xfrm>
            </p:spPr>
            <p:txBody>
              <a:bodyPr>
                <a:normAutofit/>
              </a:bodyPr>
              <a:lstStyle/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need to be able to model situations using parametric equations, using time as a parameter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The motion of a figure skater relative to a fixed origin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at time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minutes is modelled using the parametric equations: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=8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20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=12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𝑠𝑖𝑛</m:t>
                    </m:r>
                    <m:d>
                      <m:dPr>
                        <m:ctrlPr>
                          <a:rPr lang="en-US" sz="1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are measured in </a:t>
                </a:r>
                <a:r>
                  <a:rPr lang="en-US" sz="1400" dirty="0" err="1">
                    <a:latin typeface="Comic Sans MS" pitchFamily="66" charset="0"/>
                  </a:rPr>
                  <a:t>metres</a:t>
                </a:r>
                <a:r>
                  <a:rPr lang="en-US" sz="1400" dirty="0">
                    <a:latin typeface="Comic Sans MS" pitchFamily="66" charset="0"/>
                  </a:rPr>
                  <a:t>.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b) Find the coordinates of the point where the figure skater intersects their own path, given that it takes place on the x-axis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399" y="1600200"/>
                <a:ext cx="4053841" cy="4730931"/>
              </a:xfrm>
              <a:blipFill>
                <a:blip r:embed="rId2"/>
                <a:stretch>
                  <a:fillRect t="-258" r="-9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Parametric Equations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8E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277393" y="1214846"/>
                <a:ext cx="101207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=8</m:t>
                      </m:r>
                      <m:r>
                        <a:rPr lang="en-US" sz="14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en-US" sz="14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7393" y="1214846"/>
                <a:ext cx="1012072" cy="215444"/>
              </a:xfrm>
              <a:prstGeom prst="rect">
                <a:avLst/>
              </a:prstGeom>
              <a:blipFill>
                <a:blip r:embed="rId3"/>
                <a:stretch>
                  <a:fillRect l="-2410" r="-2410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667793" y="1449978"/>
                <a:ext cx="1626214" cy="3674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=12</m:t>
                      </m:r>
                      <m:r>
                        <a:rPr lang="en-US" sz="140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US" sz="1400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US" sz="1400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 dirty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 dirty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i="1" dirty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7793" y="1449978"/>
                <a:ext cx="1626214" cy="367473"/>
              </a:xfrm>
              <a:prstGeom prst="rect">
                <a:avLst/>
              </a:prstGeom>
              <a:blipFill>
                <a:blip r:embed="rId4"/>
                <a:stretch>
                  <a:fillRect l="-2632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87085" y="5385785"/>
                <a:ext cx="4197532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On the x-axis,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need to find the value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that makes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and then use it to calculate the corresponding value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85" y="5385785"/>
                <a:ext cx="4197532" cy="1169551"/>
              </a:xfrm>
              <a:prstGeom prst="rect">
                <a:avLst/>
              </a:prstGeom>
              <a:blipFill>
                <a:blip r:embed="rId5"/>
                <a:stretch>
                  <a:fillRect t="-521" b="-46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9002295" y="2599509"/>
                <a:ext cx="14170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2295" y="2599509"/>
                <a:ext cx="141705" cy="215444"/>
              </a:xfrm>
              <a:prstGeom prst="rect">
                <a:avLst/>
              </a:prstGeom>
              <a:blipFill>
                <a:blip r:embed="rId6"/>
                <a:stretch>
                  <a:fillRect l="-21739" r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7565379" y="931818"/>
                <a:ext cx="165463" cy="2197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5379" y="931818"/>
                <a:ext cx="165463" cy="219799"/>
              </a:xfrm>
              <a:prstGeom prst="rect">
                <a:avLst/>
              </a:prstGeom>
              <a:blipFill>
                <a:blip r:embed="rId7"/>
                <a:stretch>
                  <a:fillRect l="-18519" r="-18519" b="-19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9" name="Picture 38"/>
          <p:cNvPicPr>
            <a:picLocks noChangeAspect="1"/>
          </p:cNvPicPr>
          <p:nvPr/>
        </p:nvPicPr>
        <p:blipFill rotWithShape="1">
          <a:blip r:embed="rId8"/>
          <a:srcRect l="46322" t="15125" r="25366" b="21546"/>
          <a:stretch/>
        </p:blipFill>
        <p:spPr>
          <a:xfrm>
            <a:off x="6441973" y="1166948"/>
            <a:ext cx="2525488" cy="317761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740720" y="4620288"/>
                <a:ext cx="119673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=8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0720" y="4620288"/>
                <a:ext cx="1196738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4740719" y="5012173"/>
                <a:ext cx="1526636" cy="4598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=8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20</m:t>
                      </m:r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0719" y="5012173"/>
                <a:ext cx="1526636" cy="459806"/>
              </a:xfrm>
              <a:prstGeom prst="rect">
                <a:avLst/>
              </a:prstGeom>
              <a:blipFill>
                <a:blip r:embed="rId10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4749428" y="5543397"/>
                <a:ext cx="794833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9428" y="5543397"/>
                <a:ext cx="794833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c 32"/>
          <p:cNvSpPr/>
          <p:nvPr/>
        </p:nvSpPr>
        <p:spPr>
          <a:xfrm>
            <a:off x="6181135" y="4781047"/>
            <a:ext cx="180477" cy="457159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287586" y="4818094"/>
                <a:ext cx="1297579" cy="3794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4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t</m:t>
                    </m:r>
                    <m:r>
                      <a:rPr lang="en-US" sz="14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30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7586" y="4818094"/>
                <a:ext cx="1297579" cy="379463"/>
              </a:xfrm>
              <a:prstGeom prst="rect">
                <a:avLst/>
              </a:prstGeom>
              <a:blipFill>
                <a:blip r:embed="rId12"/>
                <a:stretch>
                  <a:fillRect b="-31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c 34"/>
          <p:cNvSpPr/>
          <p:nvPr/>
        </p:nvSpPr>
        <p:spPr>
          <a:xfrm>
            <a:off x="6115820" y="5255664"/>
            <a:ext cx="180477" cy="457159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6326774" y="5327546"/>
            <a:ext cx="9797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855029" y="6008913"/>
                <a:ext cx="378712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So the coordinates would be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−4,0</m:t>
                        </m:r>
                      </m:e>
                    </m:d>
                  </m:oMath>
                </a14:m>
                <a:endParaRPr lang="en-GB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5029" y="6008913"/>
                <a:ext cx="3787127" cy="276999"/>
              </a:xfrm>
              <a:prstGeom prst="rect">
                <a:avLst/>
              </a:prstGeom>
              <a:blipFill>
                <a:blip r:embed="rId13"/>
                <a:stretch>
                  <a:fillRect l="-3698" t="-26667" b="-5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3534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1" grpId="0"/>
      <p:bldP spid="32" grpId="0"/>
      <p:bldP spid="33" grpId="0" animBg="1"/>
      <p:bldP spid="34" grpId="0"/>
      <p:bldP spid="35" grpId="0" animBg="1"/>
      <p:bldP spid="36" grpId="0"/>
      <p:bldP spid="4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399" y="1600200"/>
                <a:ext cx="4053841" cy="4730931"/>
              </a:xfrm>
            </p:spPr>
            <p:txBody>
              <a:bodyPr>
                <a:normAutofit/>
              </a:bodyPr>
              <a:lstStyle/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need to be able to model situations using parametric equations, using time as a parameter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The motion of a figure skater relative to a fixed origin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at time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minutes is modelled using the parametric equations: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=8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20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=12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𝑠𝑖𝑛</m:t>
                    </m:r>
                    <m:d>
                      <m:dPr>
                        <m:ctrlPr>
                          <a:rPr lang="en-US" sz="1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are measured in </a:t>
                </a:r>
                <a:r>
                  <a:rPr lang="en-US" sz="1400" dirty="0" err="1">
                    <a:latin typeface="Comic Sans MS" pitchFamily="66" charset="0"/>
                  </a:rPr>
                  <a:t>metres</a:t>
                </a:r>
                <a:r>
                  <a:rPr lang="en-US" sz="1400" dirty="0">
                    <a:latin typeface="Comic Sans MS" pitchFamily="66" charset="0"/>
                  </a:rPr>
                  <a:t>.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c) Find the coordinates of the points where the curve intersects the y-axis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399" y="1600200"/>
                <a:ext cx="4053841" cy="4730931"/>
              </a:xfrm>
              <a:blipFill>
                <a:blip r:embed="rId2"/>
                <a:stretch>
                  <a:fillRect t="-258" r="-9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Parametric Equations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8E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277393" y="1214846"/>
                <a:ext cx="101207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=8</m:t>
                      </m:r>
                      <m:r>
                        <a:rPr lang="en-US" sz="14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en-US" sz="14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7393" y="1214846"/>
                <a:ext cx="1012072" cy="215444"/>
              </a:xfrm>
              <a:prstGeom prst="rect">
                <a:avLst/>
              </a:prstGeom>
              <a:blipFill>
                <a:blip r:embed="rId3"/>
                <a:stretch>
                  <a:fillRect l="-2410" r="-2410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667793" y="1449978"/>
                <a:ext cx="1626214" cy="3674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=12</m:t>
                      </m:r>
                      <m:r>
                        <a:rPr lang="en-US" sz="140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US" sz="1400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US" sz="1400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 dirty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 dirty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i="1" dirty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7793" y="1449978"/>
                <a:ext cx="1626214" cy="367473"/>
              </a:xfrm>
              <a:prstGeom prst="rect">
                <a:avLst/>
              </a:prstGeom>
              <a:blipFill>
                <a:blip r:embed="rId4"/>
                <a:stretch>
                  <a:fillRect l="-2632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9002295" y="2599509"/>
                <a:ext cx="14170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2295" y="2599509"/>
                <a:ext cx="141705" cy="215444"/>
              </a:xfrm>
              <a:prstGeom prst="rect">
                <a:avLst/>
              </a:prstGeom>
              <a:blipFill>
                <a:blip r:embed="rId5"/>
                <a:stretch>
                  <a:fillRect l="-21739" r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7565379" y="931818"/>
                <a:ext cx="165463" cy="2197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5379" y="931818"/>
                <a:ext cx="165463" cy="219799"/>
              </a:xfrm>
              <a:prstGeom prst="rect">
                <a:avLst/>
              </a:prstGeom>
              <a:blipFill>
                <a:blip r:embed="rId6"/>
                <a:stretch>
                  <a:fillRect l="-18519" r="-18519" b="-19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9" name="Picture 38"/>
          <p:cNvPicPr>
            <a:picLocks noChangeAspect="1"/>
          </p:cNvPicPr>
          <p:nvPr/>
        </p:nvPicPr>
        <p:blipFill rotWithShape="1">
          <a:blip r:embed="rId7"/>
          <a:srcRect l="46322" t="15125" r="25366" b="21546"/>
          <a:stretch/>
        </p:blipFill>
        <p:spPr>
          <a:xfrm>
            <a:off x="6441973" y="1166948"/>
            <a:ext cx="2525488" cy="317761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87085" y="5385785"/>
                <a:ext cx="4197532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On the y-axis,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need to find the values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that make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and then use them to calculate the corresponding value of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85" y="5385785"/>
                <a:ext cx="4197532" cy="1169551"/>
              </a:xfrm>
              <a:prstGeom prst="rect">
                <a:avLst/>
              </a:prstGeom>
              <a:blipFill>
                <a:blip r:embed="rId8"/>
                <a:stretch>
                  <a:fillRect t="-521" b="-46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4533535" y="4411282"/>
                <a:ext cx="119673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=8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3535" y="4411282"/>
                <a:ext cx="1196738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4524827" y="4785751"/>
                <a:ext cx="119673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=8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4827" y="4785751"/>
                <a:ext cx="1196738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4524827" y="5177637"/>
                <a:ext cx="109510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4827" y="5177637"/>
                <a:ext cx="1095108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4516118" y="5578231"/>
                <a:ext cx="842475" cy="4583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6118" y="5578231"/>
                <a:ext cx="842475" cy="458395"/>
              </a:xfrm>
              <a:prstGeom prst="rect">
                <a:avLst/>
              </a:prstGeom>
              <a:blipFill>
                <a:blip r:embed="rId12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4346301" y="6070265"/>
                <a:ext cx="842475" cy="4583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6301" y="6070265"/>
                <a:ext cx="842475" cy="458395"/>
              </a:xfrm>
              <a:prstGeom prst="rect">
                <a:avLst/>
              </a:prstGeom>
              <a:blipFill>
                <a:blip r:embed="rId13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Arc 27"/>
          <p:cNvSpPr/>
          <p:nvPr/>
        </p:nvSpPr>
        <p:spPr>
          <a:xfrm>
            <a:off x="5623786" y="4554624"/>
            <a:ext cx="193539" cy="409262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738945" y="4565545"/>
                <a:ext cx="129757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8945" y="4565545"/>
                <a:ext cx="1297579" cy="307777"/>
              </a:xfrm>
              <a:prstGeom prst="rect">
                <a:avLst/>
              </a:prstGeom>
              <a:blipFill>
                <a:blip r:embed="rId14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Arc 29"/>
          <p:cNvSpPr/>
          <p:nvPr/>
        </p:nvSpPr>
        <p:spPr>
          <a:xfrm>
            <a:off x="5541054" y="4933447"/>
            <a:ext cx="193539" cy="409262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Arc 30"/>
          <p:cNvSpPr/>
          <p:nvPr/>
        </p:nvSpPr>
        <p:spPr>
          <a:xfrm>
            <a:off x="5449614" y="5355813"/>
            <a:ext cx="193539" cy="461512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Arc 42"/>
          <p:cNvSpPr/>
          <p:nvPr/>
        </p:nvSpPr>
        <p:spPr>
          <a:xfrm>
            <a:off x="6350952" y="5873973"/>
            <a:ext cx="193539" cy="461512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/>
          <p:cNvSpPr txBox="1"/>
          <p:nvPr/>
        </p:nvSpPr>
        <p:spPr>
          <a:xfrm>
            <a:off x="5608316" y="4974849"/>
            <a:ext cx="12975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Divide by 8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564773" y="5418986"/>
            <a:ext cx="12975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Inverse cos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487887" y="5776038"/>
            <a:ext cx="27257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Remember to find other possible values (you will need 4 as there are 4 intersections with the y-axis)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5008152" y="6035430"/>
                <a:ext cx="500586" cy="4956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8152" y="6035430"/>
                <a:ext cx="500586" cy="495649"/>
              </a:xfrm>
              <a:prstGeom prst="rect">
                <a:avLst/>
              </a:prstGeom>
              <a:blipFill>
                <a:blip r:embed="rId15"/>
                <a:stretch>
                  <a:fillRect b="-24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/>
              <p:cNvSpPr/>
              <p:nvPr/>
            </p:nvSpPr>
            <p:spPr>
              <a:xfrm>
                <a:off x="5330370" y="6026721"/>
                <a:ext cx="500586" cy="4956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0370" y="6026721"/>
                <a:ext cx="500586" cy="495649"/>
              </a:xfrm>
              <a:prstGeom prst="rect">
                <a:avLst/>
              </a:prstGeom>
              <a:blipFill>
                <a:blip r:embed="rId16"/>
                <a:stretch>
                  <a:fillRect b="-24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5670003" y="6035430"/>
                <a:ext cx="500586" cy="4956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0003" y="6035430"/>
                <a:ext cx="500586" cy="495649"/>
              </a:xfrm>
              <a:prstGeom prst="rect">
                <a:avLst/>
              </a:prstGeom>
              <a:blipFill>
                <a:blip r:embed="rId17"/>
                <a:stretch>
                  <a:fillRect b="-24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8929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2" grpId="0"/>
      <p:bldP spid="25" grpId="0"/>
      <p:bldP spid="26" grpId="0"/>
      <p:bldP spid="27" grpId="0"/>
      <p:bldP spid="28" grpId="0" animBg="1"/>
      <p:bldP spid="29" grpId="0"/>
      <p:bldP spid="30" grpId="0" animBg="1"/>
      <p:bldP spid="31" grpId="0" animBg="1"/>
      <p:bldP spid="43" grpId="0" animBg="1"/>
      <p:bldP spid="44" grpId="0"/>
      <p:bldP spid="45" grpId="0"/>
      <p:bldP spid="46" grpId="0"/>
      <p:bldP spid="47" grpId="0"/>
      <p:bldP spid="48" grpId="0"/>
      <p:bldP spid="4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399" y="1600200"/>
                <a:ext cx="4053841" cy="4730931"/>
              </a:xfrm>
            </p:spPr>
            <p:txBody>
              <a:bodyPr>
                <a:normAutofit/>
              </a:bodyPr>
              <a:lstStyle/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need to be able to model situations using parametric equations, using time as a parameter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The motion of a figure skater relative to a fixed origin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at time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minutes is modelled using the parametric equations: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=8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20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=12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𝑠𝑖𝑛</m:t>
                    </m:r>
                    <m:d>
                      <m:dPr>
                        <m:ctrlPr>
                          <a:rPr lang="en-US" sz="1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are measured in </a:t>
                </a:r>
                <a:r>
                  <a:rPr lang="en-US" sz="1400" dirty="0" err="1">
                    <a:latin typeface="Comic Sans MS" pitchFamily="66" charset="0"/>
                  </a:rPr>
                  <a:t>metres</a:t>
                </a:r>
                <a:r>
                  <a:rPr lang="en-US" sz="1400" dirty="0">
                    <a:latin typeface="Comic Sans MS" pitchFamily="66" charset="0"/>
                  </a:rPr>
                  <a:t>.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c) Find the coordinates of the points where the curve intersects the y-axis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399" y="1600200"/>
                <a:ext cx="4053841" cy="4730931"/>
              </a:xfrm>
              <a:blipFill>
                <a:blip r:embed="rId2"/>
                <a:stretch>
                  <a:fillRect t="-258" r="-9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Parametric Equations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8E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277393" y="1214846"/>
                <a:ext cx="101207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=8</m:t>
                      </m:r>
                      <m:r>
                        <a:rPr lang="en-US" sz="14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en-US" sz="14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7393" y="1214846"/>
                <a:ext cx="1012072" cy="215444"/>
              </a:xfrm>
              <a:prstGeom prst="rect">
                <a:avLst/>
              </a:prstGeom>
              <a:blipFill>
                <a:blip r:embed="rId3"/>
                <a:stretch>
                  <a:fillRect l="-2410" r="-2410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667793" y="1449978"/>
                <a:ext cx="1626214" cy="3674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=12</m:t>
                      </m:r>
                      <m:r>
                        <a:rPr lang="en-US" sz="140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US" sz="1400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US" sz="1400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 dirty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 dirty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i="1" dirty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7793" y="1449978"/>
                <a:ext cx="1626214" cy="367473"/>
              </a:xfrm>
              <a:prstGeom prst="rect">
                <a:avLst/>
              </a:prstGeom>
              <a:blipFill>
                <a:blip r:embed="rId4"/>
                <a:stretch>
                  <a:fillRect l="-2632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9002295" y="2599509"/>
                <a:ext cx="14170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2295" y="2599509"/>
                <a:ext cx="141705" cy="215444"/>
              </a:xfrm>
              <a:prstGeom prst="rect">
                <a:avLst/>
              </a:prstGeom>
              <a:blipFill>
                <a:blip r:embed="rId5"/>
                <a:stretch>
                  <a:fillRect l="-21739" r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7565379" y="931818"/>
                <a:ext cx="165463" cy="2197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5379" y="931818"/>
                <a:ext cx="165463" cy="219799"/>
              </a:xfrm>
              <a:prstGeom prst="rect">
                <a:avLst/>
              </a:prstGeom>
              <a:blipFill>
                <a:blip r:embed="rId6"/>
                <a:stretch>
                  <a:fillRect l="-18519" r="-18519" b="-19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9" name="Picture 38"/>
          <p:cNvPicPr>
            <a:picLocks noChangeAspect="1"/>
          </p:cNvPicPr>
          <p:nvPr/>
        </p:nvPicPr>
        <p:blipFill rotWithShape="1">
          <a:blip r:embed="rId7"/>
          <a:srcRect l="46322" t="15125" r="25366" b="21546"/>
          <a:stretch/>
        </p:blipFill>
        <p:spPr>
          <a:xfrm>
            <a:off x="6441973" y="1166948"/>
            <a:ext cx="2525488" cy="317761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87085" y="5385785"/>
                <a:ext cx="4197532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On the y-axis,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need to find the values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that make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and then use them to calculate the corresponding value of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85" y="5385785"/>
                <a:ext cx="4197532" cy="1169551"/>
              </a:xfrm>
              <a:prstGeom prst="rect">
                <a:avLst/>
              </a:prstGeom>
              <a:blipFill>
                <a:blip r:embed="rId8"/>
                <a:stretch>
                  <a:fillRect t="-521" b="-46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4581432" y="4424345"/>
                <a:ext cx="842475" cy="4583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1432" y="4424345"/>
                <a:ext cx="842475" cy="458395"/>
              </a:xfrm>
              <a:prstGeom prst="rect">
                <a:avLst/>
              </a:prstGeom>
              <a:blipFill>
                <a:blip r:embed="rId9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Arc 42"/>
          <p:cNvSpPr/>
          <p:nvPr/>
        </p:nvSpPr>
        <p:spPr>
          <a:xfrm>
            <a:off x="6385786" y="4663481"/>
            <a:ext cx="215311" cy="587788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6566264" y="4826803"/>
            <a:ext cx="13324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Divide all by 20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5243283" y="4389510"/>
                <a:ext cx="500586" cy="4956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3283" y="4389510"/>
                <a:ext cx="500586" cy="495649"/>
              </a:xfrm>
              <a:prstGeom prst="rect">
                <a:avLst/>
              </a:prstGeom>
              <a:blipFill>
                <a:blip r:embed="rId10"/>
                <a:stretch>
                  <a:fillRect b="-24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/>
              <p:cNvSpPr/>
              <p:nvPr/>
            </p:nvSpPr>
            <p:spPr>
              <a:xfrm>
                <a:off x="5565501" y="4380801"/>
                <a:ext cx="500586" cy="4956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5501" y="4380801"/>
                <a:ext cx="500586" cy="495649"/>
              </a:xfrm>
              <a:prstGeom prst="rect">
                <a:avLst/>
              </a:prstGeom>
              <a:blipFill>
                <a:blip r:embed="rId11"/>
                <a:stretch>
                  <a:fillRect b="-24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5905134" y="4389510"/>
                <a:ext cx="500586" cy="4956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5134" y="4389510"/>
                <a:ext cx="500586" cy="495649"/>
              </a:xfrm>
              <a:prstGeom prst="rect">
                <a:avLst/>
              </a:prstGeom>
              <a:blipFill>
                <a:blip r:embed="rId12"/>
                <a:stretch>
                  <a:fillRect b="-24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4777376" y="5047008"/>
                <a:ext cx="732829" cy="4598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40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7376" y="5047008"/>
                <a:ext cx="732829" cy="459806"/>
              </a:xfrm>
              <a:prstGeom prst="rect">
                <a:avLst/>
              </a:prstGeom>
              <a:blipFill>
                <a:blip r:embed="rId13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5334724" y="5012173"/>
                <a:ext cx="500586" cy="4956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40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724" y="5012173"/>
                <a:ext cx="500586" cy="495649"/>
              </a:xfrm>
              <a:prstGeom prst="rect">
                <a:avLst/>
              </a:prstGeom>
              <a:blipFill>
                <a:blip r:embed="rId14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5656942" y="5003464"/>
                <a:ext cx="500585" cy="5014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40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6942" y="5003464"/>
                <a:ext cx="500585" cy="501419"/>
              </a:xfrm>
              <a:prstGeom prst="rect">
                <a:avLst/>
              </a:prstGeom>
              <a:blipFill>
                <a:blip r:embed="rId15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5996575" y="5012173"/>
                <a:ext cx="500586" cy="4956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40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6575" y="5012173"/>
                <a:ext cx="500586" cy="495649"/>
              </a:xfrm>
              <a:prstGeom prst="rect">
                <a:avLst/>
              </a:prstGeom>
              <a:blipFill>
                <a:blip r:embed="rId16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3193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6" grpId="0"/>
      <p:bldP spid="32" grpId="0"/>
      <p:bldP spid="33" grpId="0"/>
      <p:bldP spid="34" grpId="0"/>
      <p:bldP spid="3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399" y="1600200"/>
                <a:ext cx="4053841" cy="4730931"/>
              </a:xfrm>
            </p:spPr>
            <p:txBody>
              <a:bodyPr>
                <a:normAutofit/>
              </a:bodyPr>
              <a:lstStyle/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need to be able to model situations using parametric equations, using time as a parameter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The motion of a figure skater relative to a fixed origin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at time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minutes is modelled using the parametric equations: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=8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20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=12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𝑠𝑖𝑛</m:t>
                    </m:r>
                    <m:d>
                      <m:dPr>
                        <m:ctrlPr>
                          <a:rPr lang="en-US" sz="1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are measured in </a:t>
                </a:r>
                <a:r>
                  <a:rPr lang="en-US" sz="1400" dirty="0" err="1">
                    <a:latin typeface="Comic Sans MS" pitchFamily="66" charset="0"/>
                  </a:rPr>
                  <a:t>metres</a:t>
                </a:r>
                <a:r>
                  <a:rPr lang="en-US" sz="1400" dirty="0">
                    <a:latin typeface="Comic Sans MS" pitchFamily="66" charset="0"/>
                  </a:rPr>
                  <a:t>.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c) Find the coordinates of the points where the curve intersects the y-axis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399" y="1600200"/>
                <a:ext cx="4053841" cy="4730931"/>
              </a:xfrm>
              <a:blipFill>
                <a:blip r:embed="rId2"/>
                <a:stretch>
                  <a:fillRect t="-258" r="-9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Parametric Equations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8E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277393" y="1214846"/>
                <a:ext cx="101207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=8</m:t>
                      </m:r>
                      <m:r>
                        <a:rPr lang="en-US" sz="14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en-US" sz="14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7393" y="1214846"/>
                <a:ext cx="1012072" cy="215444"/>
              </a:xfrm>
              <a:prstGeom prst="rect">
                <a:avLst/>
              </a:prstGeom>
              <a:blipFill>
                <a:blip r:embed="rId3"/>
                <a:stretch>
                  <a:fillRect l="-2410" r="-2410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667793" y="1449978"/>
                <a:ext cx="1626214" cy="3674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=12</m:t>
                      </m:r>
                      <m:r>
                        <a:rPr lang="en-US" sz="140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US" sz="1400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US" sz="1400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 dirty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 dirty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i="1" dirty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7793" y="1449978"/>
                <a:ext cx="1626214" cy="367473"/>
              </a:xfrm>
              <a:prstGeom prst="rect">
                <a:avLst/>
              </a:prstGeom>
              <a:blipFill>
                <a:blip r:embed="rId4"/>
                <a:stretch>
                  <a:fillRect l="-2632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9002295" y="2599509"/>
                <a:ext cx="14170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2295" y="2599509"/>
                <a:ext cx="141705" cy="215444"/>
              </a:xfrm>
              <a:prstGeom prst="rect">
                <a:avLst/>
              </a:prstGeom>
              <a:blipFill>
                <a:blip r:embed="rId5"/>
                <a:stretch>
                  <a:fillRect l="-21739" r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7565379" y="931818"/>
                <a:ext cx="165463" cy="2197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5379" y="931818"/>
                <a:ext cx="165463" cy="219799"/>
              </a:xfrm>
              <a:prstGeom prst="rect">
                <a:avLst/>
              </a:prstGeom>
              <a:blipFill>
                <a:blip r:embed="rId6"/>
                <a:stretch>
                  <a:fillRect l="-18519" r="-18519" b="-19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9" name="Picture 38"/>
          <p:cNvPicPr>
            <a:picLocks noChangeAspect="1"/>
          </p:cNvPicPr>
          <p:nvPr/>
        </p:nvPicPr>
        <p:blipFill rotWithShape="1">
          <a:blip r:embed="rId7"/>
          <a:srcRect l="46322" t="15125" r="25366" b="21546"/>
          <a:stretch/>
        </p:blipFill>
        <p:spPr>
          <a:xfrm>
            <a:off x="6441973" y="1166948"/>
            <a:ext cx="2525488" cy="317761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87085" y="5385785"/>
                <a:ext cx="4197532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On the y-axis,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need to find the values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that make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and then use them to calculate the corresponding value of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85" y="5385785"/>
                <a:ext cx="4197532" cy="1169551"/>
              </a:xfrm>
              <a:prstGeom prst="rect">
                <a:avLst/>
              </a:prstGeom>
              <a:blipFill>
                <a:blip r:embed="rId8"/>
                <a:stretch>
                  <a:fillRect t="-521" b="-46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4594496" y="3662346"/>
                <a:ext cx="732829" cy="4598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40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4496" y="3662346"/>
                <a:ext cx="732829" cy="459806"/>
              </a:xfrm>
              <a:prstGeom prst="rect">
                <a:avLst/>
              </a:prstGeom>
              <a:blipFill>
                <a:blip r:embed="rId9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5151844" y="3627511"/>
                <a:ext cx="500586" cy="4956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40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1844" y="3627511"/>
                <a:ext cx="500586" cy="495649"/>
              </a:xfrm>
              <a:prstGeom prst="rect">
                <a:avLst/>
              </a:prstGeom>
              <a:blipFill>
                <a:blip r:embed="rId10"/>
                <a:stretch>
                  <a:fillRect b="-24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5474062" y="3618802"/>
                <a:ext cx="500585" cy="5014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40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4062" y="3618802"/>
                <a:ext cx="500585" cy="501419"/>
              </a:xfrm>
              <a:prstGeom prst="rect">
                <a:avLst/>
              </a:prstGeom>
              <a:blipFill>
                <a:blip r:embed="rId11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5813695" y="3627511"/>
                <a:ext cx="500586" cy="4956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40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3695" y="3627511"/>
                <a:ext cx="500586" cy="495649"/>
              </a:xfrm>
              <a:prstGeom prst="rect">
                <a:avLst/>
              </a:prstGeom>
              <a:blipFill>
                <a:blip r:embed="rId12"/>
                <a:stretch>
                  <a:fillRect b="-24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5764465" y="5167003"/>
                <a:ext cx="1579087" cy="4072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200" i="1" dirty="0">
                          <a:latin typeface="Cambria Math" panose="02040503050406030204" pitchFamily="18" charset="0"/>
                        </a:rPr>
                        <m:t>=12</m:t>
                      </m:r>
                      <m:r>
                        <a:rPr lang="en-US" sz="1200" i="1" dirty="0">
                          <a:latin typeface="Cambria Math" panose="020405030504060302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US" sz="12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 dirty="0"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US" sz="1200" i="1" dirty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200" i="1" dirty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2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i="1" dirty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4465" y="5167003"/>
                <a:ext cx="1579087" cy="407291"/>
              </a:xfrm>
              <a:prstGeom prst="rect">
                <a:avLst/>
              </a:prstGeom>
              <a:blipFill>
                <a:blip r:embed="rId13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Arrow Connector 3"/>
          <p:cNvCxnSpPr/>
          <p:nvPr/>
        </p:nvCxnSpPr>
        <p:spPr>
          <a:xfrm flipH="1" flipV="1">
            <a:off x="5808491" y="4868091"/>
            <a:ext cx="444137" cy="27867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6857873" y="4855028"/>
            <a:ext cx="444137" cy="27867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5812845" y="5612673"/>
            <a:ext cx="444137" cy="27867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6862227" y="5599610"/>
            <a:ext cx="444137" cy="27867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4257883" y="4435483"/>
                <a:ext cx="1860894" cy="4072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200" i="1" dirty="0" smtClean="0">
                          <a:latin typeface="Cambria Math" panose="02040503050406030204" pitchFamily="18" charset="0"/>
                        </a:rPr>
                        <m:t>=12</m:t>
                      </m:r>
                      <m:r>
                        <a:rPr lang="en-US" sz="1200" i="1" dirty="0" smtClean="0">
                          <a:latin typeface="Cambria Math" panose="020405030504060302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US" sz="12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 dirty="0">
                              <a:latin typeface="Cambria Math" panose="02040503050406030204" pitchFamily="18" charset="0"/>
                            </a:rPr>
                            <m:t>10</m:t>
                          </m:r>
                          <m:d>
                            <m:dPr>
                              <m:ctrlPr>
                                <a:rPr lang="en-US" sz="120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b="0" i="1" dirty="0" smtClean="0">
                                      <a:latin typeface="Cambria Math" panose="02040503050406030204" pitchFamily="18" charset="0"/>
                                    </a:rPr>
                                    <m:t>40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i="1" dirty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2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i="1" dirty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7883" y="4435483"/>
                <a:ext cx="1860894" cy="407291"/>
              </a:xfrm>
              <a:prstGeom prst="rect">
                <a:avLst/>
              </a:prstGeom>
              <a:blipFill>
                <a:blip r:embed="rId14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7266696" y="4387586"/>
                <a:ext cx="1921936" cy="5073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200" i="1" dirty="0" smtClean="0">
                          <a:latin typeface="Cambria Math" panose="02040503050406030204" pitchFamily="18" charset="0"/>
                        </a:rPr>
                        <m:t>=12</m:t>
                      </m:r>
                      <m:r>
                        <a:rPr lang="en-US" sz="1200" i="1" dirty="0" smtClean="0">
                          <a:latin typeface="Cambria Math" panose="020405030504060302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US" sz="12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 dirty="0">
                              <a:latin typeface="Cambria Math" panose="02040503050406030204" pitchFamily="18" charset="0"/>
                            </a:rPr>
                            <m:t>10</m:t>
                          </m:r>
                          <m:d>
                            <m:dPr>
                              <m:ctrlPr>
                                <a:rPr lang="en-US" sz="120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dirty="0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sz="120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b="0" i="1" dirty="0" smtClean="0">
                                      <a:latin typeface="Cambria Math" panose="02040503050406030204" pitchFamily="18" charset="0"/>
                                    </a:rPr>
                                    <m:t>40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i="1" dirty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2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i="1" dirty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6696" y="4387586"/>
                <a:ext cx="1921936" cy="507318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4231759" y="5863689"/>
                <a:ext cx="1921936" cy="5073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200" i="1" dirty="0" smtClean="0">
                          <a:latin typeface="Cambria Math" panose="02040503050406030204" pitchFamily="18" charset="0"/>
                        </a:rPr>
                        <m:t>=12</m:t>
                      </m:r>
                      <m:r>
                        <a:rPr lang="en-US" sz="1200" i="1" dirty="0" smtClean="0">
                          <a:latin typeface="Cambria Math" panose="020405030504060302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US" sz="12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 dirty="0">
                              <a:latin typeface="Cambria Math" panose="02040503050406030204" pitchFamily="18" charset="0"/>
                            </a:rPr>
                            <m:t>10</m:t>
                          </m:r>
                          <m:d>
                            <m:dPr>
                              <m:ctrlPr>
                                <a:rPr lang="en-US" sz="120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dirty="0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US" sz="120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b="0" i="1" dirty="0" smtClean="0">
                                      <a:latin typeface="Cambria Math" panose="02040503050406030204" pitchFamily="18" charset="0"/>
                                    </a:rPr>
                                    <m:t>40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i="1" dirty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2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i="1" dirty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1759" y="5863689"/>
                <a:ext cx="1921936" cy="507318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7271051" y="5828854"/>
                <a:ext cx="1872949" cy="4419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200" i="1" dirty="0" smtClean="0">
                          <a:latin typeface="Cambria Math" panose="02040503050406030204" pitchFamily="18" charset="0"/>
                        </a:rPr>
                        <m:t>=12</m:t>
                      </m:r>
                      <m:r>
                        <a:rPr lang="en-US" sz="1200" i="1" dirty="0" smtClean="0">
                          <a:latin typeface="Cambria Math" panose="020405030504060302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US" sz="12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 dirty="0">
                              <a:latin typeface="Cambria Math" panose="02040503050406030204" pitchFamily="18" charset="0"/>
                            </a:rPr>
                            <m:t>10</m:t>
                          </m:r>
                          <m:d>
                            <m:dPr>
                              <m:ctrlPr>
                                <a:rPr lang="en-US" sz="120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dirty="0" smtClean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  <m:r>
                                    <a:rPr lang="en-US" sz="120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b="0" i="1" dirty="0" smtClean="0">
                                      <a:latin typeface="Cambria Math" panose="02040503050406030204" pitchFamily="18" charset="0"/>
                                    </a:rPr>
                                    <m:t>40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i="1" dirty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2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i="1" dirty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1051" y="5828854"/>
                <a:ext cx="1872949" cy="44198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4266591" y="4836077"/>
                <a:ext cx="912429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200" i="1" dirty="0" smtClean="0">
                          <a:latin typeface="Cambria Math" panose="02040503050406030204" pitchFamily="18" charset="0"/>
                        </a:rPr>
                        <m:t>=−3.11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6591" y="4836077"/>
                <a:ext cx="912429" cy="2769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/>
              <p:cNvSpPr/>
              <p:nvPr/>
            </p:nvSpPr>
            <p:spPr>
              <a:xfrm>
                <a:off x="7279758" y="4801242"/>
                <a:ext cx="881973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200" i="1" dirty="0" smtClean="0">
                          <a:latin typeface="Cambria Math" panose="02040503050406030204" pitchFamily="18" charset="0"/>
                        </a:rPr>
                        <m:t>=11.59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9758" y="4801242"/>
                <a:ext cx="881973" cy="27699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4231758" y="6307824"/>
                <a:ext cx="797013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200" i="1" dirty="0" smtClean="0">
                          <a:latin typeface="Cambria Math" panose="02040503050406030204" pitchFamily="18" charset="0"/>
                        </a:rPr>
                        <m:t>=3.11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1758" y="6307824"/>
                <a:ext cx="797013" cy="276999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/>
              <p:cNvSpPr/>
              <p:nvPr/>
            </p:nvSpPr>
            <p:spPr>
              <a:xfrm>
                <a:off x="7275403" y="6268635"/>
                <a:ext cx="997389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200" i="1" dirty="0" smtClean="0">
                          <a:latin typeface="Cambria Math" panose="02040503050406030204" pitchFamily="18" charset="0"/>
                        </a:rPr>
                        <m:t>=−11.59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5403" y="6268635"/>
                <a:ext cx="997389" cy="276999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1" name="Group 50"/>
          <p:cNvGrpSpPr/>
          <p:nvPr/>
        </p:nvGrpSpPr>
        <p:grpSpPr>
          <a:xfrm>
            <a:off x="7573982" y="3020346"/>
            <a:ext cx="144016" cy="144016"/>
            <a:chOff x="5436096" y="4653136"/>
            <a:chExt cx="144016" cy="144016"/>
          </a:xfrm>
        </p:grpSpPr>
        <p:cxnSp>
          <p:nvCxnSpPr>
            <p:cNvPr id="52" name="Straight Connector 51"/>
            <p:cNvCxnSpPr/>
            <p:nvPr/>
          </p:nvCxnSpPr>
          <p:spPr>
            <a:xfrm>
              <a:off x="5436096" y="4653136"/>
              <a:ext cx="144016" cy="144016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H="1">
              <a:off x="5436096" y="4653136"/>
              <a:ext cx="144016" cy="144016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oup 53"/>
          <p:cNvGrpSpPr/>
          <p:nvPr/>
        </p:nvGrpSpPr>
        <p:grpSpPr>
          <a:xfrm>
            <a:off x="7587045" y="1282986"/>
            <a:ext cx="144016" cy="144016"/>
            <a:chOff x="5436096" y="4653136"/>
            <a:chExt cx="144016" cy="144016"/>
          </a:xfrm>
        </p:grpSpPr>
        <p:cxnSp>
          <p:nvCxnSpPr>
            <p:cNvPr id="55" name="Straight Connector 54"/>
            <p:cNvCxnSpPr/>
            <p:nvPr/>
          </p:nvCxnSpPr>
          <p:spPr>
            <a:xfrm>
              <a:off x="5436096" y="4653136"/>
              <a:ext cx="144016" cy="144016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H="1">
              <a:off x="5436096" y="4653136"/>
              <a:ext cx="144016" cy="144016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/>
          <p:cNvGrpSpPr/>
          <p:nvPr/>
        </p:nvGrpSpPr>
        <p:grpSpPr>
          <a:xfrm>
            <a:off x="7591399" y="2271409"/>
            <a:ext cx="144016" cy="144016"/>
            <a:chOff x="5436096" y="4653136"/>
            <a:chExt cx="144016" cy="144016"/>
          </a:xfrm>
        </p:grpSpPr>
        <p:cxnSp>
          <p:nvCxnSpPr>
            <p:cNvPr id="58" name="Straight Connector 57"/>
            <p:cNvCxnSpPr/>
            <p:nvPr/>
          </p:nvCxnSpPr>
          <p:spPr>
            <a:xfrm>
              <a:off x="5436096" y="4653136"/>
              <a:ext cx="144016" cy="144016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flipH="1">
              <a:off x="5436096" y="4653136"/>
              <a:ext cx="144016" cy="144016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oup 59"/>
          <p:cNvGrpSpPr/>
          <p:nvPr/>
        </p:nvGrpSpPr>
        <p:grpSpPr>
          <a:xfrm>
            <a:off x="7587045" y="4008769"/>
            <a:ext cx="144016" cy="144016"/>
            <a:chOff x="5436096" y="4653136"/>
            <a:chExt cx="144016" cy="144016"/>
          </a:xfrm>
        </p:grpSpPr>
        <p:cxnSp>
          <p:nvCxnSpPr>
            <p:cNvPr id="61" name="Straight Connector 60"/>
            <p:cNvCxnSpPr/>
            <p:nvPr/>
          </p:nvCxnSpPr>
          <p:spPr>
            <a:xfrm>
              <a:off x="5436096" y="4653136"/>
              <a:ext cx="144016" cy="144016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flipH="1">
              <a:off x="5436096" y="4653136"/>
              <a:ext cx="144016" cy="144016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7062652" y="3082834"/>
            <a:ext cx="574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-3.11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075716" y="1092926"/>
            <a:ext cx="6078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11.59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154092" y="2129245"/>
            <a:ext cx="498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3.11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962504" y="4027714"/>
            <a:ext cx="6832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-11.59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310743" y="4841967"/>
            <a:ext cx="801188" cy="26125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65"/>
          <p:cNvSpPr/>
          <p:nvPr/>
        </p:nvSpPr>
        <p:spPr>
          <a:xfrm>
            <a:off x="7345680" y="4820195"/>
            <a:ext cx="779417" cy="26125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ectangle 66"/>
          <p:cNvSpPr/>
          <p:nvPr/>
        </p:nvSpPr>
        <p:spPr>
          <a:xfrm>
            <a:off x="4302034" y="6313715"/>
            <a:ext cx="714103" cy="26125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67"/>
          <p:cNvSpPr/>
          <p:nvPr/>
        </p:nvSpPr>
        <p:spPr>
          <a:xfrm>
            <a:off x="7363097" y="6265818"/>
            <a:ext cx="866503" cy="26125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Rectangle 68"/>
              <p:cNvSpPr/>
              <p:nvPr/>
            </p:nvSpPr>
            <p:spPr>
              <a:xfrm>
                <a:off x="5407414" y="4905746"/>
                <a:ext cx="617540" cy="3811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05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05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5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05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40</m:t>
                          </m:r>
                        </m:den>
                      </m:f>
                    </m:oMath>
                  </m:oMathPara>
                </a14:m>
                <a:endParaRPr lang="en-GB" sz="105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9" name="Rectangle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7414" y="4905746"/>
                <a:ext cx="617540" cy="381130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tangle 69"/>
              <p:cNvSpPr/>
              <p:nvPr/>
            </p:nvSpPr>
            <p:spPr>
              <a:xfrm>
                <a:off x="6522111" y="4644489"/>
                <a:ext cx="605422" cy="3958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05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05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5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05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05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40</m:t>
                          </m:r>
                        </m:den>
                      </m:f>
                    </m:oMath>
                  </m:oMathPara>
                </a14:m>
                <a:endParaRPr lang="en-GB" sz="105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2111" y="4644489"/>
                <a:ext cx="605422" cy="395878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Rectangle 70"/>
              <p:cNvSpPr/>
              <p:nvPr/>
            </p:nvSpPr>
            <p:spPr>
              <a:xfrm>
                <a:off x="5938636" y="5628559"/>
                <a:ext cx="605422" cy="3958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05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05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5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105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05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40</m:t>
                          </m:r>
                        </m:den>
                      </m:f>
                    </m:oMath>
                  </m:oMathPara>
                </a14:m>
                <a:endParaRPr lang="en-GB" sz="105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1" name="Rectangle 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8636" y="5628559"/>
                <a:ext cx="605422" cy="395878"/>
              </a:xfrm>
              <a:prstGeom prst="rect">
                <a:avLst/>
              </a:prstGeom>
              <a:blipFill>
                <a:blip r:embed="rId24"/>
                <a:stretch>
                  <a:fillRect b="-15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Rectangle 71"/>
              <p:cNvSpPr/>
              <p:nvPr/>
            </p:nvSpPr>
            <p:spPr>
              <a:xfrm>
                <a:off x="7166544" y="5541473"/>
                <a:ext cx="605422" cy="3958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05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05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5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sz="105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05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40</m:t>
                          </m:r>
                        </m:den>
                      </m:f>
                    </m:oMath>
                  </m:oMathPara>
                </a14:m>
                <a:endParaRPr lang="en-GB" sz="105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2" name="Rectangle 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6544" y="5541473"/>
                <a:ext cx="605422" cy="395878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6790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9" grpId="0"/>
      <p:bldP spid="30" grpId="0"/>
      <p:bldP spid="31" grpId="0"/>
      <p:bldP spid="36" grpId="0"/>
      <p:bldP spid="40" grpId="0"/>
      <p:bldP spid="44" grpId="0"/>
      <p:bldP spid="45" grpId="0"/>
      <p:bldP spid="50" grpId="0"/>
      <p:bldP spid="9" grpId="0"/>
      <p:bldP spid="63" grpId="0"/>
      <p:bldP spid="64" grpId="0"/>
      <p:bldP spid="65" grpId="0"/>
      <p:bldP spid="10" grpId="0" animBg="1"/>
      <p:bldP spid="10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/>
      <p:bldP spid="70" grpId="0"/>
      <p:bldP spid="71" grpId="0"/>
      <p:bldP spid="7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399" y="1600200"/>
                <a:ext cx="4053841" cy="4730931"/>
              </a:xfrm>
            </p:spPr>
            <p:txBody>
              <a:bodyPr>
                <a:normAutofit/>
              </a:bodyPr>
              <a:lstStyle/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need to be able to model situations using parametric equations, using time as a parameter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The motion of a figure skater relative to a fixed origin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at time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minutes is modelled using the parametric equations: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=8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20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=12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𝑠𝑖𝑛</m:t>
                    </m:r>
                    <m:d>
                      <m:dPr>
                        <m:ctrlPr>
                          <a:rPr lang="en-US" sz="1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are measured in </a:t>
                </a:r>
                <a:r>
                  <a:rPr lang="en-US" sz="1400" dirty="0" err="1">
                    <a:latin typeface="Comic Sans MS" pitchFamily="66" charset="0"/>
                  </a:rPr>
                  <a:t>metres</a:t>
                </a:r>
                <a:r>
                  <a:rPr lang="en-US" sz="1400" dirty="0">
                    <a:latin typeface="Comic Sans MS" pitchFamily="66" charset="0"/>
                  </a:rPr>
                  <a:t>.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d) Find how long it takes the figure skater to complete on figure of eight motion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399" y="1600200"/>
                <a:ext cx="4053841" cy="4730931"/>
              </a:xfrm>
              <a:blipFill>
                <a:blip r:embed="rId2"/>
                <a:stretch>
                  <a:fillRect t="-258" r="-9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Parametric Equations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8E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277393" y="1214846"/>
                <a:ext cx="101207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=8</m:t>
                      </m:r>
                      <m:r>
                        <a:rPr lang="en-US" sz="14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en-US" sz="14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7393" y="1214846"/>
                <a:ext cx="1012072" cy="215444"/>
              </a:xfrm>
              <a:prstGeom prst="rect">
                <a:avLst/>
              </a:prstGeom>
              <a:blipFill>
                <a:blip r:embed="rId3"/>
                <a:stretch>
                  <a:fillRect l="-2410" r="-2410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667793" y="1449978"/>
                <a:ext cx="1626214" cy="3674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=12</m:t>
                      </m:r>
                      <m:r>
                        <a:rPr lang="en-US" sz="140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US" sz="1400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US" sz="1400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 dirty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 dirty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i="1" dirty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7793" y="1449978"/>
                <a:ext cx="1626214" cy="367473"/>
              </a:xfrm>
              <a:prstGeom prst="rect">
                <a:avLst/>
              </a:prstGeom>
              <a:blipFill>
                <a:blip r:embed="rId4"/>
                <a:stretch>
                  <a:fillRect l="-2632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9002295" y="2599509"/>
                <a:ext cx="14170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2295" y="2599509"/>
                <a:ext cx="141705" cy="215444"/>
              </a:xfrm>
              <a:prstGeom prst="rect">
                <a:avLst/>
              </a:prstGeom>
              <a:blipFill>
                <a:blip r:embed="rId5"/>
                <a:stretch>
                  <a:fillRect l="-21739" r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7565379" y="931818"/>
                <a:ext cx="165463" cy="2197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5379" y="931818"/>
                <a:ext cx="165463" cy="219799"/>
              </a:xfrm>
              <a:prstGeom prst="rect">
                <a:avLst/>
              </a:prstGeom>
              <a:blipFill>
                <a:blip r:embed="rId6"/>
                <a:stretch>
                  <a:fillRect l="-18519" r="-18519" b="-19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9" name="Picture 38"/>
          <p:cNvPicPr>
            <a:picLocks noChangeAspect="1"/>
          </p:cNvPicPr>
          <p:nvPr/>
        </p:nvPicPr>
        <p:blipFill rotWithShape="1">
          <a:blip r:embed="rId7"/>
          <a:srcRect l="46322" t="15125" r="25366" b="21546"/>
          <a:stretch/>
        </p:blipFill>
        <p:spPr>
          <a:xfrm>
            <a:off x="6441973" y="1166948"/>
            <a:ext cx="2525488" cy="317761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205572" y="5460715"/>
                <a:ext cx="119673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=8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5572" y="5460715"/>
                <a:ext cx="1196738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4207725" y="4617369"/>
                <a:ext cx="898579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7725" y="4617369"/>
                <a:ext cx="898579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Arrow Connector 3"/>
          <p:cNvCxnSpPr/>
          <p:nvPr/>
        </p:nvCxnSpPr>
        <p:spPr>
          <a:xfrm flipH="1">
            <a:off x="5132792" y="4781101"/>
            <a:ext cx="531845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720861" y="4396154"/>
                <a:ext cx="3235569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graph of cos has a period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so the skater would return to their original x-position every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minutes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0861" y="4396154"/>
                <a:ext cx="3235569" cy="738664"/>
              </a:xfrm>
              <a:prstGeom prst="rect">
                <a:avLst/>
              </a:prstGeom>
              <a:blipFill>
                <a:blip r:embed="rId10"/>
                <a:stretch>
                  <a:fillRect t="-1653" r="-1507" b="-82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234462" y="5216769"/>
            <a:ext cx="382172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skater will have completed a full figure 8 when both his x and y coordinates are in their original position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It is possible that the x-coordinate will return to its starting position, but with the y-coordinate being different…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5414146" y="5625162"/>
            <a:ext cx="531845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002215" y="5240215"/>
                <a:ext cx="3235569" cy="9375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This graph of cos has a period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so the skater would return to their original x-position every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minutes</a:t>
                </a: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2215" y="5240215"/>
                <a:ext cx="3235569" cy="937501"/>
              </a:xfrm>
              <a:prstGeom prst="rect">
                <a:avLst/>
              </a:prstGeom>
              <a:blipFill>
                <a:blip r:embed="rId11"/>
                <a:stretch>
                  <a:fillRect r="-15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689230" y="6236677"/>
                <a:ext cx="3965766" cy="4420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Original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position at: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f>
                      <m:fPr>
                        <m:ctrlP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f>
                      <m:fPr>
                        <m:ctrlP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f>
                      <m:fPr>
                        <m:ctrlP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f>
                      <m:fPr>
                        <m:ctrlP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…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9230" y="6236677"/>
                <a:ext cx="3965766" cy="442044"/>
              </a:xfrm>
              <a:prstGeom prst="rect">
                <a:avLst/>
              </a:prstGeom>
              <a:blipFill>
                <a:blip r:embed="rId12"/>
                <a:stretch>
                  <a:fillRect l="-768" b="-54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274544" y="2622015"/>
                <a:ext cx="1872867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The period of the graph is determined by the coefficient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…</a:t>
                </a:r>
                <a:endParaRPr lang="en-GB" sz="14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4544" y="2622015"/>
                <a:ext cx="1872867" cy="954107"/>
              </a:xfrm>
              <a:prstGeom prst="rect">
                <a:avLst/>
              </a:prstGeom>
              <a:blipFill>
                <a:blip r:embed="rId13"/>
                <a:stretch>
                  <a:fillRect l="-326" t="-1274" r="-2932" b="-57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 flipH="1">
            <a:off x="4968607" y="3635567"/>
            <a:ext cx="121186" cy="925417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223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5" grpId="0"/>
      <p:bldP spid="17" grpId="0"/>
      <p:bldP spid="6" grpId="0"/>
      <p:bldP spid="7" grpId="0"/>
      <p:bldP spid="7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399" y="1600200"/>
                <a:ext cx="4053841" cy="4730931"/>
              </a:xfrm>
            </p:spPr>
            <p:txBody>
              <a:bodyPr>
                <a:normAutofit/>
              </a:bodyPr>
              <a:lstStyle/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need to be able to model situations using parametric equations, using time as a parameter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The motion of a figure skater relative to a fixed origin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at time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minutes is modelled using the parametric equations: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=8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20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=12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𝑠𝑖𝑛</m:t>
                    </m:r>
                    <m:d>
                      <m:dPr>
                        <m:ctrlPr>
                          <a:rPr lang="en-US" sz="1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are measured in </a:t>
                </a:r>
                <a:r>
                  <a:rPr lang="en-US" sz="1400" dirty="0" err="1">
                    <a:latin typeface="Comic Sans MS" pitchFamily="66" charset="0"/>
                  </a:rPr>
                  <a:t>metres</a:t>
                </a:r>
                <a:r>
                  <a:rPr lang="en-US" sz="1400" dirty="0">
                    <a:latin typeface="Comic Sans MS" pitchFamily="66" charset="0"/>
                  </a:rPr>
                  <a:t>.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d) Find how long it takes the figure skater to complete on figure of eight motion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399" y="1600200"/>
                <a:ext cx="4053841" cy="4730931"/>
              </a:xfrm>
              <a:blipFill>
                <a:blip r:embed="rId2"/>
                <a:stretch>
                  <a:fillRect t="-258" r="-9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Parametric Equations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8E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277393" y="1214846"/>
                <a:ext cx="101207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=8</m:t>
                      </m:r>
                      <m:r>
                        <a:rPr lang="en-US" sz="14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en-US" sz="14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7393" y="1214846"/>
                <a:ext cx="1012072" cy="215444"/>
              </a:xfrm>
              <a:prstGeom prst="rect">
                <a:avLst/>
              </a:prstGeom>
              <a:blipFill>
                <a:blip r:embed="rId3"/>
                <a:stretch>
                  <a:fillRect l="-2410" r="-2410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667793" y="1449978"/>
                <a:ext cx="1626214" cy="3674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=12</m:t>
                      </m:r>
                      <m:r>
                        <a:rPr lang="en-US" sz="140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US" sz="1400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US" sz="1400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 dirty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 dirty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i="1" dirty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7793" y="1449978"/>
                <a:ext cx="1626214" cy="367473"/>
              </a:xfrm>
              <a:prstGeom prst="rect">
                <a:avLst/>
              </a:prstGeom>
              <a:blipFill>
                <a:blip r:embed="rId4"/>
                <a:stretch>
                  <a:fillRect l="-2632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9002295" y="2599509"/>
                <a:ext cx="14170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2295" y="2599509"/>
                <a:ext cx="141705" cy="215444"/>
              </a:xfrm>
              <a:prstGeom prst="rect">
                <a:avLst/>
              </a:prstGeom>
              <a:blipFill>
                <a:blip r:embed="rId5"/>
                <a:stretch>
                  <a:fillRect l="-21739" r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7565379" y="931818"/>
                <a:ext cx="165463" cy="2197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5379" y="931818"/>
                <a:ext cx="165463" cy="219799"/>
              </a:xfrm>
              <a:prstGeom prst="rect">
                <a:avLst/>
              </a:prstGeom>
              <a:blipFill>
                <a:blip r:embed="rId6"/>
                <a:stretch>
                  <a:fillRect l="-18519" r="-18519" b="-19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9" name="Picture 38"/>
          <p:cNvPicPr>
            <a:picLocks noChangeAspect="1"/>
          </p:cNvPicPr>
          <p:nvPr/>
        </p:nvPicPr>
        <p:blipFill rotWithShape="1">
          <a:blip r:embed="rId7"/>
          <a:srcRect l="46322" t="15125" r="25366" b="21546"/>
          <a:stretch/>
        </p:blipFill>
        <p:spPr>
          <a:xfrm>
            <a:off x="6441973" y="1166948"/>
            <a:ext cx="2525488" cy="317761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4472130" y="4485167"/>
                <a:ext cx="880177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𝑠𝑖𝑛𝑡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2130" y="4485167"/>
                <a:ext cx="880177" cy="307777"/>
              </a:xfrm>
              <a:prstGeom prst="rect">
                <a:avLst/>
              </a:prstGeom>
              <a:blipFill>
                <a:blip r:embed="rId8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908431" y="4252936"/>
                <a:ext cx="3235569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graph of sin has a period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so the skater would return to his original y-position every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minutes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8431" y="4252936"/>
                <a:ext cx="3235569" cy="738664"/>
              </a:xfrm>
              <a:prstGeom prst="rect">
                <a:avLst/>
              </a:prstGeom>
              <a:blipFill>
                <a:blip r:embed="rId9"/>
                <a:stretch>
                  <a:fillRect t="-1653" r="-753" b="-74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234462" y="5216769"/>
            <a:ext cx="382172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skater will have completed a full figure 8 when both his x and y coordinates are in their original position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It is possible that the x-coordinate will return to its starting position, but with the y-coordinate being different…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5370079" y="4644661"/>
            <a:ext cx="531845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279615" y="5185130"/>
                <a:ext cx="2754215" cy="11351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This graph of sin has a period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so the skater would return to his original y-position every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minutes</a:t>
                </a: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9615" y="5185130"/>
                <a:ext cx="2754215" cy="1135183"/>
              </a:xfrm>
              <a:prstGeom prst="rect">
                <a:avLst/>
              </a:prstGeom>
              <a:blipFill>
                <a:blip r:embed="rId10"/>
                <a:stretch>
                  <a:fillRect t="-1075" r="-442" b="-5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215505" y="1940098"/>
                <a:ext cx="2196311" cy="6882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Original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position at: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f>
                      <m:fPr>
                        <m:ctrlP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f>
                      <m:fPr>
                        <m:ctrlP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f>
                      <m:fPr>
                        <m:ctrlP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f>
                      <m:fPr>
                        <m:ctrlP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…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5505" y="1940098"/>
                <a:ext cx="2196311" cy="688265"/>
              </a:xfrm>
              <a:prstGeom prst="rect">
                <a:avLst/>
              </a:prstGeom>
              <a:blipFill>
                <a:blip r:embed="rId11"/>
                <a:stretch>
                  <a:fillRect l="-833" t="-1770" b="-35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4097556" y="5531771"/>
                <a:ext cx="1810880" cy="4598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=12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US" sz="14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i="1" dirty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7556" y="5531771"/>
                <a:ext cx="1810880" cy="459806"/>
              </a:xfrm>
              <a:prstGeom prst="rect">
                <a:avLst/>
              </a:prstGeom>
              <a:blipFill>
                <a:blip r:embed="rId12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19"/>
          <p:cNvCxnSpPr/>
          <p:nvPr/>
        </p:nvCxnSpPr>
        <p:spPr>
          <a:xfrm flipH="1">
            <a:off x="5830951" y="5799596"/>
            <a:ext cx="531845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142341" y="3205910"/>
                <a:ext cx="2159308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The period of the graph is determined by the coefficient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…</a:t>
                </a:r>
                <a:endParaRPr lang="en-GB" sz="14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2341" y="3205910"/>
                <a:ext cx="2159308" cy="738664"/>
              </a:xfrm>
              <a:prstGeom prst="rect">
                <a:avLst/>
              </a:prstGeom>
              <a:blipFill>
                <a:blip r:embed="rId13"/>
                <a:stretch>
                  <a:fillRect t="-1653" r="-1695" b="-74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Arrow Connector 21"/>
          <p:cNvCxnSpPr/>
          <p:nvPr/>
        </p:nvCxnSpPr>
        <p:spPr>
          <a:xfrm flipH="1">
            <a:off x="5122843" y="3944038"/>
            <a:ext cx="121187" cy="550844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557027" y="6324811"/>
                <a:ext cx="3965766" cy="4420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Original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position at: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f>
                      <m:fPr>
                        <m:ctrlP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f>
                      <m:fPr>
                        <m:ctrlP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f>
                      <m:fPr>
                        <m:ctrlP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f>
                      <m:fPr>
                        <m:ctrlP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…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7027" y="6324811"/>
                <a:ext cx="3965766" cy="442044"/>
              </a:xfrm>
              <a:prstGeom prst="rect">
                <a:avLst/>
              </a:prstGeom>
              <a:blipFill>
                <a:blip r:embed="rId14"/>
                <a:stretch>
                  <a:fillRect l="-923" b="-69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2555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5" grpId="0"/>
      <p:bldP spid="17" grpId="0"/>
      <p:bldP spid="19" grpId="0"/>
      <p:bldP spid="21" grpId="0"/>
      <p:bldP spid="21" grpId="1"/>
      <p:bldP spid="2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399" y="1600200"/>
                <a:ext cx="4053841" cy="4730931"/>
              </a:xfrm>
            </p:spPr>
            <p:txBody>
              <a:bodyPr>
                <a:normAutofit/>
              </a:bodyPr>
              <a:lstStyle/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need to be able to model situations using parametric equations, using time as a parameter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The motion of a figure skater relative to a fixed origin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at time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minutes is modelled using the parametric equations: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=8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20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=12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𝑠𝑖𝑛</m:t>
                    </m:r>
                    <m:d>
                      <m:dPr>
                        <m:ctrlPr>
                          <a:rPr lang="en-US" sz="1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are measured in </a:t>
                </a:r>
                <a:r>
                  <a:rPr lang="en-US" sz="1400" dirty="0" err="1">
                    <a:latin typeface="Comic Sans MS" pitchFamily="66" charset="0"/>
                  </a:rPr>
                  <a:t>metres</a:t>
                </a:r>
                <a:r>
                  <a:rPr lang="en-US" sz="1400" dirty="0">
                    <a:latin typeface="Comic Sans MS" pitchFamily="66" charset="0"/>
                  </a:rPr>
                  <a:t>.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d) Find how long it takes the figure skater to complete on figure of eight motion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399" y="1600200"/>
                <a:ext cx="4053841" cy="4730931"/>
              </a:xfrm>
              <a:blipFill>
                <a:blip r:embed="rId2"/>
                <a:stretch>
                  <a:fillRect t="-258" r="-9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Parametric Equations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8E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277393" y="1214846"/>
                <a:ext cx="101207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=8</m:t>
                      </m:r>
                      <m:r>
                        <a:rPr lang="en-US" sz="14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en-US" sz="14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7393" y="1214846"/>
                <a:ext cx="1012072" cy="215444"/>
              </a:xfrm>
              <a:prstGeom prst="rect">
                <a:avLst/>
              </a:prstGeom>
              <a:blipFill>
                <a:blip r:embed="rId3"/>
                <a:stretch>
                  <a:fillRect l="-2410" r="-2410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667793" y="1449978"/>
                <a:ext cx="1626214" cy="3674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=12</m:t>
                      </m:r>
                      <m:r>
                        <a:rPr lang="en-US" sz="140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US" sz="1400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US" sz="1400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 dirty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 dirty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i="1" dirty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7793" y="1449978"/>
                <a:ext cx="1626214" cy="367473"/>
              </a:xfrm>
              <a:prstGeom prst="rect">
                <a:avLst/>
              </a:prstGeom>
              <a:blipFill>
                <a:blip r:embed="rId4"/>
                <a:stretch>
                  <a:fillRect l="-2632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9002295" y="2599509"/>
                <a:ext cx="14170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2295" y="2599509"/>
                <a:ext cx="141705" cy="215444"/>
              </a:xfrm>
              <a:prstGeom prst="rect">
                <a:avLst/>
              </a:prstGeom>
              <a:blipFill>
                <a:blip r:embed="rId5"/>
                <a:stretch>
                  <a:fillRect l="-21739" r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7565379" y="931818"/>
                <a:ext cx="165463" cy="2197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5379" y="931818"/>
                <a:ext cx="165463" cy="219799"/>
              </a:xfrm>
              <a:prstGeom prst="rect">
                <a:avLst/>
              </a:prstGeom>
              <a:blipFill>
                <a:blip r:embed="rId6"/>
                <a:stretch>
                  <a:fillRect l="-18519" r="-18519" b="-19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9" name="Picture 38"/>
          <p:cNvPicPr>
            <a:picLocks noChangeAspect="1"/>
          </p:cNvPicPr>
          <p:nvPr/>
        </p:nvPicPr>
        <p:blipFill rotWithShape="1">
          <a:blip r:embed="rId7"/>
          <a:srcRect l="46322" t="15125" r="25366" b="21546"/>
          <a:stretch/>
        </p:blipFill>
        <p:spPr>
          <a:xfrm>
            <a:off x="6441973" y="1166948"/>
            <a:ext cx="2525488" cy="317761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429090" y="4549112"/>
                <a:ext cx="4540739" cy="19241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The skater will have completed a full figure 8 when both his x and y coordinates are in their original position</a:t>
                </a: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Find the lowest common multiple of the periods of x and y (be careful with equivalent fractions!)</a:t>
                </a: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So one figure-eight takes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10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minutes</a:t>
                </a: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9090" y="4549112"/>
                <a:ext cx="4540739" cy="1924181"/>
              </a:xfrm>
              <a:prstGeom prst="rect">
                <a:avLst/>
              </a:prstGeom>
              <a:blipFill>
                <a:blip r:embed="rId8"/>
                <a:stretch>
                  <a:fillRect t="-6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215505" y="1940098"/>
                <a:ext cx="2196311" cy="6882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Original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position at: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f>
                      <m:fPr>
                        <m:ctrlP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f>
                      <m:fPr>
                        <m:ctrlP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f>
                      <m:fPr>
                        <m:ctrlP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f>
                      <m:fPr>
                        <m:ctrlP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…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5505" y="1940098"/>
                <a:ext cx="2196311" cy="688265"/>
              </a:xfrm>
              <a:prstGeom prst="rect">
                <a:avLst/>
              </a:prstGeom>
              <a:blipFill>
                <a:blip r:embed="rId9"/>
                <a:stretch>
                  <a:fillRect l="-833" t="-1770" b="-35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204488" y="2788397"/>
                <a:ext cx="2207329" cy="6882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Original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position at: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f>
                      <m:fPr>
                        <m:ctrlP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f>
                      <m:fPr>
                        <m:ctrlP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f>
                      <m:fPr>
                        <m:ctrlP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f>
                      <m:fPr>
                        <m:ctrlP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…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4488" y="2788397"/>
                <a:ext cx="2207329" cy="688265"/>
              </a:xfrm>
              <a:prstGeom prst="rect">
                <a:avLst/>
              </a:prstGeom>
              <a:blipFill>
                <a:blip r:embed="rId10"/>
                <a:stretch>
                  <a:fillRect l="-552" t="-1770" b="-35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4594035" y="3086100"/>
            <a:ext cx="282766" cy="3810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4908360" y="2238375"/>
            <a:ext cx="282766" cy="3810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799772" y="5203371"/>
                <a:ext cx="1018484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𝑚𝑖𝑛𝑢𝑡𝑒𝑠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9772" y="5203371"/>
                <a:ext cx="1018484" cy="404726"/>
              </a:xfrm>
              <a:prstGeom prst="rect">
                <a:avLst/>
              </a:prstGeom>
              <a:blipFill>
                <a:blip r:embed="rId11"/>
                <a:stretch>
                  <a:fillRect l="-3593" t="-1515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613989" y="5806076"/>
                <a:ext cx="135838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0.628 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𝑚𝑖𝑛𝑢𝑡𝑒𝑠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3989" y="5806076"/>
                <a:ext cx="1358385" cy="215444"/>
              </a:xfrm>
              <a:prstGeom prst="rect">
                <a:avLst/>
              </a:prstGeom>
              <a:blipFill>
                <a:blip r:embed="rId12"/>
                <a:stretch>
                  <a:fillRect l="-1345" r="-1794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623060" y="6280330"/>
                <a:ext cx="110991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38 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𝑠𝑒𝑐𝑜𝑛𝑑𝑠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3060" y="6280330"/>
                <a:ext cx="1109919" cy="215444"/>
              </a:xfrm>
              <a:prstGeom prst="rect">
                <a:avLst/>
              </a:prstGeom>
              <a:blipFill>
                <a:blip r:embed="rId13"/>
                <a:stretch>
                  <a:fillRect l="-1099" r="-2747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5237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4" grpId="0" animBg="1"/>
      <p:bldP spid="4" grpId="0"/>
      <p:bldP spid="26" grpId="0"/>
      <p:bldP spid="2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399" y="1600200"/>
                <a:ext cx="4053841" cy="4730931"/>
              </a:xfrm>
            </p:spPr>
            <p:txBody>
              <a:bodyPr>
                <a:normAutofit/>
              </a:bodyPr>
              <a:lstStyle/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need to be able to model situations using parametric equations, using time as a parameter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A plane’s position at time t seconds after take-off can be modelled with the following parametric equations: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𝑣𝑐𝑜𝑠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0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1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𝑣𝑠𝑖𝑛</m:t>
                        </m:r>
                        <m:r>
                          <a:rPr lang="en-US" sz="1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d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, 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the speed of the plane,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is the angle of elevation of its path,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is the horizontal distance travelled (m) and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is the vertical distance travelled (m), relative to a fixed origin.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When the plane has travelled 600m horizontally, is has climbed 120m.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a) Find the angle of elevation,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399" y="1600200"/>
                <a:ext cx="4053841" cy="4730931"/>
              </a:xfrm>
              <a:blipFill>
                <a:blip r:embed="rId2"/>
                <a:stretch>
                  <a:fillRect t="-258" r="-9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Parametric Equations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8E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3" name="Right Triangle 2"/>
          <p:cNvSpPr/>
          <p:nvPr/>
        </p:nvSpPr>
        <p:spPr>
          <a:xfrm flipH="1">
            <a:off x="5312228" y="1463041"/>
            <a:ext cx="2429691" cy="1314994"/>
          </a:xfrm>
          <a:prstGeom prst="rtTriangl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 descr="Free vector graphic: Aeroplane, &lt;strong&gt;Plane&lt;/strong&gt;, &lt;strong&gt;Airplane&lt;/strong&gt; - Free Image on Pixabay - 31186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1343" y="1132113"/>
            <a:ext cx="1091468" cy="546871"/>
          </a:xfrm>
          <a:prstGeom prst="rect">
            <a:avLst/>
          </a:prstGeom>
        </p:spPr>
      </p:pic>
      <p:sp>
        <p:nvSpPr>
          <p:cNvPr id="4" name="Arc 3"/>
          <p:cNvSpPr/>
          <p:nvPr/>
        </p:nvSpPr>
        <p:spPr>
          <a:xfrm>
            <a:off x="4763588" y="2325188"/>
            <a:ext cx="914400" cy="914400"/>
          </a:xfrm>
          <a:prstGeom prst="arc">
            <a:avLst>
              <a:gd name="adj1" fmla="val 20101123"/>
              <a:gd name="adj2" fmla="val 4551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695405" y="2547256"/>
                <a:ext cx="16793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5405" y="2547256"/>
                <a:ext cx="167931" cy="246221"/>
              </a:xfrm>
              <a:prstGeom prst="rect">
                <a:avLst/>
              </a:prstGeom>
              <a:blipFill>
                <a:blip r:embed="rId4"/>
                <a:stretch>
                  <a:fillRect l="-28571" r="-25000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781108" y="1985553"/>
                <a:ext cx="38792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120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1108" y="1985553"/>
                <a:ext cx="387927" cy="246221"/>
              </a:xfrm>
              <a:prstGeom prst="rect">
                <a:avLst/>
              </a:prstGeom>
              <a:blipFill>
                <a:blip r:embed="rId5"/>
                <a:stretch>
                  <a:fillRect l="-10938" r="-10938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379027" y="2786741"/>
                <a:ext cx="38792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600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9027" y="2786741"/>
                <a:ext cx="387927" cy="246221"/>
              </a:xfrm>
              <a:prstGeom prst="rect">
                <a:avLst/>
              </a:prstGeom>
              <a:blipFill>
                <a:blip r:embed="rId6"/>
                <a:stretch>
                  <a:fillRect l="-10938" r="-10938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833256" y="3844834"/>
                <a:ext cx="1089850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120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600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3256" y="3844834"/>
                <a:ext cx="1089850" cy="46262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146765" y="4524102"/>
                <a:ext cx="917752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=11.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6765" y="4524102"/>
                <a:ext cx="917752" cy="251800"/>
              </a:xfrm>
              <a:prstGeom prst="rect">
                <a:avLst/>
              </a:prstGeom>
              <a:blipFill>
                <a:blip r:embed="rId8"/>
                <a:stretch>
                  <a:fillRect l="-5298" r="-1325"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rc 13"/>
          <p:cNvSpPr/>
          <p:nvPr/>
        </p:nvSpPr>
        <p:spPr>
          <a:xfrm>
            <a:off x="5887918" y="3509554"/>
            <a:ext cx="225499" cy="574765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6235338" y="4207015"/>
            <a:ext cx="12104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Inverse Tan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833256" y="3217818"/>
                <a:ext cx="892872" cy="461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3256" y="3217818"/>
                <a:ext cx="892872" cy="46102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rc 16"/>
          <p:cNvSpPr/>
          <p:nvPr/>
        </p:nvSpPr>
        <p:spPr>
          <a:xfrm>
            <a:off x="6040318" y="4071257"/>
            <a:ext cx="225499" cy="574765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6061167" y="3597415"/>
            <a:ext cx="12714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371703" y="5008203"/>
            <a:ext cx="4528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Note that this model is assuming that the plane’s angle of elevation remains constant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043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/>
      <p:bldP spid="10" grpId="0"/>
      <p:bldP spid="11" grpId="0"/>
      <p:bldP spid="6" grpId="0"/>
      <p:bldP spid="13" grpId="0"/>
      <p:bldP spid="14" grpId="0" animBg="1"/>
      <p:bldP spid="15" grpId="0"/>
      <p:bldP spid="16" grpId="0"/>
      <p:bldP spid="17" grpId="0" animBg="1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399" y="1600200"/>
                <a:ext cx="4053841" cy="4730931"/>
              </a:xfrm>
            </p:spPr>
            <p:txBody>
              <a:bodyPr>
                <a:normAutofit/>
              </a:bodyPr>
              <a:lstStyle/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need to be able to model situations using parametric equations, using time as a parameter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A plane’s position at time t seconds after take-off can be modelled with the following parametric equations: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𝑣𝑐𝑜𝑠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0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1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𝑣𝑠𝑖𝑛</m:t>
                        </m:r>
                        <m:r>
                          <a:rPr lang="en-US" sz="1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d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, 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the speed of the plane,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is the angle of elevation of its path,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is the horizontal distance travelled (m) and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is the vertical distance travelled (m), relative to a fixed origin.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Given that the plane’s speed is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50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.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b) Find the parametric equations for the plane’s motion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399" y="1600200"/>
                <a:ext cx="4053841" cy="4730931"/>
              </a:xfrm>
              <a:blipFill>
                <a:blip r:embed="rId2"/>
                <a:stretch>
                  <a:fillRect t="-258" r="-9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Parametric Equations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8E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3" name="Right Triangle 2"/>
          <p:cNvSpPr/>
          <p:nvPr/>
        </p:nvSpPr>
        <p:spPr>
          <a:xfrm flipH="1">
            <a:off x="5312228" y="1463041"/>
            <a:ext cx="2429691" cy="1314994"/>
          </a:xfrm>
          <a:prstGeom prst="rtTriangl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 descr="Free vector graphic: Aeroplane, &lt;strong&gt;Plane&lt;/strong&gt;, &lt;strong&gt;Airplane&lt;/strong&gt; - Free Image on Pixabay - 31186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1343" y="1132113"/>
            <a:ext cx="1091468" cy="546871"/>
          </a:xfrm>
          <a:prstGeom prst="rect">
            <a:avLst/>
          </a:prstGeom>
        </p:spPr>
      </p:pic>
      <p:sp>
        <p:nvSpPr>
          <p:cNvPr id="4" name="Arc 3"/>
          <p:cNvSpPr/>
          <p:nvPr/>
        </p:nvSpPr>
        <p:spPr>
          <a:xfrm>
            <a:off x="4763588" y="2325188"/>
            <a:ext cx="914400" cy="914400"/>
          </a:xfrm>
          <a:prstGeom prst="arc">
            <a:avLst>
              <a:gd name="adj1" fmla="val 20101123"/>
              <a:gd name="adj2" fmla="val 4551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695405" y="2547256"/>
                <a:ext cx="16793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5405" y="2547256"/>
                <a:ext cx="167931" cy="246221"/>
              </a:xfrm>
              <a:prstGeom prst="rect">
                <a:avLst/>
              </a:prstGeom>
              <a:blipFill>
                <a:blip r:embed="rId4"/>
                <a:stretch>
                  <a:fillRect l="-28571" r="-25000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781108" y="1985553"/>
                <a:ext cx="38792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120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1108" y="1985553"/>
                <a:ext cx="387927" cy="246221"/>
              </a:xfrm>
              <a:prstGeom prst="rect">
                <a:avLst/>
              </a:prstGeom>
              <a:blipFill>
                <a:blip r:embed="rId5"/>
                <a:stretch>
                  <a:fillRect l="-10938" r="-10938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379027" y="2786741"/>
                <a:ext cx="38792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600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9027" y="2786741"/>
                <a:ext cx="387927" cy="246221"/>
              </a:xfrm>
              <a:prstGeom prst="rect">
                <a:avLst/>
              </a:prstGeom>
              <a:blipFill>
                <a:blip r:embed="rId6"/>
                <a:stretch>
                  <a:fillRect l="-10938" r="-10938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323805" y="1262741"/>
                <a:ext cx="2215735" cy="220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𝐴𝑛𝑔𝑙𝑒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𝑜𝑓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𝑒𝑙𝑒𝑣𝑎𝑡𝑖𝑜𝑛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=11.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3805" y="1262741"/>
                <a:ext cx="2215735" cy="220253"/>
              </a:xfrm>
              <a:prstGeom prst="rect">
                <a:avLst/>
              </a:prstGeom>
              <a:blipFill>
                <a:blip r:embed="rId7"/>
                <a:stretch>
                  <a:fillRect l="-2198" t="-2778" r="-275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760554" y="3348838"/>
                <a:ext cx="125162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𝑣𝑐𝑜𝑠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0554" y="3348838"/>
                <a:ext cx="1251625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4756199" y="3762494"/>
                <a:ext cx="1646989" cy="3354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11.3</m:t>
                              </m:r>
                            </m:e>
                          </m:d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6199" y="3762494"/>
                <a:ext cx="1646989" cy="33547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4760553" y="4193569"/>
                <a:ext cx="97071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=49.0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0553" y="4193569"/>
                <a:ext cx="970715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4751845" y="4838005"/>
                <a:ext cx="125162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𝑣𝑠𝑖𝑛</m:t>
                          </m:r>
                          <m:r>
                            <a:rPr lang="en-US" sz="1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1845" y="4838005"/>
                <a:ext cx="1251625" cy="307777"/>
              </a:xfrm>
              <a:prstGeom prst="rect">
                <a:avLst/>
              </a:prstGeom>
              <a:blipFill>
                <a:blip r:embed="rId11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4769262" y="5247307"/>
                <a:ext cx="1628010" cy="3354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𝑠𝑖𝑛</m:t>
                          </m:r>
                          <m:d>
                            <m:dPr>
                              <m:ctrlPr>
                                <a:rPr lang="en-US" sz="140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dirty="0" smtClean="0">
                                  <a:latin typeface="Cambria Math" panose="02040503050406030204" pitchFamily="18" charset="0"/>
                                </a:rPr>
                                <m:t>11.3</m:t>
                              </m:r>
                            </m:e>
                          </m:d>
                        </m:e>
                      </m:d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9262" y="5247307"/>
                <a:ext cx="1628010" cy="33547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4777970" y="5682736"/>
                <a:ext cx="97315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=9.80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7970" y="5682736"/>
                <a:ext cx="973152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Arc 25"/>
          <p:cNvSpPr/>
          <p:nvPr/>
        </p:nvSpPr>
        <p:spPr>
          <a:xfrm>
            <a:off x="6262387" y="3492137"/>
            <a:ext cx="208082" cy="452846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409508" y="3423245"/>
                <a:ext cx="282157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, as well as the exact value we calculated for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9508" y="3423245"/>
                <a:ext cx="2821578" cy="523220"/>
              </a:xfrm>
              <a:prstGeom prst="rect">
                <a:avLst/>
              </a:prstGeom>
              <a:blipFill>
                <a:blip r:embed="rId14"/>
                <a:stretch>
                  <a:fillRect t="-2353" b="-117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Arc 27"/>
          <p:cNvSpPr/>
          <p:nvPr/>
        </p:nvSpPr>
        <p:spPr>
          <a:xfrm>
            <a:off x="6258032" y="3923212"/>
            <a:ext cx="208082" cy="452846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Arc 28"/>
          <p:cNvSpPr/>
          <p:nvPr/>
        </p:nvSpPr>
        <p:spPr>
          <a:xfrm>
            <a:off x="6240615" y="4994365"/>
            <a:ext cx="208082" cy="452846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Arc 29"/>
          <p:cNvSpPr/>
          <p:nvPr/>
        </p:nvSpPr>
        <p:spPr>
          <a:xfrm>
            <a:off x="6236260" y="5425440"/>
            <a:ext cx="208082" cy="452846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6409508" y="3893507"/>
            <a:ext cx="21945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Calculate (this has been rounded to 3sf)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405154" y="4908057"/>
                <a:ext cx="282157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, as well as the exact value we calculated for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5154" y="4908057"/>
                <a:ext cx="2821578" cy="523220"/>
              </a:xfrm>
              <a:prstGeom prst="rect">
                <a:avLst/>
              </a:prstGeom>
              <a:blipFill>
                <a:blip r:embed="rId15"/>
                <a:stretch>
                  <a:fillRect t="-2326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6413863" y="5404445"/>
            <a:ext cx="21945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Calculate (this has been rounded to 3sf)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3119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1" grpId="0"/>
      <p:bldP spid="22" grpId="0"/>
      <p:bldP spid="23" grpId="0"/>
      <p:bldP spid="24" grpId="0"/>
      <p:bldP spid="25" grpId="0"/>
      <p:bldP spid="26" grpId="0" animBg="1"/>
      <p:bldP spid="27" grpId="0"/>
      <p:bldP spid="28" grpId="0" animBg="1"/>
      <p:bldP spid="29" grpId="0" animBg="1"/>
      <p:bldP spid="30" grpId="0" animBg="1"/>
      <p:bldP spid="31" grpId="0"/>
      <p:bldP spid="32" grpId="0"/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399" y="1600200"/>
                <a:ext cx="4053841" cy="4730931"/>
              </a:xfrm>
            </p:spPr>
            <p:txBody>
              <a:bodyPr>
                <a:normAutofit/>
              </a:bodyPr>
              <a:lstStyle/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need to be able to model situations using parametric equations, using time as a parameter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A plane’s position at time t seconds after take-off can be modelled with the following parametric equations: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𝑣𝑐𝑜𝑠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0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1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𝑣𝑠𝑖𝑛</m:t>
                        </m:r>
                        <m:r>
                          <a:rPr lang="en-US" sz="1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d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, 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the speed of the plane,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is the angle of elevation of its path,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is the horizontal distance travelled (m) and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is the vertical distance travelled (m), relative to a fixed origin.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c) Find the vertical height of the plane after 10 seconds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399" y="1600200"/>
                <a:ext cx="4053841" cy="4730931"/>
              </a:xfrm>
              <a:blipFill>
                <a:blip r:embed="rId2"/>
                <a:stretch>
                  <a:fillRect t="-258" r="-9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Parametric Equations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8E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3" name="Right Triangle 2"/>
          <p:cNvSpPr/>
          <p:nvPr/>
        </p:nvSpPr>
        <p:spPr>
          <a:xfrm flipH="1">
            <a:off x="5312228" y="1463041"/>
            <a:ext cx="2429691" cy="1314994"/>
          </a:xfrm>
          <a:prstGeom prst="rtTriangl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 descr="Free vector graphic: Aeroplane, &lt;strong&gt;Plane&lt;/strong&gt;, &lt;strong&gt;Airplane&lt;/strong&gt; - Free Image on Pixabay - 31186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1343" y="1132113"/>
            <a:ext cx="1091468" cy="546871"/>
          </a:xfrm>
          <a:prstGeom prst="rect">
            <a:avLst/>
          </a:prstGeom>
        </p:spPr>
      </p:pic>
      <p:sp>
        <p:nvSpPr>
          <p:cNvPr id="4" name="Arc 3"/>
          <p:cNvSpPr/>
          <p:nvPr/>
        </p:nvSpPr>
        <p:spPr>
          <a:xfrm>
            <a:off x="4763588" y="2325188"/>
            <a:ext cx="914400" cy="914400"/>
          </a:xfrm>
          <a:prstGeom prst="arc">
            <a:avLst>
              <a:gd name="adj1" fmla="val 20101123"/>
              <a:gd name="adj2" fmla="val 4551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695405" y="2547256"/>
                <a:ext cx="16793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5405" y="2547256"/>
                <a:ext cx="167931" cy="246221"/>
              </a:xfrm>
              <a:prstGeom prst="rect">
                <a:avLst/>
              </a:prstGeom>
              <a:blipFill>
                <a:blip r:embed="rId4"/>
                <a:stretch>
                  <a:fillRect l="-28571" r="-25000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781108" y="1985553"/>
                <a:ext cx="38792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120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1108" y="1985553"/>
                <a:ext cx="387927" cy="246221"/>
              </a:xfrm>
              <a:prstGeom prst="rect">
                <a:avLst/>
              </a:prstGeom>
              <a:blipFill>
                <a:blip r:embed="rId5"/>
                <a:stretch>
                  <a:fillRect l="-10938" r="-10938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379027" y="2786741"/>
                <a:ext cx="38792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600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9027" y="2786741"/>
                <a:ext cx="387927" cy="246221"/>
              </a:xfrm>
              <a:prstGeom prst="rect">
                <a:avLst/>
              </a:prstGeom>
              <a:blipFill>
                <a:blip r:embed="rId6"/>
                <a:stretch>
                  <a:fillRect l="-10938" r="-10938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323805" y="1262741"/>
                <a:ext cx="2215735" cy="220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𝐴𝑛𝑔𝑙𝑒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𝑜𝑓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𝑒𝑙𝑒𝑣𝑎𝑡𝑖𝑜𝑛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=11.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3805" y="1262741"/>
                <a:ext cx="2215735" cy="220253"/>
              </a:xfrm>
              <a:prstGeom prst="rect">
                <a:avLst/>
              </a:prstGeom>
              <a:blipFill>
                <a:blip r:embed="rId7"/>
                <a:stretch>
                  <a:fillRect l="-2198" t="-2778" r="-275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4229330" y="1476495"/>
                <a:ext cx="97071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=49.0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9330" y="1476495"/>
                <a:ext cx="970715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4229330" y="1729044"/>
                <a:ext cx="97315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=9.80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9330" y="1729044"/>
                <a:ext cx="973152" cy="307777"/>
              </a:xfrm>
              <a:prstGeom prst="rect">
                <a:avLst/>
              </a:prstGeom>
              <a:blipFill>
                <a:blip r:embed="rId9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4590736" y="3283524"/>
                <a:ext cx="97315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=9.80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0736" y="3283524"/>
                <a:ext cx="973152" cy="307777"/>
              </a:xfrm>
              <a:prstGeom prst="rect">
                <a:avLst/>
              </a:prstGeom>
              <a:blipFill>
                <a:blip r:embed="rId10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4590737" y="3657992"/>
                <a:ext cx="124450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=9.80(10)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0737" y="3657992"/>
                <a:ext cx="1244508" cy="307777"/>
              </a:xfrm>
              <a:prstGeom prst="rect">
                <a:avLst/>
              </a:prstGeom>
              <a:blipFill>
                <a:blip r:embed="rId11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09005" y="5709244"/>
                <a:ext cx="382306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 The vertical height is represented by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005" y="5709244"/>
                <a:ext cx="3823064" cy="307777"/>
              </a:xfrm>
              <a:prstGeom prst="rect">
                <a:avLst/>
              </a:prstGeom>
              <a:blipFill>
                <a:blip r:embed="rId12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4590737" y="4058587"/>
                <a:ext cx="91576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=98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0737" y="4058587"/>
                <a:ext cx="915764" cy="307777"/>
              </a:xfrm>
              <a:prstGeom prst="rect">
                <a:avLst/>
              </a:prstGeom>
              <a:blipFill>
                <a:blip r:embed="rId13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37"/>
          <p:cNvSpPr/>
          <p:nvPr/>
        </p:nvSpPr>
        <p:spPr>
          <a:xfrm>
            <a:off x="5678913" y="3439885"/>
            <a:ext cx="216790" cy="374469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869576" y="3458080"/>
                <a:ext cx="129757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9576" y="3458080"/>
                <a:ext cx="1297578" cy="307777"/>
              </a:xfrm>
              <a:prstGeom prst="rect">
                <a:avLst/>
              </a:prstGeom>
              <a:blipFill>
                <a:blip r:embed="rId14"/>
                <a:stretch>
                  <a:fillRect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Arc 39"/>
          <p:cNvSpPr/>
          <p:nvPr/>
        </p:nvSpPr>
        <p:spPr>
          <a:xfrm>
            <a:off x="5639724" y="3827417"/>
            <a:ext cx="216790" cy="374469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5782490" y="3876091"/>
            <a:ext cx="10798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587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6" grpId="0"/>
      <p:bldP spid="37" grpId="0"/>
      <p:bldP spid="38" grpId="0" animBg="1"/>
      <p:bldP spid="39" grpId="0"/>
      <p:bldP spid="40" grpId="0" animBg="1"/>
      <p:bldP spid="4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399" y="1600200"/>
                <a:ext cx="4053841" cy="4730931"/>
              </a:xfrm>
            </p:spPr>
            <p:txBody>
              <a:bodyPr>
                <a:normAutofit/>
              </a:bodyPr>
              <a:lstStyle/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need to be able to model situations using parametric equations, using time as a parameter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A plane’s position at time t seconds after take-off can be modelled with the following parametric equations: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𝑣𝑐𝑜𝑠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0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1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𝑣𝑠𝑖𝑛</m:t>
                        </m:r>
                        <m:r>
                          <a:rPr lang="en-US" sz="1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d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, 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the speed of the plane,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is the angle of elevation of its path,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is the horizontal distance travelled (m) and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is the vertical distance travelled (m), relative to a fixed origin.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d) Show that the plane’s motion is a straight line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399" y="1600200"/>
                <a:ext cx="4053841" cy="4730931"/>
              </a:xfrm>
              <a:blipFill>
                <a:blip r:embed="rId2"/>
                <a:stretch>
                  <a:fillRect t="-258" r="-9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Parametric Equations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8E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3" name="Right Triangle 2"/>
          <p:cNvSpPr/>
          <p:nvPr/>
        </p:nvSpPr>
        <p:spPr>
          <a:xfrm flipH="1">
            <a:off x="5312228" y="1463041"/>
            <a:ext cx="2429691" cy="1314994"/>
          </a:xfrm>
          <a:prstGeom prst="rtTriangl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 descr="Free vector graphic: Aeroplane, &lt;strong&gt;Plane&lt;/strong&gt;, &lt;strong&gt;Airplane&lt;/strong&gt; - Free Image on Pixabay - 31186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1343" y="1132113"/>
            <a:ext cx="1091468" cy="546871"/>
          </a:xfrm>
          <a:prstGeom prst="rect">
            <a:avLst/>
          </a:prstGeom>
        </p:spPr>
      </p:pic>
      <p:sp>
        <p:nvSpPr>
          <p:cNvPr id="4" name="Arc 3"/>
          <p:cNvSpPr/>
          <p:nvPr/>
        </p:nvSpPr>
        <p:spPr>
          <a:xfrm>
            <a:off x="4763588" y="2325188"/>
            <a:ext cx="914400" cy="914400"/>
          </a:xfrm>
          <a:prstGeom prst="arc">
            <a:avLst>
              <a:gd name="adj1" fmla="val 20101123"/>
              <a:gd name="adj2" fmla="val 4551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695405" y="2547256"/>
                <a:ext cx="16793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5405" y="2547256"/>
                <a:ext cx="167931" cy="246221"/>
              </a:xfrm>
              <a:prstGeom prst="rect">
                <a:avLst/>
              </a:prstGeom>
              <a:blipFill>
                <a:blip r:embed="rId4"/>
                <a:stretch>
                  <a:fillRect l="-28571" r="-25000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781108" y="1985553"/>
                <a:ext cx="38792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120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1108" y="1985553"/>
                <a:ext cx="387927" cy="246221"/>
              </a:xfrm>
              <a:prstGeom prst="rect">
                <a:avLst/>
              </a:prstGeom>
              <a:blipFill>
                <a:blip r:embed="rId5"/>
                <a:stretch>
                  <a:fillRect l="-10938" r="-10938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379027" y="2786741"/>
                <a:ext cx="38792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600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9027" y="2786741"/>
                <a:ext cx="387927" cy="246221"/>
              </a:xfrm>
              <a:prstGeom prst="rect">
                <a:avLst/>
              </a:prstGeom>
              <a:blipFill>
                <a:blip r:embed="rId6"/>
                <a:stretch>
                  <a:fillRect l="-10938" r="-10938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323805" y="1262741"/>
                <a:ext cx="2215735" cy="220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𝐴𝑛𝑔𝑙𝑒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𝑜𝑓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𝑒𝑙𝑒𝑣𝑎𝑡𝑖𝑜𝑛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=11.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3805" y="1262741"/>
                <a:ext cx="2215735" cy="220253"/>
              </a:xfrm>
              <a:prstGeom prst="rect">
                <a:avLst/>
              </a:prstGeom>
              <a:blipFill>
                <a:blip r:embed="rId7"/>
                <a:stretch>
                  <a:fillRect l="-2198" t="-2778" r="-275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4229330" y="1476495"/>
                <a:ext cx="97071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=49.0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9330" y="1476495"/>
                <a:ext cx="970715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4229330" y="1729044"/>
                <a:ext cx="97315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=9.80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9330" y="1729044"/>
                <a:ext cx="973152" cy="307777"/>
              </a:xfrm>
              <a:prstGeom prst="rect">
                <a:avLst/>
              </a:prstGeom>
              <a:blipFill>
                <a:blip r:embed="rId9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252547" y="5622158"/>
            <a:ext cx="38230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 To do this, you should find an equation for the plane’s motion in Cartesian form, and show that it is linear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4651696" y="3161604"/>
                <a:ext cx="97071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=49.0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1696" y="3161604"/>
                <a:ext cx="970715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4669113" y="4380804"/>
                <a:ext cx="97315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=9.80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9113" y="4380804"/>
                <a:ext cx="973152" cy="307777"/>
              </a:xfrm>
              <a:prstGeom prst="rect">
                <a:avLst/>
              </a:prstGeom>
              <a:blipFill>
                <a:blip r:embed="rId11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4429628" y="3514301"/>
                <a:ext cx="869084" cy="4612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49.0</m:t>
                          </m:r>
                        </m:den>
                      </m:f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9628" y="3514301"/>
                <a:ext cx="869084" cy="461280"/>
              </a:xfrm>
              <a:prstGeom prst="rect">
                <a:avLst/>
              </a:prstGeom>
              <a:blipFill>
                <a:blip r:embed="rId12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4664758" y="4777044"/>
                <a:ext cx="1439305" cy="4612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=9.80</m:t>
                      </m:r>
                      <m:d>
                        <m:dPr>
                          <m:ctrlP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49.0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4758" y="4777044"/>
                <a:ext cx="1439305" cy="461280"/>
              </a:xfrm>
              <a:prstGeom prst="rect">
                <a:avLst/>
              </a:prstGeom>
              <a:blipFill>
                <a:blip r:embed="rId13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4669112" y="5269079"/>
                <a:ext cx="664861" cy="4612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9112" y="5269079"/>
                <a:ext cx="664861" cy="461280"/>
              </a:xfrm>
              <a:prstGeom prst="rect">
                <a:avLst/>
              </a:prstGeom>
              <a:blipFill>
                <a:blip r:embed="rId14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Arc 29"/>
          <p:cNvSpPr/>
          <p:nvPr/>
        </p:nvSpPr>
        <p:spPr>
          <a:xfrm>
            <a:off x="5469907" y="3317965"/>
            <a:ext cx="225499" cy="435429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5625738" y="3370992"/>
            <a:ext cx="14717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Divide by 49.0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2" name="Arc 31"/>
          <p:cNvSpPr/>
          <p:nvPr/>
        </p:nvSpPr>
        <p:spPr>
          <a:xfrm>
            <a:off x="5935816" y="4576354"/>
            <a:ext cx="225499" cy="435429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Arc 32"/>
          <p:cNvSpPr/>
          <p:nvPr/>
        </p:nvSpPr>
        <p:spPr>
          <a:xfrm>
            <a:off x="5896628" y="5050971"/>
            <a:ext cx="225499" cy="435429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130834" y="4494398"/>
                <a:ext cx="27693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Replace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using the expression above</a:t>
                </a:r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0834" y="4494398"/>
                <a:ext cx="2769326" cy="523220"/>
              </a:xfrm>
              <a:prstGeom prst="rect">
                <a:avLst/>
              </a:prstGeom>
              <a:blipFill>
                <a:blip r:embed="rId15"/>
                <a:stretch>
                  <a:fillRect t="-1163" r="-1322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/>
          <p:cNvSpPr txBox="1"/>
          <p:nvPr/>
        </p:nvSpPr>
        <p:spPr>
          <a:xfrm>
            <a:off x="6087292" y="5130125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606836" y="5844228"/>
                <a:ext cx="4258490" cy="6133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Since this is a linear equation, the motion of the plane is a straight line with a gradient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6836" y="5844228"/>
                <a:ext cx="4258490" cy="613309"/>
              </a:xfrm>
              <a:prstGeom prst="rect">
                <a:avLst/>
              </a:prstGeom>
              <a:blipFill>
                <a:blip r:embed="rId16"/>
                <a:stretch>
                  <a:fillRect t="-2000" r="-573"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Rectangle 46"/>
          <p:cNvSpPr/>
          <p:nvPr/>
        </p:nvSpPr>
        <p:spPr>
          <a:xfrm>
            <a:off x="4506686" y="3513910"/>
            <a:ext cx="718457" cy="44848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5416731" y="4450080"/>
            <a:ext cx="148046" cy="17417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5508171" y="4811486"/>
            <a:ext cx="448492" cy="39624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5164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6" grpId="0"/>
      <p:bldP spid="27" grpId="0"/>
      <p:bldP spid="28" grpId="0"/>
      <p:bldP spid="29" grpId="0"/>
      <p:bldP spid="30" grpId="0" animBg="1"/>
      <p:bldP spid="31" grpId="0"/>
      <p:bldP spid="32" grpId="0" animBg="1"/>
      <p:bldP spid="33" grpId="0" animBg="1"/>
      <p:bldP spid="44" grpId="0"/>
      <p:bldP spid="45" grpId="0"/>
      <p:bldP spid="46" grpId="0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399" y="1600200"/>
                <a:ext cx="4053841" cy="4730931"/>
              </a:xfrm>
            </p:spPr>
            <p:txBody>
              <a:bodyPr>
                <a:normAutofit/>
              </a:bodyPr>
              <a:lstStyle/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need to be able to model situations using parametric equations, using time as a parameter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A plane’s position at time t seconds after take-off can be modelled with the following parametric equations: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𝑣𝑐𝑜𝑠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0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1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𝑣𝑠𝑖𝑛</m:t>
                        </m:r>
                        <m:r>
                          <a:rPr lang="en-US" sz="1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d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, 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the speed of the plane,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is the angle of elevation of its path,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is the horizontal distance travelled (m) and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is the vertical distance travelled (m), relative to a fixed origin.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e) Explain why the domain,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is not realistic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399" y="1600200"/>
                <a:ext cx="4053841" cy="4730931"/>
              </a:xfrm>
              <a:blipFill>
                <a:blip r:embed="rId2"/>
                <a:stretch>
                  <a:fillRect t="-258" r="-9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Parametric Equations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8E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3" name="Right Triangle 2"/>
          <p:cNvSpPr/>
          <p:nvPr/>
        </p:nvSpPr>
        <p:spPr>
          <a:xfrm flipH="1">
            <a:off x="5312228" y="1463041"/>
            <a:ext cx="2429691" cy="1314994"/>
          </a:xfrm>
          <a:prstGeom prst="rtTriangl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 descr="Free vector graphic: Aeroplane, &lt;strong&gt;Plane&lt;/strong&gt;, &lt;strong&gt;Airplane&lt;/strong&gt; - Free Image on Pixabay - 31186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1343" y="1132113"/>
            <a:ext cx="1091468" cy="546871"/>
          </a:xfrm>
          <a:prstGeom prst="rect">
            <a:avLst/>
          </a:prstGeom>
        </p:spPr>
      </p:pic>
      <p:sp>
        <p:nvSpPr>
          <p:cNvPr id="4" name="Arc 3"/>
          <p:cNvSpPr/>
          <p:nvPr/>
        </p:nvSpPr>
        <p:spPr>
          <a:xfrm>
            <a:off x="4763588" y="2325188"/>
            <a:ext cx="914400" cy="914400"/>
          </a:xfrm>
          <a:prstGeom prst="arc">
            <a:avLst>
              <a:gd name="adj1" fmla="val 20101123"/>
              <a:gd name="adj2" fmla="val 4551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695405" y="2547256"/>
                <a:ext cx="16793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5405" y="2547256"/>
                <a:ext cx="167931" cy="246221"/>
              </a:xfrm>
              <a:prstGeom prst="rect">
                <a:avLst/>
              </a:prstGeom>
              <a:blipFill>
                <a:blip r:embed="rId4"/>
                <a:stretch>
                  <a:fillRect l="-28571" r="-25000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781108" y="1985553"/>
                <a:ext cx="38792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120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1108" y="1985553"/>
                <a:ext cx="387927" cy="246221"/>
              </a:xfrm>
              <a:prstGeom prst="rect">
                <a:avLst/>
              </a:prstGeom>
              <a:blipFill>
                <a:blip r:embed="rId5"/>
                <a:stretch>
                  <a:fillRect l="-10938" r="-10938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379027" y="2786741"/>
                <a:ext cx="38792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600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9027" y="2786741"/>
                <a:ext cx="387927" cy="246221"/>
              </a:xfrm>
              <a:prstGeom prst="rect">
                <a:avLst/>
              </a:prstGeom>
              <a:blipFill>
                <a:blip r:embed="rId6"/>
                <a:stretch>
                  <a:fillRect l="-10938" r="-10938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323805" y="1262741"/>
                <a:ext cx="2215735" cy="220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𝐴𝑛𝑔𝑙𝑒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𝑜𝑓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𝑒𝑙𝑒𝑣𝑎𝑡𝑖𝑜𝑛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=11.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3805" y="1262741"/>
                <a:ext cx="2215735" cy="220253"/>
              </a:xfrm>
              <a:prstGeom prst="rect">
                <a:avLst/>
              </a:prstGeom>
              <a:blipFill>
                <a:blip r:embed="rId7"/>
                <a:stretch>
                  <a:fillRect l="-2198" t="-2778" r="-275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4229330" y="1476495"/>
                <a:ext cx="97071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=49.0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9330" y="1476495"/>
                <a:ext cx="970715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4229330" y="1729044"/>
                <a:ext cx="97315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=9.80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9330" y="1729044"/>
                <a:ext cx="973152" cy="307777"/>
              </a:xfrm>
              <a:prstGeom prst="rect">
                <a:avLst/>
              </a:prstGeom>
              <a:blipFill>
                <a:blip r:embed="rId9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252547" y="5622158"/>
            <a:ext cx="38230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 This would mean that the plane continues climbing indefinitely at the same speed and with the same elevation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1020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399" y="1600200"/>
                <a:ext cx="4053841" cy="4730931"/>
              </a:xfrm>
            </p:spPr>
            <p:txBody>
              <a:bodyPr>
                <a:normAutofit/>
              </a:bodyPr>
              <a:lstStyle/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need to be able to model situations using parametric equations, using time as a parameter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A stone is thrown from the top of a 25m high cliff with an initial speed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 at an angle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45</m:t>
                        </m:r>
                      </m:e>
                      <m:sup>
                        <m:r>
                          <a:rPr lang="en-GB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. Its position after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seconds can be described using the following parametric equations: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ad>
                          <m:radPr>
                            <m:degHide m:val="on"/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1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−4.</m:t>
                        </m:r>
                        <m:sSup>
                          <m:sSupPr>
                            <m:ctrlP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  <m:rad>
                              <m:radPr>
                                <m:degHide m:val="on"/>
                                <m:ctrlP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num>
                          <m:den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+25 </m:t>
                        </m:r>
                      </m:e>
                    </m:d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the horizontal distance (m),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the vertical distance (m) from the ground,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a constant.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a) Given that the model is valid from the time the stone is thrown until the time it hits the ground, find the value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.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399" y="1600200"/>
                <a:ext cx="4053841" cy="4730931"/>
              </a:xfrm>
              <a:blipFill>
                <a:blip r:embed="rId2"/>
                <a:stretch>
                  <a:fillRect l="-150" t="-258" r="-1353" b="-7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Parametric Equations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8E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129856" y="1827278"/>
            <a:ext cx="609599" cy="1602378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Arc 2"/>
          <p:cNvSpPr/>
          <p:nvPr/>
        </p:nvSpPr>
        <p:spPr>
          <a:xfrm>
            <a:off x="4990517" y="1130592"/>
            <a:ext cx="2969626" cy="4737463"/>
          </a:xfrm>
          <a:prstGeom prst="arc">
            <a:avLst>
              <a:gd name="adj1" fmla="val 14282511"/>
              <a:gd name="adj2" fmla="val 21522761"/>
            </a:avLst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5417239" y="1113175"/>
            <a:ext cx="487679" cy="70539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rc 9"/>
          <p:cNvSpPr/>
          <p:nvPr/>
        </p:nvSpPr>
        <p:spPr>
          <a:xfrm>
            <a:off x="4746678" y="1505060"/>
            <a:ext cx="914400" cy="914400"/>
          </a:xfrm>
          <a:prstGeom prst="arc">
            <a:avLst>
              <a:gd name="adj1" fmla="val 19126278"/>
              <a:gd name="adj2" fmla="val 2058839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591409" y="1587792"/>
                <a:ext cx="295978" cy="220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45</m:t>
                          </m:r>
                        </m:e>
                        <m:sup>
                          <m:r>
                            <a:rPr lang="en-GB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1409" y="1587792"/>
                <a:ext cx="295978" cy="220253"/>
              </a:xfrm>
              <a:prstGeom prst="rect">
                <a:avLst/>
              </a:prstGeom>
              <a:blipFill>
                <a:blip r:embed="rId3"/>
                <a:stretch>
                  <a:fillRect l="-14286" t="-2703" r="-4082" b="-54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/>
          <p:cNvCxnSpPr/>
          <p:nvPr/>
        </p:nvCxnSpPr>
        <p:spPr>
          <a:xfrm flipV="1">
            <a:off x="5800416" y="1809862"/>
            <a:ext cx="0" cy="161979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817832" y="2484775"/>
                <a:ext cx="39260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7832" y="2484775"/>
                <a:ext cx="392607" cy="215444"/>
              </a:xfrm>
              <a:prstGeom prst="rect">
                <a:avLst/>
              </a:prstGeom>
              <a:blipFill>
                <a:blip r:embed="rId4"/>
                <a:stretch>
                  <a:fillRect l="-9231" r="-923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/>
          <p:cNvCxnSpPr/>
          <p:nvPr/>
        </p:nvCxnSpPr>
        <p:spPr>
          <a:xfrm>
            <a:off x="5748164" y="3481906"/>
            <a:ext cx="2272937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784484" y="3442717"/>
                <a:ext cx="14170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4484" y="3442717"/>
                <a:ext cx="141705" cy="215444"/>
              </a:xfrm>
              <a:prstGeom prst="rect">
                <a:avLst/>
              </a:prstGeom>
              <a:blipFill>
                <a:blip r:embed="rId5"/>
                <a:stretch>
                  <a:fillRect l="-21739" r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3968318" y="3617946"/>
            <a:ext cx="5175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We want the stone’s height above the ground to be 0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Be careful – do not confuse this with a SUVAT question!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532050" y="4168066"/>
                <a:ext cx="1991314" cy="4524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=−4.</m:t>
                      </m:r>
                      <m:sSup>
                        <m:sSupPr>
                          <m:ctrlPr>
                            <a:rPr lang="en-US" sz="1400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5</m:t>
                          </m:r>
                          <m:rad>
                            <m:radPr>
                              <m:degHide m:val="on"/>
                              <m:ctrlPr>
                                <a:rPr lang="en-US" sz="1400" i="1" dirty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+25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2050" y="4168066"/>
                <a:ext cx="1991314" cy="45249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524652" y="4779399"/>
                <a:ext cx="1991314" cy="4524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0=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−4.</m:t>
                      </m:r>
                      <m:sSup>
                        <m:sSupPr>
                          <m:ctrlPr>
                            <a:rPr lang="en-US" sz="1400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5</m:t>
                          </m:r>
                          <m:rad>
                            <m:radPr>
                              <m:degHide m:val="on"/>
                              <m:ctrlPr>
                                <a:rPr lang="en-US" sz="1400" i="1" dirty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+25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4652" y="4779399"/>
                <a:ext cx="1991314" cy="45249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Arc 25"/>
          <p:cNvSpPr/>
          <p:nvPr/>
        </p:nvSpPr>
        <p:spPr>
          <a:xfrm>
            <a:off x="6514935" y="4432662"/>
            <a:ext cx="225499" cy="592184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6627222" y="4468272"/>
            <a:ext cx="21597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Set the height above the ground equal to 0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371703" y="5395735"/>
                <a:ext cx="449362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err="1">
                    <a:solidFill>
                      <a:srgbClr val="FF0000"/>
                    </a:solidFill>
                    <a:latin typeface="Comic Sans MS" pitchFamily="66" charset="0"/>
                  </a:rPr>
                  <a:t>Summarise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, and then we can use the quadratic formula…</a:t>
                </a:r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1703" y="5395735"/>
                <a:ext cx="4493623" cy="523220"/>
              </a:xfrm>
              <a:prstGeom prst="rect">
                <a:avLst/>
              </a:prstGeom>
              <a:blipFill>
                <a:blip r:embed="rId8"/>
                <a:stretch>
                  <a:fillRect t="-2326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299714" y="6120520"/>
                <a:ext cx="74853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=−4.9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9714" y="6120520"/>
                <a:ext cx="748538" cy="215444"/>
              </a:xfrm>
              <a:prstGeom prst="rect">
                <a:avLst/>
              </a:prstGeom>
              <a:blipFill>
                <a:blip r:embed="rId9"/>
                <a:stretch>
                  <a:fillRect l="-2439" r="-4878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66366" y="5955056"/>
                <a:ext cx="691343" cy="4524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ad>
                            <m:radPr>
                              <m:degHide m:val="on"/>
                              <m:ctrlPr>
                                <a:rPr lang="en-US" sz="14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6366" y="5955056"/>
                <a:ext cx="691343" cy="45249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7172057" y="6120520"/>
                <a:ext cx="56233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=25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2057" y="6120520"/>
                <a:ext cx="562333" cy="215444"/>
              </a:xfrm>
              <a:prstGeom prst="rect">
                <a:avLst/>
              </a:prstGeom>
              <a:blipFill>
                <a:blip r:embed="rId11"/>
                <a:stretch>
                  <a:fillRect l="-4348" r="-6522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/>
          <p:cNvSpPr txBox="1"/>
          <p:nvPr/>
        </p:nvSpPr>
        <p:spPr>
          <a:xfrm>
            <a:off x="0" y="6213100"/>
            <a:ext cx="4206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model is valid until the stone hits the ground, so we need to find out when this happens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7898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3" grpId="0"/>
      <p:bldP spid="26" grpId="0" animBg="1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399" y="1600200"/>
                <a:ext cx="4053841" cy="4730931"/>
              </a:xfrm>
            </p:spPr>
            <p:txBody>
              <a:bodyPr>
                <a:normAutofit/>
              </a:bodyPr>
              <a:lstStyle/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need to be able to model situations using parametric equations, using time as a parameter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A stone is thrown from the top of a 25m high cliff with an initial speed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 at an angle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45</m:t>
                        </m:r>
                      </m:e>
                      <m:sup>
                        <m:r>
                          <a:rPr lang="en-GB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. Its position after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seconds can be described using the following parametric equations: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ad>
                          <m:radPr>
                            <m:degHide m:val="on"/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1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−4.</m:t>
                        </m:r>
                        <m:sSup>
                          <m:sSupPr>
                            <m:ctrlP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  <m:rad>
                              <m:radPr>
                                <m:degHide m:val="on"/>
                                <m:ctrlP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num>
                          <m:den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+25 </m:t>
                        </m:r>
                      </m:e>
                    </m:d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the horizontal distance (m),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the vertical distance (m) from the ground,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a constant.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a) Given that the model is valid from the time the stone is thrown until the time it hits the ground, find the value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.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399" y="1600200"/>
                <a:ext cx="4053841" cy="4730931"/>
              </a:xfrm>
              <a:blipFill>
                <a:blip r:embed="rId2"/>
                <a:stretch>
                  <a:fillRect l="-150" t="-258" r="-1353" b="-7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Parametric Equations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8E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129856" y="1827278"/>
            <a:ext cx="609599" cy="1602378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Arc 2"/>
          <p:cNvSpPr/>
          <p:nvPr/>
        </p:nvSpPr>
        <p:spPr>
          <a:xfrm>
            <a:off x="4990517" y="1130592"/>
            <a:ext cx="2969626" cy="4737463"/>
          </a:xfrm>
          <a:prstGeom prst="arc">
            <a:avLst>
              <a:gd name="adj1" fmla="val 14282511"/>
              <a:gd name="adj2" fmla="val 21522761"/>
            </a:avLst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5417239" y="1113175"/>
            <a:ext cx="487679" cy="70539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rc 9"/>
          <p:cNvSpPr/>
          <p:nvPr/>
        </p:nvSpPr>
        <p:spPr>
          <a:xfrm>
            <a:off x="4746678" y="1505060"/>
            <a:ext cx="914400" cy="914400"/>
          </a:xfrm>
          <a:prstGeom prst="arc">
            <a:avLst>
              <a:gd name="adj1" fmla="val 19126278"/>
              <a:gd name="adj2" fmla="val 2058839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591409" y="1587792"/>
                <a:ext cx="295978" cy="220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45</m:t>
                          </m:r>
                        </m:e>
                        <m:sup>
                          <m:r>
                            <a:rPr lang="en-GB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1409" y="1587792"/>
                <a:ext cx="295978" cy="220253"/>
              </a:xfrm>
              <a:prstGeom prst="rect">
                <a:avLst/>
              </a:prstGeom>
              <a:blipFill>
                <a:blip r:embed="rId3"/>
                <a:stretch>
                  <a:fillRect l="-14286" t="-2703" r="-4082" b="-54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/>
          <p:cNvCxnSpPr/>
          <p:nvPr/>
        </p:nvCxnSpPr>
        <p:spPr>
          <a:xfrm flipV="1">
            <a:off x="5800416" y="1809862"/>
            <a:ext cx="0" cy="161979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817832" y="2484775"/>
                <a:ext cx="39260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7832" y="2484775"/>
                <a:ext cx="392607" cy="215444"/>
              </a:xfrm>
              <a:prstGeom prst="rect">
                <a:avLst/>
              </a:prstGeom>
              <a:blipFill>
                <a:blip r:embed="rId4"/>
                <a:stretch>
                  <a:fillRect l="-9231" r="-923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/>
          <p:cNvCxnSpPr/>
          <p:nvPr/>
        </p:nvCxnSpPr>
        <p:spPr>
          <a:xfrm>
            <a:off x="5748164" y="3481906"/>
            <a:ext cx="2272937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784484" y="3442717"/>
                <a:ext cx="14170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4484" y="3442717"/>
                <a:ext cx="141705" cy="215444"/>
              </a:xfrm>
              <a:prstGeom prst="rect">
                <a:avLst/>
              </a:prstGeom>
              <a:blipFill>
                <a:blip r:embed="rId5"/>
                <a:stretch>
                  <a:fillRect l="-21739" r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76903" y="4424799"/>
                <a:ext cx="1632626" cy="4596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US" sz="14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1400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en-US" sz="14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6903" y="4424799"/>
                <a:ext cx="1632626" cy="45961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578213" y="5001298"/>
                <a:ext cx="3143809" cy="8761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14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 dirty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1400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1400" i="1" dirty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US" sz="1400" i="1" dirty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US" sz="14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400" b="0" i="1" dirty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1400" i="1" dirty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400" i="1" dirty="0">
                                              <a:latin typeface="Cambria Math" panose="02040503050406030204" pitchFamily="18" charset="0"/>
                                            </a:rPr>
                                            <m:t>5</m:t>
                                          </m:r>
                                          <m:rad>
                                            <m:radPr>
                                              <m:degHide m:val="on"/>
                                              <m:ctrlPr>
                                                <a:rPr lang="en-US" sz="1400" i="1" dirty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radPr>
                                            <m:deg/>
                                            <m:e>
                                              <m:r>
                                                <a:rPr lang="en-US" sz="1400" i="1" dirty="0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e>
                                          </m:rad>
                                        </m:num>
                                        <m:den>
                                          <m:r>
                                            <a:rPr lang="en-US" sz="1400" i="1" dirty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n-US" sz="1400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−4(−4.9)(25)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  <m:t>2(−4.9)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8213" y="5001298"/>
                <a:ext cx="3143809" cy="87613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282297" y="3943377"/>
                <a:ext cx="74853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=−4.9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2297" y="3943377"/>
                <a:ext cx="748538" cy="215444"/>
              </a:xfrm>
              <a:prstGeom prst="rect">
                <a:avLst/>
              </a:prstGeom>
              <a:blipFill>
                <a:blip r:embed="rId8"/>
                <a:stretch>
                  <a:fillRect l="-3279" r="-5738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248949" y="3777913"/>
                <a:ext cx="691343" cy="4524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ad>
                            <m:radPr>
                              <m:degHide m:val="on"/>
                              <m:ctrlPr>
                                <a:rPr lang="en-US" sz="14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949" y="3777913"/>
                <a:ext cx="691343" cy="45249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7154640" y="3943377"/>
                <a:ext cx="56233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=25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4640" y="3943377"/>
                <a:ext cx="562333" cy="215444"/>
              </a:xfrm>
              <a:prstGeom prst="rect">
                <a:avLst/>
              </a:prstGeom>
              <a:blipFill>
                <a:blip r:embed="rId10"/>
                <a:stretch>
                  <a:fillRect l="-4348" r="-652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Arc 27"/>
          <p:cNvSpPr/>
          <p:nvPr/>
        </p:nvSpPr>
        <p:spPr>
          <a:xfrm>
            <a:off x="7756288" y="4794110"/>
            <a:ext cx="223216" cy="861220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7973839" y="4970494"/>
            <a:ext cx="7336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631479" y="6128762"/>
                <a:ext cx="145065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=−1.92</m:t>
                    </m:r>
                  </m:oMath>
                </a14:m>
                <a:r>
                  <a:rPr lang="en-GB" sz="1400" dirty="0"/>
                  <a:t> or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2.648</m:t>
                    </m:r>
                  </m:oMath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1479" y="6128762"/>
                <a:ext cx="1450654" cy="215444"/>
              </a:xfrm>
              <a:prstGeom prst="rect">
                <a:avLst/>
              </a:prstGeom>
              <a:blipFill>
                <a:blip r:embed="rId11"/>
                <a:stretch>
                  <a:fillRect l="-4202" t="-25000" r="-3361" b="-47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1" name="Group 30"/>
          <p:cNvGrpSpPr/>
          <p:nvPr/>
        </p:nvGrpSpPr>
        <p:grpSpPr>
          <a:xfrm>
            <a:off x="5061202" y="6058628"/>
            <a:ext cx="326571" cy="370115"/>
            <a:chOff x="8456023" y="5033554"/>
            <a:chExt cx="326571" cy="370115"/>
          </a:xfrm>
        </p:grpSpPr>
        <p:cxnSp>
          <p:nvCxnSpPr>
            <p:cNvPr id="32" name="Straight Connector 31"/>
            <p:cNvCxnSpPr/>
            <p:nvPr/>
          </p:nvCxnSpPr>
          <p:spPr>
            <a:xfrm flipH="1">
              <a:off x="8456023" y="5033554"/>
              <a:ext cx="313508" cy="357052"/>
            </a:xfrm>
            <a:prstGeom prst="line">
              <a:avLst/>
            </a:prstGeom>
            <a:ln w="635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8469086" y="5046617"/>
              <a:ext cx="313508" cy="357052"/>
            </a:xfrm>
            <a:prstGeom prst="line">
              <a:avLst/>
            </a:prstGeom>
            <a:ln w="635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481943" y="6342460"/>
                <a:ext cx="252100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The value of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2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 must be positive</a:t>
                </a:r>
                <a:endParaRPr lang="en-GB" sz="12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1943" y="6342460"/>
                <a:ext cx="2521005" cy="276999"/>
              </a:xfrm>
              <a:prstGeom prst="rect">
                <a:avLst/>
              </a:prstGeom>
              <a:blipFill>
                <a:blip r:embed="rId12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c 34"/>
          <p:cNvSpPr/>
          <p:nvPr/>
        </p:nvSpPr>
        <p:spPr>
          <a:xfrm>
            <a:off x="7708391" y="5643196"/>
            <a:ext cx="216409" cy="644392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7821439" y="5680243"/>
            <a:ext cx="12180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Use your calculator!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036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8" grpId="0" animBg="1"/>
      <p:bldP spid="29" grpId="0"/>
      <p:bldP spid="30" grpId="0"/>
      <p:bldP spid="34" grpId="0"/>
      <p:bldP spid="35" grpId="0" animBg="1"/>
      <p:bldP spid="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399" y="1600200"/>
                <a:ext cx="4053841" cy="4730931"/>
              </a:xfrm>
            </p:spPr>
            <p:txBody>
              <a:bodyPr>
                <a:normAutofit/>
              </a:bodyPr>
              <a:lstStyle/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need to be able to model situations using parametric equations, using time as a parameter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A stone is thrown from the top of a 25m high cliff with an initial speed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 at an angle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45</m:t>
                        </m:r>
                      </m:e>
                      <m:sup>
                        <m:r>
                          <a:rPr lang="en-GB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. Its position after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seconds can be described using the following parametric equations: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ad>
                          <m:radPr>
                            <m:degHide m:val="on"/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1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−4.</m:t>
                        </m:r>
                        <m:sSup>
                          <m:sSupPr>
                            <m:ctrlP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  <m:rad>
                              <m:radPr>
                                <m:degHide m:val="on"/>
                                <m:ctrlP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num>
                          <m:den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+25 </m:t>
                        </m:r>
                      </m:e>
                    </m:d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≤2.648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the horizontal distance (m),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the vertical distance (m) from the ground,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a constant.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b) Find the horizontal distance travelled by the stone by the time it hits the floor ground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399" y="1600200"/>
                <a:ext cx="4053841" cy="4730931"/>
              </a:xfrm>
              <a:blipFill>
                <a:blip r:embed="rId2"/>
                <a:stretch>
                  <a:fillRect l="-150" t="-258" r="-13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Parametric Equations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8E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129856" y="1827278"/>
            <a:ext cx="609599" cy="1602378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Arc 2"/>
          <p:cNvSpPr/>
          <p:nvPr/>
        </p:nvSpPr>
        <p:spPr>
          <a:xfrm>
            <a:off x="4990517" y="1130592"/>
            <a:ext cx="2969626" cy="4737463"/>
          </a:xfrm>
          <a:prstGeom prst="arc">
            <a:avLst>
              <a:gd name="adj1" fmla="val 14282511"/>
              <a:gd name="adj2" fmla="val 21522761"/>
            </a:avLst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5417239" y="1113175"/>
            <a:ext cx="487679" cy="70539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rc 9"/>
          <p:cNvSpPr/>
          <p:nvPr/>
        </p:nvSpPr>
        <p:spPr>
          <a:xfrm>
            <a:off x="4746678" y="1505060"/>
            <a:ext cx="914400" cy="914400"/>
          </a:xfrm>
          <a:prstGeom prst="arc">
            <a:avLst>
              <a:gd name="adj1" fmla="val 19126278"/>
              <a:gd name="adj2" fmla="val 2058839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591409" y="1587792"/>
                <a:ext cx="295978" cy="220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45</m:t>
                          </m:r>
                        </m:e>
                        <m:sup>
                          <m:r>
                            <a:rPr lang="en-GB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1409" y="1587792"/>
                <a:ext cx="295978" cy="220253"/>
              </a:xfrm>
              <a:prstGeom prst="rect">
                <a:avLst/>
              </a:prstGeom>
              <a:blipFill>
                <a:blip r:embed="rId3"/>
                <a:stretch>
                  <a:fillRect l="-14286" t="-2703" r="-4082" b="-54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/>
          <p:cNvCxnSpPr/>
          <p:nvPr/>
        </p:nvCxnSpPr>
        <p:spPr>
          <a:xfrm flipV="1">
            <a:off x="5800416" y="1809862"/>
            <a:ext cx="0" cy="161979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817832" y="2484775"/>
                <a:ext cx="39260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7832" y="2484775"/>
                <a:ext cx="392607" cy="215444"/>
              </a:xfrm>
              <a:prstGeom prst="rect">
                <a:avLst/>
              </a:prstGeom>
              <a:blipFill>
                <a:blip r:embed="rId4"/>
                <a:stretch>
                  <a:fillRect l="-9231" r="-923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/>
          <p:cNvCxnSpPr/>
          <p:nvPr/>
        </p:nvCxnSpPr>
        <p:spPr>
          <a:xfrm>
            <a:off x="5748164" y="3481906"/>
            <a:ext cx="2272937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784484" y="3442717"/>
                <a:ext cx="14170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4484" y="3442717"/>
                <a:ext cx="141705" cy="215444"/>
              </a:xfrm>
              <a:prstGeom prst="rect">
                <a:avLst/>
              </a:prstGeom>
              <a:blipFill>
                <a:blip r:embed="rId5"/>
                <a:stretch>
                  <a:fillRect l="-21739" r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737462" y="3888377"/>
                <a:ext cx="797654" cy="4524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5</m:t>
                          </m:r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7462" y="3888377"/>
                <a:ext cx="797654" cy="45249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737463" y="4524103"/>
                <a:ext cx="1304653" cy="4524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5</m:t>
                          </m:r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(2.648)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7463" y="4524103"/>
                <a:ext cx="1304653" cy="45249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37"/>
          <p:cNvSpPr/>
          <p:nvPr/>
        </p:nvSpPr>
        <p:spPr>
          <a:xfrm>
            <a:off x="5947954" y="4175801"/>
            <a:ext cx="357051" cy="640039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145038" y="4204139"/>
                <a:ext cx="259836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Sub in the value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when the stone hits the floor</a:t>
                </a:r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5038" y="4204139"/>
                <a:ext cx="2598367" cy="523220"/>
              </a:xfrm>
              <a:prstGeom prst="rect">
                <a:avLst/>
              </a:prstGeom>
              <a:blipFill>
                <a:blip r:embed="rId8"/>
                <a:stretch>
                  <a:fillRect t="-2353" b="-117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Arc 39"/>
          <p:cNvSpPr/>
          <p:nvPr/>
        </p:nvSpPr>
        <p:spPr>
          <a:xfrm>
            <a:off x="5961017" y="4842007"/>
            <a:ext cx="357051" cy="640039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737462" y="5360126"/>
                <a:ext cx="71115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=9.36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7462" y="5360126"/>
                <a:ext cx="711157" cy="215444"/>
              </a:xfrm>
              <a:prstGeom prst="rect">
                <a:avLst/>
              </a:prstGeom>
              <a:blipFill>
                <a:blip r:embed="rId9"/>
                <a:stretch>
                  <a:fillRect l="-2564" r="-4274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/>
          <p:cNvSpPr txBox="1"/>
          <p:nvPr/>
        </p:nvSpPr>
        <p:spPr>
          <a:xfrm>
            <a:off x="6266959" y="4987910"/>
            <a:ext cx="10308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2869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7" grpId="0"/>
      <p:bldP spid="38" grpId="0" animBg="1"/>
      <p:bldP spid="39" grpId="0"/>
      <p:bldP spid="40" grpId="0" animBg="1"/>
      <p:bldP spid="43" grpId="0"/>
      <p:bldP spid="44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9A95792-83B8-423C-BF42-C836D8A0B1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51381F2-A61D-4988-800D-8AA8B4DB516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9EE31CE-A559-45E7-A90E-657750D254B2}">
  <ds:schemaRefs>
    <ds:schemaRef ds:uri="http://purl.org/dc/terms/"/>
    <ds:schemaRef ds:uri="00eee050-7eda-4a68-8825-514e694f5f09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78db98b4-7c56-4667-9532-fea666d1edab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2291</TotalTime>
  <Words>4192</Words>
  <Application>Microsoft Office PowerPoint</Application>
  <PresentationFormat>On-screen Show (4:3)</PresentationFormat>
  <Paragraphs>483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Calibri</vt:lpstr>
      <vt:lpstr>Calibri Light</vt:lpstr>
      <vt:lpstr>Cambria Math</vt:lpstr>
      <vt:lpstr>Comic Sans MS</vt:lpstr>
      <vt:lpstr>Mesquito SF</vt:lpstr>
      <vt:lpstr>Wingdings</vt:lpstr>
      <vt:lpstr>Office Theme</vt:lpstr>
      <vt:lpstr>PowerPoint Presentation</vt:lpstr>
      <vt:lpstr>Parametric Equations</vt:lpstr>
      <vt:lpstr>Parametric Equations</vt:lpstr>
      <vt:lpstr>Parametric Equations</vt:lpstr>
      <vt:lpstr>Parametric Equations</vt:lpstr>
      <vt:lpstr>Parametric Equations</vt:lpstr>
      <vt:lpstr>Parametric Equations</vt:lpstr>
      <vt:lpstr>Parametric Equations</vt:lpstr>
      <vt:lpstr>Parametric Equations</vt:lpstr>
      <vt:lpstr>Parametric Equations</vt:lpstr>
      <vt:lpstr>Parametric Equations</vt:lpstr>
      <vt:lpstr>Parametric Equations</vt:lpstr>
      <vt:lpstr>Parametric Equations</vt:lpstr>
      <vt:lpstr>Parametric Equations</vt:lpstr>
      <vt:lpstr>Parametric Equations</vt:lpstr>
      <vt:lpstr>Parametric Equations</vt:lpstr>
      <vt:lpstr>Parametric Equations</vt:lpstr>
      <vt:lpstr>Parametric Equations</vt:lpstr>
      <vt:lpstr>Parametric Equations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Gareth Westwater</cp:lastModifiedBy>
  <cp:revision>602</cp:revision>
  <dcterms:created xsi:type="dcterms:W3CDTF">2018-04-30T00:32:33Z</dcterms:created>
  <dcterms:modified xsi:type="dcterms:W3CDTF">2020-12-30T14:31:45Z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