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6" r:id="rId5"/>
    <p:sldId id="267" r:id="rId6"/>
    <p:sldId id="304" r:id="rId7"/>
    <p:sldId id="306" r:id="rId8"/>
    <p:sldId id="307" r:id="rId9"/>
    <p:sldId id="308" r:id="rId10"/>
    <p:sldId id="309" r:id="rId11"/>
    <p:sldId id="310" r:id="rId12"/>
    <p:sldId id="314" r:id="rId13"/>
    <p:sldId id="315" r:id="rId14"/>
    <p:sldId id="31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6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6.png"/><Relationship Id="rId13" Type="http://schemas.openxmlformats.org/officeDocument/2006/relationships/image" Target="../media/image363.png"/><Relationship Id="rId18" Type="http://schemas.openxmlformats.org/officeDocument/2006/relationships/image" Target="../media/image272.png"/><Relationship Id="rId3" Type="http://schemas.openxmlformats.org/officeDocument/2006/relationships/image" Target="../media/image273.png"/><Relationship Id="rId7" Type="http://schemas.openxmlformats.org/officeDocument/2006/relationships/image" Target="../media/image275.png"/><Relationship Id="rId12" Type="http://schemas.openxmlformats.org/officeDocument/2006/relationships/image" Target="../media/image362.png"/><Relationship Id="rId17" Type="http://schemas.openxmlformats.org/officeDocument/2006/relationships/image" Target="../media/image26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9.png"/><Relationship Id="rId1" Type="http://schemas.openxmlformats.org/officeDocument/2006/relationships/tags" Target="../tags/tag8.xml"/><Relationship Id="rId6" Type="http://schemas.openxmlformats.org/officeDocument/2006/relationships/image" Target="../media/image358.png"/><Relationship Id="rId11" Type="http://schemas.openxmlformats.org/officeDocument/2006/relationships/image" Target="../media/image361.png"/><Relationship Id="rId15" Type="http://schemas.openxmlformats.org/officeDocument/2006/relationships/image" Target="../media/image278.png"/><Relationship Id="rId10" Type="http://schemas.openxmlformats.org/officeDocument/2006/relationships/image" Target="../media/image360.png"/><Relationship Id="rId4" Type="http://schemas.openxmlformats.org/officeDocument/2006/relationships/image" Target="../media/image274.png"/><Relationship Id="rId9" Type="http://schemas.openxmlformats.org/officeDocument/2006/relationships/image" Target="../media/image359.png"/><Relationship Id="rId14" Type="http://schemas.openxmlformats.org/officeDocument/2006/relationships/image" Target="../media/image27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6.png"/><Relationship Id="rId13" Type="http://schemas.openxmlformats.org/officeDocument/2006/relationships/image" Target="../media/image368.png"/><Relationship Id="rId18" Type="http://schemas.openxmlformats.org/officeDocument/2006/relationships/image" Target="../media/image371.png"/><Relationship Id="rId3" Type="http://schemas.openxmlformats.org/officeDocument/2006/relationships/image" Target="../media/image273.png"/><Relationship Id="rId21" Type="http://schemas.openxmlformats.org/officeDocument/2006/relationships/image" Target="../media/image292.png"/><Relationship Id="rId7" Type="http://schemas.openxmlformats.org/officeDocument/2006/relationships/image" Target="../media/image365.png"/><Relationship Id="rId12" Type="http://schemas.openxmlformats.org/officeDocument/2006/relationships/image" Target="../media/image367.png"/><Relationship Id="rId17" Type="http://schemas.openxmlformats.org/officeDocument/2006/relationships/image" Target="../media/image37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69.png"/><Relationship Id="rId20" Type="http://schemas.openxmlformats.org/officeDocument/2006/relationships/image" Target="../media/image373.png"/><Relationship Id="rId1" Type="http://schemas.openxmlformats.org/officeDocument/2006/relationships/tags" Target="../tags/tag9.xml"/><Relationship Id="rId11" Type="http://schemas.openxmlformats.org/officeDocument/2006/relationships/image" Target="../media/image289.png"/><Relationship Id="rId24" Type="http://schemas.openxmlformats.org/officeDocument/2006/relationships/image" Target="../media/image279.png"/><Relationship Id="rId15" Type="http://schemas.openxmlformats.org/officeDocument/2006/relationships/image" Target="../media/image291.png"/><Relationship Id="rId23" Type="http://schemas.openxmlformats.org/officeDocument/2006/relationships/image" Target="../media/image272.png"/><Relationship Id="rId10" Type="http://schemas.openxmlformats.org/officeDocument/2006/relationships/image" Target="../media/image281.png"/><Relationship Id="rId19" Type="http://schemas.openxmlformats.org/officeDocument/2006/relationships/image" Target="../media/image372.png"/><Relationship Id="rId9" Type="http://schemas.openxmlformats.org/officeDocument/2006/relationships/image" Target="../media/image280.png"/><Relationship Id="rId14" Type="http://schemas.openxmlformats.org/officeDocument/2006/relationships/image" Target="../media/image290.png"/><Relationship Id="rId22" Type="http://schemas.openxmlformats.org/officeDocument/2006/relationships/image" Target="../media/image26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5.png"/><Relationship Id="rId13" Type="http://schemas.openxmlformats.org/officeDocument/2006/relationships/image" Target="../media/image287.png"/><Relationship Id="rId3" Type="http://schemas.openxmlformats.org/officeDocument/2006/relationships/image" Target="../media/image224.png"/><Relationship Id="rId7" Type="http://schemas.openxmlformats.org/officeDocument/2006/relationships/image" Target="../media/image284.png"/><Relationship Id="rId12" Type="http://schemas.openxmlformats.org/officeDocument/2006/relationships/image" Target="../media/image22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0.png"/><Relationship Id="rId1" Type="http://schemas.openxmlformats.org/officeDocument/2006/relationships/tags" Target="../tags/tag1.xml"/><Relationship Id="rId6" Type="http://schemas.openxmlformats.org/officeDocument/2006/relationships/image" Target="../media/image283.png"/><Relationship Id="rId11" Type="http://schemas.openxmlformats.org/officeDocument/2006/relationships/image" Target="../media/image227.png"/><Relationship Id="rId5" Type="http://schemas.openxmlformats.org/officeDocument/2006/relationships/image" Target="../media/image282.png"/><Relationship Id="rId15" Type="http://schemas.openxmlformats.org/officeDocument/2006/relationships/image" Target="../media/image229.png"/><Relationship Id="rId10" Type="http://schemas.openxmlformats.org/officeDocument/2006/relationships/image" Target="../media/image226.png"/><Relationship Id="rId4" Type="http://schemas.openxmlformats.org/officeDocument/2006/relationships/image" Target="../media/image225.png"/><Relationship Id="rId9" Type="http://schemas.openxmlformats.org/officeDocument/2006/relationships/image" Target="../media/image286.png"/><Relationship Id="rId14" Type="http://schemas.openxmlformats.org/officeDocument/2006/relationships/image" Target="../media/image28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6.png"/><Relationship Id="rId13" Type="http://schemas.openxmlformats.org/officeDocument/2006/relationships/image" Target="../media/image241.png"/><Relationship Id="rId18" Type="http://schemas.openxmlformats.org/officeDocument/2006/relationships/image" Target="../media/image246.png"/><Relationship Id="rId3" Type="http://schemas.openxmlformats.org/officeDocument/2006/relationships/image" Target="../media/image231.png"/><Relationship Id="rId7" Type="http://schemas.openxmlformats.org/officeDocument/2006/relationships/image" Target="../media/image235.png"/><Relationship Id="rId12" Type="http://schemas.openxmlformats.org/officeDocument/2006/relationships/image" Target="../media/image240.png"/><Relationship Id="rId17" Type="http://schemas.openxmlformats.org/officeDocument/2006/relationships/image" Target="../media/image24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4.png"/><Relationship Id="rId1" Type="http://schemas.openxmlformats.org/officeDocument/2006/relationships/tags" Target="../tags/tag2.xml"/><Relationship Id="rId6" Type="http://schemas.openxmlformats.org/officeDocument/2006/relationships/image" Target="../media/image234.png"/><Relationship Id="rId11" Type="http://schemas.openxmlformats.org/officeDocument/2006/relationships/image" Target="../media/image239.png"/><Relationship Id="rId5" Type="http://schemas.openxmlformats.org/officeDocument/2006/relationships/image" Target="../media/image233.png"/><Relationship Id="rId15" Type="http://schemas.openxmlformats.org/officeDocument/2006/relationships/image" Target="../media/image243.png"/><Relationship Id="rId10" Type="http://schemas.openxmlformats.org/officeDocument/2006/relationships/image" Target="../media/image238.png"/><Relationship Id="rId4" Type="http://schemas.openxmlformats.org/officeDocument/2006/relationships/image" Target="../media/image232.png"/><Relationship Id="rId9" Type="http://schemas.openxmlformats.org/officeDocument/2006/relationships/image" Target="../media/image237.png"/><Relationship Id="rId14" Type="http://schemas.openxmlformats.org/officeDocument/2006/relationships/image" Target="../media/image24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7.png"/><Relationship Id="rId13" Type="http://schemas.openxmlformats.org/officeDocument/2006/relationships/image" Target="../media/image232.png"/><Relationship Id="rId3" Type="http://schemas.openxmlformats.org/officeDocument/2006/relationships/image" Target="../media/image231.png"/><Relationship Id="rId7" Type="http://schemas.openxmlformats.org/officeDocument/2006/relationships/image" Target="../media/image307.png"/><Relationship Id="rId12" Type="http://schemas.openxmlformats.org/officeDocument/2006/relationships/image" Target="../media/image3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06.png"/><Relationship Id="rId11" Type="http://schemas.openxmlformats.org/officeDocument/2006/relationships/image" Target="../media/image311.png"/><Relationship Id="rId5" Type="http://schemas.openxmlformats.org/officeDocument/2006/relationships/image" Target="../media/image305.png"/><Relationship Id="rId10" Type="http://schemas.openxmlformats.org/officeDocument/2006/relationships/image" Target="../media/image310.png"/><Relationship Id="rId9" Type="http://schemas.openxmlformats.org/officeDocument/2006/relationships/image" Target="../media/image30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2.png"/><Relationship Id="rId13" Type="http://schemas.openxmlformats.org/officeDocument/2006/relationships/image" Target="../media/image257.png"/><Relationship Id="rId3" Type="http://schemas.openxmlformats.org/officeDocument/2006/relationships/image" Target="../media/image231.png"/><Relationship Id="rId7" Type="http://schemas.openxmlformats.org/officeDocument/2006/relationships/image" Target="../media/image251.png"/><Relationship Id="rId12" Type="http://schemas.openxmlformats.org/officeDocument/2006/relationships/image" Target="../media/image25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2.png"/><Relationship Id="rId1" Type="http://schemas.openxmlformats.org/officeDocument/2006/relationships/tags" Target="../tags/tag4.xml"/><Relationship Id="rId6" Type="http://schemas.openxmlformats.org/officeDocument/2006/relationships/image" Target="../media/image250.png"/><Relationship Id="rId11" Type="http://schemas.openxmlformats.org/officeDocument/2006/relationships/image" Target="../media/image255.png"/><Relationship Id="rId5" Type="http://schemas.openxmlformats.org/officeDocument/2006/relationships/image" Target="../media/image249.png"/><Relationship Id="rId15" Type="http://schemas.openxmlformats.org/officeDocument/2006/relationships/image" Target="../media/image259.png"/><Relationship Id="rId10" Type="http://schemas.openxmlformats.org/officeDocument/2006/relationships/image" Target="../media/image254.png"/><Relationship Id="rId4" Type="http://schemas.openxmlformats.org/officeDocument/2006/relationships/image" Target="../media/image248.png"/><Relationship Id="rId9" Type="http://schemas.openxmlformats.org/officeDocument/2006/relationships/image" Target="../media/image253.png"/><Relationship Id="rId14" Type="http://schemas.openxmlformats.org/officeDocument/2006/relationships/image" Target="../media/image25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2.png"/><Relationship Id="rId13" Type="http://schemas.openxmlformats.org/officeDocument/2006/relationships/image" Target="../media/image232.png"/><Relationship Id="rId3" Type="http://schemas.openxmlformats.org/officeDocument/2006/relationships/image" Target="../media/image231.png"/><Relationship Id="rId12" Type="http://schemas.openxmlformats.org/officeDocument/2006/relationships/image" Target="../media/image26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3.png"/><Relationship Id="rId1" Type="http://schemas.openxmlformats.org/officeDocument/2006/relationships/tags" Target="../tags/tag5.xml"/><Relationship Id="rId11" Type="http://schemas.openxmlformats.org/officeDocument/2006/relationships/image" Target="../media/image261.png"/><Relationship Id="rId15" Type="http://schemas.openxmlformats.org/officeDocument/2006/relationships/image" Target="../media/image249.png"/><Relationship Id="rId10" Type="http://schemas.openxmlformats.org/officeDocument/2006/relationships/image" Target="../media/image324.png"/><Relationship Id="rId4" Type="http://schemas.openxmlformats.org/officeDocument/2006/relationships/image" Target="../media/image260.png"/><Relationship Id="rId9" Type="http://schemas.openxmlformats.org/officeDocument/2006/relationships/image" Target="../media/image323.png"/><Relationship Id="rId14" Type="http://schemas.openxmlformats.org/officeDocument/2006/relationships/image" Target="../media/image24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5.png"/><Relationship Id="rId13" Type="http://schemas.openxmlformats.org/officeDocument/2006/relationships/image" Target="../media/image330.png"/><Relationship Id="rId18" Type="http://schemas.openxmlformats.org/officeDocument/2006/relationships/image" Target="../media/image249.png"/><Relationship Id="rId3" Type="http://schemas.openxmlformats.org/officeDocument/2006/relationships/image" Target="../media/image231.png"/><Relationship Id="rId12" Type="http://schemas.openxmlformats.org/officeDocument/2006/relationships/image" Target="../media/image329.png"/><Relationship Id="rId17" Type="http://schemas.openxmlformats.org/officeDocument/2006/relationships/image" Target="../media/image24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0.png"/><Relationship Id="rId1" Type="http://schemas.openxmlformats.org/officeDocument/2006/relationships/tags" Target="../tags/tag6.xml"/><Relationship Id="rId11" Type="http://schemas.openxmlformats.org/officeDocument/2006/relationships/image" Target="../media/image264.png"/><Relationship Id="rId15" Type="http://schemas.openxmlformats.org/officeDocument/2006/relationships/image" Target="../media/image232.png"/><Relationship Id="rId10" Type="http://schemas.openxmlformats.org/officeDocument/2006/relationships/image" Target="../media/image327.png"/><Relationship Id="rId9" Type="http://schemas.openxmlformats.org/officeDocument/2006/relationships/image" Target="../media/image326.png"/><Relationship Id="rId14" Type="http://schemas.openxmlformats.org/officeDocument/2006/relationships/image" Target="../media/image26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3.png"/><Relationship Id="rId13" Type="http://schemas.openxmlformats.org/officeDocument/2006/relationships/image" Target="../media/image269.png"/><Relationship Id="rId3" Type="http://schemas.openxmlformats.org/officeDocument/2006/relationships/image" Target="../media/image266.png"/><Relationship Id="rId7" Type="http://schemas.openxmlformats.org/officeDocument/2006/relationships/image" Target="../media/image352.png"/><Relationship Id="rId12" Type="http://schemas.openxmlformats.org/officeDocument/2006/relationships/image" Target="../media/image26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2.png"/><Relationship Id="rId1" Type="http://schemas.openxmlformats.org/officeDocument/2006/relationships/tags" Target="../tags/tag7.xml"/><Relationship Id="rId6" Type="http://schemas.openxmlformats.org/officeDocument/2006/relationships/image" Target="../media/image351.png"/><Relationship Id="rId11" Type="http://schemas.openxmlformats.org/officeDocument/2006/relationships/image" Target="../media/image356.png"/><Relationship Id="rId5" Type="http://schemas.openxmlformats.org/officeDocument/2006/relationships/image" Target="../media/image350.png"/><Relationship Id="rId15" Type="http://schemas.openxmlformats.org/officeDocument/2006/relationships/image" Target="../media/image271.png"/><Relationship Id="rId10" Type="http://schemas.openxmlformats.org/officeDocument/2006/relationships/image" Target="../media/image355.png"/><Relationship Id="rId4" Type="http://schemas.openxmlformats.org/officeDocument/2006/relationships/image" Target="../media/image267.png"/><Relationship Id="rId9" Type="http://schemas.openxmlformats.org/officeDocument/2006/relationships/image" Target="../media/image354.png"/><Relationship Id="rId14" Type="http://schemas.openxmlformats.org/officeDocument/2006/relationships/image" Target="../media/image2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655502" y="2350041"/>
            <a:ext cx="597310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reflection blurRad="6350" stA="53000" endA="300" endPos="35500" dir="5400000" sy="-90000" algn="bl" rotWithShape="0"/>
                </a:effectLst>
                <a:latin typeface="Weathered SF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reflection blurRad="6350" stA="53000" endA="300" endPos="35500" dir="5400000" sy="-90000" algn="bl" rotWithShape="0"/>
                </a:effectLst>
                <a:latin typeface="Weathered SF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Exercise 8E</a:t>
            </a:r>
            <a:endParaRPr lang="ja-JP" altLang="en-US" sz="7200" b="0" cap="none" spc="0" dirty="0">
              <a:ln w="19050">
                <a:solidFill>
                  <a:schemeClr val="tx1"/>
                </a:solidFill>
              </a:ln>
              <a:solidFill>
                <a:schemeClr val="accent4"/>
              </a:solidFill>
              <a:effectLst>
                <a:reflection blurRad="6350" stA="53000" endA="300" endPos="35500" dir="5400000" sy="-90000" algn="bl" rotWithShape="0"/>
              </a:effectLst>
              <a:latin typeface="Weathered SF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322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581400" cy="5257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where you have to integrate vectors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GB" sz="1400" dirty="0">
                    <a:latin typeface="Comic Sans MS" pitchFamily="66" charset="0"/>
                  </a:rPr>
                  <a:t>The velocity of a particle at time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 is given by:</a:t>
                </a:r>
              </a:p>
              <a:p>
                <a:pPr marL="0" indent="0" algn="ctr">
                  <a:lnSpc>
                    <a:spcPct val="100000"/>
                  </a:lnSpc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GB" sz="1400" dirty="0">
                    <a:latin typeface="Comic Sans MS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with respect to a fixed origin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 – 4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1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Find the position vector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after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</a:t>
                </a:r>
              </a:p>
              <a:p>
                <a:pPr algn="ctr">
                  <a:lnSpc>
                    <a:spcPct val="100000"/>
                  </a:lnSpc>
                  <a:buAutoNum type="alphaLcParenR"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GB" sz="1400" dirty="0">
                    <a:latin typeface="Comic Sans MS" pitchFamily="66" charset="0"/>
                  </a:rPr>
                  <a:t>A second particle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moves with constant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400" b="1" i="1" dirty="0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 dirty="0" smtClean="0">
                            <a:latin typeface="Cambria Math" panose="02040503050406030204" pitchFamily="18" charset="0"/>
                          </a:rPr>
                          <m:t> + 4</m:t>
                        </m:r>
                        <m:r>
                          <a:rPr lang="en-GB" sz="1400" b="1" i="1" dirty="0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.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 = 0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the position vector of Q with respect to the origin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GB" sz="1400" dirty="0">
                    <a:latin typeface="Comic Sans MS" pitchFamily="66" charset="0"/>
                  </a:rPr>
                  <a:t>b) Prove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collide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581400" cy="5257800"/>
              </a:xfrm>
              <a:blipFill>
                <a:blip r:embed="rId3"/>
                <a:stretch>
                  <a:fillRect t="-232" r="-1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10000" y="1524000"/>
                <a:ext cx="52578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If the particles collide, there must be a time for which their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components are both the same</a:t>
                </a: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Find the time for which either the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𝒊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’s or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’s are equal, and check if it works for the other component</a:t>
                </a:r>
                <a:endParaRPr lang="en-GB" sz="1400" baseline="-25000" dirty="0">
                  <a:solidFill>
                    <a:srgbClr val="FF0000"/>
                  </a:solidFill>
                  <a:latin typeface="Comic Sans MS" pitchFamily="66" charset="0"/>
                  <a:sym typeface="Wingdings" pitchFamily="2" charset="2"/>
                </a:endParaRP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Start by finding an equation for the position vector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𝑄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𝑡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524000"/>
                <a:ext cx="5257800" cy="1384995"/>
              </a:xfrm>
              <a:prstGeom prst="rect">
                <a:avLst/>
              </a:prstGeom>
              <a:blipFill>
                <a:blip r:embed="rId4"/>
                <a:stretch>
                  <a:fillRect l="-232" t="-881" r="-927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19600" y="30480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𝒗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048000"/>
                <a:ext cx="1447800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629400" y="3124200"/>
                <a:ext cx="1981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Integrate to find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include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4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124200"/>
                <a:ext cx="1981200" cy="523220"/>
              </a:xfrm>
              <a:prstGeom prst="rect">
                <a:avLst/>
              </a:prstGeom>
              <a:blipFill>
                <a:blip r:embed="rId7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6324600" y="3657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324600" y="32004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324600" y="41148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6" name="Straight Connector 45"/>
          <p:cNvCxnSpPr/>
          <p:nvPr/>
        </p:nvCxnSpPr>
        <p:spPr>
          <a:xfrm>
            <a:off x="4114800" y="4800600"/>
            <a:ext cx="4724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629400" y="373380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the values given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705600" y="4191000"/>
                <a:ext cx="8382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191000"/>
                <a:ext cx="838200" cy="304800"/>
              </a:xfrm>
              <a:prstGeom prst="rect">
                <a:avLst/>
              </a:prstGeom>
              <a:blipFill>
                <a:blip r:embed="rId8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419600" y="3505200"/>
                <a:ext cx="1905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505200"/>
                <a:ext cx="1905000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419600" y="3962400"/>
                <a:ext cx="2209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=8(0)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+4(0)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962400"/>
                <a:ext cx="2209800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495800" y="44196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419600"/>
                <a:ext cx="8382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419600" y="5029200"/>
                <a:ext cx="1905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029200"/>
                <a:ext cx="1905000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419600" y="5486400"/>
                <a:ext cx="1905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486400"/>
                <a:ext cx="1905000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419600" y="5943600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=(8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+2)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943600"/>
                <a:ext cx="1981200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6096000" y="5181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>
            <a:off x="6096000" y="56388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477000" y="5105400"/>
                <a:ext cx="1524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the value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we have</a:t>
                </a:r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105400"/>
                <a:ext cx="1524000" cy="523220"/>
              </a:xfrm>
              <a:prstGeom prst="rect">
                <a:avLst/>
              </a:prstGeom>
              <a:blipFill>
                <a:blip r:embed="rId14"/>
                <a:stretch>
                  <a:fillRect l="-400" t="-2353" r="-4000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477000" y="5638800"/>
                <a:ext cx="2209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Group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 and factorise</a:t>
                </a:r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638800"/>
                <a:ext cx="2209800" cy="523220"/>
              </a:xfrm>
              <a:prstGeom prst="rect">
                <a:avLst/>
              </a:prstGeom>
              <a:blipFill>
                <a:blip r:embed="rId15"/>
                <a:stretch>
                  <a:fillRect t="-2326" r="-1657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093432" y="6264675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=(8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+2)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+4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432" y="6264675"/>
                <a:ext cx="1981200" cy="307777"/>
              </a:xfrm>
              <a:prstGeom prst="rect">
                <a:avLst/>
              </a:prstGeom>
              <a:blipFill>
                <a:blip r:embed="rId1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/>
          <p:cNvSpPr/>
          <p:nvPr/>
        </p:nvSpPr>
        <p:spPr>
          <a:xfrm>
            <a:off x="5867400" y="5029200"/>
            <a:ext cx="304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5867400" y="5486400"/>
            <a:ext cx="304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8B4BDEAA-CB9E-4F18-9F16-A956DF9E6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コンテンツ プレースホルダー 2">
            <a:extLst>
              <a:ext uri="{FF2B5EF4-FFF2-40B4-BE49-F238E27FC236}">
                <a16:creationId xmlns:a16="http://schemas.microsoft.com/office/drawing/2014/main" id="{AEA58BD9-8A51-4174-986F-C0A921171479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9">
                <a:extLst>
                  <a:ext uri="{FF2B5EF4-FFF2-40B4-BE49-F238E27FC236}">
                    <a16:creationId xmlns:a16="http://schemas.microsoft.com/office/drawing/2014/main" id="{A57C9BDD-3E4B-4B36-85FD-9E5C3023838D}"/>
                  </a:ext>
                </a:extLst>
              </p:cNvPr>
              <p:cNvSpPr txBox="1"/>
              <p:nvPr/>
            </p:nvSpPr>
            <p:spPr>
              <a:xfrm>
                <a:off x="1013534" y="3008790"/>
                <a:ext cx="19698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−8</m:t>
                          </m:r>
                        </m:e>
                      </m:d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+5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9" name="TextBox 9">
                <a:extLst>
                  <a:ext uri="{FF2B5EF4-FFF2-40B4-BE49-F238E27FC236}">
                    <a16:creationId xmlns:a16="http://schemas.microsoft.com/office/drawing/2014/main" id="{A57C9BDD-3E4B-4B36-85FD-9E5C302383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534" y="3008790"/>
                <a:ext cx="1969835" cy="338554"/>
              </a:xfrm>
              <a:prstGeom prst="rect">
                <a:avLst/>
              </a:prstGeom>
              <a:blipFill>
                <a:blip r:embed="rId1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0">
                <a:extLst>
                  <a:ext uri="{FF2B5EF4-FFF2-40B4-BE49-F238E27FC236}">
                    <a16:creationId xmlns:a16="http://schemas.microsoft.com/office/drawing/2014/main" id="{F88CC31F-903A-4049-AA86-896FDDA78E14}"/>
                  </a:ext>
                </a:extLst>
              </p:cNvPr>
              <p:cNvSpPr txBox="1"/>
              <p:nvPr/>
            </p:nvSpPr>
            <p:spPr>
              <a:xfrm>
                <a:off x="582967" y="4658556"/>
                <a:ext cx="3124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−8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+(5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−4)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0">
                <a:extLst>
                  <a:ext uri="{FF2B5EF4-FFF2-40B4-BE49-F238E27FC236}">
                    <a16:creationId xmlns:a16="http://schemas.microsoft.com/office/drawing/2014/main" id="{F88CC31F-903A-4049-AA86-896FDDA78E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67" y="4658556"/>
                <a:ext cx="3124200" cy="307777"/>
              </a:xfrm>
              <a:prstGeom prst="rect">
                <a:avLst/>
              </a:prstGeom>
              <a:blipFill>
                <a:blip r:embed="rId18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6130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2" grpId="0"/>
      <p:bldP spid="43" grpId="0" animBg="1"/>
      <p:bldP spid="44" grpId="0" animBg="1"/>
      <p:bldP spid="45" grpId="0" animBg="1"/>
      <p:bldP spid="47" grpId="0"/>
      <p:bldP spid="48" grpId="0"/>
      <p:bldP spid="55" grpId="0"/>
      <p:bldP spid="57" grpId="0"/>
      <p:bldP spid="58" grpId="0"/>
      <p:bldP spid="59" grpId="0"/>
      <p:bldP spid="60" grpId="0"/>
      <p:bldP spid="61" grpId="0"/>
      <p:bldP spid="62" grpId="0" animBg="1"/>
      <p:bldP spid="63" grpId="0" animBg="1"/>
      <p:bldP spid="64" grpId="0"/>
      <p:bldP spid="65" grpId="0"/>
      <p:bldP spid="66" grpId="0"/>
      <p:bldP spid="67" grpId="0" animBg="1"/>
      <p:bldP spid="67" grpId="1" animBg="1"/>
      <p:bldP spid="68" grpId="0" animBg="1"/>
      <p:bldP spid="6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581400" cy="5257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where you have to integrate vectors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GB" sz="1400" dirty="0">
                    <a:latin typeface="Comic Sans MS" pitchFamily="66" charset="0"/>
                  </a:rPr>
                  <a:t>The velocity of a particle at time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 is given by:</a:t>
                </a:r>
              </a:p>
              <a:p>
                <a:pPr marL="0" indent="0" algn="ctr">
                  <a:lnSpc>
                    <a:spcPct val="100000"/>
                  </a:lnSpc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GB" sz="1400" dirty="0">
                    <a:latin typeface="Comic Sans MS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with respect to a fixed origin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 – 4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1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Find the position vector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after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</a:t>
                </a:r>
              </a:p>
              <a:p>
                <a:pPr algn="ctr">
                  <a:lnSpc>
                    <a:spcPct val="100000"/>
                  </a:lnSpc>
                  <a:buAutoNum type="alphaLcParenR"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GB" sz="1400" dirty="0">
                    <a:latin typeface="Comic Sans MS" pitchFamily="66" charset="0"/>
                  </a:rPr>
                  <a:t>A second particle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moves with constant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 + 4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1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. When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 = 0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the position vector of Q with respect to the origin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GB" sz="1400" dirty="0">
                    <a:latin typeface="Comic Sans MS" pitchFamily="66" charset="0"/>
                  </a:rPr>
                  <a:t>b) Prove that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collide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581400" cy="5257800"/>
              </a:xfrm>
              <a:blipFill>
                <a:blip r:embed="rId3"/>
                <a:stretch>
                  <a:fillRect t="-232" r="-1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172200" y="1752600"/>
                <a:ext cx="2734102" cy="318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−8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+(5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−4)</m:t>
                      </m:r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1752600"/>
                <a:ext cx="2734102" cy="318448"/>
              </a:xfrm>
              <a:prstGeom prst="rect">
                <a:avLst/>
              </a:prstGeom>
              <a:blipFill rotWithShape="1">
                <a:blip r:embed="rId7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62400" y="1766248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=(8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+2)</m:t>
                      </m:r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+4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766248"/>
                <a:ext cx="1981200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39000" y="1447800"/>
                <a:ext cx="642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u="sng" dirty="0">
                    <a:latin typeface="Comic Sans MS" pitchFamily="66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GB" sz="1400" i="1" u="sng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u="sng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447800"/>
                <a:ext cx="642676" cy="307777"/>
              </a:xfrm>
              <a:prstGeom prst="rect">
                <a:avLst/>
              </a:prstGeom>
              <a:blipFill>
                <a:blip r:embed="rId9"/>
                <a:stretch>
                  <a:fillRect l="-2857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648200" y="1447800"/>
                <a:ext cx="6547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u="sng" dirty="0">
                    <a:latin typeface="Comic Sans MS" pitchFamily="66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GB" sz="1400" i="1" u="sng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GB" sz="1400" u="sng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447800"/>
                <a:ext cx="654795" cy="307777"/>
              </a:xfrm>
              <a:prstGeom prst="rect">
                <a:avLst/>
              </a:prstGeom>
              <a:blipFill>
                <a:blip r:embed="rId10"/>
                <a:stretch>
                  <a:fillRect l="-2804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133600"/>
                <a:ext cx="5029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for which the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 are equal (this is easier than comparing the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terms!)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133600"/>
                <a:ext cx="5029200" cy="523220"/>
              </a:xfrm>
              <a:prstGeom prst="rect">
                <a:avLst/>
              </a:prstGeom>
              <a:blipFill>
                <a:blip r:embed="rId11"/>
                <a:stretch>
                  <a:fillRect t="-2326" r="-848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5410200" y="1752600"/>
            <a:ext cx="228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8001000" y="17526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62400" y="2667000"/>
                <a:ext cx="11215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667000"/>
                <a:ext cx="1121524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038600" y="3048000"/>
                <a:ext cx="685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048000"/>
                <a:ext cx="68580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4876800" y="28194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81600" y="2819400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Solve for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819400"/>
                <a:ext cx="1295400" cy="307777"/>
              </a:xfrm>
              <a:prstGeom prst="rect">
                <a:avLst/>
              </a:prstGeom>
              <a:blipFill>
                <a:blip r:embed="rId14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86200" y="3352800"/>
                <a:ext cx="5105400" cy="1744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So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seconds, the particles have the same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component (16)</a:t>
                </a:r>
              </a:p>
              <a:p>
                <a:pPr algn="ctr"/>
                <a:endParaRPr lang="en-GB" sz="14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This does not necessarily mean they collide, just that they are in the same position </a:t>
                </a:r>
                <a:r>
                  <a:rPr lang="en-GB" sz="1400" u="sng" dirty="0">
                    <a:solidFill>
                      <a:srgbClr val="FF0000"/>
                    </a:solidFill>
                    <a:latin typeface="Comic Sans MS" pitchFamily="66" charset="0"/>
                  </a:rPr>
                  <a:t>vertically</a:t>
                </a:r>
              </a:p>
              <a:p>
                <a:pPr marL="285750" indent="-285750" algn="ctr">
                  <a:buFont typeface="Wingdings"/>
                  <a:buChar char="à"/>
                </a:pP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See if they are also in the same horizontal position by subbing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𝑡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=4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 into the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𝒊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 components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352800"/>
                <a:ext cx="5105400" cy="1744067"/>
              </a:xfrm>
              <a:prstGeom prst="rect">
                <a:avLst/>
              </a:prstGeom>
              <a:blipFill>
                <a:blip r:embed="rId15"/>
                <a:stretch>
                  <a:fillRect t="-699" b="-2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4572000" y="17526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705600" y="1752600"/>
            <a:ext cx="990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648200" y="533400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8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334000"/>
                <a:ext cx="762000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7315200" y="5029200"/>
            <a:ext cx="6206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For P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724400" y="5029200"/>
            <a:ext cx="6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For 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495800" y="56388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8(4)+2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638800"/>
                <a:ext cx="1066800" cy="307777"/>
              </a:xfrm>
              <a:prstGeom prst="rect">
                <a:avLst/>
              </a:prstGeom>
              <a:blipFill rotWithShape="1">
                <a:blip r:embed="rId1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724400" y="5943600"/>
                <a:ext cx="685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=34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943600"/>
                <a:ext cx="685800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086600" y="5334000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−8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5334000"/>
                <a:ext cx="1143000" cy="30777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934200" y="5638800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(4)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− 8(4)+2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5638800"/>
                <a:ext cx="1371600" cy="307777"/>
              </a:xfrm>
              <a:prstGeom prst="rect">
                <a:avLst/>
              </a:prstGeom>
              <a:blipFill rotWithShape="1">
                <a:blip r:embed="rId2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7315200" y="5943600"/>
                <a:ext cx="685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=34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5943600"/>
                <a:ext cx="685800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462291" y="6275033"/>
                <a:ext cx="576160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So the particles collide after 4 seconds at position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(34</m:t>
                    </m:r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+ 16</m:t>
                    </m:r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2291" y="6275033"/>
                <a:ext cx="5761609" cy="307777"/>
              </a:xfrm>
              <a:prstGeom prst="rect">
                <a:avLst/>
              </a:prstGeom>
              <a:blipFill>
                <a:blip r:embed="rId21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タイトル 1">
            <a:extLst>
              <a:ext uri="{FF2B5EF4-FFF2-40B4-BE49-F238E27FC236}">
                <a16:creationId xmlns:a16="http://schemas.microsoft.com/office/drawing/2014/main" id="{8A379DA3-62E0-422E-99C2-2D0F43522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コンテンツ プレースホルダー 2">
            <a:extLst>
              <a:ext uri="{FF2B5EF4-FFF2-40B4-BE49-F238E27FC236}">
                <a16:creationId xmlns:a16="http://schemas.microsoft.com/office/drawing/2014/main" id="{385FDAA6-9356-4476-93B2-F6B3EB0DD3C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9">
                <a:extLst>
                  <a:ext uri="{FF2B5EF4-FFF2-40B4-BE49-F238E27FC236}">
                    <a16:creationId xmlns:a16="http://schemas.microsoft.com/office/drawing/2014/main" id="{9E904A6D-6C3D-43EB-AEAA-492AD9B4604F}"/>
                  </a:ext>
                </a:extLst>
              </p:cNvPr>
              <p:cNvSpPr txBox="1"/>
              <p:nvPr/>
            </p:nvSpPr>
            <p:spPr>
              <a:xfrm>
                <a:off x="1013534" y="3008790"/>
                <a:ext cx="19698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−8</m:t>
                          </m:r>
                        </m:e>
                      </m:d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+5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4" name="TextBox 9">
                <a:extLst>
                  <a:ext uri="{FF2B5EF4-FFF2-40B4-BE49-F238E27FC236}">
                    <a16:creationId xmlns:a16="http://schemas.microsoft.com/office/drawing/2014/main" id="{9E904A6D-6C3D-43EB-AEAA-492AD9B46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534" y="3008790"/>
                <a:ext cx="1969835" cy="338554"/>
              </a:xfrm>
              <a:prstGeom prst="rect">
                <a:avLst/>
              </a:prstGeom>
              <a:blipFill>
                <a:blip r:embed="rId2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30">
                <a:extLst>
                  <a:ext uri="{FF2B5EF4-FFF2-40B4-BE49-F238E27FC236}">
                    <a16:creationId xmlns:a16="http://schemas.microsoft.com/office/drawing/2014/main" id="{445E08AA-3D05-4453-B7BA-08B4F2CFA169}"/>
                  </a:ext>
                </a:extLst>
              </p:cNvPr>
              <p:cNvSpPr txBox="1"/>
              <p:nvPr/>
            </p:nvSpPr>
            <p:spPr>
              <a:xfrm>
                <a:off x="582967" y="4658556"/>
                <a:ext cx="3124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−8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+(5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−4)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30">
                <a:extLst>
                  <a:ext uri="{FF2B5EF4-FFF2-40B4-BE49-F238E27FC236}">
                    <a16:creationId xmlns:a16="http://schemas.microsoft.com/office/drawing/2014/main" id="{445E08AA-3D05-4453-B7BA-08B4F2CFA1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67" y="4658556"/>
                <a:ext cx="3124200" cy="307777"/>
              </a:xfrm>
              <a:prstGeom prst="rect">
                <a:avLst/>
              </a:prstGeom>
              <a:blipFill>
                <a:blip r:embed="rId2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65">
                <a:extLst>
                  <a:ext uri="{FF2B5EF4-FFF2-40B4-BE49-F238E27FC236}">
                    <a16:creationId xmlns:a16="http://schemas.microsoft.com/office/drawing/2014/main" id="{1917BC3B-2B96-4130-B54D-70C5E67AAA83}"/>
                  </a:ext>
                </a:extLst>
              </p:cNvPr>
              <p:cNvSpPr txBox="1"/>
              <p:nvPr/>
            </p:nvSpPr>
            <p:spPr>
              <a:xfrm>
                <a:off x="1093432" y="6264675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=(8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+2)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+4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65">
                <a:extLst>
                  <a:ext uri="{FF2B5EF4-FFF2-40B4-BE49-F238E27FC236}">
                    <a16:creationId xmlns:a16="http://schemas.microsoft.com/office/drawing/2014/main" id="{1917BC3B-2B96-4130-B54D-70C5E67AAA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432" y="6264675"/>
                <a:ext cx="1981200" cy="307777"/>
              </a:xfrm>
              <a:prstGeom prst="rect">
                <a:avLst/>
              </a:prstGeom>
              <a:blipFill>
                <a:blip r:embed="rId2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30847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2" grpId="1" animBg="1"/>
      <p:bldP spid="39" grpId="0" animBg="1"/>
      <p:bldP spid="39" grpId="1" animBg="1"/>
      <p:bldP spid="13" grpId="0"/>
      <p:bldP spid="41" grpId="0"/>
      <p:bldP spid="49" grpId="0" animBg="1"/>
      <p:bldP spid="50" grpId="0"/>
      <p:bldP spid="52" grpId="0" animBg="1"/>
      <p:bldP spid="53" grpId="0" animBg="1"/>
      <p:bldP spid="54" grpId="0"/>
      <p:bldP spid="56" grpId="0"/>
      <p:bldP spid="69" grpId="0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AE8B71B9-DE42-442D-A3DC-B788EEEB313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8600" y="1600200"/>
                <a:ext cx="3276600" cy="487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where you have to integrate vectors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buFont typeface="Arial" panose="020B0604020202020204" pitchFamily="34" charset="0"/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Similar to differentiating, when integrating, you need to integrate the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𝒊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components and the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components separately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constant (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) will also be a vector, possibly with both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𝒊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parts included…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AE8B71B9-DE42-442D-A3DC-B788EEEB31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600200"/>
                <a:ext cx="3276600" cy="4876800"/>
              </a:xfrm>
              <a:prstGeom prst="rect">
                <a:avLst/>
              </a:prstGeom>
              <a:blipFill>
                <a:blip r:embed="rId2"/>
                <a:stretch>
                  <a:fillRect t="-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530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where you have to integrate vectors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moving in a plane.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seconds, its velocity,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is given by: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with respect to a fixed origin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 – 3</m:t>
                    </m:r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 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  <a:blipFill>
                <a:blip r:embed="rId3"/>
                <a:stretch>
                  <a:fillRect l="-372" t="-250" r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20066" y="3364636"/>
                <a:ext cx="1551387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066" y="3364636"/>
                <a:ext cx="1551387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88976" y="1524000"/>
                <a:ext cx="1551387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976" y="1524000"/>
                <a:ext cx="1551387" cy="55335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88976" y="2209800"/>
                <a:ext cx="2065502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𝒓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976" y="2209800"/>
                <a:ext cx="2065502" cy="5864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03176" y="2971800"/>
                <a:ext cx="3122906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(2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(0)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176" y="2971800"/>
                <a:ext cx="3122906" cy="58644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03176" y="3733800"/>
                <a:ext cx="14296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(2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)=</m:t>
                      </m:r>
                      <m:r>
                        <a:rPr lang="en-GB" sz="160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176" y="3733800"/>
                <a:ext cx="1429622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4419600"/>
                <a:ext cx="2551852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𝒓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419600"/>
                <a:ext cx="2551852" cy="58644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031776" y="4267200"/>
            <a:ext cx="4655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>
            <a:off x="6393976" y="1828800"/>
            <a:ext cx="3810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98776" y="1905000"/>
                <a:ext cx="2133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Integrate each term, remember to include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4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776" y="1905000"/>
                <a:ext cx="2133600" cy="523220"/>
              </a:xfrm>
              <a:prstGeom prst="rect">
                <a:avLst/>
              </a:prstGeom>
              <a:blipFill>
                <a:blip r:embed="rId10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6698776" y="2590800"/>
            <a:ext cx="3810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698776" y="3352800"/>
            <a:ext cx="3810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44436" y="2667000"/>
                <a:ext cx="2133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the position vector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=(2</m:t>
                    </m:r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– 3</m:t>
                    </m:r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436" y="2667000"/>
                <a:ext cx="2133600" cy="523220"/>
              </a:xfrm>
              <a:prstGeom prst="rect">
                <a:avLst/>
              </a:prstGeom>
              <a:blipFill>
                <a:blip r:embed="rId11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27376" y="3276600"/>
                <a:ext cx="22098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(you might need to group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 and rearrange!)</a:t>
                </a:r>
                <a:endParaRPr lang="en-GB" sz="14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376" y="3276600"/>
                <a:ext cx="2209800" cy="738664"/>
              </a:xfrm>
              <a:prstGeom prst="rect">
                <a:avLst/>
              </a:prstGeom>
              <a:blipFill>
                <a:blip r:embed="rId12"/>
                <a:stretch>
                  <a:fillRect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6248400" y="2286000"/>
            <a:ext cx="304800" cy="457200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6324600" y="4572000"/>
            <a:ext cx="762000" cy="381000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572000" y="5105400"/>
                <a:ext cx="255653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𝒓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05400"/>
                <a:ext cx="2556534" cy="586443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72000" y="5791200"/>
                <a:ext cx="2907399" cy="6505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𝒓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600" i="1"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791200"/>
                <a:ext cx="2907399" cy="650563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7239000" y="5486400"/>
            <a:ext cx="3810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7239000" y="4800600"/>
            <a:ext cx="3810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533443" y="4836110"/>
                <a:ext cx="16105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Putting the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 together</a:t>
                </a:r>
                <a:endParaRPr lang="en-GB" sz="14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3443" y="4836110"/>
                <a:ext cx="1610557" cy="523220"/>
              </a:xfrm>
              <a:prstGeom prst="rect">
                <a:avLst/>
              </a:prstGeom>
              <a:blipFill>
                <a:blip r:embed="rId15"/>
                <a:stretch>
                  <a:fillRect t="-1163" r="-3030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620000" y="5486400"/>
                <a:ext cx="1524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Factorising the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 separately</a:t>
                </a:r>
                <a:endParaRPr lang="en-GB" sz="14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5486400"/>
                <a:ext cx="1524000" cy="738664"/>
              </a:xfrm>
              <a:prstGeom prst="rect">
                <a:avLst/>
              </a:prstGeom>
              <a:blipFill>
                <a:blip r:embed="rId16"/>
                <a:stretch>
                  <a:fillRect t="-1653" r="-2000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タイトル 1">
            <a:extLst>
              <a:ext uri="{FF2B5EF4-FFF2-40B4-BE49-F238E27FC236}">
                <a16:creationId xmlns:a16="http://schemas.microsoft.com/office/drawing/2014/main" id="{588969E9-169B-4200-B0C1-5F0CE5521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コンテンツ プレースホルダー 2">
            <a:extLst>
              <a:ext uri="{FF2B5EF4-FFF2-40B4-BE49-F238E27FC236}">
                <a16:creationId xmlns:a16="http://schemas.microsoft.com/office/drawing/2014/main" id="{8FA4BBF1-B30A-412D-B279-373D3492CD4E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16E09E1-3B13-4726-9DBB-50DBF0D5C8F8}"/>
              </a:ext>
            </a:extLst>
          </p:cNvPr>
          <p:cNvSpPr txBox="1"/>
          <p:nvPr/>
        </p:nvSpPr>
        <p:spPr>
          <a:xfrm>
            <a:off x="3422210" y="1241467"/>
            <a:ext cx="5658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We need to integrate the velocity to find the position vector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221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 animBg="1"/>
      <p:bldP spid="22" grpId="1" animBg="1"/>
      <p:bldP spid="25" grpId="0" animBg="1"/>
      <p:bldP spid="25" grpId="1" animBg="1"/>
      <p:bldP spid="26" grpId="0"/>
      <p:bldP spid="27" grpId="0"/>
      <p:bldP spid="29" grpId="0" animBg="1"/>
      <p:bldP spid="30" grpId="0" animBg="1"/>
      <p:bldP spid="31" grpId="0"/>
      <p:bldP spid="32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5052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where you have to integrate vectors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moving in a plane so that,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seconds, its acceleration is: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the velocity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and the position vector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 dirty="0" smtClean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GB" sz="1400" b="1" i="1" dirty="0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 dirty="0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400" b="1" i="1" dirty="0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with respect to a fixed origin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 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angle between the direction of motion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distance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505200" cy="4876800"/>
              </a:xfrm>
              <a:blipFill>
                <a:blip r:embed="rId3"/>
                <a:stretch>
                  <a:fillRect l="-348" t="-250" r="-2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57922" y="3141955"/>
                <a:ext cx="19831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𝒋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922" y="3141955"/>
                <a:ext cx="1983172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800600" y="1808430"/>
                <a:ext cx="13312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808430"/>
                <a:ext cx="1331262" cy="338554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800600" y="2341830"/>
                <a:ext cx="17818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341830"/>
                <a:ext cx="1781898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24400" y="2875230"/>
                <a:ext cx="22538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6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=4(3)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(3)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875230"/>
                <a:ext cx="2253887" cy="338554"/>
              </a:xfrm>
              <a:prstGeom prst="rect">
                <a:avLst/>
              </a:prstGeom>
              <a:blipFill>
                <a:blip r:embed="rId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24400" y="3408630"/>
                <a:ext cx="18093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6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=12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−9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408630"/>
                <a:ext cx="1809341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38600" y="394203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6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1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9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42030"/>
                <a:ext cx="1600200" cy="338554"/>
              </a:xfrm>
              <a:prstGeom prst="rect">
                <a:avLst/>
              </a:prstGeom>
              <a:blipFill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43400" y="4704030"/>
                <a:ext cx="22758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+9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704030"/>
                <a:ext cx="2275879" cy="338554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5161230"/>
                <a:ext cx="27056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+(−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+9)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161230"/>
                <a:ext cx="2705612" cy="338554"/>
              </a:xfrm>
              <a:prstGeom prst="rect">
                <a:avLst/>
              </a:prstGeom>
              <a:blipFill>
                <a:blip r:embed="rId1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5618430"/>
                <a:ext cx="29978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4(2)−6</m:t>
                          </m:r>
                        </m:e>
                      </m:d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+(−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(2)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+9)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618430"/>
                <a:ext cx="2997897" cy="338554"/>
              </a:xfrm>
              <a:prstGeom prst="rect">
                <a:avLst/>
              </a:prstGeom>
              <a:blipFill>
                <a:blip r:embed="rId12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67201" y="6075630"/>
                <a:ext cx="13715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+5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1" y="6075630"/>
                <a:ext cx="1371599" cy="338554"/>
              </a:xfrm>
              <a:prstGeom prst="rect">
                <a:avLst/>
              </a:prstGeom>
              <a:blipFill>
                <a:blip r:embed="rId1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6553200" y="1960830"/>
            <a:ext cx="377588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934200" y="1960830"/>
                <a:ext cx="16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Integrate to get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include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1960830"/>
                <a:ext cx="1600200" cy="523220"/>
              </a:xfrm>
              <a:prstGeom prst="rect">
                <a:avLst/>
              </a:prstGeom>
              <a:blipFill>
                <a:blip r:embed="rId14"/>
                <a:stretch>
                  <a:fillRect t="-2353" r="-3435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6781800" y="2494230"/>
            <a:ext cx="377588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6781800" y="3027630"/>
            <a:ext cx="377588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6324600" y="3637230"/>
            <a:ext cx="377588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3962400" y="4475430"/>
            <a:ext cx="4655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638800" y="4704030"/>
            <a:ext cx="914400" cy="381000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6172200" y="2341830"/>
            <a:ext cx="381000" cy="381000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86600" y="2494230"/>
                <a:ext cx="1905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we know the velocity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2494230"/>
                <a:ext cx="1905000" cy="523220"/>
              </a:xfrm>
              <a:prstGeom prst="rect">
                <a:avLst/>
              </a:prstGeom>
              <a:blipFill>
                <a:blip r:embed="rId15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7086600" y="310383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29400" y="3637230"/>
                <a:ext cx="2057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Rearrange to get the missing vector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637230"/>
                <a:ext cx="2057400" cy="523220"/>
              </a:xfrm>
              <a:prstGeom prst="rect">
                <a:avLst/>
              </a:prstGeom>
              <a:blipFill>
                <a:blip r:embed="rId16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6781800" y="485643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7010400" y="538983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7010400" y="584703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086600" y="4780230"/>
                <a:ext cx="1981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Group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 and factorise</a:t>
                </a:r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4780230"/>
                <a:ext cx="1981200" cy="523220"/>
              </a:xfrm>
              <a:prstGeom prst="rect">
                <a:avLst/>
              </a:prstGeom>
              <a:blipFill>
                <a:blip r:embed="rId17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315199" y="5358019"/>
                <a:ext cx="19086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to find the velocity vector</a:t>
                </a:r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199" y="5358019"/>
                <a:ext cx="1908699" cy="523220"/>
              </a:xfrm>
              <a:prstGeom prst="rect">
                <a:avLst/>
              </a:prstGeom>
              <a:blipFill>
                <a:blip r:embed="rId18"/>
                <a:stretch>
                  <a:fillRect t="-2326" r="-319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7294728" y="599943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CCAE816D-2EE3-4687-AFF1-4D70575B8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コンテンツ プレースホルダー 2">
            <a:extLst>
              <a:ext uri="{FF2B5EF4-FFF2-40B4-BE49-F238E27FC236}">
                <a16:creationId xmlns:a16="http://schemas.microsoft.com/office/drawing/2014/main" id="{E9110DCD-BD29-49AE-B244-8389738A2AE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4F18CA7-3255-46FD-AE25-F73ADDD8B8CF}"/>
              </a:ext>
            </a:extLst>
          </p:cNvPr>
          <p:cNvSpPr txBox="1"/>
          <p:nvPr/>
        </p:nvSpPr>
        <p:spPr>
          <a:xfrm>
            <a:off x="3956364" y="1223360"/>
            <a:ext cx="511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We need to integrate the acceleration to find the velocity, since this will be the direction of motion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754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7" grpId="0" animBg="1"/>
      <p:bldP spid="27" grpId="1" animBg="1"/>
      <p:bldP spid="28" grpId="0" animBg="1"/>
      <p:bldP spid="28" grpId="1" animBg="1"/>
      <p:bldP spid="29" grpId="0"/>
      <p:bldP spid="30" grpId="0"/>
      <p:bldP spid="31" grpId="0"/>
      <p:bldP spid="32" grpId="0" animBg="1"/>
      <p:bldP spid="33" grpId="0" animBg="1"/>
      <p:bldP spid="34" grpId="0" animBg="1"/>
      <p:bldP spid="35" grpId="0"/>
      <p:bldP spid="36" grpId="0"/>
      <p:bldP spid="37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5052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where you have to integrate vectors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moving in a plane so that, at time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seconds, its acceleration is: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the velocity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and the position vector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1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with respect to a fixed origin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 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angle between the direction of motion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when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distance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505200" cy="4876800"/>
              </a:xfrm>
              <a:blipFill>
                <a:blip r:embed="rId3"/>
                <a:stretch>
                  <a:fillRect l="-348" t="-250" r="-2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43400" y="1524000"/>
                <a:ext cx="13715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+5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1524000"/>
                <a:ext cx="1371599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5334000" y="2743200"/>
            <a:ext cx="914400" cy="914400"/>
          </a:xfrm>
          <a:prstGeom prst="arc">
            <a:avLst>
              <a:gd name="adj1" fmla="val 19114048"/>
              <a:gd name="adj2" fmla="val 2086351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5943600" y="1981200"/>
            <a:ext cx="8382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943600" y="3124200"/>
            <a:ext cx="838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781800" y="1981200"/>
            <a:ext cx="0" cy="11430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172200" y="2819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10200" y="2133600"/>
                <a:ext cx="13715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+5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133600"/>
                <a:ext cx="1371599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096000" y="31242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𝒊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124200"/>
                <a:ext cx="457200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781800" y="23622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362200"/>
                <a:ext cx="457200" cy="338554"/>
              </a:xfrm>
              <a:prstGeom prst="rect">
                <a:avLst/>
              </a:prstGeom>
              <a:blipFill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91000" y="3505200"/>
                <a:ext cx="1197572" cy="534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𝑂𝑝𝑝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𝐴𝑑𝑗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505200"/>
                <a:ext cx="1197572" cy="534826"/>
              </a:xfrm>
              <a:prstGeom prst="rect">
                <a:avLst/>
              </a:prstGeom>
              <a:blipFill rotWithShape="1">
                <a:blip r:embed="rId9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91000" y="4191000"/>
                <a:ext cx="974176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91000"/>
                <a:ext cx="974176" cy="50000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800" y="4800600"/>
                <a:ext cx="1394869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800600"/>
                <a:ext cx="1394869" cy="57637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95800" y="5486400"/>
                <a:ext cx="9677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=68.2°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486400"/>
                <a:ext cx="967765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486400" y="3810000"/>
            <a:ext cx="3810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791200" y="3810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opp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and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adj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Arc 53"/>
          <p:cNvSpPr/>
          <p:nvPr/>
        </p:nvSpPr>
        <p:spPr>
          <a:xfrm>
            <a:off x="5867400" y="4495800"/>
            <a:ext cx="3810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5867400" y="51054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096000" y="45720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Inverse Tan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019800" y="50292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angle is the one we want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It is between the direction of motion and the direction I (horizontal)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B0D7D352-8625-4C08-9A93-2CD9FB58F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C93399D4-9E2C-4711-A6C1-C405929214E4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9">
                <a:extLst>
                  <a:ext uri="{FF2B5EF4-FFF2-40B4-BE49-F238E27FC236}">
                    <a16:creationId xmlns:a16="http://schemas.microsoft.com/office/drawing/2014/main" id="{4C516DF0-B9C6-4A47-A1DA-087BBE12CEA8}"/>
                  </a:ext>
                </a:extLst>
              </p:cNvPr>
              <p:cNvSpPr txBox="1"/>
              <p:nvPr/>
            </p:nvSpPr>
            <p:spPr>
              <a:xfrm>
                <a:off x="1057922" y="3141955"/>
                <a:ext cx="19831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𝒋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9">
                <a:extLst>
                  <a:ext uri="{FF2B5EF4-FFF2-40B4-BE49-F238E27FC236}">
                    <a16:creationId xmlns:a16="http://schemas.microsoft.com/office/drawing/2014/main" id="{4C516DF0-B9C6-4A47-A1DA-087BBE12CE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922" y="3141955"/>
                <a:ext cx="1983172" cy="338554"/>
              </a:xfrm>
              <a:prstGeom prst="rect">
                <a:avLst/>
              </a:prstGeom>
              <a:blipFill>
                <a:blip r:embed="rId1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13907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5052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where you have to integrate vectors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moving in a plane so that, at time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seconds, its acceleration is: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the velocity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and the position vector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1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with respect to a fixed origin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 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angle between the direction of motion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when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distance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505200" cy="4876800"/>
              </a:xfrm>
              <a:blipFill>
                <a:blip r:embed="rId3"/>
                <a:stretch>
                  <a:fillRect l="-348" t="-250" r="-2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1546934" y="517494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= 68.2°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81947" y="1401024"/>
                <a:ext cx="13312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947" y="1401024"/>
                <a:ext cx="1331262" cy="338554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10747" y="1401024"/>
                <a:ext cx="27056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+(−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+9)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747" y="1401024"/>
                <a:ext cx="2705612" cy="338554"/>
              </a:xfrm>
              <a:prstGeom prst="rect">
                <a:avLst/>
              </a:prstGeom>
              <a:blipFill>
                <a:blip r:embed="rId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38118" y="2408976"/>
                <a:ext cx="23914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𝒗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+(−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+9)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8118" y="2408976"/>
                <a:ext cx="2391449" cy="307777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38118" y="2866176"/>
                <a:ext cx="3081575" cy="580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+9</m:t>
                          </m:r>
                          <m:r>
                            <a:rPr lang="en-GB" sz="140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8118" y="2866176"/>
                <a:ext cx="3081575" cy="58067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652318" y="3475776"/>
                <a:ext cx="4371068" cy="5806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(20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+3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−6(3)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+9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(3)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318" y="3475776"/>
                <a:ext cx="4371068" cy="5806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652318" y="4161576"/>
                <a:ext cx="19352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(20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+3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)=18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318" y="4161576"/>
                <a:ext cx="1935210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576118" y="4694976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(20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−15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r>
                        <a:rPr lang="en-GB" sz="14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118" y="4694976"/>
                <a:ext cx="1524000" cy="307777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85718" y="5304576"/>
                <a:ext cx="3692254" cy="580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+9</m:t>
                          </m:r>
                          <m:r>
                            <a:rPr lang="en-GB" sz="140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+20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−15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718" y="5304576"/>
                <a:ext cx="3692254" cy="5806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85718" y="5914176"/>
                <a:ext cx="3557577" cy="5806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+20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+9</m:t>
                          </m:r>
                          <m:r>
                            <a:rPr lang="en-GB" sz="1400" i="1"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−15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718" y="5914176"/>
                <a:ext cx="3557577" cy="58067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/>
          <p:cNvCxnSpPr/>
          <p:nvPr/>
        </p:nvCxnSpPr>
        <p:spPr>
          <a:xfrm>
            <a:off x="3728518" y="5152176"/>
            <a:ext cx="4655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Arc 57"/>
          <p:cNvSpPr/>
          <p:nvPr/>
        </p:nvSpPr>
        <p:spPr>
          <a:xfrm>
            <a:off x="7233718" y="2637576"/>
            <a:ext cx="3810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538518" y="2637576"/>
                <a:ext cx="16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Integrate to get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include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8518" y="2637576"/>
                <a:ext cx="1600200" cy="523220"/>
              </a:xfrm>
              <a:prstGeom prst="rect">
                <a:avLst/>
              </a:prstGeom>
              <a:blipFill>
                <a:blip r:embed="rId13"/>
                <a:stretch>
                  <a:fillRect t="-2326" r="-3435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7767118" y="3170976"/>
            <a:ext cx="3810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7767118" y="3780576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61"/>
          <p:cNvSpPr/>
          <p:nvPr/>
        </p:nvSpPr>
        <p:spPr>
          <a:xfrm>
            <a:off x="5328718" y="4313976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7995718" y="3094776"/>
            <a:ext cx="121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we are told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995718" y="3780576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633518" y="4313976"/>
                <a:ext cx="1219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Rearrange to find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3518" y="4313976"/>
                <a:ext cx="1219200" cy="523220"/>
              </a:xfrm>
              <a:prstGeom prst="rect">
                <a:avLst/>
              </a:prstGeom>
              <a:blipFill>
                <a:blip r:embed="rId14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7614718" y="5609376"/>
            <a:ext cx="3810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843318" y="5533176"/>
                <a:ext cx="13716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Group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 and factorise</a:t>
                </a:r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3318" y="5533176"/>
                <a:ext cx="1371600" cy="738664"/>
              </a:xfrm>
              <a:prstGeom prst="rect">
                <a:avLst/>
              </a:prstGeom>
              <a:blipFill>
                <a:blip r:embed="rId15"/>
                <a:stretch>
                  <a:fillRect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タイトル 1">
            <a:extLst>
              <a:ext uri="{FF2B5EF4-FFF2-40B4-BE49-F238E27FC236}">
                <a16:creationId xmlns:a16="http://schemas.microsoft.com/office/drawing/2014/main" id="{71A0F7BF-C3DA-4E99-98D2-9D787301B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コンテンツ プレースホルダー 2">
            <a:extLst>
              <a:ext uri="{FF2B5EF4-FFF2-40B4-BE49-F238E27FC236}">
                <a16:creationId xmlns:a16="http://schemas.microsoft.com/office/drawing/2014/main" id="{400786C6-6458-479C-9EC5-9BBD4C22DF8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9">
                <a:extLst>
                  <a:ext uri="{FF2B5EF4-FFF2-40B4-BE49-F238E27FC236}">
                    <a16:creationId xmlns:a16="http://schemas.microsoft.com/office/drawing/2014/main" id="{40520E37-47D9-4387-8995-8A0545CCC0D0}"/>
                  </a:ext>
                </a:extLst>
              </p:cNvPr>
              <p:cNvSpPr txBox="1"/>
              <p:nvPr/>
            </p:nvSpPr>
            <p:spPr>
              <a:xfrm>
                <a:off x="1057922" y="3141955"/>
                <a:ext cx="19831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𝒋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9">
                <a:extLst>
                  <a:ext uri="{FF2B5EF4-FFF2-40B4-BE49-F238E27FC236}">
                    <a16:creationId xmlns:a16="http://schemas.microsoft.com/office/drawing/2014/main" id="{40520E37-47D9-4387-8995-8A0545CCC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922" y="3141955"/>
                <a:ext cx="1983172" cy="338554"/>
              </a:xfrm>
              <a:prstGeom prst="rect">
                <a:avLst/>
              </a:prstGeom>
              <a:blipFill>
                <a:blip r:embed="rId1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FB000DF-873D-4D99-8AD6-D63AB08C6FD7}"/>
              </a:ext>
            </a:extLst>
          </p:cNvPr>
          <p:cNvSpPr txBox="1"/>
          <p:nvPr/>
        </p:nvSpPr>
        <p:spPr>
          <a:xfrm>
            <a:off x="4010684" y="1793729"/>
            <a:ext cx="5287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 need to integrate the velocity vector to find the position vector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260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58" grpId="0" animBg="1"/>
      <p:bldP spid="59" grpId="0"/>
      <p:bldP spid="60" grpId="0" animBg="1"/>
      <p:bldP spid="61" grpId="0" animBg="1"/>
      <p:bldP spid="62" grpId="0" animBg="1"/>
      <p:bldP spid="63" grpId="0"/>
      <p:bldP spid="64" grpId="0"/>
      <p:bldP spid="65" grpId="0"/>
      <p:bldP spid="66" grpId="0" animBg="1"/>
      <p:bldP spid="67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5052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where you have to integrate vectors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moving in a plane so that, at time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seconds, its acceleration is: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the velocity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and the position vector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1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with respect to a fixed origin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 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angle between the direction of motion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when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distance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505200" cy="4876800"/>
              </a:xfrm>
              <a:blipFill>
                <a:blip r:embed="rId3"/>
                <a:stretch>
                  <a:fillRect l="-348" t="-250" r="-2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95800" y="1831064"/>
                <a:ext cx="3557577" cy="5806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+20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+9</m:t>
                          </m:r>
                          <m:r>
                            <a:rPr lang="en-GB" sz="1400" i="1"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−15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831064"/>
                <a:ext cx="3557577" cy="5806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10000" y="2971800"/>
                <a:ext cx="3633777" cy="580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+20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+9</m:t>
                          </m:r>
                          <m:r>
                            <a:rPr lang="en-GB" sz="1400" i="1"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−15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971800"/>
                <a:ext cx="3633777" cy="58067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3657600"/>
                <a:ext cx="4085285" cy="5806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(0)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−6(0)+20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+9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(0)−15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4085285" cy="58067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886200" y="4419600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−15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19600"/>
                <a:ext cx="1295400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7772400" y="3276600"/>
            <a:ext cx="3810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153400" y="3352800"/>
                <a:ext cx="76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3352800"/>
                <a:ext cx="762000" cy="523220"/>
              </a:xfrm>
              <a:prstGeom prst="rect">
                <a:avLst/>
              </a:prstGeom>
              <a:blipFill>
                <a:blip r:embed="rId11"/>
                <a:stretch>
                  <a:fillRect t="-2326" r="-4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7696200" y="3962400"/>
            <a:ext cx="3810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8001000" y="4038600"/>
                <a:ext cx="990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4038600"/>
                <a:ext cx="990600" cy="523220"/>
              </a:xfrm>
              <a:prstGeom prst="rect">
                <a:avLst/>
              </a:prstGeom>
              <a:blipFill>
                <a:blip r:embed="rId12"/>
                <a:stretch>
                  <a:fillRect t="-2353" r="-43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114799" y="5105400"/>
            <a:ext cx="4469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Remember that this is not the distance…</a:t>
            </a:r>
            <a:endParaRPr lang="en-GB" sz="16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F09B356A-9335-46B8-9D7A-75F510540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9484E88F-B296-49D9-94CE-414293B1E568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9">
                <a:extLst>
                  <a:ext uri="{FF2B5EF4-FFF2-40B4-BE49-F238E27FC236}">
                    <a16:creationId xmlns:a16="http://schemas.microsoft.com/office/drawing/2014/main" id="{0147A203-0177-4D4A-B91C-2A7C0AF621A0}"/>
                  </a:ext>
                </a:extLst>
              </p:cNvPr>
              <p:cNvSpPr txBox="1"/>
              <p:nvPr/>
            </p:nvSpPr>
            <p:spPr>
              <a:xfrm>
                <a:off x="1057922" y="3141955"/>
                <a:ext cx="19831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𝒋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9">
                <a:extLst>
                  <a:ext uri="{FF2B5EF4-FFF2-40B4-BE49-F238E27FC236}">
                    <a16:creationId xmlns:a16="http://schemas.microsoft.com/office/drawing/2014/main" id="{0147A203-0177-4D4A-B91C-2A7C0AF621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922" y="3141955"/>
                <a:ext cx="1983172" cy="338554"/>
              </a:xfrm>
              <a:prstGeom prst="rect">
                <a:avLst/>
              </a:prstGeom>
              <a:blipFill>
                <a:blip r:embed="rId1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55">
            <a:extLst>
              <a:ext uri="{FF2B5EF4-FFF2-40B4-BE49-F238E27FC236}">
                <a16:creationId xmlns:a16="http://schemas.microsoft.com/office/drawing/2014/main" id="{0BD90473-4CC6-4D7F-8538-1E1848730C76}"/>
              </a:ext>
            </a:extLst>
          </p:cNvPr>
          <p:cNvSpPr txBox="1"/>
          <p:nvPr/>
        </p:nvSpPr>
        <p:spPr>
          <a:xfrm>
            <a:off x="1546934" y="517494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= 68.2°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8">
                <a:extLst>
                  <a:ext uri="{FF2B5EF4-FFF2-40B4-BE49-F238E27FC236}">
                    <a16:creationId xmlns:a16="http://schemas.microsoft.com/office/drawing/2014/main" id="{83561456-A623-4FCA-80E9-17C0B2D6BD16}"/>
                  </a:ext>
                </a:extLst>
              </p:cNvPr>
              <p:cNvSpPr txBox="1"/>
              <p:nvPr/>
            </p:nvSpPr>
            <p:spPr>
              <a:xfrm>
                <a:off x="4181947" y="1401024"/>
                <a:ext cx="13312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8" name="TextBox 28">
                <a:extLst>
                  <a:ext uri="{FF2B5EF4-FFF2-40B4-BE49-F238E27FC236}">
                    <a16:creationId xmlns:a16="http://schemas.microsoft.com/office/drawing/2014/main" id="{83561456-A623-4FCA-80E9-17C0B2D6B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947" y="1401024"/>
                <a:ext cx="1331262" cy="338554"/>
              </a:xfrm>
              <a:prstGeom prst="rect">
                <a:avLst/>
              </a:prstGeom>
              <a:blipFill>
                <a:blip r:embed="rId1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30">
                <a:extLst>
                  <a:ext uri="{FF2B5EF4-FFF2-40B4-BE49-F238E27FC236}">
                    <a16:creationId xmlns:a16="http://schemas.microsoft.com/office/drawing/2014/main" id="{05AABBF2-5E5B-4025-B6A0-F4B06FB98166}"/>
                  </a:ext>
                </a:extLst>
              </p:cNvPr>
              <p:cNvSpPr txBox="1"/>
              <p:nvPr/>
            </p:nvSpPr>
            <p:spPr>
              <a:xfrm>
                <a:off x="6010747" y="1401024"/>
                <a:ext cx="27056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+(−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+9)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0" name="TextBox 30">
                <a:extLst>
                  <a:ext uri="{FF2B5EF4-FFF2-40B4-BE49-F238E27FC236}">
                    <a16:creationId xmlns:a16="http://schemas.microsoft.com/office/drawing/2014/main" id="{05AABBF2-5E5B-4025-B6A0-F4B06FB98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747" y="1401024"/>
                <a:ext cx="2705612" cy="338554"/>
              </a:xfrm>
              <a:prstGeom prst="rect">
                <a:avLst/>
              </a:prstGeom>
              <a:blipFill>
                <a:blip r:embed="rId1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AAB62F83-86A3-4E02-A60E-363DB25CB76B}"/>
                  </a:ext>
                </a:extLst>
              </p:cNvPr>
              <p:cNvSpPr txBox="1"/>
              <p:nvPr/>
            </p:nvSpPr>
            <p:spPr>
              <a:xfrm>
                <a:off x="3883935" y="2508953"/>
                <a:ext cx="298764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Now we can use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AAB62F83-86A3-4E02-A60E-363DB25CB7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935" y="2508953"/>
                <a:ext cx="2987645" cy="307777"/>
              </a:xfrm>
              <a:prstGeom prst="rect">
                <a:avLst/>
              </a:prstGeom>
              <a:blipFill>
                <a:blip r:embed="rId16"/>
                <a:stretch>
                  <a:fillRect l="-612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8304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8" grpId="0"/>
      <p:bldP spid="41" grpId="0"/>
      <p:bldP spid="43" grpId="0" animBg="1"/>
      <p:bldP spid="44" grpId="0"/>
      <p:bldP spid="45" grpId="0" animBg="1"/>
      <p:bldP spid="46" grpId="0"/>
      <p:bldP spid="47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5052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where you have to integrate vectors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moving in a plane so that, at time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seconds, its acceleration is: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the velocity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and the position vector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400" b="1" i="1" dirty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1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with respect to a fixed origin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 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angle between the direction of motion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when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distance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505200" cy="4876800"/>
              </a:xfrm>
              <a:blipFill>
                <a:blip r:embed="rId3"/>
                <a:stretch>
                  <a:fillRect l="-348" t="-250" r="-2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95800" y="2743200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−15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743200"/>
                <a:ext cx="1371600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5410200" y="3505200"/>
            <a:ext cx="15240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410200" y="3505200"/>
            <a:ext cx="152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934200" y="3505200"/>
            <a:ext cx="0" cy="114300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029200" y="4038600"/>
                <a:ext cx="13715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20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−15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038600"/>
                <a:ext cx="1371599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943600" y="31242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20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𝒊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124200"/>
                <a:ext cx="457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34200" y="38100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−15</m:t>
                      </m:r>
                      <m:r>
                        <a:rPr lang="en-GB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810000"/>
                <a:ext cx="457200" cy="338554"/>
              </a:xfrm>
              <a:prstGeom prst="rect">
                <a:avLst/>
              </a:prstGeom>
              <a:blipFill>
                <a:blip r:embed="rId11"/>
                <a:stretch>
                  <a:fillRect r="-37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962400" y="49530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Pythagoras’ Theorem to calculate the actual distance – the vector just represents the displacement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62400" y="5562600"/>
                <a:ext cx="1867627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(20)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(−15)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562600"/>
                <a:ext cx="1867627" cy="427746"/>
              </a:xfrm>
              <a:prstGeom prst="rect">
                <a:avLst/>
              </a:prstGeom>
              <a:blipFill rotWithShape="1">
                <a:blip r:embed="rId1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62400" y="6096000"/>
                <a:ext cx="9292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25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096000"/>
                <a:ext cx="929229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811044" y="5812654"/>
                <a:ext cx="6338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25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044" y="5812654"/>
                <a:ext cx="63382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タイトル 1">
            <a:extLst>
              <a:ext uri="{FF2B5EF4-FFF2-40B4-BE49-F238E27FC236}">
                <a16:creationId xmlns:a16="http://schemas.microsoft.com/office/drawing/2014/main" id="{3E249E49-29B8-4E76-B9B5-255F2461B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コンテンツ プレースホルダー 2">
            <a:extLst>
              <a:ext uri="{FF2B5EF4-FFF2-40B4-BE49-F238E27FC236}">
                <a16:creationId xmlns:a16="http://schemas.microsoft.com/office/drawing/2014/main" id="{1F5C7371-2454-46F3-AE8D-A3DEACBFC17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9">
                <a:extLst>
                  <a:ext uri="{FF2B5EF4-FFF2-40B4-BE49-F238E27FC236}">
                    <a16:creationId xmlns:a16="http://schemas.microsoft.com/office/drawing/2014/main" id="{9152BC81-BD9A-4496-B201-458C869DF7DB}"/>
                  </a:ext>
                </a:extLst>
              </p:cNvPr>
              <p:cNvSpPr txBox="1"/>
              <p:nvPr/>
            </p:nvSpPr>
            <p:spPr>
              <a:xfrm>
                <a:off x="1057922" y="3141955"/>
                <a:ext cx="19831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𝒋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9">
                <a:extLst>
                  <a:ext uri="{FF2B5EF4-FFF2-40B4-BE49-F238E27FC236}">
                    <a16:creationId xmlns:a16="http://schemas.microsoft.com/office/drawing/2014/main" id="{9152BC81-BD9A-4496-B201-458C869DF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922" y="3141955"/>
                <a:ext cx="1983172" cy="338554"/>
              </a:xfrm>
              <a:prstGeom prst="rect">
                <a:avLst/>
              </a:prstGeom>
              <a:blipFill>
                <a:blip r:embed="rId1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55">
            <a:extLst>
              <a:ext uri="{FF2B5EF4-FFF2-40B4-BE49-F238E27FC236}">
                <a16:creationId xmlns:a16="http://schemas.microsoft.com/office/drawing/2014/main" id="{635EAB2E-47F5-47E8-82F2-6B6923BC2EAB}"/>
              </a:ext>
            </a:extLst>
          </p:cNvPr>
          <p:cNvSpPr txBox="1"/>
          <p:nvPr/>
        </p:nvSpPr>
        <p:spPr>
          <a:xfrm>
            <a:off x="1546934" y="517494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= 68.2°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9">
                <a:extLst>
                  <a:ext uri="{FF2B5EF4-FFF2-40B4-BE49-F238E27FC236}">
                    <a16:creationId xmlns:a16="http://schemas.microsoft.com/office/drawing/2014/main" id="{CEE8EBC1-EE3B-4CA6-A1AD-FDDF597540EC}"/>
                  </a:ext>
                </a:extLst>
              </p:cNvPr>
              <p:cNvSpPr txBox="1"/>
              <p:nvPr/>
            </p:nvSpPr>
            <p:spPr>
              <a:xfrm>
                <a:off x="4495800" y="1831064"/>
                <a:ext cx="3557577" cy="5806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+20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+9</m:t>
                          </m:r>
                          <m:r>
                            <a:rPr lang="en-GB" sz="1400" i="1"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−15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6" name="TextBox 39">
                <a:extLst>
                  <a:ext uri="{FF2B5EF4-FFF2-40B4-BE49-F238E27FC236}">
                    <a16:creationId xmlns:a16="http://schemas.microsoft.com/office/drawing/2014/main" id="{CEE8EBC1-EE3B-4CA6-A1AD-FDDF597540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831064"/>
                <a:ext cx="3557577" cy="58067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28">
                <a:extLst>
                  <a:ext uri="{FF2B5EF4-FFF2-40B4-BE49-F238E27FC236}">
                    <a16:creationId xmlns:a16="http://schemas.microsoft.com/office/drawing/2014/main" id="{01AF1101-5998-40C5-AFF2-01D02119D3C0}"/>
                  </a:ext>
                </a:extLst>
              </p:cNvPr>
              <p:cNvSpPr txBox="1"/>
              <p:nvPr/>
            </p:nvSpPr>
            <p:spPr>
              <a:xfrm>
                <a:off x="4181947" y="1401024"/>
                <a:ext cx="13312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7" name="TextBox 28">
                <a:extLst>
                  <a:ext uri="{FF2B5EF4-FFF2-40B4-BE49-F238E27FC236}">
                    <a16:creationId xmlns:a16="http://schemas.microsoft.com/office/drawing/2014/main" id="{01AF1101-5998-40C5-AFF2-01D02119D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947" y="1401024"/>
                <a:ext cx="1331262" cy="338554"/>
              </a:xfrm>
              <a:prstGeom prst="rect">
                <a:avLst/>
              </a:prstGeom>
              <a:blipFill>
                <a:blip r:embed="rId1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0">
                <a:extLst>
                  <a:ext uri="{FF2B5EF4-FFF2-40B4-BE49-F238E27FC236}">
                    <a16:creationId xmlns:a16="http://schemas.microsoft.com/office/drawing/2014/main" id="{CF122381-0CC2-49C2-B6F1-63813242A739}"/>
                  </a:ext>
                </a:extLst>
              </p:cNvPr>
              <p:cNvSpPr txBox="1"/>
              <p:nvPr/>
            </p:nvSpPr>
            <p:spPr>
              <a:xfrm>
                <a:off x="6010747" y="1401024"/>
                <a:ext cx="27056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+(−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+9)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8" name="TextBox 30">
                <a:extLst>
                  <a:ext uri="{FF2B5EF4-FFF2-40B4-BE49-F238E27FC236}">
                    <a16:creationId xmlns:a16="http://schemas.microsoft.com/office/drawing/2014/main" id="{CF122381-0CC2-49C2-B6F1-63813242A7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747" y="1401024"/>
                <a:ext cx="2705612" cy="338554"/>
              </a:xfrm>
              <a:prstGeom prst="rect">
                <a:avLst/>
              </a:prstGeom>
              <a:blipFill>
                <a:blip r:embed="rId18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9079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14" grpId="0"/>
      <p:bldP spid="15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5814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where you have to integrate vectors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GB" sz="1400" dirty="0">
                    <a:latin typeface="Comic Sans MS" pitchFamily="66" charset="0"/>
                  </a:rPr>
                  <a:t>The velocity of a particle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 is given by:</a:t>
                </a:r>
              </a:p>
              <a:p>
                <a:pPr marL="0" indent="0" algn="ctr">
                  <a:lnSpc>
                    <a:spcPct val="100000"/>
                  </a:lnSpc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GB" sz="1400" dirty="0">
                    <a:latin typeface="Comic Sans MS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with respect to a fixed origin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1" i="1" dirty="0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 dirty="0" smtClean="0">
                            <a:latin typeface="Cambria Math" panose="02040503050406030204" pitchFamily="18" charset="0"/>
                          </a:rPr>
                          <m:t> – 4</m:t>
                        </m:r>
                        <m:r>
                          <a:rPr lang="en-GB" sz="1400" b="1" i="1" dirty="0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Find the position vector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after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seconds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581400" cy="4876800"/>
              </a:xfrm>
              <a:blipFill>
                <a:blip r:embed="rId3"/>
                <a:stretch>
                  <a:fillRect t="-250" r="-1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13534" y="3008790"/>
                <a:ext cx="19698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−8</m:t>
                          </m:r>
                        </m:e>
                      </m:d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+5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534" y="3008790"/>
                <a:ext cx="1969835" cy="338554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43400" y="1600200"/>
                <a:ext cx="1905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𝒗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−8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+5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1600200"/>
                <a:ext cx="1905000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67200" y="2133600"/>
                <a:ext cx="2438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−8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+5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133600"/>
                <a:ext cx="2438400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62400" y="2667000"/>
                <a:ext cx="29980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(0)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−8(0)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+5</m:t>
                      </m:r>
                      <m:r>
                        <a:rPr lang="en-GB" sz="1400" b="1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0)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667000"/>
                <a:ext cx="2998000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62400" y="3200400"/>
                <a:ext cx="1125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00400"/>
                <a:ext cx="1125501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33081" y="4800600"/>
                <a:ext cx="2971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−8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+5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081" y="4800600"/>
                <a:ext cx="2971800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309281" y="4191000"/>
                <a:ext cx="2438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−8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+5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281" y="4191000"/>
                <a:ext cx="2438400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56881" y="5410200"/>
                <a:ext cx="3124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−8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GB" sz="1400" b="1" i="1" smtClean="0"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latin typeface="Cambria Math"/>
                        </a:rPr>
                        <m:t>+(5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−4)</m:t>
                      </m:r>
                      <m:r>
                        <a:rPr lang="en-GB" sz="1400" b="1" i="1" smtClean="0"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881" y="5410200"/>
                <a:ext cx="3124200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858000" y="1752600"/>
                <a:ext cx="1981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Integrate to find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include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4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752600"/>
                <a:ext cx="1981200" cy="523220"/>
              </a:xfrm>
              <a:prstGeom prst="rect">
                <a:avLst/>
              </a:prstGeom>
              <a:blipFill>
                <a:blip r:embed="rId12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6934200" y="22860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6553200" y="17526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781800" y="2819400"/>
            <a:ext cx="3810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/>
          <p:nvPr/>
        </p:nvCxnSpPr>
        <p:spPr>
          <a:xfrm>
            <a:off x="3962400" y="3810000"/>
            <a:ext cx="4655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239000" y="2286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the values given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162800" y="2971800"/>
                <a:ext cx="8382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971800"/>
                <a:ext cx="838200" cy="304800"/>
              </a:xfrm>
              <a:prstGeom prst="rect">
                <a:avLst/>
              </a:prstGeom>
              <a:blipFill>
                <a:blip r:embed="rId13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204881" y="4419600"/>
                <a:ext cx="16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the value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we found</a:t>
                </a:r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881" y="4419600"/>
                <a:ext cx="1600200" cy="523220"/>
              </a:xfrm>
              <a:prstGeom prst="rect">
                <a:avLst/>
              </a:prstGeom>
              <a:blipFill>
                <a:blip r:embed="rId14"/>
                <a:stretch>
                  <a:fillRect t="-2326" r="-1527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6900081" y="4343400"/>
            <a:ext cx="3810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6900081" y="4953000"/>
            <a:ext cx="3810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204881" y="5029200"/>
                <a:ext cx="1905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Group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 and factorise</a:t>
                </a:r>
                <a:endParaRPr lang="en-GB" sz="1400" b="1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881" y="5029200"/>
                <a:ext cx="1905000" cy="523220"/>
              </a:xfrm>
              <a:prstGeom prst="rect">
                <a:avLst/>
              </a:prstGeom>
              <a:blipFill>
                <a:blip r:embed="rId15"/>
                <a:stretch>
                  <a:fillRect t="-2326" r="-641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82967" y="4658556"/>
                <a:ext cx="3124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−8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𝒊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+(5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−4)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67" y="4658556"/>
                <a:ext cx="3124200" cy="307777"/>
              </a:xfrm>
              <a:prstGeom prst="rect">
                <a:avLst/>
              </a:prstGeom>
              <a:blipFill>
                <a:blip r:embed="rId1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6248400" y="4191000"/>
            <a:ext cx="304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248400" y="4800600"/>
            <a:ext cx="685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ED5F34BE-4A87-4A28-AF99-681E6B800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5" name="コンテンツ プレースホルダー 2">
            <a:extLst>
              <a:ext uri="{FF2B5EF4-FFF2-40B4-BE49-F238E27FC236}">
                <a16:creationId xmlns:a16="http://schemas.microsoft.com/office/drawing/2014/main" id="{2423EC0E-CB1B-477A-A9C5-0B789AD28DF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332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 animBg="1"/>
      <p:bldP spid="21" grpId="0" animBg="1"/>
      <p:bldP spid="22" grpId="0" animBg="1"/>
      <p:bldP spid="24" grpId="0"/>
      <p:bldP spid="25" grpId="0"/>
      <p:bldP spid="26" grpId="0"/>
      <p:bldP spid="27" grpId="0" animBg="1"/>
      <p:bldP spid="28" grpId="0" animBg="1"/>
      <p:bldP spid="29" grpId="0"/>
      <p:bldP spid="31" grpId="0"/>
      <p:bldP spid="32" grpId="0" animBg="1"/>
      <p:bldP spid="32" grpId="1" animBg="1"/>
      <p:bldP spid="33" grpId="0" animBg="1"/>
      <p:bldP spid="33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1919DE-BD8F-4430-B9D6-94F9BA9857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C19B01-5271-4A02-93C1-AADC2A47DE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94330C-5173-478E-8E8D-8774E63878EE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00eee050-7eda-4a68-8825-514e694f5f09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</TotalTime>
  <Words>2778</Words>
  <Application>Microsoft Office PowerPoint</Application>
  <PresentationFormat>On-screen Show (4:3)</PresentationFormat>
  <Paragraphs>249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Permanent Marker</vt:lpstr>
      <vt:lpstr>Weathered SF</vt:lpstr>
      <vt:lpstr>Wingdings</vt:lpstr>
      <vt:lpstr>Office テーマ</vt:lpstr>
      <vt:lpstr>PowerPoint Presentation</vt:lpstr>
      <vt:lpstr>Further Kinematics</vt:lpstr>
      <vt:lpstr>Further Kinematics</vt:lpstr>
      <vt:lpstr>Further Kinematics</vt:lpstr>
      <vt:lpstr>Further Kinematics</vt:lpstr>
      <vt:lpstr>Further Kinematics</vt:lpstr>
      <vt:lpstr>Further Kinematics</vt:lpstr>
      <vt:lpstr>Further Kinematics</vt:lpstr>
      <vt:lpstr>Further Kinematics</vt:lpstr>
      <vt:lpstr>Further Kinematics</vt:lpstr>
      <vt:lpstr>Further Kinematics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88</cp:revision>
  <dcterms:created xsi:type="dcterms:W3CDTF">2018-06-16T01:40:49Z</dcterms:created>
  <dcterms:modified xsi:type="dcterms:W3CDTF">2020-12-27T07:45:10Z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