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54" r:id="rId5"/>
    <p:sldId id="355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7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8.png"/><Relationship Id="rId13" Type="http://schemas.openxmlformats.org/officeDocument/2006/relationships/image" Target="../media/image286.png"/><Relationship Id="rId3" Type="http://schemas.openxmlformats.org/officeDocument/2006/relationships/image" Target="../media/image1.png"/><Relationship Id="rId7" Type="http://schemas.openxmlformats.org/officeDocument/2006/relationships/image" Target="../media/image281.png"/><Relationship Id="rId12" Type="http://schemas.openxmlformats.org/officeDocument/2006/relationships/image" Target="../media/image285.png"/><Relationship Id="rId17" Type="http://schemas.openxmlformats.org/officeDocument/2006/relationships/image" Target="../media/image290.png"/><Relationship Id="rId2" Type="http://schemas.openxmlformats.org/officeDocument/2006/relationships/image" Target="../media/image250.png"/><Relationship Id="rId16" Type="http://schemas.openxmlformats.org/officeDocument/2006/relationships/image" Target="../media/image2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11" Type="http://schemas.openxmlformats.org/officeDocument/2006/relationships/image" Target="../media/image284.png"/><Relationship Id="rId5" Type="http://schemas.openxmlformats.org/officeDocument/2006/relationships/image" Target="../media/image253.png"/><Relationship Id="rId15" Type="http://schemas.openxmlformats.org/officeDocument/2006/relationships/image" Target="../media/image288.png"/><Relationship Id="rId10" Type="http://schemas.openxmlformats.org/officeDocument/2006/relationships/image" Target="../media/image283.png"/><Relationship Id="rId4" Type="http://schemas.openxmlformats.org/officeDocument/2006/relationships/image" Target="../media/image252.png"/><Relationship Id="rId9" Type="http://schemas.openxmlformats.org/officeDocument/2006/relationships/image" Target="../media/image282.png"/><Relationship Id="rId14" Type="http://schemas.openxmlformats.org/officeDocument/2006/relationships/image" Target="../media/image28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95.png"/><Relationship Id="rId7" Type="http://schemas.openxmlformats.org/officeDocument/2006/relationships/image" Target="../media/image199.png"/><Relationship Id="rId2" Type="http://schemas.openxmlformats.org/officeDocument/2006/relationships/image" Target="../media/image1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8.png"/><Relationship Id="rId11" Type="http://schemas.openxmlformats.org/officeDocument/2006/relationships/image" Target="../media/image203.png"/><Relationship Id="rId5" Type="http://schemas.openxmlformats.org/officeDocument/2006/relationships/image" Target="../media/image197.png"/><Relationship Id="rId10" Type="http://schemas.openxmlformats.org/officeDocument/2006/relationships/image" Target="../media/image202.png"/><Relationship Id="rId4" Type="http://schemas.openxmlformats.org/officeDocument/2006/relationships/image" Target="../media/image196.png"/><Relationship Id="rId9" Type="http://schemas.openxmlformats.org/officeDocument/2006/relationships/image" Target="../media/image20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png"/><Relationship Id="rId13" Type="http://schemas.openxmlformats.org/officeDocument/2006/relationships/image" Target="../media/image212.png"/><Relationship Id="rId3" Type="http://schemas.openxmlformats.org/officeDocument/2006/relationships/image" Target="../media/image2020.png"/><Relationship Id="rId7" Type="http://schemas.openxmlformats.org/officeDocument/2006/relationships/image" Target="../media/image206.png"/><Relationship Id="rId12" Type="http://schemas.openxmlformats.org/officeDocument/2006/relationships/image" Target="../media/image211.png"/><Relationship Id="rId2" Type="http://schemas.openxmlformats.org/officeDocument/2006/relationships/image" Target="../media/image1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5.png"/><Relationship Id="rId11" Type="http://schemas.openxmlformats.org/officeDocument/2006/relationships/image" Target="../media/image210.png"/><Relationship Id="rId5" Type="http://schemas.openxmlformats.org/officeDocument/2006/relationships/image" Target="../media/image204.png"/><Relationship Id="rId15" Type="http://schemas.openxmlformats.org/officeDocument/2006/relationships/image" Target="../media/image214.png"/><Relationship Id="rId10" Type="http://schemas.openxmlformats.org/officeDocument/2006/relationships/image" Target="../media/image209.png"/><Relationship Id="rId4" Type="http://schemas.openxmlformats.org/officeDocument/2006/relationships/image" Target="../media/image2030.png"/><Relationship Id="rId9" Type="http://schemas.openxmlformats.org/officeDocument/2006/relationships/image" Target="../media/image208.png"/><Relationship Id="rId14" Type="http://schemas.openxmlformats.org/officeDocument/2006/relationships/image" Target="../media/image2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13" Type="http://schemas.openxmlformats.org/officeDocument/2006/relationships/image" Target="../media/image223.png"/><Relationship Id="rId3" Type="http://schemas.openxmlformats.org/officeDocument/2006/relationships/image" Target="../media/image215.png"/><Relationship Id="rId7" Type="http://schemas.openxmlformats.org/officeDocument/2006/relationships/image" Target="../media/image219.png"/><Relationship Id="rId12" Type="http://schemas.openxmlformats.org/officeDocument/2006/relationships/image" Target="../media/image222.png"/><Relationship Id="rId17" Type="http://schemas.openxmlformats.org/officeDocument/2006/relationships/image" Target="../media/image227.png"/><Relationship Id="rId2" Type="http://schemas.openxmlformats.org/officeDocument/2006/relationships/image" Target="../media/image194.png"/><Relationship Id="rId16" Type="http://schemas.openxmlformats.org/officeDocument/2006/relationships/image" Target="../media/image2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8.png"/><Relationship Id="rId11" Type="http://schemas.openxmlformats.org/officeDocument/2006/relationships/image" Target="../media/image203.png"/><Relationship Id="rId5" Type="http://schemas.openxmlformats.org/officeDocument/2006/relationships/image" Target="../media/image217.png"/><Relationship Id="rId15" Type="http://schemas.openxmlformats.org/officeDocument/2006/relationships/image" Target="../media/image225.png"/><Relationship Id="rId10" Type="http://schemas.openxmlformats.org/officeDocument/2006/relationships/image" Target="../media/image202.png"/><Relationship Id="rId4" Type="http://schemas.openxmlformats.org/officeDocument/2006/relationships/image" Target="../media/image216.png"/><Relationship Id="rId9" Type="http://schemas.openxmlformats.org/officeDocument/2006/relationships/image" Target="../media/image221.png"/><Relationship Id="rId14" Type="http://schemas.openxmlformats.org/officeDocument/2006/relationships/image" Target="../media/image2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13" Type="http://schemas.openxmlformats.org/officeDocument/2006/relationships/image" Target="../media/image227.png"/><Relationship Id="rId18" Type="http://schemas.openxmlformats.org/officeDocument/2006/relationships/image" Target="../media/image232.png"/><Relationship Id="rId3" Type="http://schemas.openxmlformats.org/officeDocument/2006/relationships/image" Target="../media/image215.png"/><Relationship Id="rId7" Type="http://schemas.openxmlformats.org/officeDocument/2006/relationships/image" Target="../media/image219.png"/><Relationship Id="rId12" Type="http://schemas.openxmlformats.org/officeDocument/2006/relationships/image" Target="../media/image225.png"/><Relationship Id="rId17" Type="http://schemas.openxmlformats.org/officeDocument/2006/relationships/image" Target="../media/image231.png"/><Relationship Id="rId2" Type="http://schemas.openxmlformats.org/officeDocument/2006/relationships/image" Target="../media/image194.png"/><Relationship Id="rId16" Type="http://schemas.openxmlformats.org/officeDocument/2006/relationships/image" Target="../media/image230.png"/><Relationship Id="rId20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8.png"/><Relationship Id="rId11" Type="http://schemas.openxmlformats.org/officeDocument/2006/relationships/image" Target="../media/image203.png"/><Relationship Id="rId5" Type="http://schemas.openxmlformats.org/officeDocument/2006/relationships/image" Target="../media/image217.png"/><Relationship Id="rId15" Type="http://schemas.openxmlformats.org/officeDocument/2006/relationships/image" Target="../media/image229.png"/><Relationship Id="rId10" Type="http://schemas.openxmlformats.org/officeDocument/2006/relationships/image" Target="../media/image202.png"/><Relationship Id="rId19" Type="http://schemas.openxmlformats.org/officeDocument/2006/relationships/image" Target="../media/image233.png"/><Relationship Id="rId4" Type="http://schemas.openxmlformats.org/officeDocument/2006/relationships/image" Target="../media/image216.png"/><Relationship Id="rId9" Type="http://schemas.openxmlformats.org/officeDocument/2006/relationships/image" Target="../media/image221.png"/><Relationship Id="rId14" Type="http://schemas.openxmlformats.org/officeDocument/2006/relationships/image" Target="../media/image2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46.png"/><Relationship Id="rId3" Type="http://schemas.openxmlformats.org/officeDocument/2006/relationships/image" Target="../media/image236.png"/><Relationship Id="rId7" Type="http://schemas.openxmlformats.org/officeDocument/2006/relationships/image" Target="../media/image240.png"/><Relationship Id="rId12" Type="http://schemas.openxmlformats.org/officeDocument/2006/relationships/image" Target="../media/image245.png"/><Relationship Id="rId2" Type="http://schemas.openxmlformats.org/officeDocument/2006/relationships/image" Target="../media/image235.png"/><Relationship Id="rId16" Type="http://schemas.openxmlformats.org/officeDocument/2006/relationships/image" Target="../media/image2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9.png"/><Relationship Id="rId11" Type="http://schemas.openxmlformats.org/officeDocument/2006/relationships/image" Target="../media/image244.png"/><Relationship Id="rId5" Type="http://schemas.openxmlformats.org/officeDocument/2006/relationships/image" Target="../media/image238.png"/><Relationship Id="rId15" Type="http://schemas.openxmlformats.org/officeDocument/2006/relationships/image" Target="../media/image248.png"/><Relationship Id="rId10" Type="http://schemas.openxmlformats.org/officeDocument/2006/relationships/image" Target="../media/image243.png"/><Relationship Id="rId4" Type="http://schemas.openxmlformats.org/officeDocument/2006/relationships/image" Target="../media/image237.png"/><Relationship Id="rId9" Type="http://schemas.openxmlformats.org/officeDocument/2006/relationships/image" Target="../media/image242.png"/><Relationship Id="rId14" Type="http://schemas.openxmlformats.org/officeDocument/2006/relationships/image" Target="../media/image24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6.png"/><Relationship Id="rId13" Type="http://schemas.openxmlformats.org/officeDocument/2006/relationships/image" Target="../media/image261.png"/><Relationship Id="rId3" Type="http://schemas.openxmlformats.org/officeDocument/2006/relationships/image" Target="../media/image1.png"/><Relationship Id="rId7" Type="http://schemas.openxmlformats.org/officeDocument/2006/relationships/image" Target="../media/image255.png"/><Relationship Id="rId12" Type="http://schemas.openxmlformats.org/officeDocument/2006/relationships/image" Target="../media/image260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4.png"/><Relationship Id="rId11" Type="http://schemas.openxmlformats.org/officeDocument/2006/relationships/image" Target="../media/image259.png"/><Relationship Id="rId5" Type="http://schemas.openxmlformats.org/officeDocument/2006/relationships/image" Target="../media/image253.png"/><Relationship Id="rId10" Type="http://schemas.openxmlformats.org/officeDocument/2006/relationships/image" Target="../media/image258.png"/><Relationship Id="rId4" Type="http://schemas.openxmlformats.org/officeDocument/2006/relationships/image" Target="../media/image252.png"/><Relationship Id="rId9" Type="http://schemas.openxmlformats.org/officeDocument/2006/relationships/image" Target="../media/image25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4.png"/><Relationship Id="rId3" Type="http://schemas.openxmlformats.org/officeDocument/2006/relationships/image" Target="../media/image1.png"/><Relationship Id="rId7" Type="http://schemas.openxmlformats.org/officeDocument/2006/relationships/image" Target="../media/image263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2.png"/><Relationship Id="rId11" Type="http://schemas.openxmlformats.org/officeDocument/2006/relationships/image" Target="../media/image267.png"/><Relationship Id="rId5" Type="http://schemas.openxmlformats.org/officeDocument/2006/relationships/image" Target="../media/image253.png"/><Relationship Id="rId10" Type="http://schemas.openxmlformats.org/officeDocument/2006/relationships/image" Target="../media/image266.png"/><Relationship Id="rId4" Type="http://schemas.openxmlformats.org/officeDocument/2006/relationships/image" Target="../media/image252.png"/><Relationship Id="rId9" Type="http://schemas.openxmlformats.org/officeDocument/2006/relationships/image" Target="../media/image26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275.png"/><Relationship Id="rId3" Type="http://schemas.openxmlformats.org/officeDocument/2006/relationships/image" Target="../media/image1.png"/><Relationship Id="rId7" Type="http://schemas.openxmlformats.org/officeDocument/2006/relationships/image" Target="../media/image269.png"/><Relationship Id="rId12" Type="http://schemas.openxmlformats.org/officeDocument/2006/relationships/image" Target="../media/image274.png"/><Relationship Id="rId17" Type="http://schemas.openxmlformats.org/officeDocument/2006/relationships/image" Target="../media/image279.png"/><Relationship Id="rId2" Type="http://schemas.openxmlformats.org/officeDocument/2006/relationships/image" Target="../media/image250.png"/><Relationship Id="rId16" Type="http://schemas.openxmlformats.org/officeDocument/2006/relationships/image" Target="../media/image2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8.png"/><Relationship Id="rId11" Type="http://schemas.openxmlformats.org/officeDocument/2006/relationships/image" Target="../media/image273.png"/><Relationship Id="rId5" Type="http://schemas.openxmlformats.org/officeDocument/2006/relationships/image" Target="../media/image253.png"/><Relationship Id="rId15" Type="http://schemas.openxmlformats.org/officeDocument/2006/relationships/image" Target="../media/image277.png"/><Relationship Id="rId10" Type="http://schemas.openxmlformats.org/officeDocument/2006/relationships/image" Target="../media/image272.png"/><Relationship Id="rId4" Type="http://schemas.openxmlformats.org/officeDocument/2006/relationships/image" Target="../media/image252.png"/><Relationship Id="rId9" Type="http://schemas.openxmlformats.org/officeDocument/2006/relationships/image" Target="../media/image271.png"/><Relationship Id="rId14" Type="http://schemas.openxmlformats.org/officeDocument/2006/relationships/image" Target="../media/image2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793" y="1691347"/>
            <a:ext cx="871264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Teachings for</a:t>
            </a:r>
            <a:endParaRPr lang="en-US" sz="115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  <a:p>
            <a:pPr algn="ctr"/>
            <a:r>
              <a:rPr lang="en-US" sz="115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exercise 8D</a:t>
            </a:r>
            <a:endParaRPr lang="en-US" sz="11500" b="1" cap="none" spc="0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5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756212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in the diagram to the right is given parametrically by the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  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b="0" i="0" dirty="0">
                  <a:latin typeface="Cambria Math" panose="02040503050406030204" pitchFamily="18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point where the curve intersects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points A and B where the curve meets the y-axis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756212"/>
              </a:xfrm>
              <a:blipFill>
                <a:blip r:embed="rId2"/>
                <a:stretch>
                  <a:fillRect t="-769" r="-2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49679" t="13100" r="23348" b="41795"/>
          <a:stretch/>
        </p:blipFill>
        <p:spPr>
          <a:xfrm>
            <a:off x="6078582" y="1166950"/>
            <a:ext cx="2786744" cy="26212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54923" y="1166949"/>
                <a:ext cx="14236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3" y="1166949"/>
                <a:ext cx="1423659" cy="246221"/>
              </a:xfrm>
              <a:prstGeom prst="rect">
                <a:avLst/>
              </a:prstGeom>
              <a:blipFill>
                <a:blip r:embed="rId4"/>
                <a:stretch>
                  <a:fillRect l="-1717" r="-214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54923" y="1455558"/>
                <a:ext cx="1187696" cy="4686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3" y="1455558"/>
                <a:ext cx="1187696" cy="4686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137213" y="3901831"/>
                <a:ext cx="900118" cy="5107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213" y="3901831"/>
                <a:ext cx="900118" cy="510781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838253" y="3853934"/>
                <a:ext cx="547073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253" y="3853934"/>
                <a:ext cx="547073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672202" y="4535830"/>
                <a:ext cx="1158394" cy="4925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202" y="4535830"/>
                <a:ext cx="1158394" cy="4925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258932" y="4469097"/>
                <a:ext cx="1221039" cy="502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932" y="4469097"/>
                <a:ext cx="1221039" cy="502317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904749" y="5405268"/>
                <a:ext cx="1420389" cy="502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749" y="5405268"/>
                <a:ext cx="1420389" cy="502317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896040" y="5953909"/>
                <a:ext cx="871649" cy="5000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40" y="5953909"/>
                <a:ext cx="871649" cy="500009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7247355" y="5379143"/>
                <a:ext cx="1385059" cy="618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355" y="5379143"/>
                <a:ext cx="1385059" cy="618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256063" y="5945201"/>
                <a:ext cx="971035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063" y="5945201"/>
                <a:ext cx="971035" cy="495649"/>
              </a:xfrm>
              <a:prstGeom prst="rect">
                <a:avLst/>
              </a:prstGeom>
              <a:blipFill>
                <a:blip r:embed="rId1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H="1">
            <a:off x="6156960" y="4972594"/>
            <a:ext cx="496388" cy="42672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08024" y="4883072"/>
                <a:ext cx="1114698" cy="407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24" y="4883072"/>
                <a:ext cx="1114698" cy="407291"/>
              </a:xfrm>
              <a:prstGeom prst="rect">
                <a:avLst/>
              </a:prstGeom>
              <a:blipFill>
                <a:blip r:embed="rId14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7075714" y="4976948"/>
            <a:ext cx="496388" cy="42672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219407" y="4865655"/>
                <a:ext cx="1114698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407" y="4865655"/>
                <a:ext cx="1114698" cy="438005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794302" y="5980035"/>
                <a:ext cx="905312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144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02" y="5980035"/>
                <a:ext cx="905312" cy="57637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649227" y="5953909"/>
                <a:ext cx="1004699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121</m:t>
                              </m:r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144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227" y="5953909"/>
                <a:ext cx="1004699" cy="57637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7" grpId="0"/>
      <p:bldP spid="28" grpId="0"/>
      <p:bldP spid="29" grpId="0"/>
      <p:bldP spid="31" grpId="0"/>
      <p:bldP spid="40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curve C with parametric equations: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Where a is a non-zero constant.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passes through the point (-4,0):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where the curve crosses the y-axis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  <a:blipFill>
                <a:blip r:embed="rId2"/>
                <a:stretch>
                  <a:fillRect l="-157" t="-1348" r="-1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446548" y="1354155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V="1">
            <a:off x="6482552" y="1462167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74540" y="1138131"/>
                <a:ext cx="341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540" y="1138131"/>
                <a:ext cx="341632" cy="307777"/>
              </a:xfrm>
              <a:prstGeom prst="rect">
                <a:avLst/>
              </a:prstGeom>
              <a:blipFill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886708" y="2722307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6708" y="2722307"/>
                <a:ext cx="33919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5207725" y="1463041"/>
            <a:ext cx="1443330" cy="2891246"/>
          </a:xfrm>
          <a:custGeom>
            <a:avLst/>
            <a:gdLst>
              <a:gd name="connsiteX0" fmla="*/ 0 w 1443330"/>
              <a:gd name="connsiteY0" fmla="*/ 0 h 2891246"/>
              <a:gd name="connsiteX1" fmla="*/ 740229 w 1443330"/>
              <a:gd name="connsiteY1" fmla="*/ 1463040 h 2891246"/>
              <a:gd name="connsiteX2" fmla="*/ 1436915 w 1443330"/>
              <a:gd name="connsiteY2" fmla="*/ 1741714 h 2891246"/>
              <a:gd name="connsiteX3" fmla="*/ 1027612 w 1443330"/>
              <a:gd name="connsiteY3" fmla="*/ 2891246 h 289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3330" h="2891246">
                <a:moveTo>
                  <a:pt x="0" y="0"/>
                </a:moveTo>
                <a:cubicBezTo>
                  <a:pt x="250371" y="586377"/>
                  <a:pt x="500743" y="1172754"/>
                  <a:pt x="740229" y="1463040"/>
                </a:cubicBezTo>
                <a:cubicBezTo>
                  <a:pt x="979715" y="1753326"/>
                  <a:pt x="1389018" y="1503680"/>
                  <a:pt x="1436915" y="1741714"/>
                </a:cubicBezTo>
                <a:cubicBezTo>
                  <a:pt x="1484812" y="1979748"/>
                  <a:pt x="1256212" y="2435497"/>
                  <a:pt x="1027612" y="2891246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43153" y="2860766"/>
                <a:ext cx="2741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153" y="2860766"/>
                <a:ext cx="274113" cy="215444"/>
              </a:xfrm>
              <a:prstGeom prst="rect">
                <a:avLst/>
              </a:prstGeom>
              <a:blipFill>
                <a:blip r:embed="rId5"/>
                <a:stretch>
                  <a:fillRect l="-4444" r="-13333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96296" y="3078480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296" y="3078480"/>
                <a:ext cx="155620" cy="215444"/>
              </a:xfrm>
              <a:prstGeom prst="rect">
                <a:avLst/>
              </a:prstGeom>
              <a:blipFill>
                <a:blip r:embed="rId6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278879" y="3818709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79" y="3818709"/>
                <a:ext cx="163506" cy="215444"/>
              </a:xfrm>
              <a:prstGeom prst="rect">
                <a:avLst/>
              </a:prstGeom>
              <a:blipFill>
                <a:blip r:embed="rId7"/>
                <a:stretch>
                  <a:fillRect l="-25926" r="-18519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53050" y="2843349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050" y="2843349"/>
                <a:ext cx="166263" cy="215444"/>
              </a:xfrm>
              <a:prstGeom prst="rect">
                <a:avLst/>
              </a:prstGeom>
              <a:blipFill>
                <a:blip r:embed="rId8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36571" y="4570815"/>
                <a:ext cx="4876799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You need to use the coordinate given to 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that would generate it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Then, you can use that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to find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in the other equation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1" y="4570815"/>
                <a:ext cx="4876799" cy="1169551"/>
              </a:xfrm>
              <a:prstGeom prst="rect">
                <a:avLst/>
              </a:prstGeom>
              <a:blipFill>
                <a:blip r:embed="rId9"/>
                <a:stretch>
                  <a:fillRect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30440" y="1241362"/>
                <a:ext cx="11172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40" y="1241362"/>
                <a:ext cx="111722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930440" y="1502619"/>
                <a:ext cx="12931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40" y="1502619"/>
                <a:ext cx="1293175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99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curve C with parametric equations: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Where a is a non-zero constant.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passes through the point (-4,0):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where the curve crosses the y-axis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  <a:blipFill>
                <a:blip r:embed="rId2"/>
                <a:stretch>
                  <a:fillRect l="-157" t="-1348" r="-1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32960" y="1545771"/>
                <a:ext cx="14291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960" y="1545771"/>
                <a:ext cx="1429174" cy="276999"/>
              </a:xfrm>
              <a:prstGeom prst="rect">
                <a:avLst/>
              </a:prstGeom>
              <a:blipFill>
                <a:blip r:embed="rId3"/>
                <a:stretch>
                  <a:fillRect l="-3846" t="-4444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37315" y="2002971"/>
                <a:ext cx="14291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15" y="2002971"/>
                <a:ext cx="1429174" cy="276999"/>
              </a:xfrm>
              <a:prstGeom prst="rect">
                <a:avLst/>
              </a:prstGeom>
              <a:blipFill>
                <a:blip r:embed="rId4"/>
                <a:stretch>
                  <a:fillRect l="-3419" t="-444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41669" y="2451462"/>
                <a:ext cx="10981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669" y="2451462"/>
                <a:ext cx="1098121" cy="276999"/>
              </a:xfrm>
              <a:prstGeom prst="rect">
                <a:avLst/>
              </a:prstGeom>
              <a:blipFill>
                <a:blip r:embed="rId5"/>
                <a:stretch>
                  <a:fillRect l="-4420" t="-4348" r="-442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71852" y="2882537"/>
                <a:ext cx="867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52" y="2882537"/>
                <a:ext cx="867289" cy="276999"/>
              </a:xfrm>
              <a:prstGeom prst="rect">
                <a:avLst/>
              </a:prstGeom>
              <a:blipFill>
                <a:blip r:embed="rId6"/>
                <a:stretch>
                  <a:fillRect l="-1408" t="-4444" r="-211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67498" y="3296194"/>
                <a:ext cx="7526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498" y="3296194"/>
                <a:ext cx="752642" cy="276999"/>
              </a:xfrm>
              <a:prstGeom prst="rect">
                <a:avLst/>
              </a:prstGeom>
              <a:blipFill>
                <a:blip r:embed="rId7"/>
                <a:stretch>
                  <a:fillRect l="-1626" r="-569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911215" y="1734359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174376" y="1671004"/>
                <a:ext cx="29696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have a coordinate where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part is 0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376" y="1671004"/>
                <a:ext cx="2969623" cy="523220"/>
              </a:xfrm>
              <a:prstGeom prst="rect">
                <a:avLst/>
              </a:prstGeom>
              <a:blipFill>
                <a:blip r:embed="rId8"/>
                <a:stretch>
                  <a:fillRect t="-2326" r="-61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5201467" y="3044999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5924278" y="2182850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588998" y="2613924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74377" y="2149975"/>
                <a:ext cx="29696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cannot be 0, the bracket must be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377" y="2149975"/>
                <a:ext cx="2969623" cy="523220"/>
              </a:xfrm>
              <a:prstGeom prst="rect">
                <a:avLst/>
              </a:prstGeom>
              <a:blipFill>
                <a:blip r:embed="rId9"/>
                <a:stretch>
                  <a:fillRect t="-2326" r="-102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895703" y="2655072"/>
            <a:ext cx="1123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8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68983" y="3081792"/>
            <a:ext cx="1123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Cube root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10744" y="3787187"/>
            <a:ext cx="47200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this value of t will give us the y-coordinate of 0.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We also know that it will give an x-coordinate of -4 when substituted into the other equation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574874" y="4811877"/>
                <a:ext cx="13876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874" y="4811877"/>
                <a:ext cx="138762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405057" y="5225534"/>
                <a:ext cx="23439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(−2)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057" y="5225534"/>
                <a:ext cx="2343911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413766" y="5643545"/>
                <a:ext cx="15063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766" y="5643545"/>
                <a:ext cx="150637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391994" y="5978825"/>
                <a:ext cx="101265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94" y="5978825"/>
                <a:ext cx="1012650" cy="61093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503398" y="5026199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70914" y="5062992"/>
                <a:ext cx="23121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914" y="5062992"/>
                <a:ext cx="2312126" cy="307777"/>
              </a:xfrm>
              <a:prstGeom prst="rect">
                <a:avLst/>
              </a:prstGeom>
              <a:blipFill>
                <a:blip r:embed="rId14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6481626" y="5431148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749142" y="5467941"/>
            <a:ext cx="1123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38"/>
          <p:cNvSpPr/>
          <p:nvPr/>
        </p:nvSpPr>
        <p:spPr>
          <a:xfrm>
            <a:off x="5710917" y="5905765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30684" y="5942558"/>
                <a:ext cx="112340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Solve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84" y="5942558"/>
                <a:ext cx="1123405" cy="307777"/>
              </a:xfrm>
              <a:prstGeom prst="rect">
                <a:avLst/>
              </a:prstGeom>
              <a:blipFill>
                <a:blip r:embed="rId15"/>
                <a:stretch>
                  <a:fillRect l="-108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618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3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curve C with parametric equations: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Where a is a non-zero constant.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passes through the point (-4,0):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where the curve crosses the y-axis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  <a:blipFill>
                <a:blip r:embed="rId2"/>
                <a:stretch>
                  <a:fillRect l="-157" t="-1348" r="-1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0879" y="4828903"/>
                <a:ext cx="64222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879" y="4828903"/>
                <a:ext cx="642227" cy="403316"/>
              </a:xfrm>
              <a:prstGeom prst="rect">
                <a:avLst/>
              </a:prstGeom>
              <a:blipFill>
                <a:blip r:embed="rId3"/>
                <a:stretch>
                  <a:fillRect l="-2857" r="-571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446548" y="1354155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V="1">
            <a:off x="6482552" y="1462167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74540" y="1138131"/>
                <a:ext cx="341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540" y="1138131"/>
                <a:ext cx="341632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86708" y="2722307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6708" y="2722307"/>
                <a:ext cx="3391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5207725" y="1463041"/>
            <a:ext cx="1443330" cy="2891246"/>
          </a:xfrm>
          <a:custGeom>
            <a:avLst/>
            <a:gdLst>
              <a:gd name="connsiteX0" fmla="*/ 0 w 1443330"/>
              <a:gd name="connsiteY0" fmla="*/ 0 h 2891246"/>
              <a:gd name="connsiteX1" fmla="*/ 740229 w 1443330"/>
              <a:gd name="connsiteY1" fmla="*/ 1463040 h 2891246"/>
              <a:gd name="connsiteX2" fmla="*/ 1436915 w 1443330"/>
              <a:gd name="connsiteY2" fmla="*/ 1741714 h 2891246"/>
              <a:gd name="connsiteX3" fmla="*/ 1027612 w 1443330"/>
              <a:gd name="connsiteY3" fmla="*/ 2891246 h 289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3330" h="2891246">
                <a:moveTo>
                  <a:pt x="0" y="0"/>
                </a:moveTo>
                <a:cubicBezTo>
                  <a:pt x="250371" y="586377"/>
                  <a:pt x="500743" y="1172754"/>
                  <a:pt x="740229" y="1463040"/>
                </a:cubicBezTo>
                <a:cubicBezTo>
                  <a:pt x="979715" y="1753326"/>
                  <a:pt x="1389018" y="1503680"/>
                  <a:pt x="1436915" y="1741714"/>
                </a:cubicBezTo>
                <a:cubicBezTo>
                  <a:pt x="1484812" y="1979748"/>
                  <a:pt x="1256212" y="2435497"/>
                  <a:pt x="1027612" y="2891246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43153" y="2860766"/>
                <a:ext cx="2741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153" y="2860766"/>
                <a:ext cx="274113" cy="215444"/>
              </a:xfrm>
              <a:prstGeom prst="rect">
                <a:avLst/>
              </a:prstGeom>
              <a:blipFill>
                <a:blip r:embed="rId6"/>
                <a:stretch>
                  <a:fillRect l="-4444" r="-13333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96296" y="3078480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296" y="3078480"/>
                <a:ext cx="155620" cy="215444"/>
              </a:xfrm>
              <a:prstGeom prst="rect">
                <a:avLst/>
              </a:prstGeom>
              <a:blipFill>
                <a:blip r:embed="rId7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78879" y="3818709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79" y="3818709"/>
                <a:ext cx="163506" cy="215444"/>
              </a:xfrm>
              <a:prstGeom prst="rect">
                <a:avLst/>
              </a:prstGeom>
              <a:blipFill>
                <a:blip r:embed="rId8"/>
                <a:stretch>
                  <a:fillRect l="-25926" r="-18519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53050" y="2843349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050" y="2843349"/>
                <a:ext cx="166263" cy="215444"/>
              </a:xfrm>
              <a:prstGeom prst="rect">
                <a:avLst/>
              </a:prstGeom>
              <a:blipFill>
                <a:blip r:embed="rId9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930440" y="1241362"/>
                <a:ext cx="11172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40" y="1241362"/>
                <a:ext cx="111722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30440" y="1502619"/>
                <a:ext cx="12931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40" y="1502619"/>
                <a:ext cx="1293175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557457" y="4411284"/>
                <a:ext cx="11172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457" y="4411284"/>
                <a:ext cx="111722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561811" y="4790107"/>
                <a:ext cx="1305164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811" y="4790107"/>
                <a:ext cx="1305164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553102" y="5303912"/>
                <a:ext cx="1551963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102" y="5303912"/>
                <a:ext cx="1551963" cy="57637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740337" y="6039787"/>
                <a:ext cx="126335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</a:t>
                </a:r>
                <a:r>
                  <a:rPr lang="en-GB" sz="1400" dirty="0">
                    <a:latin typeface="Comic Sans MS" panose="030F0702030302020204" pitchFamily="66" charset="0"/>
                  </a:rPr>
                  <a:t>or</a:t>
                </a: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337" y="6039787"/>
                <a:ext cx="1263359" cy="307777"/>
              </a:xfrm>
              <a:prstGeom prst="rect">
                <a:avLst/>
              </a:prstGeom>
              <a:blipFill>
                <a:blip r:embed="rId15"/>
                <a:stretch>
                  <a:fillRect t="-6000" b="-1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732688" y="4595125"/>
            <a:ext cx="223975" cy="473264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30535" y="4483872"/>
                <a:ext cx="2934790" cy="611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know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and on the y-axis,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535" y="4483872"/>
                <a:ext cx="2934790" cy="611962"/>
              </a:xfrm>
              <a:prstGeom prst="rect">
                <a:avLst/>
              </a:prstGeom>
              <a:blipFill>
                <a:blip r:embed="rId16"/>
                <a:stretch>
                  <a:fillRect l="-624" r="-2287" b="-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5928631" y="5104577"/>
            <a:ext cx="223975" cy="473264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002654" y="5631446"/>
            <a:ext cx="223975" cy="473264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100351" y="5193620"/>
            <a:ext cx="11103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13563" y="5750970"/>
            <a:ext cx="11103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Solve for 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78674" y="5928100"/>
                <a:ext cx="387531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need to find the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that make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and then sub these values into the equation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74" y="5928100"/>
                <a:ext cx="3875313" cy="738664"/>
              </a:xfrm>
              <a:prstGeom prst="rect">
                <a:avLst/>
              </a:prstGeom>
              <a:blipFill>
                <a:blip r:embed="rId17"/>
                <a:stretch>
                  <a:fillRect t="-820" r="-315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811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9" grpId="0"/>
      <p:bldP spid="20" grpId="0"/>
      <p:bldP spid="21" grpId="0" animBg="1"/>
      <p:bldP spid="22" grpId="0"/>
      <p:bldP spid="24" grpId="0" animBg="1"/>
      <p:bldP spid="25" grpId="0" animBg="1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curve C with parametric equations: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Where a is a non-zero constant.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passes through the point (-4,0):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where the curve crosses the y-axis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  <a:blipFill>
                <a:blip r:embed="rId2"/>
                <a:stretch>
                  <a:fillRect l="-157" t="-1348" r="-1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0879" y="4828903"/>
                <a:ext cx="64222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879" y="4828903"/>
                <a:ext cx="642227" cy="403316"/>
              </a:xfrm>
              <a:prstGeom prst="rect">
                <a:avLst/>
              </a:prstGeom>
              <a:blipFill>
                <a:blip r:embed="rId3"/>
                <a:stretch>
                  <a:fillRect l="-2857" r="-571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6446548" y="1354155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V="1">
            <a:off x="6482552" y="1462167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74540" y="1138131"/>
                <a:ext cx="341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540" y="1138131"/>
                <a:ext cx="341632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86708" y="2722307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6708" y="2722307"/>
                <a:ext cx="3391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5207725" y="1463041"/>
            <a:ext cx="1443330" cy="2891246"/>
          </a:xfrm>
          <a:custGeom>
            <a:avLst/>
            <a:gdLst>
              <a:gd name="connsiteX0" fmla="*/ 0 w 1443330"/>
              <a:gd name="connsiteY0" fmla="*/ 0 h 2891246"/>
              <a:gd name="connsiteX1" fmla="*/ 740229 w 1443330"/>
              <a:gd name="connsiteY1" fmla="*/ 1463040 h 2891246"/>
              <a:gd name="connsiteX2" fmla="*/ 1436915 w 1443330"/>
              <a:gd name="connsiteY2" fmla="*/ 1741714 h 2891246"/>
              <a:gd name="connsiteX3" fmla="*/ 1027612 w 1443330"/>
              <a:gd name="connsiteY3" fmla="*/ 2891246 h 289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3330" h="2891246">
                <a:moveTo>
                  <a:pt x="0" y="0"/>
                </a:moveTo>
                <a:cubicBezTo>
                  <a:pt x="250371" y="586377"/>
                  <a:pt x="500743" y="1172754"/>
                  <a:pt x="740229" y="1463040"/>
                </a:cubicBezTo>
                <a:cubicBezTo>
                  <a:pt x="979715" y="1753326"/>
                  <a:pt x="1389018" y="1503680"/>
                  <a:pt x="1436915" y="1741714"/>
                </a:cubicBezTo>
                <a:cubicBezTo>
                  <a:pt x="1484812" y="1979748"/>
                  <a:pt x="1256212" y="2435497"/>
                  <a:pt x="1027612" y="2891246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43153" y="2860766"/>
                <a:ext cx="2741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153" y="2860766"/>
                <a:ext cx="274113" cy="215444"/>
              </a:xfrm>
              <a:prstGeom prst="rect">
                <a:avLst/>
              </a:prstGeom>
              <a:blipFill>
                <a:blip r:embed="rId6"/>
                <a:stretch>
                  <a:fillRect l="-4444" r="-13333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96296" y="3078480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296" y="3078480"/>
                <a:ext cx="155620" cy="215444"/>
              </a:xfrm>
              <a:prstGeom prst="rect">
                <a:avLst/>
              </a:prstGeom>
              <a:blipFill>
                <a:blip r:embed="rId7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78879" y="3818709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79" y="3818709"/>
                <a:ext cx="163506" cy="215444"/>
              </a:xfrm>
              <a:prstGeom prst="rect">
                <a:avLst/>
              </a:prstGeom>
              <a:blipFill>
                <a:blip r:embed="rId8"/>
                <a:stretch>
                  <a:fillRect l="-25926" r="-18519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53050" y="2843349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050" y="2843349"/>
                <a:ext cx="166263" cy="215444"/>
              </a:xfrm>
              <a:prstGeom prst="rect">
                <a:avLst/>
              </a:prstGeom>
              <a:blipFill>
                <a:blip r:embed="rId9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930440" y="1241362"/>
                <a:ext cx="111722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40" y="1241362"/>
                <a:ext cx="111722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30440" y="1502619"/>
                <a:ext cx="12931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40" y="1502619"/>
                <a:ext cx="1293175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846326" y="4367742"/>
                <a:ext cx="126335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</a:t>
                </a:r>
                <a:r>
                  <a:rPr lang="en-GB" sz="1400" dirty="0">
                    <a:latin typeface="Comic Sans MS" panose="030F0702030302020204" pitchFamily="66" charset="0"/>
                  </a:rPr>
                  <a:t>or</a:t>
                </a: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326" y="4367742"/>
                <a:ext cx="1263359" cy="307777"/>
              </a:xfrm>
              <a:prstGeom prst="rect">
                <a:avLst/>
              </a:prstGeom>
              <a:blipFill>
                <a:blip r:embed="rId12"/>
                <a:stretch>
                  <a:fillRect t="-3922"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78674" y="5928100"/>
                <a:ext cx="387531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need to find the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that make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and then sub these values into the equation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74" y="5928100"/>
                <a:ext cx="3875313" cy="738664"/>
              </a:xfrm>
              <a:prstGeom prst="rect">
                <a:avLst/>
              </a:prstGeom>
              <a:blipFill>
                <a:blip r:embed="rId13"/>
                <a:stretch>
                  <a:fillRect t="-820" r="-315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11594" y="4759625"/>
                <a:ext cx="12931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594" y="4759625"/>
                <a:ext cx="1293175" cy="307777"/>
              </a:xfrm>
              <a:prstGeom prst="rect">
                <a:avLst/>
              </a:prstGeom>
              <a:blipFill>
                <a:blip r:embed="rId1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H="1">
            <a:off x="5834743" y="5085805"/>
            <a:ext cx="496388" cy="42672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11635" y="5074660"/>
                <a:ext cx="1114698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5" y="5074660"/>
                <a:ext cx="1114698" cy="353110"/>
              </a:xfrm>
              <a:prstGeom prst="rect">
                <a:avLst/>
              </a:prstGeom>
              <a:blipFill>
                <a:blip r:embed="rId15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>
            <a:off x="6753497" y="5090159"/>
            <a:ext cx="496388" cy="42672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062653" y="5083369"/>
                <a:ext cx="1114698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653" y="5083369"/>
                <a:ext cx="1114698" cy="353110"/>
              </a:xfrm>
              <a:prstGeom prst="rect">
                <a:avLst/>
              </a:prstGeom>
              <a:blipFill>
                <a:blip r:embed="rId16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132326" y="5578231"/>
                <a:ext cx="1243161" cy="438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326" y="5578231"/>
                <a:ext cx="1243161" cy="438005"/>
              </a:xfrm>
              <a:prstGeom prst="rect">
                <a:avLst/>
              </a:prstGeom>
              <a:blipFill>
                <a:blip r:embed="rId1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695514" y="5573876"/>
                <a:ext cx="1243161" cy="438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514" y="5573876"/>
                <a:ext cx="1243161" cy="438005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136680" y="6070265"/>
                <a:ext cx="71045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680" y="6070265"/>
                <a:ext cx="710451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695514" y="6070265"/>
                <a:ext cx="71045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514" y="6070265"/>
                <a:ext cx="710451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5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/>
      <p:bldP spid="32" grpId="0"/>
      <p:bldP spid="35" grpId="0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is given parametrically by the equations: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meets the curve at A. Find the coordinates of A.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525963"/>
              </a:xfrm>
              <a:blipFill>
                <a:blip r:embed="rId2"/>
                <a:stretch>
                  <a:fillRect t="-809" r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0235" y="4983164"/>
                <a:ext cx="3813593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example you can replace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 with their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Then, solve the equation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and use it to find out what the coordinates would be!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35" y="4983164"/>
                <a:ext cx="3813593" cy="1384995"/>
              </a:xfrm>
              <a:prstGeom prst="rect">
                <a:avLst/>
              </a:prstGeom>
              <a:blipFill>
                <a:blip r:embed="rId3"/>
                <a:stretch>
                  <a:fillRect t="-439" b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43866" y="1495433"/>
                <a:ext cx="14654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866" y="1495433"/>
                <a:ext cx="1465401" cy="338554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580789" y="1914163"/>
                <a:ext cx="163357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89" y="1914163"/>
                <a:ext cx="1633579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679924" y="2359526"/>
                <a:ext cx="163357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924" y="2359526"/>
                <a:ext cx="163357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427129" y="2769378"/>
                <a:ext cx="92040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129" y="2769378"/>
                <a:ext cx="92040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72505" y="3198753"/>
                <a:ext cx="481169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this is telling us that the curves intersect when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505" y="3198753"/>
                <a:ext cx="4811697" cy="584775"/>
              </a:xfrm>
              <a:prstGeom prst="rect">
                <a:avLst/>
              </a:prstGeom>
              <a:blipFill>
                <a:blip r:embed="rId8"/>
                <a:stretch>
                  <a:fillRect t="-2083" r="-1266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6142542" y="1702751"/>
            <a:ext cx="1430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rc 44"/>
          <p:cNvSpPr/>
          <p:nvPr/>
        </p:nvSpPr>
        <p:spPr>
          <a:xfrm>
            <a:off x="6020409" y="1680882"/>
            <a:ext cx="238348" cy="42312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030767" y="2117368"/>
            <a:ext cx="238348" cy="42312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6183167" y="2553853"/>
            <a:ext cx="238348" cy="42312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018255" y="2182145"/>
            <a:ext cx="1430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08872" y="2599395"/>
            <a:ext cx="64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815076" y="4078835"/>
                <a:ext cx="80265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076" y="4078835"/>
                <a:ext cx="80265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816555" y="4515319"/>
                <a:ext cx="114698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(−2)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555" y="4515319"/>
                <a:ext cx="1146981" cy="338554"/>
              </a:xfrm>
              <a:prstGeom prst="rect">
                <a:avLst/>
              </a:prstGeom>
              <a:blipFill>
                <a:blip r:embed="rId10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4816555" y="4950324"/>
                <a:ext cx="7280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555" y="4950324"/>
                <a:ext cx="728084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7054291" y="4069957"/>
                <a:ext cx="83298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291" y="4069957"/>
                <a:ext cx="832985" cy="338554"/>
              </a:xfrm>
              <a:prstGeom prst="rect">
                <a:avLst/>
              </a:prstGeom>
              <a:blipFill>
                <a:blip r:embed="rId12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046893" y="4515321"/>
                <a:ext cx="118385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=4(−2)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893" y="4515321"/>
                <a:ext cx="1183850" cy="338554"/>
              </a:xfrm>
              <a:prstGeom prst="rect">
                <a:avLst/>
              </a:prstGeom>
              <a:blipFill>
                <a:blip r:embed="rId13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7046893" y="4941449"/>
                <a:ext cx="90011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893" y="4941449"/>
                <a:ext cx="900118" cy="338554"/>
              </a:xfrm>
              <a:prstGeom prst="rect">
                <a:avLst/>
              </a:prstGeom>
              <a:blipFill>
                <a:blip r:embed="rId14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5723007" y="4286478"/>
            <a:ext cx="238348" cy="42312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886568" y="4252121"/>
                <a:ext cx="878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568" y="4252121"/>
                <a:ext cx="878216" cy="523220"/>
              </a:xfrm>
              <a:prstGeom prst="rect">
                <a:avLst/>
              </a:prstGeom>
              <a:blipFill>
                <a:blip r:embed="rId15"/>
                <a:stretch>
                  <a:fillRect t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5706731" y="4731842"/>
            <a:ext cx="238348" cy="42312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8041558" y="4270203"/>
            <a:ext cx="238348" cy="42312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285018" y="4235846"/>
                <a:ext cx="7258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5018" y="4235846"/>
                <a:ext cx="725817" cy="523220"/>
              </a:xfrm>
              <a:prstGeom prst="rect">
                <a:avLst/>
              </a:prstGeom>
              <a:blipFill>
                <a:blip r:embed="rId16"/>
                <a:stretch>
                  <a:fillRect l="-840" t="-2326" r="-7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8025282" y="4715567"/>
            <a:ext cx="238348" cy="42312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8215476" y="4752232"/>
            <a:ext cx="101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Work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889526" y="4805498"/>
            <a:ext cx="101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Work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740676" y="5737767"/>
            <a:ext cx="398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curves intersect at (4,-8)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83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1" grpId="0"/>
      <p:bldP spid="33" grpId="0"/>
      <p:bldP spid="40" grpId="0"/>
      <p:bldP spid="44" grpId="0"/>
      <p:bldP spid="45" grpId="0" animBg="1"/>
      <p:bldP spid="46" grpId="0" animBg="1"/>
      <p:bldP spid="47" grpId="0" animBg="1"/>
      <p:bldP spid="48" grpId="0"/>
      <p:bldP spid="49" grpId="0"/>
      <p:bldP spid="18" grpId="0"/>
      <p:bldP spid="50" grpId="0"/>
      <p:bldP spid="51" grpId="0"/>
      <p:bldP spid="52" grpId="0"/>
      <p:bldP spid="53" grpId="0"/>
      <p:bldP spid="54" grpId="0"/>
      <p:bldP spid="55" grpId="0" animBg="1"/>
      <p:bldP spid="56" grpId="0"/>
      <p:bldP spid="57" grpId="0" animBg="1"/>
      <p:bldP spid="61" grpId="0" animBg="1"/>
      <p:bldP spid="62" grpId="0"/>
      <p:bldP spid="63" grpId="0" animBg="1"/>
      <p:bldP spid="64" grpId="0"/>
      <p:bldP spid="65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756212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in the diagram to the right is given parametrically by the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  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b="0" i="0" dirty="0">
                  <a:latin typeface="Cambria Math" panose="02040503050406030204" pitchFamily="18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point where the curve intersects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points A and B where the curve meets the y-axis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756212"/>
              </a:xfrm>
              <a:blipFill>
                <a:blip r:embed="rId2"/>
                <a:stretch>
                  <a:fillRect t="-769" r="-2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49679" t="13100" r="23348" b="41795"/>
          <a:stretch/>
        </p:blipFill>
        <p:spPr>
          <a:xfrm>
            <a:off x="6078582" y="1166950"/>
            <a:ext cx="2786744" cy="26212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54923" y="1166949"/>
                <a:ext cx="14236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3" y="1166949"/>
                <a:ext cx="1423659" cy="246221"/>
              </a:xfrm>
              <a:prstGeom prst="rect">
                <a:avLst/>
              </a:prstGeom>
              <a:blipFill>
                <a:blip r:embed="rId4"/>
                <a:stretch>
                  <a:fillRect l="-1717" r="-214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54923" y="1455558"/>
                <a:ext cx="1187696" cy="4686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3" y="1455558"/>
                <a:ext cx="1187696" cy="4686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43487" y="3912339"/>
                <a:ext cx="1187696" cy="4686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487" y="3912339"/>
                <a:ext cx="1187696" cy="4686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08504" y="4456624"/>
                <a:ext cx="1348382" cy="4686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04" y="4456624"/>
                <a:ext cx="1348382" cy="4686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91087" y="5040098"/>
                <a:ext cx="1052596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087" y="5040098"/>
                <a:ext cx="1052596" cy="420051"/>
              </a:xfrm>
              <a:prstGeom prst="rect">
                <a:avLst/>
              </a:prstGeom>
              <a:blipFill>
                <a:blip r:embed="rId8"/>
                <a:stretch>
                  <a:fillRect l="-4651" r="-348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69019" y="5549549"/>
                <a:ext cx="898708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019" y="5549549"/>
                <a:ext cx="898708" cy="420051"/>
              </a:xfrm>
              <a:prstGeom prst="rect">
                <a:avLst/>
              </a:prstGeom>
              <a:blipFill>
                <a:blip r:embed="rId9"/>
                <a:stretch>
                  <a:fillRect l="-4054" r="-3378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17510" y="6041583"/>
                <a:ext cx="1249637" cy="353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510" y="6041583"/>
                <a:ext cx="1249637" cy="353238"/>
              </a:xfrm>
              <a:prstGeom prst="rect">
                <a:avLst/>
              </a:prstGeom>
              <a:blipFill>
                <a:blip r:embed="rId10"/>
                <a:stretch>
                  <a:fillRect l="-5366" t="-1724" r="-1463" b="-206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971581" y="4225351"/>
            <a:ext cx="195609" cy="48345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35649" y="4192348"/>
                <a:ext cx="19125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intersection will be where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649" y="4192348"/>
                <a:ext cx="1912592" cy="523220"/>
              </a:xfrm>
              <a:prstGeom prst="rect">
                <a:avLst/>
              </a:prstGeom>
              <a:blipFill>
                <a:blip r:embed="rId11"/>
                <a:stretch>
                  <a:fillRect l="-319" t="-2326" r="-3195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5871432" y="4752219"/>
            <a:ext cx="195609" cy="48345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5701615" y="5270379"/>
            <a:ext cx="195609" cy="48345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6132689" y="5762414"/>
            <a:ext cx="195609" cy="48345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974541" y="4832428"/>
            <a:ext cx="1586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Root both sides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87455" y="5302690"/>
                <a:ext cx="689038" cy="378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7455" y="5302690"/>
                <a:ext cx="689038" cy="378117"/>
              </a:xfrm>
              <a:prstGeom prst="rect">
                <a:avLst/>
              </a:prstGeom>
              <a:blipFill>
                <a:blip r:embed="rId12"/>
                <a:stretch>
                  <a:fillRect l="-885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331591" y="5842622"/>
            <a:ext cx="16731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answers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322459" y="6032503"/>
            <a:ext cx="326571" cy="370115"/>
            <a:chOff x="8456023" y="5033554"/>
            <a:chExt cx="326571" cy="370115"/>
          </a:xfrm>
        </p:grpSpPr>
        <p:cxnSp>
          <p:nvCxnSpPr>
            <p:cNvPr id="7" name="Straight Connector 6"/>
            <p:cNvCxnSpPr/>
            <p:nvPr/>
          </p:nvCxnSpPr>
          <p:spPr>
            <a:xfrm flipH="1">
              <a:off x="8456023" y="5033554"/>
              <a:ext cx="313508" cy="357052"/>
            </a:xfrm>
            <a:prstGeom prst="line">
              <a:avLst/>
            </a:prstGeom>
            <a:ln w="635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469086" y="5046617"/>
              <a:ext cx="313508" cy="357052"/>
            </a:xfrm>
            <a:prstGeom prst="line">
              <a:avLst/>
            </a:prstGeom>
            <a:ln w="635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912468" y="5950575"/>
                <a:ext cx="18814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One of the answers is outside of the range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468" y="5950575"/>
                <a:ext cx="1881474" cy="646331"/>
              </a:xfrm>
              <a:prstGeom prst="rect">
                <a:avLst/>
              </a:prstGeom>
              <a:blipFill>
                <a:blip r:embed="rId1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33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756212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in the diagram to the right is given parametrically by the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  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b="0" i="0" dirty="0">
                  <a:latin typeface="Cambria Math" panose="02040503050406030204" pitchFamily="18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point where the curve intersects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points A and B where the curve meets the y-axis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756212"/>
              </a:xfrm>
              <a:blipFill>
                <a:blip r:embed="rId2"/>
                <a:stretch>
                  <a:fillRect t="-769" r="-2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49679" t="13100" r="23348" b="41795"/>
          <a:stretch/>
        </p:blipFill>
        <p:spPr>
          <a:xfrm>
            <a:off x="6078582" y="1166950"/>
            <a:ext cx="2786744" cy="26212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54923" y="1166949"/>
                <a:ext cx="14236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3" y="1166949"/>
                <a:ext cx="1423659" cy="246221"/>
              </a:xfrm>
              <a:prstGeom prst="rect">
                <a:avLst/>
              </a:prstGeom>
              <a:blipFill>
                <a:blip r:embed="rId4"/>
                <a:stretch>
                  <a:fillRect l="-1717" r="-214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54923" y="1455558"/>
                <a:ext cx="1187696" cy="4686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3" y="1455558"/>
                <a:ext cx="1187696" cy="4686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88530" y="2170920"/>
                <a:ext cx="547714" cy="3483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530" y="2170920"/>
                <a:ext cx="547714" cy="348300"/>
              </a:xfrm>
              <a:prstGeom prst="rect">
                <a:avLst/>
              </a:prstGeom>
              <a:blipFill>
                <a:blip r:embed="rId6"/>
                <a:stretch>
                  <a:fillRect l="-11111" r="-5556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43273" y="3963879"/>
                <a:ext cx="14236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273" y="3963879"/>
                <a:ext cx="1423659" cy="246221"/>
              </a:xfrm>
              <a:prstGeom prst="rect">
                <a:avLst/>
              </a:prstGeom>
              <a:blipFill>
                <a:blip r:embed="rId7"/>
                <a:stretch>
                  <a:fillRect l="-1717" r="-214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26997" y="4444753"/>
                <a:ext cx="2211888" cy="466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997" y="4444753"/>
                <a:ext cx="2211888" cy="4662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37355" y="5032159"/>
                <a:ext cx="1225144" cy="516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355" y="5032159"/>
                <a:ext cx="1225144" cy="5164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6566385" y="4216473"/>
            <a:ext cx="195609" cy="48345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7626" y="4236735"/>
                <a:ext cx="1388809" cy="397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626" y="4236735"/>
                <a:ext cx="1388809" cy="397160"/>
              </a:xfrm>
              <a:prstGeom prst="rect">
                <a:avLst/>
              </a:prstGeom>
              <a:blipFill>
                <a:blip r:embed="rId10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532354" y="4795001"/>
            <a:ext cx="195609" cy="48345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496041" y="4886284"/>
            <a:ext cx="1388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50059" y="5747418"/>
                <a:ext cx="4625266" cy="656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the full coordinates of the intersection are: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059" y="5747418"/>
                <a:ext cx="4625266" cy="656911"/>
              </a:xfrm>
              <a:prstGeom prst="rect">
                <a:avLst/>
              </a:prstGeom>
              <a:blipFill>
                <a:blip r:embed="rId11"/>
                <a:stretch>
                  <a:fillRect t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11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7" grpId="0"/>
      <p:bldP spid="28" grpId="0" animBg="1"/>
      <p:bldP spid="29" grpId="0"/>
      <p:bldP spid="30" grpId="0" animBg="1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756212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coordinate geometry problems involving parametric equations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in the diagram to the right is given parametrically by the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  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b="0" i="0" dirty="0">
                  <a:latin typeface="Cambria Math" panose="02040503050406030204" pitchFamily="18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point where the curve intersects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points A and B where the curve meets the y-axis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879669" cy="4756212"/>
              </a:xfrm>
              <a:blipFill>
                <a:blip r:embed="rId2"/>
                <a:stretch>
                  <a:fillRect t="-769" r="-2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49679" t="13100" r="23348" b="41795"/>
          <a:stretch/>
        </p:blipFill>
        <p:spPr>
          <a:xfrm>
            <a:off x="6078582" y="1166950"/>
            <a:ext cx="2786744" cy="26212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54923" y="1166949"/>
                <a:ext cx="14236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3" y="1166949"/>
                <a:ext cx="1423659" cy="246221"/>
              </a:xfrm>
              <a:prstGeom prst="rect">
                <a:avLst/>
              </a:prstGeom>
              <a:blipFill>
                <a:blip r:embed="rId4"/>
                <a:stretch>
                  <a:fillRect l="-1717" r="-214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54923" y="1455558"/>
                <a:ext cx="1187696" cy="4686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3" y="1455558"/>
                <a:ext cx="1187696" cy="4686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5682" y="3975853"/>
                <a:ext cx="160832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82" y="3975853"/>
                <a:ext cx="160832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221328" y="4372093"/>
                <a:ext cx="160832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328" y="4372093"/>
                <a:ext cx="160832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798962" y="4750916"/>
                <a:ext cx="14019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962" y="4750916"/>
                <a:ext cx="1401922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068927" y="5151511"/>
                <a:ext cx="116608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927" y="5151511"/>
                <a:ext cx="11660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256161" y="5521625"/>
                <a:ext cx="900118" cy="5107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161" y="5521625"/>
                <a:ext cx="900118" cy="510781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957201" y="5473728"/>
                <a:ext cx="547073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201" y="5473728"/>
                <a:ext cx="547073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5687621" y="4159275"/>
            <a:ext cx="234206" cy="40401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60868" y="4198307"/>
                <a:ext cx="18933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On the y-axis,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868" y="4198307"/>
                <a:ext cx="1893353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343633" y="5356703"/>
            <a:ext cx="234206" cy="40401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5631015" y="4546807"/>
            <a:ext cx="234206" cy="40401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034478" y="4943047"/>
            <a:ext cx="234206" cy="404016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82492" y="4564067"/>
                <a:ext cx="139337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𝑐𝑜𝑠𝑡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492" y="4564067"/>
                <a:ext cx="1393371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81601" y="4912409"/>
                <a:ext cx="403206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𝑐𝑜𝑠𝑡</m:t>
                    </m:r>
                  </m:oMath>
                </a14:m>
                <a:r>
                  <a:rPr lang="en-US" sz="1050" dirty="0">
                    <a:solidFill>
                      <a:srgbClr val="FF0000"/>
                    </a:solidFill>
                    <a:latin typeface="Comic Sans MS" pitchFamily="66" charset="0"/>
                  </a:rPr>
                  <a:t> (which in this case cannot be 0 since then </a:t>
                </a:r>
                <a14:m>
                  <m:oMath xmlns:m="http://schemas.openxmlformats.org/officeDocument/2006/math">
                    <m:r>
                      <a:rPr lang="en-US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US" sz="1050" dirty="0">
                    <a:solidFill>
                      <a:srgbClr val="FF0000"/>
                    </a:solidFill>
                    <a:latin typeface="Comic Sans MS" pitchFamily="66" charset="0"/>
                  </a:rPr>
                  <a:t> would also have to be 0 – not possible for the same value of </a:t>
                </a:r>
                <a14:m>
                  <m:oMath xmlns:m="http://schemas.openxmlformats.org/officeDocument/2006/math">
                    <m:r>
                      <a:rPr lang="en-US" sz="105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05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1" y="4912409"/>
                <a:ext cx="4032068" cy="415498"/>
              </a:xfrm>
              <a:prstGeom prst="rect">
                <a:avLst/>
              </a:prstGeom>
              <a:blipFill>
                <a:blip r:embed="rId14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12527" y="5313004"/>
                <a:ext cx="34398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Calculate, and remember to find other values within the allowed range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527" y="5313004"/>
                <a:ext cx="3439884" cy="523220"/>
              </a:xfrm>
              <a:prstGeom prst="rect">
                <a:avLst/>
              </a:prstGeom>
              <a:blipFill>
                <a:blip r:embed="rId15"/>
                <a:stretch>
                  <a:fillRect t="-2353" r="-531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672202" y="4535830"/>
                <a:ext cx="1158394" cy="4925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1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202" y="4535830"/>
                <a:ext cx="1158394" cy="49250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718560" y="6061941"/>
                <a:ext cx="54254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These are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that would make the x-coordinate 0. Now we need to find the values of y we would get from them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560" y="6061941"/>
                <a:ext cx="5425440" cy="523220"/>
              </a:xfrm>
              <a:prstGeom prst="rect">
                <a:avLst/>
              </a:prstGeom>
              <a:blipFill>
                <a:blip r:embed="rId17"/>
                <a:stretch>
                  <a:fillRect t="-1163" r="-33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592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A95792-83B8-423C-BF42-C836D8A0B1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1381F2-A61D-4988-800D-8AA8B4DB51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EE31CE-A559-45E7-A90E-657750D254B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2290</TotalTime>
  <Words>2000</Words>
  <Application>Microsoft Office PowerPoint</Application>
  <PresentationFormat>On-screen Show (4:3)</PresentationFormat>
  <Paragraphs>243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Mesquito SF</vt:lpstr>
      <vt:lpstr>Wingdings</vt:lpstr>
      <vt:lpstr>Office Theme</vt:lpstr>
      <vt:lpstr>PowerPoint Presentation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601</cp:revision>
  <dcterms:created xsi:type="dcterms:W3CDTF">2018-04-30T00:32:33Z</dcterms:created>
  <dcterms:modified xsi:type="dcterms:W3CDTF">2020-12-30T14:30:53Z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