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mv" ContentType="video/x-ms-wmv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01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30/12/2020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0049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30/12/2020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8750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30/12/2020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4628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30/12/2020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1483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30/12/2020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8341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30/12/2020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0683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30/12/2020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8650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30/12/2020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5470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30/12/2020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1607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30/12/2020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9830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30/12/2020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6624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DF5FD-9527-4885-BB3C-900525AF2037}" type="datetimeFigureOut">
              <a:rPr lang="en-GB" smtClean="0"/>
              <a:t>30/12/2020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5016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6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65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64.png"/><Relationship Id="rId5" Type="http://schemas.openxmlformats.org/officeDocument/2006/relationships/image" Target="../media/image63.png"/><Relationship Id="rId4" Type="http://schemas.openxmlformats.org/officeDocument/2006/relationships/image" Target="../media/image62.png"/><Relationship Id="rId9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1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70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69.png"/><Relationship Id="rId5" Type="http://schemas.openxmlformats.org/officeDocument/2006/relationships/image" Target="../media/image68.png"/><Relationship Id="rId4" Type="http://schemas.openxmlformats.org/officeDocument/2006/relationships/image" Target="../media/image67.png"/><Relationship Id="rId9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6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75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74.png"/><Relationship Id="rId5" Type="http://schemas.openxmlformats.org/officeDocument/2006/relationships/image" Target="../media/image73.png"/><Relationship Id="rId4" Type="http://schemas.openxmlformats.org/officeDocument/2006/relationships/image" Target="../media/image72.png"/><Relationship Id="rId9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A27366-4A1B-49DB-8A11-CE176A3798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428593"/>
            <a:ext cx="7886700" cy="1325563"/>
          </a:xfrm>
        </p:spPr>
        <p:txBody>
          <a:bodyPr/>
          <a:lstStyle/>
          <a:p>
            <a:pPr algn="ctr"/>
            <a:r>
              <a:rPr lang="en-GB" b="1" dirty="0"/>
              <a:t>Points of intersection (8.4)</a:t>
            </a:r>
          </a:p>
        </p:txBody>
      </p:sp>
    </p:spTree>
    <p:extLst>
      <p:ext uri="{BB962C8B-B14F-4D97-AF65-F5344CB8AC3E}">
        <p14:creationId xmlns:p14="http://schemas.microsoft.com/office/powerpoint/2010/main" val="21608831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07"/>
            <a:ext cx="2704889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212" y="2686"/>
                  <a:ext cx="1733" cy="35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/>
                    <a:t>b) </a:t>
                  </a:r>
                  <a14:m>
                    <m:oMath xmlns:m="http://schemas.openxmlformats.org/officeDocument/2006/math">
                      <m:r>
                        <a:rPr lang="en-GB" altLang="en-US" sz="2400" b="0" i="1" dirty="0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altLang="en-US" sz="2400" b="0" i="1" dirty="0" smtClean="0">
                          <a:latin typeface="Cambria Math" panose="02040503050406030204" pitchFamily="18" charset="0"/>
                        </a:rPr>
                        <m:t>=3</m:t>
                      </m:r>
                    </m:oMath>
                  </a14:m>
                  <a:endParaRPr lang="en-GB" altLang="en-US" sz="24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12" y="2686"/>
                  <a:ext cx="1733" cy="357"/>
                </a:xfrm>
                <a:prstGeom prst="rect">
                  <a:avLst/>
                </a:prstGeom>
                <a:blipFill>
                  <a:blip r:embed="rId4"/>
                  <a:stretch>
                    <a:fillRect t="-9211" b="-30263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85781"/>
            <a:ext cx="2650941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374" y="2765"/>
                  <a:ext cx="1721" cy="35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/>
                    <a:t>d) </a:t>
                  </a:r>
                  <a14:m>
                    <m:oMath xmlns:m="http://schemas.openxmlformats.org/officeDocument/2006/math"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=−3</m:t>
                      </m:r>
                    </m:oMath>
                  </a14:m>
                  <a:endParaRPr lang="en-GB" altLang="en-US" sz="240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74" y="2765"/>
                  <a:ext cx="1721" cy="357"/>
                </a:xfrm>
                <a:prstGeom prst="rect">
                  <a:avLst/>
                </a:prstGeom>
                <a:blipFill>
                  <a:blip r:embed="rId5"/>
                  <a:stretch>
                    <a:fillRect t="-9333" b="-32000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3610506"/>
            <a:ext cx="2860462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89" y="2751"/>
                  <a:ext cx="1661" cy="35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/>
                    <a:t>a) </a:t>
                  </a:r>
                  <a14:m>
                    <m:oMath xmlns:m="http://schemas.openxmlformats.org/officeDocument/2006/math"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a14:m>
                  <a:endParaRPr lang="en-GB" altLang="en-US" sz="24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89" y="2751"/>
                  <a:ext cx="1661" cy="357"/>
                </a:xfrm>
                <a:prstGeom prst="rect">
                  <a:avLst/>
                </a:prstGeom>
                <a:blipFill>
                  <a:blip r:embed="rId6"/>
                  <a:stretch>
                    <a:fillRect t="-9211" b="-30263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2" y="4785781"/>
            <a:ext cx="2860462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40" y="2765"/>
                  <a:ext cx="1758" cy="35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/>
                    <a:t>c) </a:t>
                  </a:r>
                  <a14:m>
                    <m:oMath xmlns:m="http://schemas.openxmlformats.org/officeDocument/2006/math"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=−1</m:t>
                      </m:r>
                    </m:oMath>
                  </a14:m>
                  <a:endParaRPr lang="en-GB" altLang="en-US" sz="24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40" y="2765"/>
                  <a:ext cx="1758" cy="357"/>
                </a:xfrm>
                <a:prstGeom prst="rect">
                  <a:avLst/>
                </a:prstGeom>
                <a:blipFill>
                  <a:blip r:embed="rId7"/>
                  <a:stretch>
                    <a:fillRect t="-9333" b="-32000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714878" y="333397"/>
                <a:ext cx="4432968" cy="1151181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 dirty="0">
                    <a:latin typeface="+mn-lt"/>
                  </a:rPr>
                  <a:t>Solve for </a:t>
                </a:r>
                <a14:m>
                  <m:oMath xmlns:m="http://schemas.openxmlformats.org/officeDocument/2006/math">
                    <m:r>
                      <a:rPr lang="en-US" altLang="en-US" sz="180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altLang="en-US" sz="1800" dirty="0">
                    <a:latin typeface="+mn-lt"/>
                  </a:rPr>
                  <a:t>: when </a:t>
                </a:r>
                <a14:m>
                  <m:oMath xmlns:m="http://schemas.openxmlformats.org/officeDocument/2006/math">
                    <m:r>
                      <a:rPr lang="en-US" altLang="en-US" sz="18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en-US" sz="1800" i="1" dirty="0" smtClean="0">
                        <a:latin typeface="Cambria Math" panose="02040503050406030204" pitchFamily="18" charset="0"/>
                      </a:rPr>
                      <m:t>=−1 </m:t>
                    </m:r>
                  </m:oMath>
                </a14:m>
                <a:r>
                  <a:rPr lang="en-US" altLang="en-US" sz="1800" dirty="0">
                    <a:latin typeface="+mn-lt"/>
                  </a:rPr>
                  <a:t>what does </a:t>
                </a:r>
                <a14:m>
                  <m:oMath xmlns:m="http://schemas.openxmlformats.org/officeDocument/2006/math">
                    <m:r>
                      <a:rPr lang="en-US" altLang="en-US" sz="1800" i="1" dirty="0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altLang="en-US" sz="1800" dirty="0">
                    <a:latin typeface="+mn-lt"/>
                  </a:rPr>
                  <a:t> equal?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altLang="en-US" sz="1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1800" b="0" i="1" smtClean="0">
                          <a:latin typeface="Cambria Math" panose="02040503050406030204" pitchFamily="18" charset="0"/>
                        </a:rPr>
                        <m:t>=3</m:t>
                      </m:r>
                      <m:r>
                        <a:rPr lang="en-GB" altLang="en-US" sz="18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GB" altLang="en-US" sz="1800" b="0" i="1" smtClean="0">
                          <a:latin typeface="Cambria Math" panose="02040503050406030204" pitchFamily="18" charset="0"/>
                        </a:rPr>
                        <m:t>−1,  </m:t>
                      </m:r>
                      <m:r>
                        <a:rPr lang="en-GB" altLang="en-US" sz="18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alt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altLang="en-US" sz="1800" b="0" i="0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m:rPr>
                          <m:sty m:val="p"/>
                        </m:rPr>
                        <a:rPr lang="en-GB" altLang="en-US" sz="1800" b="0" i="0" smtClean="0">
                          <a:latin typeface="Cambria Math" panose="02040503050406030204" pitchFamily="18" charset="0"/>
                        </a:rPr>
                        <m:t>t</m:t>
                      </m:r>
                      <m:r>
                        <a:rPr lang="en-GB" altLang="en-US" sz="1800" b="0" i="0" smtClean="0"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en-US" altLang="en-US" sz="1800" dirty="0">
                  <a:latin typeface="+mn-lt"/>
                </a:endParaRP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14878" y="333397"/>
                <a:ext cx="4432968" cy="1151181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 l="-1372" r="-1646"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1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811853" y="3500537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</p:spTree>
    <p:extLst>
      <p:ext uri="{BB962C8B-B14F-4D97-AF65-F5344CB8AC3E}">
        <p14:creationId xmlns:p14="http://schemas.microsoft.com/office/powerpoint/2010/main" val="3161471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07"/>
            <a:ext cx="2704889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212" y="2686"/>
                  <a:ext cx="1733" cy="35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/>
                    <a:t>b) </a:t>
                  </a:r>
                  <a14:m>
                    <m:oMath xmlns:m="http://schemas.openxmlformats.org/officeDocument/2006/math">
                      <m:r>
                        <a:rPr lang="en-GB" altLang="en-US" sz="2400" b="0" i="1" dirty="0" smtClean="0">
                          <a:latin typeface="Cambria Math" panose="02040503050406030204" pitchFamily="18" charset="0"/>
                        </a:rPr>
                        <m:t>(−4,0)</m:t>
                      </m:r>
                    </m:oMath>
                  </a14:m>
                  <a:endParaRPr lang="en-GB" altLang="en-US" sz="24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12" y="2686"/>
                  <a:ext cx="1733" cy="357"/>
                </a:xfrm>
                <a:prstGeom prst="rect">
                  <a:avLst/>
                </a:prstGeom>
                <a:blipFill>
                  <a:blip r:embed="rId4"/>
                  <a:stretch>
                    <a:fillRect t="-9211" b="-30263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85781"/>
            <a:ext cx="2650941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374" y="2765"/>
                  <a:ext cx="1721" cy="35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/>
                    <a:t>d) </a:t>
                  </a:r>
                  <a14:m>
                    <m:oMath xmlns:m="http://schemas.openxmlformats.org/officeDocument/2006/math"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(6,0)</m:t>
                      </m:r>
                    </m:oMath>
                  </a14:m>
                  <a:endParaRPr lang="en-GB" altLang="en-US" sz="240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74" y="2765"/>
                  <a:ext cx="1721" cy="357"/>
                </a:xfrm>
                <a:prstGeom prst="rect">
                  <a:avLst/>
                </a:prstGeom>
                <a:blipFill>
                  <a:blip r:embed="rId5"/>
                  <a:stretch>
                    <a:fillRect t="-9333" b="-32000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3610506"/>
            <a:ext cx="2860462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89" y="2751"/>
                  <a:ext cx="1661" cy="35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/>
                    <a:t>a) </a:t>
                  </a:r>
                  <a14:m>
                    <m:oMath xmlns:m="http://schemas.openxmlformats.org/officeDocument/2006/math"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(11,0)</m:t>
                      </m:r>
                    </m:oMath>
                  </a14:m>
                  <a:endParaRPr lang="en-GB" altLang="en-US" sz="24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89" y="2751"/>
                  <a:ext cx="1661" cy="357"/>
                </a:xfrm>
                <a:prstGeom prst="rect">
                  <a:avLst/>
                </a:prstGeom>
                <a:blipFill>
                  <a:blip r:embed="rId6"/>
                  <a:stretch>
                    <a:fillRect t="-9211" b="-30263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2" y="4785781"/>
            <a:ext cx="2860462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40" y="2765"/>
                  <a:ext cx="1758" cy="35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/>
                    <a:t>c) </a:t>
                  </a:r>
                  <a14:m>
                    <m:oMath xmlns:m="http://schemas.openxmlformats.org/officeDocument/2006/math"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(7,0)</m:t>
                      </m:r>
                    </m:oMath>
                  </a14:m>
                  <a:endParaRPr lang="en-GB" altLang="en-US" sz="24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40" y="2765"/>
                  <a:ext cx="1758" cy="357"/>
                </a:xfrm>
                <a:prstGeom prst="rect">
                  <a:avLst/>
                </a:prstGeom>
                <a:blipFill>
                  <a:blip r:embed="rId7"/>
                  <a:stretch>
                    <a:fillRect t="-9333" b="-32000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714878" y="333397"/>
                <a:ext cx="4432968" cy="1151181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1800" dirty="0">
                    <a:latin typeface="+mn-lt"/>
                  </a:rPr>
                  <a:t>Find the coordinates of the point where</a:t>
                </a:r>
                <a:endParaRPr lang="en-US" altLang="en-US" sz="1800" dirty="0">
                  <a:latin typeface="+mn-lt"/>
                </a:endParaRP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altLang="en-US" sz="1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1800" b="0" i="1" smtClean="0">
                          <a:latin typeface="Cambria Math" panose="02040503050406030204" pitchFamily="18" charset="0"/>
                        </a:rPr>
                        <m:t>=5+</m:t>
                      </m:r>
                      <m:r>
                        <a:rPr lang="en-GB" altLang="en-US" sz="18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GB" altLang="en-US" sz="1800" b="0" i="1" smtClean="0">
                          <a:latin typeface="Cambria Math" panose="02040503050406030204" pitchFamily="18" charset="0"/>
                        </a:rPr>
                        <m:t>,  </m:t>
                      </m:r>
                      <m:r>
                        <a:rPr lang="en-GB" altLang="en-US" sz="18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alt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altLang="en-US" sz="1800" b="0" i="0" smtClean="0">
                          <a:latin typeface="Cambria Math" panose="02040503050406030204" pitchFamily="18" charset="0"/>
                        </a:rPr>
                        <m:t>6−</m:t>
                      </m:r>
                      <m:r>
                        <a:rPr lang="en-GB" altLang="en-US" sz="1800" b="0" i="1" smtClean="0">
                          <a:latin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en-US" altLang="en-US" sz="1800" i="1" dirty="0">
                  <a:latin typeface="+mn-lt"/>
                </a:endParaRP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 dirty="0">
                    <a:latin typeface="+mn-lt"/>
                  </a:rPr>
                  <a:t>meets the </a:t>
                </a:r>
                <a14:m>
                  <m:oMath xmlns:m="http://schemas.openxmlformats.org/officeDocument/2006/math">
                    <m:r>
                      <a:rPr lang="en-US" altLang="en-US" sz="180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altLang="en-US" sz="1800" dirty="0">
                    <a:latin typeface="+mn-lt"/>
                  </a:rPr>
                  <a:t>-axis.</a:t>
                </a: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14878" y="333397"/>
                <a:ext cx="4432968" cy="1151181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2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811853" y="3500537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</p:spTree>
    <p:extLst>
      <p:ext uri="{BB962C8B-B14F-4D97-AF65-F5344CB8AC3E}">
        <p14:creationId xmlns:p14="http://schemas.microsoft.com/office/powerpoint/2010/main" val="4141977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07"/>
            <a:ext cx="2704889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212" y="2686"/>
                  <a:ext cx="1733" cy="35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/>
                    <a:t>b) </a:t>
                  </a:r>
                  <a14:m>
                    <m:oMath xmlns:m="http://schemas.openxmlformats.org/officeDocument/2006/math">
                      <m:d>
                        <m:dPr>
                          <m:ctrlPr>
                            <a:rPr lang="en-GB" altLang="en-US" sz="2400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altLang="en-US" sz="2400" b="0" i="1" dirty="0" smtClean="0">
                              <a:latin typeface="Cambria Math" panose="02040503050406030204" pitchFamily="18" charset="0"/>
                            </a:rPr>
                            <m:t>0,0</m:t>
                          </m:r>
                        </m:e>
                      </m:d>
                      <m:r>
                        <a:rPr lang="en-GB" altLang="en-US" sz="2400" b="0" i="1" dirty="0" smtClean="0">
                          <a:latin typeface="Cambria Math" panose="02040503050406030204" pitchFamily="18" charset="0"/>
                        </a:rPr>
                        <m:t>, (0,12)</m:t>
                      </m:r>
                    </m:oMath>
                  </a14:m>
                  <a:endParaRPr lang="en-GB" altLang="en-US" sz="24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12" y="2686"/>
                  <a:ext cx="1733" cy="357"/>
                </a:xfrm>
                <a:prstGeom prst="rect">
                  <a:avLst/>
                </a:prstGeom>
                <a:blipFill>
                  <a:blip r:embed="rId4"/>
                  <a:stretch>
                    <a:fillRect t="-9211" b="-30263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85781"/>
            <a:ext cx="2650941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374" y="2765"/>
                  <a:ext cx="1721" cy="35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/>
                    <a:t>d) </a:t>
                  </a:r>
                  <a14:m>
                    <m:oMath xmlns:m="http://schemas.openxmlformats.org/officeDocument/2006/math">
                      <m:d>
                        <m:dPr>
                          <m:ctrlP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0,2</m:t>
                          </m:r>
                        </m:e>
                      </m:d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, (0,1)</m:t>
                      </m:r>
                    </m:oMath>
                  </a14:m>
                  <a:endParaRPr lang="en-GB" altLang="en-US" sz="240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74" y="2765"/>
                  <a:ext cx="1721" cy="357"/>
                </a:xfrm>
                <a:prstGeom prst="rect">
                  <a:avLst/>
                </a:prstGeom>
                <a:blipFill>
                  <a:blip r:embed="rId5"/>
                  <a:stretch>
                    <a:fillRect t="-9333" b="-32000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3610506"/>
            <a:ext cx="2860462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89" y="2751"/>
                  <a:ext cx="1661" cy="35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/>
                    <a:t>a) </a:t>
                  </a:r>
                  <a14:m>
                    <m:oMath xmlns:m="http://schemas.openxmlformats.org/officeDocument/2006/math">
                      <m:d>
                        <m:dPr>
                          <m:ctrlP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0,0</m:t>
                          </m:r>
                        </m:e>
                      </m:d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, (0,6)</m:t>
                      </m:r>
                    </m:oMath>
                  </a14:m>
                  <a:endParaRPr lang="en-GB" altLang="en-US" sz="24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89" y="2751"/>
                  <a:ext cx="1661" cy="357"/>
                </a:xfrm>
                <a:prstGeom prst="rect">
                  <a:avLst/>
                </a:prstGeom>
                <a:blipFill>
                  <a:blip r:embed="rId6"/>
                  <a:stretch>
                    <a:fillRect t="-9211" b="-30263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2" y="4785781"/>
            <a:ext cx="2860462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40" y="2765"/>
                  <a:ext cx="1758" cy="35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/>
                    <a:t>c) </a:t>
                  </a:r>
                  <a14:m>
                    <m:oMath xmlns:m="http://schemas.openxmlformats.org/officeDocument/2006/math"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(0,12)</m:t>
                      </m:r>
                    </m:oMath>
                  </a14:m>
                  <a:endParaRPr lang="en-GB" altLang="en-US" sz="24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40" y="2765"/>
                  <a:ext cx="1758" cy="357"/>
                </a:xfrm>
                <a:prstGeom prst="rect">
                  <a:avLst/>
                </a:prstGeom>
                <a:blipFill>
                  <a:blip r:embed="rId7"/>
                  <a:stretch>
                    <a:fillRect t="-9333" b="-32000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714878" y="333397"/>
                <a:ext cx="4432968" cy="1151181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1800" dirty="0">
                    <a:latin typeface="+mn-lt"/>
                  </a:rPr>
                  <a:t>Find the coordinates of the point(s) where</a:t>
                </a:r>
                <a:endParaRPr lang="en-US" altLang="en-US" sz="1800" dirty="0">
                  <a:latin typeface="+mn-lt"/>
                </a:endParaRP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altLang="en-US" sz="1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altLang="en-US" sz="1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1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GB" altLang="en-US" sz="1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altLang="en-US" sz="1800" b="0" i="1" smtClean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GB" altLang="en-US" sz="18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GB" altLang="en-US" sz="1800" b="0" i="1" smtClean="0">
                          <a:latin typeface="Cambria Math" panose="02040503050406030204" pitchFamily="18" charset="0"/>
                        </a:rPr>
                        <m:t>−3,  </m:t>
                      </m:r>
                      <m:r>
                        <a:rPr lang="en-GB" altLang="en-US" sz="18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alt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altLang="en-US" sz="18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GB" altLang="en-US" sz="18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altLang="en-US" sz="18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GB" altLang="en-US" sz="1800" b="0" i="0" smtClean="0">
                          <a:latin typeface="Cambria Math" panose="02040503050406030204" pitchFamily="18" charset="0"/>
                        </a:rPr>
                        <m:t>−1)</m:t>
                      </m:r>
                    </m:oMath>
                  </m:oMathPara>
                </a14:m>
                <a:endParaRPr lang="en-US" altLang="en-US" sz="1800" i="1" dirty="0">
                  <a:latin typeface="+mn-lt"/>
                </a:endParaRP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 dirty="0">
                    <a:latin typeface="+mn-lt"/>
                  </a:rPr>
                  <a:t>meets the </a:t>
                </a:r>
                <a14:m>
                  <m:oMath xmlns:m="http://schemas.openxmlformats.org/officeDocument/2006/math">
                    <m:r>
                      <a:rPr lang="en-GB" altLang="en-US" sz="1800" b="0" i="1" dirty="0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altLang="en-US" sz="1800" dirty="0">
                    <a:latin typeface="+mn-lt"/>
                  </a:rPr>
                  <a:t>-axis.</a:t>
                </a: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14878" y="333397"/>
                <a:ext cx="4432968" cy="1151181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3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4799359" y="3486258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</p:spTree>
    <p:extLst>
      <p:ext uri="{BB962C8B-B14F-4D97-AF65-F5344CB8AC3E}">
        <p14:creationId xmlns:p14="http://schemas.microsoft.com/office/powerpoint/2010/main" val="714593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864FC52-562F-44F3-9497-FAC31542DD8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6257629-BE80-4AC0-A479-EA11DFA96D4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841353A-E437-48A4-AD85-55410E2F7D83}">
  <ds:schemaRefs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149</TotalTime>
  <Words>167</Words>
  <Application>Microsoft Office PowerPoint</Application>
  <PresentationFormat>On-screen Show (4:3)</PresentationFormat>
  <Paragraphs>24</Paragraphs>
  <Slides>4</Slides>
  <Notes>0</Notes>
  <HiddenSlides>0</HiddenSlides>
  <MMClips>3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 Theme</vt:lpstr>
      <vt:lpstr>Points of intersection (8.4)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5- Radians</dc:title>
  <dc:creator>Berwick, Chris</dc:creator>
  <cp:lastModifiedBy>Gareth Westwater</cp:lastModifiedBy>
  <cp:revision>28</cp:revision>
  <dcterms:created xsi:type="dcterms:W3CDTF">2020-04-22T14:47:14Z</dcterms:created>
  <dcterms:modified xsi:type="dcterms:W3CDTF">2020-12-30T14:36:51Z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