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4" r:id="rId5"/>
    <p:sldId id="265" r:id="rId6"/>
    <p:sldId id="289" r:id="rId7"/>
    <p:sldId id="29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6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6.png"/><Relationship Id="rId3" Type="http://schemas.openxmlformats.org/officeDocument/2006/relationships/image" Target="../media/image201.png"/><Relationship Id="rId7" Type="http://schemas.openxmlformats.org/officeDocument/2006/relationships/image" Target="../media/image205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4.png"/><Relationship Id="rId11" Type="http://schemas.openxmlformats.org/officeDocument/2006/relationships/image" Target="../media/image209.png"/><Relationship Id="rId5" Type="http://schemas.openxmlformats.org/officeDocument/2006/relationships/image" Target="../media/image203.png"/><Relationship Id="rId10" Type="http://schemas.openxmlformats.org/officeDocument/2006/relationships/image" Target="../media/image208.png"/><Relationship Id="rId4" Type="http://schemas.openxmlformats.org/officeDocument/2006/relationships/image" Target="../media/image202.png"/><Relationship Id="rId9" Type="http://schemas.openxmlformats.org/officeDocument/2006/relationships/image" Target="../media/image20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3.png"/><Relationship Id="rId3" Type="http://schemas.openxmlformats.org/officeDocument/2006/relationships/image" Target="../media/image209.png"/><Relationship Id="rId7" Type="http://schemas.openxmlformats.org/officeDocument/2006/relationships/image" Target="../media/image212.png"/><Relationship Id="rId12" Type="http://schemas.openxmlformats.org/officeDocument/2006/relationships/image" Target="../media/image216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2.png"/><Relationship Id="rId11" Type="http://schemas.openxmlformats.org/officeDocument/2006/relationships/image" Target="../media/image207.png"/><Relationship Id="rId5" Type="http://schemas.openxmlformats.org/officeDocument/2006/relationships/image" Target="../media/image211.png"/><Relationship Id="rId10" Type="http://schemas.openxmlformats.org/officeDocument/2006/relationships/image" Target="../media/image215.png"/><Relationship Id="rId4" Type="http://schemas.openxmlformats.org/officeDocument/2006/relationships/image" Target="../media/image210.png"/><Relationship Id="rId9" Type="http://schemas.openxmlformats.org/officeDocument/2006/relationships/image" Target="../media/image2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9.png"/><Relationship Id="rId3" Type="http://schemas.openxmlformats.org/officeDocument/2006/relationships/image" Target="../media/image209.png"/><Relationship Id="rId7" Type="http://schemas.openxmlformats.org/officeDocument/2006/relationships/image" Target="../media/image215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8.png"/><Relationship Id="rId11" Type="http://schemas.openxmlformats.org/officeDocument/2006/relationships/image" Target="../media/image222.png"/><Relationship Id="rId5" Type="http://schemas.openxmlformats.org/officeDocument/2006/relationships/image" Target="../media/image217.png"/><Relationship Id="rId10" Type="http://schemas.openxmlformats.org/officeDocument/2006/relationships/image" Target="../media/image221.png"/><Relationship Id="rId4" Type="http://schemas.openxmlformats.org/officeDocument/2006/relationships/image" Target="../media/image210.png"/><Relationship Id="rId9" Type="http://schemas.openxmlformats.org/officeDocument/2006/relationships/image" Target="../media/image2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655502" y="2350041"/>
            <a:ext cx="597310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dirty="0">
                <a:ln w="19050"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reflection blurRad="6350" stA="53000" endA="300" endPos="35500" dir="5400000" sy="-90000" algn="bl" rotWithShape="0"/>
                </a:effectLst>
                <a:latin typeface="Weathered SF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7200" dirty="0">
                <a:ln w="19050"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reflection blurRad="6350" stA="53000" endA="300" endPos="35500" dir="5400000" sy="-90000" algn="bl" rotWithShape="0"/>
                </a:effectLst>
                <a:latin typeface="Weathered SF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Exercise 8D</a:t>
            </a:r>
            <a:endParaRPr lang="ja-JP" altLang="en-US" sz="7200" b="0" cap="none" spc="0" dirty="0">
              <a:ln w="19050">
                <a:solidFill>
                  <a:schemeClr val="tx1"/>
                </a:solidFill>
              </a:ln>
              <a:solidFill>
                <a:schemeClr val="accent4"/>
              </a:solidFill>
              <a:effectLst>
                <a:reflection blurRad="6350" stA="53000" endA="300" endPos="35500" dir="5400000" sy="-90000" algn="bl" rotWithShape="0"/>
              </a:effectLst>
              <a:latin typeface="Weathered SF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716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where you have to differentiate vectors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When differentiating with vectors, you need to differentiate the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components separately…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of mass 0.8kg is acted on by a single force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Relative to a fixed origin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seconds is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metres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, where: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+50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 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</a:t>
                </a:r>
                <a:r>
                  <a:rPr lang="en-GB" sz="1400" dirty="0" err="1">
                    <a:latin typeface="Comic Sans MS" panose="030F0702030302020204" pitchFamily="66" charset="0"/>
                  </a:rPr>
                  <a:t>ind</a:t>
                </a:r>
                <a:r>
                  <a:rPr lang="en-GB" sz="1400" dirty="0">
                    <a:latin typeface="Comic Sans MS" panose="030F0702030302020204" pitchFamily="66" charset="0"/>
                  </a:rPr>
                  <a:t>: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speed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acceleration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as a vector 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l="-172" t="-132" r="-20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30BA09F-8440-4885-85F9-56369506A979}"/>
                  </a:ext>
                </a:extLst>
              </p:cNvPr>
              <p:cNvSpPr txBox="1"/>
              <p:nvPr/>
            </p:nvSpPr>
            <p:spPr>
              <a:xfrm>
                <a:off x="4407762" y="2206101"/>
                <a:ext cx="1442446" cy="3119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+50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30BA09F-8440-4885-85F9-56369506A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762" y="2206101"/>
                <a:ext cx="1442446" cy="311945"/>
              </a:xfrm>
              <a:prstGeom prst="rect">
                <a:avLst/>
              </a:prstGeom>
              <a:blipFill>
                <a:blip r:embed="rId3"/>
                <a:stretch>
                  <a:fillRect l="-1266" r="-3797" b="-215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E953375-9000-4CEE-A742-D4FB2DC6A368}"/>
              </a:ext>
            </a:extLst>
          </p:cNvPr>
          <p:cNvSpPr txBox="1"/>
          <p:nvPr/>
        </p:nvSpPr>
        <p:spPr>
          <a:xfrm>
            <a:off x="4305671" y="1509204"/>
            <a:ext cx="4279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400" dirty="0">
                <a:latin typeface="Comic Sans MS" panose="030F0702030302020204" pitchFamily="66" charset="0"/>
              </a:rPr>
              <a:t>Differentiate the position vector to find the velocity vector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B1169526-A04A-4C9E-A82C-5524FF36A837}"/>
                  </a:ext>
                </a:extLst>
              </p:cNvPr>
              <p:cNvSpPr txBox="1"/>
              <p:nvPr/>
            </p:nvSpPr>
            <p:spPr>
              <a:xfrm>
                <a:off x="4407762" y="2703251"/>
                <a:ext cx="1453668" cy="3123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−25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B1169526-A04A-4C9E-A82C-5524FF36A8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762" y="2703251"/>
                <a:ext cx="1453668" cy="312393"/>
              </a:xfrm>
              <a:prstGeom prst="rect">
                <a:avLst/>
              </a:prstGeom>
              <a:blipFill>
                <a:blip r:embed="rId4"/>
                <a:stretch>
                  <a:fillRect l="-1255" r="-3766" b="-21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72401F83-9546-4C03-B23E-5AB4300DA6F3}"/>
                  </a:ext>
                </a:extLst>
              </p:cNvPr>
              <p:cNvSpPr txBox="1"/>
              <p:nvPr/>
            </p:nvSpPr>
            <p:spPr>
              <a:xfrm>
                <a:off x="4416640" y="3200400"/>
                <a:ext cx="1786195" cy="3123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6(4)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−25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(4)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72401F83-9546-4C03-B23E-5AB4300DA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640" y="3200400"/>
                <a:ext cx="1786195" cy="312393"/>
              </a:xfrm>
              <a:prstGeom prst="rect">
                <a:avLst/>
              </a:prstGeom>
              <a:blipFill>
                <a:blip r:embed="rId5"/>
                <a:stretch>
                  <a:fillRect l="-1024" r="-2730" b="-215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BCCB10C-31A2-4733-8944-61C5AB42A478}"/>
                  </a:ext>
                </a:extLst>
              </p:cNvPr>
              <p:cNvSpPr txBox="1"/>
              <p:nvPr/>
            </p:nvSpPr>
            <p:spPr>
              <a:xfrm>
                <a:off x="4425518" y="3777448"/>
                <a:ext cx="136736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−3.125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BCCB10C-31A2-4733-8944-61C5AB42A4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5518" y="3777448"/>
                <a:ext cx="1367362" cy="215444"/>
              </a:xfrm>
              <a:prstGeom prst="rect">
                <a:avLst/>
              </a:prstGeom>
              <a:blipFill>
                <a:blip r:embed="rId6"/>
                <a:stretch>
                  <a:fillRect l="-1786" r="-357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86D74FB6-E186-42EE-B567-E15E358C4770}"/>
                  </a:ext>
                </a:extLst>
              </p:cNvPr>
              <p:cNvSpPr txBox="1"/>
              <p:nvPr/>
            </p:nvSpPr>
            <p:spPr>
              <a:xfrm>
                <a:off x="4052656" y="4230209"/>
                <a:ext cx="2337050" cy="260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𝑆𝑝𝑒𝑒𝑑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96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−3.125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86D74FB6-E186-42EE-B567-E15E358C47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2656" y="4230209"/>
                <a:ext cx="2337050" cy="260905"/>
              </a:xfrm>
              <a:prstGeom prst="rect">
                <a:avLst/>
              </a:prstGeom>
              <a:blipFill>
                <a:blip r:embed="rId7"/>
                <a:stretch>
                  <a:fillRect l="-2350" r="-261" b="-25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F94A6F8-8640-43F6-8339-9DBD70C7E11D}"/>
                  </a:ext>
                </a:extLst>
              </p:cNvPr>
              <p:cNvSpPr txBox="1"/>
              <p:nvPr/>
            </p:nvSpPr>
            <p:spPr>
              <a:xfrm>
                <a:off x="4603071" y="4762869"/>
                <a:ext cx="145238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96.1 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(3sf)</a:t>
                </a: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F94A6F8-8640-43F6-8339-9DBD70C7E1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071" y="4762869"/>
                <a:ext cx="1452385" cy="215444"/>
              </a:xfrm>
              <a:prstGeom prst="rect">
                <a:avLst/>
              </a:prstGeom>
              <a:blipFill>
                <a:blip r:embed="rId8"/>
                <a:stretch>
                  <a:fillRect l="-2521" t="-25000" r="-7143" b="-47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円弧 11">
            <a:extLst>
              <a:ext uri="{FF2B5EF4-FFF2-40B4-BE49-F238E27FC236}">
                <a16:creationId xmlns:a16="http://schemas.microsoft.com/office/drawing/2014/main" id="{D389657A-6523-49A2-AFDD-4145A1F576B5}"/>
              </a:ext>
            </a:extLst>
          </p:cNvPr>
          <p:cNvSpPr/>
          <p:nvPr/>
        </p:nvSpPr>
        <p:spPr>
          <a:xfrm>
            <a:off x="5825196" y="2414726"/>
            <a:ext cx="264886" cy="47939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6802A721-72F9-4662-979A-094DF8A0D63D}"/>
                  </a:ext>
                </a:extLst>
              </p:cNvPr>
              <p:cNvSpPr txBox="1"/>
              <p:nvPr/>
            </p:nvSpPr>
            <p:spPr>
              <a:xfrm>
                <a:off x="5965793" y="2390606"/>
                <a:ext cx="22460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Differentiate the 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components separately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6802A721-72F9-4662-979A-094DF8A0D6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5793" y="2390606"/>
                <a:ext cx="2246052" cy="461665"/>
              </a:xfrm>
              <a:prstGeom prst="rect">
                <a:avLst/>
              </a:prstGeom>
              <a:blipFill>
                <a:blip r:embed="rId9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円弧 13">
            <a:extLst>
              <a:ext uri="{FF2B5EF4-FFF2-40B4-BE49-F238E27FC236}">
                <a16:creationId xmlns:a16="http://schemas.microsoft.com/office/drawing/2014/main" id="{20F3E38F-0361-4AC3-B486-CD596E84F5E2}"/>
              </a:ext>
            </a:extLst>
          </p:cNvPr>
          <p:cNvSpPr/>
          <p:nvPr/>
        </p:nvSpPr>
        <p:spPr>
          <a:xfrm>
            <a:off x="6075250" y="2877845"/>
            <a:ext cx="264886" cy="47939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円弧 14">
            <a:extLst>
              <a:ext uri="{FF2B5EF4-FFF2-40B4-BE49-F238E27FC236}">
                <a16:creationId xmlns:a16="http://schemas.microsoft.com/office/drawing/2014/main" id="{A64EE135-6899-4B1D-A142-3513D77EDD97}"/>
              </a:ext>
            </a:extLst>
          </p:cNvPr>
          <p:cNvSpPr/>
          <p:nvPr/>
        </p:nvSpPr>
        <p:spPr>
          <a:xfrm>
            <a:off x="6094485" y="3403107"/>
            <a:ext cx="264886" cy="47939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円弧 15">
            <a:extLst>
              <a:ext uri="{FF2B5EF4-FFF2-40B4-BE49-F238E27FC236}">
                <a16:creationId xmlns:a16="http://schemas.microsoft.com/office/drawing/2014/main" id="{FE3C1395-F3C7-4353-AFB4-C7025AB07FA2}"/>
              </a:ext>
            </a:extLst>
          </p:cNvPr>
          <p:cNvSpPr/>
          <p:nvPr/>
        </p:nvSpPr>
        <p:spPr>
          <a:xfrm>
            <a:off x="6317906" y="3875103"/>
            <a:ext cx="264886" cy="47939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円弧 16">
            <a:extLst>
              <a:ext uri="{FF2B5EF4-FFF2-40B4-BE49-F238E27FC236}">
                <a16:creationId xmlns:a16="http://schemas.microsoft.com/office/drawing/2014/main" id="{30FB8FA9-B70E-4179-896C-212979638D74}"/>
              </a:ext>
            </a:extLst>
          </p:cNvPr>
          <p:cNvSpPr/>
          <p:nvPr/>
        </p:nvSpPr>
        <p:spPr>
          <a:xfrm>
            <a:off x="6264640" y="4381130"/>
            <a:ext cx="264886" cy="47939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64A25200-1AE4-40D1-A06F-BF27687150AF}"/>
                  </a:ext>
                </a:extLst>
              </p:cNvPr>
              <p:cNvSpPr txBox="1"/>
              <p:nvPr/>
            </p:nvSpPr>
            <p:spPr>
              <a:xfrm>
                <a:off x="6249879" y="2967655"/>
                <a:ext cx="118073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64A25200-1AE4-40D1-A06F-BF2768715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9879" y="2967655"/>
                <a:ext cx="1180731" cy="276999"/>
              </a:xfrm>
              <a:prstGeom prst="rect">
                <a:avLst/>
              </a:prstGeom>
              <a:blipFill>
                <a:blip r:embed="rId10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F54B547-1084-4DE3-940F-CAA2722C2E9F}"/>
              </a:ext>
            </a:extLst>
          </p:cNvPr>
          <p:cNvSpPr txBox="1"/>
          <p:nvPr/>
        </p:nvSpPr>
        <p:spPr>
          <a:xfrm>
            <a:off x="6374166" y="3855423"/>
            <a:ext cx="2503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Use Pythagoras’ Theorem to find the speed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9FB4262-EE71-4EB3-AC94-293A64094B15}"/>
              </a:ext>
            </a:extLst>
          </p:cNvPr>
          <p:cNvSpPr txBox="1"/>
          <p:nvPr/>
        </p:nvSpPr>
        <p:spPr>
          <a:xfrm>
            <a:off x="6143347" y="3482560"/>
            <a:ext cx="1180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4C1E9B7-DDBF-4B4A-B0D8-162EBB179E0A}"/>
              </a:ext>
            </a:extLst>
          </p:cNvPr>
          <p:cNvSpPr txBox="1"/>
          <p:nvPr/>
        </p:nvSpPr>
        <p:spPr>
          <a:xfrm>
            <a:off x="6329777" y="4476860"/>
            <a:ext cx="1180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4ADF6413-5D1F-4D49-B75C-4B20D4EE9527}"/>
                  </a:ext>
                </a:extLst>
              </p:cNvPr>
              <p:cNvSpPr txBox="1"/>
              <p:nvPr/>
            </p:nvSpPr>
            <p:spPr>
              <a:xfrm>
                <a:off x="2765393" y="4896034"/>
                <a:ext cx="885178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96.1 </m:t>
                      </m:r>
                      <m:sSup>
                        <m:sSup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4ADF6413-5D1F-4D49-B75C-4B20D4EE95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393" y="4896034"/>
                <a:ext cx="885178" cy="184666"/>
              </a:xfrm>
              <a:prstGeom prst="rect">
                <a:avLst/>
              </a:prstGeom>
              <a:blipFill>
                <a:blip r:embed="rId11"/>
                <a:stretch>
                  <a:fillRect l="-1379" r="-690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887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where you have to differentiate vectors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When differentiating with vectors, you need to differentiate the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components separately…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of mass 0.8kg is acted on by a single force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Relative to a fixed origin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seconds is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metres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, where: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+50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 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</a:t>
                </a:r>
                <a:r>
                  <a:rPr lang="en-GB" sz="1400" dirty="0" err="1">
                    <a:latin typeface="Comic Sans MS" panose="030F0702030302020204" pitchFamily="66" charset="0"/>
                  </a:rPr>
                  <a:t>ind</a:t>
                </a:r>
                <a:r>
                  <a:rPr lang="en-GB" sz="1400" dirty="0">
                    <a:latin typeface="Comic Sans MS" panose="030F0702030302020204" pitchFamily="66" charset="0"/>
                  </a:rPr>
                  <a:t>: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speed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acceleration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as a vector 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l="-172" t="-132" r="-20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4ADF6413-5D1F-4D49-B75C-4B20D4EE9527}"/>
                  </a:ext>
                </a:extLst>
              </p:cNvPr>
              <p:cNvSpPr txBox="1"/>
              <p:nvPr/>
            </p:nvSpPr>
            <p:spPr>
              <a:xfrm>
                <a:off x="2765393" y="4896034"/>
                <a:ext cx="885178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96.1 </m:t>
                      </m:r>
                      <m:sSup>
                        <m:sSup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4ADF6413-5D1F-4D49-B75C-4B20D4EE95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393" y="4896034"/>
                <a:ext cx="885178" cy="184666"/>
              </a:xfrm>
              <a:prstGeom prst="rect">
                <a:avLst/>
              </a:prstGeom>
              <a:blipFill>
                <a:blip r:embed="rId3"/>
                <a:stretch>
                  <a:fillRect l="-1379" r="-690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7B111839-697F-406E-8E19-CDFF049B61BB}"/>
                  </a:ext>
                </a:extLst>
              </p:cNvPr>
              <p:cNvSpPr txBox="1"/>
              <p:nvPr/>
            </p:nvSpPr>
            <p:spPr>
              <a:xfrm>
                <a:off x="4363373" y="1513642"/>
                <a:ext cx="1442446" cy="3119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+50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7B111839-697F-406E-8E19-CDFF049B61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373" y="1513642"/>
                <a:ext cx="1442446" cy="311945"/>
              </a:xfrm>
              <a:prstGeom prst="rect">
                <a:avLst/>
              </a:prstGeom>
              <a:blipFill>
                <a:blip r:embed="rId4"/>
                <a:stretch>
                  <a:fillRect l="-1695" r="-3814" b="-23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F981CB18-69DB-4B65-A4C9-6C8DB90474C5}"/>
                  </a:ext>
                </a:extLst>
              </p:cNvPr>
              <p:cNvSpPr txBox="1"/>
              <p:nvPr/>
            </p:nvSpPr>
            <p:spPr>
              <a:xfrm>
                <a:off x="6405238" y="1504766"/>
                <a:ext cx="1453668" cy="3123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−25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F981CB18-69DB-4B65-A4C9-6C8DB90474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5238" y="1504766"/>
                <a:ext cx="1453668" cy="312393"/>
              </a:xfrm>
              <a:prstGeom prst="rect">
                <a:avLst/>
              </a:prstGeom>
              <a:blipFill>
                <a:blip r:embed="rId5"/>
                <a:stretch>
                  <a:fillRect l="-1681" r="-3782" b="-215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D949B6F-3F03-4B5A-8689-CC868E220A17}"/>
              </a:ext>
            </a:extLst>
          </p:cNvPr>
          <p:cNvSpPr txBox="1"/>
          <p:nvPr/>
        </p:nvSpPr>
        <p:spPr>
          <a:xfrm>
            <a:off x="4252405" y="2041864"/>
            <a:ext cx="4279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400" dirty="0">
                <a:latin typeface="Comic Sans MS" panose="030F0702030302020204" pitchFamily="66" charset="0"/>
              </a:rPr>
              <a:t>Differentiate the velocity vector to find the acceleration vector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3EEA9314-B504-440B-B398-EA2B085157FA}"/>
                  </a:ext>
                </a:extLst>
              </p:cNvPr>
              <p:cNvSpPr txBox="1"/>
              <p:nvPr/>
            </p:nvSpPr>
            <p:spPr>
              <a:xfrm>
                <a:off x="4310108" y="2676618"/>
                <a:ext cx="1453668" cy="3123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−25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3EEA9314-B504-440B-B398-EA2B085157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108" y="2676618"/>
                <a:ext cx="1453668" cy="312393"/>
              </a:xfrm>
              <a:prstGeom prst="rect">
                <a:avLst/>
              </a:prstGeom>
              <a:blipFill>
                <a:blip r:embed="rId6"/>
                <a:stretch>
                  <a:fillRect l="-1255" r="-3766" b="-23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CF21953-3CC1-407B-8181-D37575816957}"/>
                  </a:ext>
                </a:extLst>
              </p:cNvPr>
              <p:cNvSpPr txBox="1"/>
              <p:nvPr/>
            </p:nvSpPr>
            <p:spPr>
              <a:xfrm>
                <a:off x="4310109" y="3173768"/>
                <a:ext cx="1601272" cy="315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+37.5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CF21953-3CC1-407B-8181-D375758169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109" y="3173768"/>
                <a:ext cx="1601272" cy="315471"/>
              </a:xfrm>
              <a:prstGeom prst="rect">
                <a:avLst/>
              </a:prstGeom>
              <a:blipFill>
                <a:blip r:embed="rId7"/>
                <a:stretch>
                  <a:fillRect l="-1141" r="-3422" b="-23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F50AC315-D537-4550-803D-E03352A517DB}"/>
                  </a:ext>
                </a:extLst>
              </p:cNvPr>
              <p:cNvSpPr txBox="1"/>
              <p:nvPr/>
            </p:nvSpPr>
            <p:spPr>
              <a:xfrm>
                <a:off x="4318987" y="3670918"/>
                <a:ext cx="1943865" cy="315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2(2)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+37.5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F50AC315-D537-4550-803D-E03352A517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987" y="3670918"/>
                <a:ext cx="1943865" cy="315471"/>
              </a:xfrm>
              <a:prstGeom prst="rect">
                <a:avLst/>
              </a:prstGeom>
              <a:blipFill>
                <a:blip r:embed="rId8"/>
                <a:stretch>
                  <a:fillRect l="-627" r="-2821" b="-230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110732EF-8781-451F-B96C-9BECE317F68F}"/>
                  </a:ext>
                </a:extLst>
              </p:cNvPr>
              <p:cNvSpPr txBox="1"/>
              <p:nvPr/>
            </p:nvSpPr>
            <p:spPr>
              <a:xfrm>
                <a:off x="4318987" y="4150312"/>
                <a:ext cx="1383777" cy="4524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75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110732EF-8781-451F-B96C-9BECE317F6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987" y="4150312"/>
                <a:ext cx="1383777" cy="45249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6287B1B6-2DD4-4764-B11B-5D92C0C71812}"/>
                  </a:ext>
                </a:extLst>
              </p:cNvPr>
              <p:cNvSpPr txBox="1"/>
              <p:nvPr/>
            </p:nvSpPr>
            <p:spPr>
              <a:xfrm>
                <a:off x="510467" y="5996867"/>
                <a:ext cx="1184683" cy="3890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75</m:t>
                          </m:r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6287B1B6-2DD4-4764-B11B-5D92C0C718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7" y="5996867"/>
                <a:ext cx="1184683" cy="389081"/>
              </a:xfrm>
              <a:prstGeom prst="rect">
                <a:avLst/>
              </a:prstGeom>
              <a:blipFill>
                <a:blip r:embed="rId10"/>
                <a:stretch>
                  <a:fillRect l="-1546" r="-4124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円弧 30">
            <a:extLst>
              <a:ext uri="{FF2B5EF4-FFF2-40B4-BE49-F238E27FC236}">
                <a16:creationId xmlns:a16="http://schemas.microsoft.com/office/drawing/2014/main" id="{95346519-CE6F-422B-8BF8-B3A2931859B0}"/>
              </a:ext>
            </a:extLst>
          </p:cNvPr>
          <p:cNvSpPr/>
          <p:nvPr/>
        </p:nvSpPr>
        <p:spPr>
          <a:xfrm>
            <a:off x="5842952" y="2867488"/>
            <a:ext cx="264886" cy="47939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52BF322F-59E8-4008-89F5-711CB5368A6E}"/>
                  </a:ext>
                </a:extLst>
              </p:cNvPr>
              <p:cNvSpPr txBox="1"/>
              <p:nvPr/>
            </p:nvSpPr>
            <p:spPr>
              <a:xfrm>
                <a:off x="5948038" y="2843368"/>
                <a:ext cx="22460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Differentiate the 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components separately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52BF322F-59E8-4008-89F5-711CB5368A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038" y="2843368"/>
                <a:ext cx="2246052" cy="461665"/>
              </a:xfrm>
              <a:prstGeom prst="rect">
                <a:avLst/>
              </a:prstGeom>
              <a:blipFill>
                <a:blip r:embed="rId11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円弧 32">
            <a:extLst>
              <a:ext uri="{FF2B5EF4-FFF2-40B4-BE49-F238E27FC236}">
                <a16:creationId xmlns:a16="http://schemas.microsoft.com/office/drawing/2014/main" id="{29ED1A5B-FF9B-42E7-9A50-4F4A20EE52FA}"/>
              </a:ext>
            </a:extLst>
          </p:cNvPr>
          <p:cNvSpPr/>
          <p:nvPr/>
        </p:nvSpPr>
        <p:spPr>
          <a:xfrm>
            <a:off x="6198058" y="3400148"/>
            <a:ext cx="264886" cy="47939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円弧 33">
            <a:extLst>
              <a:ext uri="{FF2B5EF4-FFF2-40B4-BE49-F238E27FC236}">
                <a16:creationId xmlns:a16="http://schemas.microsoft.com/office/drawing/2014/main" id="{C5275099-F800-42F5-AA88-1E6D3F92EB5C}"/>
              </a:ext>
            </a:extLst>
          </p:cNvPr>
          <p:cNvSpPr/>
          <p:nvPr/>
        </p:nvSpPr>
        <p:spPr>
          <a:xfrm>
            <a:off x="6127037" y="3959441"/>
            <a:ext cx="264886" cy="47939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A09F7550-2CB5-46E9-BDB0-3CD3C48C680F}"/>
                  </a:ext>
                </a:extLst>
              </p:cNvPr>
              <p:cNvSpPr txBox="1"/>
              <p:nvPr/>
            </p:nvSpPr>
            <p:spPr>
              <a:xfrm>
                <a:off x="6409677" y="3491438"/>
                <a:ext cx="11008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A09F7550-2CB5-46E9-BDB0-3CD3C48C68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677" y="3491438"/>
                <a:ext cx="1100832" cy="276999"/>
              </a:xfrm>
              <a:prstGeom prst="rect">
                <a:avLst/>
              </a:prstGeom>
              <a:blipFill>
                <a:blip r:embed="rId12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24905A2-38B3-42DE-BDDA-9DE18038083F}"/>
              </a:ext>
            </a:extLst>
          </p:cNvPr>
          <p:cNvSpPr txBox="1"/>
          <p:nvPr/>
        </p:nvSpPr>
        <p:spPr>
          <a:xfrm>
            <a:off x="6320899" y="4050731"/>
            <a:ext cx="18998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and simplify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59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33" grpId="0" animBg="1"/>
      <p:bldP spid="34" grpId="0" animBg="1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where you have to differentiate vectors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When differentiating with vectors, you need to differentiate the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components separately…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of mass 0.8kg is acted on by a single force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Relative to a fixed origin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seconds is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metres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, where: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+50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 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</a:t>
                </a:r>
                <a:r>
                  <a:rPr lang="en-GB" sz="1400" dirty="0" err="1">
                    <a:latin typeface="Comic Sans MS" panose="030F0702030302020204" pitchFamily="66" charset="0"/>
                  </a:rPr>
                  <a:t>ind</a:t>
                </a:r>
                <a:r>
                  <a:rPr lang="en-GB" sz="1400" dirty="0">
                    <a:latin typeface="Comic Sans MS" panose="030F0702030302020204" pitchFamily="66" charset="0"/>
                  </a:rPr>
                  <a:t>: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speed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acceleration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as a vector 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l="-172" t="-132" r="-20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4ADF6413-5D1F-4D49-B75C-4B20D4EE9527}"/>
                  </a:ext>
                </a:extLst>
              </p:cNvPr>
              <p:cNvSpPr txBox="1"/>
              <p:nvPr/>
            </p:nvSpPr>
            <p:spPr>
              <a:xfrm>
                <a:off x="2765393" y="4896034"/>
                <a:ext cx="885178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96.1 </m:t>
                      </m:r>
                      <m:sSup>
                        <m:sSup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4ADF6413-5D1F-4D49-B75C-4B20D4EE95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393" y="4896034"/>
                <a:ext cx="885178" cy="184666"/>
              </a:xfrm>
              <a:prstGeom prst="rect">
                <a:avLst/>
              </a:prstGeom>
              <a:blipFill>
                <a:blip r:embed="rId3"/>
                <a:stretch>
                  <a:fillRect l="-1379" r="-690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7B111839-697F-406E-8E19-CDFF049B61BB}"/>
                  </a:ext>
                </a:extLst>
              </p:cNvPr>
              <p:cNvSpPr txBox="1"/>
              <p:nvPr/>
            </p:nvSpPr>
            <p:spPr>
              <a:xfrm>
                <a:off x="4034899" y="1549152"/>
                <a:ext cx="1442446" cy="3119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+50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7B111839-697F-406E-8E19-CDFF049B61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899" y="1549152"/>
                <a:ext cx="1442446" cy="311945"/>
              </a:xfrm>
              <a:prstGeom prst="rect">
                <a:avLst/>
              </a:prstGeom>
              <a:blipFill>
                <a:blip r:embed="rId4"/>
                <a:stretch>
                  <a:fillRect l="-1688" r="-3376" b="-23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F981CB18-69DB-4B65-A4C9-6C8DB90474C5}"/>
                  </a:ext>
                </a:extLst>
              </p:cNvPr>
              <p:cNvSpPr txBox="1"/>
              <p:nvPr/>
            </p:nvSpPr>
            <p:spPr>
              <a:xfrm>
                <a:off x="5712780" y="1540277"/>
                <a:ext cx="1453668" cy="3123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−25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F981CB18-69DB-4B65-A4C9-6C8DB90474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2780" y="1540277"/>
                <a:ext cx="1453668" cy="312393"/>
              </a:xfrm>
              <a:prstGeom prst="rect">
                <a:avLst/>
              </a:prstGeom>
              <a:blipFill>
                <a:blip r:embed="rId5"/>
                <a:stretch>
                  <a:fillRect l="-1255" r="-3766" b="-215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110732EF-8781-451F-B96C-9BECE317F68F}"/>
                  </a:ext>
                </a:extLst>
              </p:cNvPr>
              <p:cNvSpPr txBox="1"/>
              <p:nvPr/>
            </p:nvSpPr>
            <p:spPr>
              <a:xfrm>
                <a:off x="7399538" y="1460378"/>
                <a:ext cx="1383777" cy="4524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75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110732EF-8781-451F-B96C-9BECE317F6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9538" y="1460378"/>
                <a:ext cx="1383777" cy="4524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6287B1B6-2DD4-4764-B11B-5D92C0C71812}"/>
                  </a:ext>
                </a:extLst>
              </p:cNvPr>
              <p:cNvSpPr txBox="1"/>
              <p:nvPr/>
            </p:nvSpPr>
            <p:spPr>
              <a:xfrm>
                <a:off x="510467" y="5996867"/>
                <a:ext cx="1184683" cy="3890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75</m:t>
                          </m:r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6287B1B6-2DD4-4764-B11B-5D92C0C718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7" y="5996867"/>
                <a:ext cx="1184683" cy="389081"/>
              </a:xfrm>
              <a:prstGeom prst="rect">
                <a:avLst/>
              </a:prstGeom>
              <a:blipFill>
                <a:blip r:embed="rId7"/>
                <a:stretch>
                  <a:fillRect l="-1546" r="-4124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385A80E2-22D4-4D40-AA35-CF4B2D6D6480}"/>
                  </a:ext>
                </a:extLst>
              </p:cNvPr>
              <p:cNvSpPr txBox="1"/>
              <p:nvPr/>
            </p:nvSpPr>
            <p:spPr>
              <a:xfrm>
                <a:off x="3968320" y="2148396"/>
                <a:ext cx="384402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400" dirty="0">
                    <a:latin typeface="Comic Sans MS" panose="030F0702030302020204" pitchFamily="66" charset="0"/>
                  </a:rPr>
                  <a:t>Use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400" b="1" i="1" dirty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to find the force as a vector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385A80E2-22D4-4D40-AA35-CF4B2D6D64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320" y="2148396"/>
                <a:ext cx="3844029" cy="307777"/>
              </a:xfrm>
              <a:prstGeom prst="rect">
                <a:avLst/>
              </a:prstGeom>
              <a:blipFill>
                <a:blip r:embed="rId8"/>
                <a:stretch>
                  <a:fillRect l="-475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028004A7-C6F8-4FA5-BB54-9ED90ED029F8}"/>
                  </a:ext>
                </a:extLst>
              </p:cNvPr>
              <p:cNvSpPr/>
              <p:nvPr/>
            </p:nvSpPr>
            <p:spPr>
              <a:xfrm>
                <a:off x="4082177" y="2685041"/>
                <a:ext cx="82958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400" b="1" i="1" dirty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028004A7-C6F8-4FA5-BB54-9ED90ED029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177" y="2685041"/>
                <a:ext cx="829586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F45B1386-7E01-41B2-AC5B-F63908783123}"/>
                  </a:ext>
                </a:extLst>
              </p:cNvPr>
              <p:cNvSpPr/>
              <p:nvPr/>
            </p:nvSpPr>
            <p:spPr>
              <a:xfrm>
                <a:off x="4083657" y="3041627"/>
                <a:ext cx="2190664" cy="6023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(0.8)</m:t>
                      </m:r>
                      <m:d>
                        <m:dPr>
                          <m:ctrlP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24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75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den>
                          </m:f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F45B1386-7E01-41B2-AC5B-F639087831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3657" y="3041627"/>
                <a:ext cx="2190664" cy="60234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E344B715-32D1-44E2-A984-419455BAB0A4}"/>
                  </a:ext>
                </a:extLst>
              </p:cNvPr>
              <p:cNvSpPr/>
              <p:nvPr/>
            </p:nvSpPr>
            <p:spPr>
              <a:xfrm>
                <a:off x="4092535" y="3663065"/>
                <a:ext cx="2119683" cy="6023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19.2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E344B715-32D1-44E2-A984-419455BAB0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535" y="3663065"/>
                <a:ext cx="2119683" cy="6023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円弧 38">
            <a:extLst>
              <a:ext uri="{FF2B5EF4-FFF2-40B4-BE49-F238E27FC236}">
                <a16:creationId xmlns:a16="http://schemas.microsoft.com/office/drawing/2014/main" id="{ED191FEF-1247-4F44-9488-CA037F1AEBC2}"/>
              </a:ext>
            </a:extLst>
          </p:cNvPr>
          <p:cNvSpPr/>
          <p:nvPr/>
        </p:nvSpPr>
        <p:spPr>
          <a:xfrm>
            <a:off x="6073771" y="2876365"/>
            <a:ext cx="264886" cy="47939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76A0548C-A0A8-4009-8489-030AAE97D938}"/>
              </a:ext>
            </a:extLst>
          </p:cNvPr>
          <p:cNvSpPr txBox="1"/>
          <p:nvPr/>
        </p:nvSpPr>
        <p:spPr>
          <a:xfrm>
            <a:off x="6267633" y="2985411"/>
            <a:ext cx="1207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円弧 40">
            <a:extLst>
              <a:ext uri="{FF2B5EF4-FFF2-40B4-BE49-F238E27FC236}">
                <a16:creationId xmlns:a16="http://schemas.microsoft.com/office/drawing/2014/main" id="{A31999AB-900C-4667-A482-53C60783E2D6}"/>
              </a:ext>
            </a:extLst>
          </p:cNvPr>
          <p:cNvSpPr/>
          <p:nvPr/>
        </p:nvSpPr>
        <p:spPr>
          <a:xfrm>
            <a:off x="6091526" y="3471169"/>
            <a:ext cx="264886" cy="47939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36728216-ADDA-410A-9CFE-C2E3270DFC85}"/>
              </a:ext>
            </a:extLst>
          </p:cNvPr>
          <p:cNvSpPr txBox="1"/>
          <p:nvPr/>
        </p:nvSpPr>
        <p:spPr>
          <a:xfrm>
            <a:off x="6152223" y="3553581"/>
            <a:ext cx="1207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16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" grpId="0"/>
      <p:bldP spid="37" grpId="0"/>
      <p:bldP spid="38" grpId="0"/>
      <p:bldP spid="39" grpId="0" animBg="1"/>
      <p:bldP spid="40" grpId="0"/>
      <p:bldP spid="41" grpId="0" animBg="1"/>
      <p:bldP spid="4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1919DE-BD8F-4430-B9D6-94F9BA9857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C19B01-5271-4A02-93C1-AADC2A47DE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94330C-5173-478E-8E8D-8774E63878E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</TotalTime>
  <Words>838</Words>
  <Application>Microsoft Office PowerPoint</Application>
  <PresentationFormat>On-screen Show (4:3)</PresentationFormat>
  <Paragraphs>80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Microsoft Himalaya</vt:lpstr>
      <vt:lpstr>Permanent Marker</vt:lpstr>
      <vt:lpstr>Weathered SF</vt:lpstr>
      <vt:lpstr>Wingdings</vt:lpstr>
      <vt:lpstr>Office テーマ</vt:lpstr>
      <vt:lpstr>PowerPoint Presentation</vt:lpstr>
      <vt:lpstr>Further Kinematics</vt:lpstr>
      <vt:lpstr>Further Kinematics</vt:lpstr>
      <vt:lpstr>Further Kinematics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87</cp:revision>
  <dcterms:created xsi:type="dcterms:W3CDTF">2018-06-16T01:40:49Z</dcterms:created>
  <dcterms:modified xsi:type="dcterms:W3CDTF">2020-12-27T07:44:32Z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