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82" r:id="rId6"/>
    <p:sldId id="283" r:id="rId7"/>
    <p:sldId id="285" r:id="rId8"/>
    <p:sldId id="286" r:id="rId9"/>
    <p:sldId id="287" r:id="rId10"/>
    <p:sldId id="284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3" Type="http://schemas.openxmlformats.org/officeDocument/2006/relationships/image" Target="../media/image152.png"/><Relationship Id="rId7" Type="http://schemas.openxmlformats.org/officeDocument/2006/relationships/image" Target="../media/image156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11" Type="http://schemas.openxmlformats.org/officeDocument/2006/relationships/image" Target="../media/image160.png"/><Relationship Id="rId5" Type="http://schemas.openxmlformats.org/officeDocument/2006/relationships/image" Target="../media/image154.png"/><Relationship Id="rId10" Type="http://schemas.openxmlformats.org/officeDocument/2006/relationships/image" Target="../media/image159.png"/><Relationship Id="rId4" Type="http://schemas.openxmlformats.org/officeDocument/2006/relationships/image" Target="../media/image153.png"/><Relationship Id="rId9" Type="http://schemas.openxmlformats.org/officeDocument/2006/relationships/image" Target="../media/image15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3" Type="http://schemas.openxmlformats.org/officeDocument/2006/relationships/image" Target="../media/image161.png"/><Relationship Id="rId7" Type="http://schemas.openxmlformats.org/officeDocument/2006/relationships/image" Target="../media/image164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5" Type="http://schemas.openxmlformats.org/officeDocument/2006/relationships/image" Target="../media/image160.png"/><Relationship Id="rId10" Type="http://schemas.openxmlformats.org/officeDocument/2006/relationships/image" Target="../media/image167.png"/><Relationship Id="rId4" Type="http://schemas.openxmlformats.org/officeDocument/2006/relationships/image" Target="../media/image162.png"/><Relationship Id="rId9" Type="http://schemas.openxmlformats.org/officeDocument/2006/relationships/image" Target="../media/image16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png"/><Relationship Id="rId3" Type="http://schemas.openxmlformats.org/officeDocument/2006/relationships/image" Target="../media/image160.png"/><Relationship Id="rId7" Type="http://schemas.openxmlformats.org/officeDocument/2006/relationships/image" Target="../media/image17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68.png"/><Relationship Id="rId4" Type="http://schemas.openxmlformats.org/officeDocument/2006/relationships/image" Target="../media/image167.png"/><Relationship Id="rId9" Type="http://schemas.openxmlformats.org/officeDocument/2006/relationships/image" Target="../media/image17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3" Type="http://schemas.openxmlformats.org/officeDocument/2006/relationships/image" Target="../media/image160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4.png"/><Relationship Id="rId11" Type="http://schemas.openxmlformats.org/officeDocument/2006/relationships/image" Target="../media/image179.png"/><Relationship Id="rId5" Type="http://schemas.openxmlformats.org/officeDocument/2006/relationships/image" Target="../media/image173.png"/><Relationship Id="rId10" Type="http://schemas.openxmlformats.org/officeDocument/2006/relationships/image" Target="../media/image178.png"/><Relationship Id="rId4" Type="http://schemas.openxmlformats.org/officeDocument/2006/relationships/image" Target="../media/image167.png"/><Relationship Id="rId9" Type="http://schemas.openxmlformats.org/officeDocument/2006/relationships/image" Target="../media/image17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7.png"/><Relationship Id="rId3" Type="http://schemas.openxmlformats.org/officeDocument/2006/relationships/image" Target="../media/image182.png"/><Relationship Id="rId7" Type="http://schemas.openxmlformats.org/officeDocument/2006/relationships/image" Target="../media/image186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5.png"/><Relationship Id="rId5" Type="http://schemas.openxmlformats.org/officeDocument/2006/relationships/image" Target="../media/image184.png"/><Relationship Id="rId4" Type="http://schemas.openxmlformats.org/officeDocument/2006/relationships/image" Target="../media/image183.png"/><Relationship Id="rId9" Type="http://schemas.openxmlformats.org/officeDocument/2006/relationships/image" Target="../media/image18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198.png"/><Relationship Id="rId3" Type="http://schemas.openxmlformats.org/officeDocument/2006/relationships/image" Target="../media/image188.png"/><Relationship Id="rId7" Type="http://schemas.openxmlformats.org/officeDocument/2006/relationships/image" Target="../media/image192.png"/><Relationship Id="rId12" Type="http://schemas.openxmlformats.org/officeDocument/2006/relationships/image" Target="../media/image197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196.png"/><Relationship Id="rId5" Type="http://schemas.openxmlformats.org/officeDocument/2006/relationships/image" Target="../media/image190.png"/><Relationship Id="rId10" Type="http://schemas.openxmlformats.org/officeDocument/2006/relationships/image" Target="../media/image195.png"/><Relationship Id="rId4" Type="http://schemas.openxmlformats.org/officeDocument/2006/relationships/image" Target="../media/image189.png"/><Relationship Id="rId9" Type="http://schemas.openxmlformats.org/officeDocument/2006/relationships/image" Target="../media/image194.png"/><Relationship Id="rId14" Type="http://schemas.openxmlformats.org/officeDocument/2006/relationships/image" Target="../media/image1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55502" y="2350041"/>
            <a:ext cx="59731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8C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/>
              </a:solidFill>
              <a:effectLst>
                <a:reflection blurRad="6350" stA="53000" endA="300" endPos="35500" dir="5400000" sy="-90000" algn="bl" rotWithShape="0"/>
              </a:effectLst>
              <a:latin typeface="Weathered SF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24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34624" y="2177335"/>
            <a:ext cx="3352800" cy="209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SUVAT equations can be used when acceleration is constant and a particle is moving in a straight line.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If the acceleration of a particle varies, you need to use Calculus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86400" y="1676400"/>
                <a:ext cx="1828800" cy="3385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Displacement (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76400"/>
                <a:ext cx="1828800" cy="338554"/>
              </a:xfrm>
              <a:prstGeom prst="rect">
                <a:avLst/>
              </a:prstGeom>
              <a:blipFill>
                <a:blip r:embed="rId2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86400" y="2743200"/>
                <a:ext cx="1828800" cy="3385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Velocity (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43200"/>
                <a:ext cx="1828800" cy="338554"/>
              </a:xfrm>
              <a:prstGeom prst="rect">
                <a:avLst/>
              </a:prstGeom>
              <a:blipFill>
                <a:blip r:embed="rId3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3810000"/>
                <a:ext cx="1828800" cy="3385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Acceleration (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00"/>
                <a:ext cx="1828800" cy="338554"/>
              </a:xfrm>
              <a:prstGeom prst="rect">
                <a:avLst/>
              </a:prstGeom>
              <a:blipFill>
                <a:blip r:embed="rId4"/>
                <a:stretch>
                  <a:fillRect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 flipH="1">
            <a:off x="5105400" y="18288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 flipH="1">
            <a:off x="5105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7010400" y="1828800"/>
            <a:ext cx="685800" cy="1066800"/>
          </a:xfrm>
          <a:prstGeom prst="arc">
            <a:avLst>
              <a:gd name="adj1" fmla="val 15993822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7010400" y="2895600"/>
            <a:ext cx="685800" cy="1066800"/>
          </a:xfrm>
          <a:prstGeom prst="arc">
            <a:avLst>
              <a:gd name="adj1" fmla="val 16095333"/>
              <a:gd name="adj2" fmla="val 5566674"/>
            </a:avLst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657600" y="2133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327660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Differentiate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2098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96200" y="3276600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Integrate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Velocity is the rate of change of displacement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displacement gives velocity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Acceleration is the rate of change of velocity with respect to time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Therefore, differentiating velocity gives acceleration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60960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In reverse, use integration!</a:t>
            </a: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824D840B-15B9-4977-9376-7DBA2B8DE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use calculus to solve problems involving variable acceleration in one dimension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moving in a straight line with acceleration at time t seconds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particle at time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maximum speed of the particle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distance travelled in the first 3 seconds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859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3F0460D-EBD7-4E47-9EB6-38F1A8023F48}"/>
                  </a:ext>
                </a:extLst>
              </p:cNvPr>
              <p:cNvSpPr txBox="1"/>
              <p:nvPr/>
            </p:nvSpPr>
            <p:spPr>
              <a:xfrm>
                <a:off x="4151014" y="2316852"/>
                <a:ext cx="10537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3F0460D-EBD7-4E47-9EB6-38F1A8023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014" y="2316852"/>
                <a:ext cx="1053750" cy="246221"/>
              </a:xfrm>
              <a:prstGeom prst="rect">
                <a:avLst/>
              </a:prstGeom>
              <a:blipFill>
                <a:blip r:embed="rId3"/>
                <a:stretch>
                  <a:fillRect l="-2312" r="-173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69050D-C41F-440A-842E-CA132B8DA9BC}"/>
              </a:ext>
            </a:extLst>
          </p:cNvPr>
          <p:cNvSpPr txBox="1"/>
          <p:nvPr/>
        </p:nvSpPr>
        <p:spPr>
          <a:xfrm>
            <a:off x="4036879" y="1537244"/>
            <a:ext cx="4880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need to use rules you have learnt in pure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with both differentiation and integration…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C416DA0-580C-41BB-9A48-7EE3ACB031C2}"/>
                  </a:ext>
                </a:extLst>
              </p:cNvPr>
              <p:cNvSpPr txBox="1"/>
              <p:nvPr/>
            </p:nvSpPr>
            <p:spPr>
              <a:xfrm>
                <a:off x="4160068" y="2724258"/>
                <a:ext cx="165276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C416DA0-580C-41BB-9A48-7EE3ACB03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068" y="2724258"/>
                <a:ext cx="1652760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1C16BF8-A8A7-437C-A717-F2BB5FEC6BC5}"/>
                  </a:ext>
                </a:extLst>
              </p:cNvPr>
              <p:cNvSpPr txBox="1"/>
              <p:nvPr/>
            </p:nvSpPr>
            <p:spPr>
              <a:xfrm>
                <a:off x="4042373" y="3394215"/>
                <a:ext cx="197599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(0)+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1C16BF8-A8A7-437C-A717-F2BB5FEC6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373" y="3394215"/>
                <a:ext cx="1975990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0260091-0303-4820-9391-56C587F4EE5E}"/>
                  </a:ext>
                </a:extLst>
              </p:cNvPr>
              <p:cNvSpPr txBox="1"/>
              <p:nvPr/>
            </p:nvSpPr>
            <p:spPr>
              <a:xfrm>
                <a:off x="4060479" y="4064171"/>
                <a:ext cx="65556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0260091-0303-4820-9391-56C587F4E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479" y="4064171"/>
                <a:ext cx="655564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9958BC7F-49DB-457E-B5A0-1871A1738CCA}"/>
                  </a:ext>
                </a:extLst>
              </p:cNvPr>
              <p:cNvSpPr txBox="1"/>
              <p:nvPr/>
            </p:nvSpPr>
            <p:spPr>
              <a:xfrm>
                <a:off x="4178175" y="4706967"/>
                <a:ext cx="179170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9958BC7F-49DB-457E-B5A0-1871A1738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175" y="4706967"/>
                <a:ext cx="1791709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円弧 28">
            <a:extLst>
              <a:ext uri="{FF2B5EF4-FFF2-40B4-BE49-F238E27FC236}">
                <a16:creationId xmlns:a16="http://schemas.microsoft.com/office/drawing/2014/main" id="{4C4F9179-C4B5-4F56-A6B2-4E1D44DCA5B4}"/>
              </a:ext>
            </a:extLst>
          </p:cNvPr>
          <p:cNvSpPr/>
          <p:nvPr/>
        </p:nvSpPr>
        <p:spPr>
          <a:xfrm>
            <a:off x="5662642" y="2451717"/>
            <a:ext cx="320908" cy="531180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3B79D0D-3F50-422A-8375-093414FF0713}"/>
                  </a:ext>
                </a:extLst>
              </p:cNvPr>
              <p:cNvSpPr txBox="1"/>
              <p:nvPr/>
            </p:nvSpPr>
            <p:spPr>
              <a:xfrm>
                <a:off x="5939162" y="2319234"/>
                <a:ext cx="32669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patterns you have learnt (remember that you can think ‘how would I get to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differentiating…)</a:t>
                </a: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3B79D0D-3F50-422A-8375-093414FF0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62" y="2319234"/>
                <a:ext cx="3266982" cy="646331"/>
              </a:xfrm>
              <a:prstGeom prst="rect">
                <a:avLst/>
              </a:prstGeom>
              <a:blipFill>
                <a:blip r:embed="rId8"/>
                <a:stretch>
                  <a:fillRect r="-5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円弧 30">
            <a:extLst>
              <a:ext uri="{FF2B5EF4-FFF2-40B4-BE49-F238E27FC236}">
                <a16:creationId xmlns:a16="http://schemas.microsoft.com/office/drawing/2014/main" id="{09779CA4-E4E9-47A2-9B53-254CF29A1930}"/>
              </a:ext>
            </a:extLst>
          </p:cNvPr>
          <p:cNvSpPr/>
          <p:nvPr/>
        </p:nvSpPr>
        <p:spPr>
          <a:xfrm>
            <a:off x="5868307" y="3056879"/>
            <a:ext cx="320908" cy="531180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9772640E-FFF1-4029-9F5A-546736AE8A58}"/>
              </a:ext>
            </a:extLst>
          </p:cNvPr>
          <p:cNvSpPr/>
          <p:nvPr/>
        </p:nvSpPr>
        <p:spPr>
          <a:xfrm>
            <a:off x="5869788" y="3697550"/>
            <a:ext cx="309071" cy="55485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円弧 32">
            <a:extLst>
              <a:ext uri="{FF2B5EF4-FFF2-40B4-BE49-F238E27FC236}">
                <a16:creationId xmlns:a16="http://schemas.microsoft.com/office/drawing/2014/main" id="{5277B44F-A38C-4FAA-A5E8-42731511D7AD}"/>
              </a:ext>
            </a:extLst>
          </p:cNvPr>
          <p:cNvSpPr/>
          <p:nvPr/>
        </p:nvSpPr>
        <p:spPr>
          <a:xfrm>
            <a:off x="5844634" y="4382610"/>
            <a:ext cx="309071" cy="55485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FFBCA53-AFBD-47C1-963B-2F82882008CC}"/>
                  </a:ext>
                </a:extLst>
              </p:cNvPr>
              <p:cNvSpPr txBox="1"/>
              <p:nvPr/>
            </p:nvSpPr>
            <p:spPr>
              <a:xfrm>
                <a:off x="6116716" y="2949548"/>
                <a:ext cx="2849732" cy="739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know that at time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velocity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FFBCA53-AFBD-47C1-963B-2F8288200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716" y="2949548"/>
                <a:ext cx="2849732" cy="739177"/>
              </a:xfrm>
              <a:prstGeom prst="rect">
                <a:avLst/>
              </a:prstGeom>
              <a:blipFill>
                <a:blip r:embed="rId9"/>
                <a:stretch>
                  <a:fillRect t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02BB2CB-1A8D-4BB8-9CBC-F2C021A6F960}"/>
              </a:ext>
            </a:extLst>
          </p:cNvPr>
          <p:cNvSpPr txBox="1"/>
          <p:nvPr/>
        </p:nvSpPr>
        <p:spPr>
          <a:xfrm>
            <a:off x="6134471" y="3855070"/>
            <a:ext cx="861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155149E-F834-40C8-9A6E-3CB61D2D4BBB}"/>
                  </a:ext>
                </a:extLst>
              </p:cNvPr>
              <p:cNvSpPr txBox="1"/>
              <p:nvPr/>
            </p:nvSpPr>
            <p:spPr>
              <a:xfrm>
                <a:off x="6081204" y="4423242"/>
                <a:ext cx="31338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now use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we found in the integral we found before…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155149E-F834-40C8-9A6E-3CB61D2D4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04" y="4423242"/>
                <a:ext cx="3133817" cy="461665"/>
              </a:xfrm>
              <a:prstGeom prst="rect">
                <a:avLst/>
              </a:prstGeom>
              <a:blipFill>
                <a:blip r:embed="rId10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80F0019-6B4F-473A-A5EE-A8F1B343129E}"/>
              </a:ext>
            </a:extLst>
          </p:cNvPr>
          <p:cNvSpPr/>
          <p:nvPr/>
        </p:nvSpPr>
        <p:spPr>
          <a:xfrm>
            <a:off x="4190260" y="4678533"/>
            <a:ext cx="1784412" cy="5948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2CB2254-B3F1-4785-8594-65BD7AF3EE97}"/>
              </a:ext>
            </a:extLst>
          </p:cNvPr>
          <p:cNvSpPr/>
          <p:nvPr/>
        </p:nvSpPr>
        <p:spPr>
          <a:xfrm>
            <a:off x="4129596" y="2700293"/>
            <a:ext cx="1658645" cy="5400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96BD083-EAFB-402E-8781-B2246550DC13}"/>
                  </a:ext>
                </a:extLst>
              </p:cNvPr>
              <p:cNvSpPr txBox="1"/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96BD083-EAFB-402E-8781-B2246550D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blipFill>
                <a:blip r:embed="rId11"/>
                <a:stretch>
                  <a:fillRect l="-1364" t="-3509" r="-9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09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  <p:bldP spid="23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4" grpId="0"/>
      <p:bldP spid="35" grpId="0"/>
      <p:bldP spid="36" grpId="0"/>
      <p:bldP spid="4" grpId="0" animBg="1"/>
      <p:bldP spid="4" grpId="1" animBg="1"/>
      <p:bldP spid="37" grpId="0" animBg="1"/>
      <p:bldP spid="37" grpId="1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moving in a straight line with acceleration at time t seconds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particle at time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maximum speed of the particle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distance travelled in the first 3 seconds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859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1D66E15-C963-42D6-8B8E-EE70457BF17E}"/>
                  </a:ext>
                </a:extLst>
              </p:cNvPr>
              <p:cNvSpPr txBox="1"/>
              <p:nvPr/>
            </p:nvSpPr>
            <p:spPr>
              <a:xfrm>
                <a:off x="4419352" y="1432587"/>
                <a:ext cx="156209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1D66E15-C963-42D6-8B8E-EE70457BF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352" y="1432587"/>
                <a:ext cx="1562094" cy="404726"/>
              </a:xfrm>
              <a:prstGeom prst="rect">
                <a:avLst/>
              </a:prstGeom>
              <a:blipFill>
                <a:blip r:embed="rId3"/>
                <a:stretch>
                  <a:fillRect l="-1563" r="-78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EB51DD6-F770-4F15-9B37-B3E06EFC377E}"/>
                  </a:ext>
                </a:extLst>
              </p:cNvPr>
              <p:cNvSpPr txBox="1"/>
              <p:nvPr/>
            </p:nvSpPr>
            <p:spPr>
              <a:xfrm>
                <a:off x="4429709" y="2082137"/>
                <a:ext cx="128682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FEB51DD6-F770-4F15-9B37-B3E06EFC3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709" y="2082137"/>
                <a:ext cx="1286827" cy="404726"/>
              </a:xfrm>
              <a:prstGeom prst="rect">
                <a:avLst/>
              </a:prstGeom>
              <a:blipFill>
                <a:blip r:embed="rId4"/>
                <a:stretch>
                  <a:fillRect l="-1896" t="-1515" r="-94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/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blipFill>
                <a:blip r:embed="rId5"/>
                <a:stretch>
                  <a:fillRect l="-1364" t="-3509" r="-9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53FD20-5115-4E8E-9493-63C242D83A66}"/>
                  </a:ext>
                </a:extLst>
              </p:cNvPr>
              <p:cNvSpPr txBox="1"/>
              <p:nvPr/>
            </p:nvSpPr>
            <p:spPr>
              <a:xfrm>
                <a:off x="4420831" y="2712451"/>
                <a:ext cx="586571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53FD20-5115-4E8E-9493-63C242D83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831" y="2712451"/>
                <a:ext cx="586571" cy="404726"/>
              </a:xfrm>
              <a:prstGeom prst="rect">
                <a:avLst/>
              </a:prstGeom>
              <a:blipFill>
                <a:blip r:embed="rId6"/>
                <a:stretch>
                  <a:fillRect l="-3125" r="-312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7CD0713-69D8-44FF-81E8-E87E6156C5E3}"/>
                  </a:ext>
                </a:extLst>
              </p:cNvPr>
              <p:cNvSpPr txBox="1"/>
              <p:nvPr/>
            </p:nvSpPr>
            <p:spPr>
              <a:xfrm>
                <a:off x="4438586" y="3298377"/>
                <a:ext cx="48718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7CD0713-69D8-44FF-81E8-E87E6156C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586" y="3298377"/>
                <a:ext cx="487185" cy="404726"/>
              </a:xfrm>
              <a:prstGeom prst="rect">
                <a:avLst/>
              </a:prstGeom>
              <a:blipFill>
                <a:blip r:embed="rId7"/>
                <a:stretch>
                  <a:fillRect l="-3750" r="-6250"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円弧 43">
            <a:extLst>
              <a:ext uri="{FF2B5EF4-FFF2-40B4-BE49-F238E27FC236}">
                <a16:creationId xmlns:a16="http://schemas.microsoft.com/office/drawing/2014/main" id="{D78F9A2A-501A-40A6-8839-68B79EFC802F}"/>
              </a:ext>
            </a:extLst>
          </p:cNvPr>
          <p:cNvSpPr/>
          <p:nvPr/>
        </p:nvSpPr>
        <p:spPr>
          <a:xfrm>
            <a:off x="5985198" y="1682319"/>
            <a:ext cx="273559" cy="63475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004A4E5A-1A28-4E39-9935-A289C73F671C}"/>
                  </a:ext>
                </a:extLst>
              </p:cNvPr>
              <p:cNvSpPr txBox="1"/>
              <p:nvPr/>
            </p:nvSpPr>
            <p:spPr>
              <a:xfrm>
                <a:off x="6107838" y="1777695"/>
                <a:ext cx="196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maximum value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1…</a:t>
                </a: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004A4E5A-1A28-4E39-9935-A289C73F6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838" y="1777695"/>
                <a:ext cx="1961964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009306AD-AFBA-4CA0-B7D4-A03F3AAACAA2}"/>
              </a:ext>
            </a:extLst>
          </p:cNvPr>
          <p:cNvSpPr/>
          <p:nvPr/>
        </p:nvSpPr>
        <p:spPr>
          <a:xfrm>
            <a:off x="5640449" y="2322991"/>
            <a:ext cx="273559" cy="63475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BAB18974-2443-4061-9E04-4E5C98B6BE2E}"/>
              </a:ext>
            </a:extLst>
          </p:cNvPr>
          <p:cNvSpPr/>
          <p:nvPr/>
        </p:nvSpPr>
        <p:spPr>
          <a:xfrm>
            <a:off x="4958349" y="2963663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062377A-5D9C-4110-87E9-643F48334138}"/>
              </a:ext>
            </a:extLst>
          </p:cNvPr>
          <p:cNvSpPr txBox="1"/>
          <p:nvPr/>
        </p:nvSpPr>
        <p:spPr>
          <a:xfrm>
            <a:off x="5877018" y="2461275"/>
            <a:ext cx="1233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together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ED37F26-6DF1-4AC4-9F9C-5B43FCC3FDB1}"/>
              </a:ext>
            </a:extLst>
          </p:cNvPr>
          <p:cNvSpPr txBox="1"/>
          <p:nvPr/>
        </p:nvSpPr>
        <p:spPr>
          <a:xfrm>
            <a:off x="5033640" y="3064956"/>
            <a:ext cx="1233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C907EFFB-2A9E-487A-864A-AE10C1A8A837}"/>
                  </a:ext>
                </a:extLst>
              </p:cNvPr>
              <p:cNvSpPr txBox="1"/>
              <p:nvPr/>
            </p:nvSpPr>
            <p:spPr>
              <a:xfrm>
                <a:off x="4092606" y="3997111"/>
                <a:ext cx="4776186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would be asked to find times when this speed is achieved</a:t>
                </a: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so, you would need to find times that make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equal to 1… 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C907EFFB-2A9E-487A-864A-AE10C1A8A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06" y="3997111"/>
                <a:ext cx="4776186" cy="1169551"/>
              </a:xfrm>
              <a:prstGeom prst="rect">
                <a:avLst/>
              </a:prstGeom>
              <a:blipFill>
                <a:blip r:embed="rId9"/>
                <a:stretch>
                  <a:fillRect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2C1A094-A665-4E4A-8A27-E362285A0B2B}"/>
              </a:ext>
            </a:extLst>
          </p:cNvPr>
          <p:cNvSpPr/>
          <p:nvPr/>
        </p:nvSpPr>
        <p:spPr>
          <a:xfrm>
            <a:off x="4972974" y="1537319"/>
            <a:ext cx="593325" cy="2293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9559790-0339-454D-89C9-A7C12BD44F4B}"/>
              </a:ext>
            </a:extLst>
          </p:cNvPr>
          <p:cNvSpPr/>
          <p:nvPr/>
        </p:nvSpPr>
        <p:spPr>
          <a:xfrm>
            <a:off x="5001088" y="2204624"/>
            <a:ext cx="290004" cy="2293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/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blipFill>
                <a:blip r:embed="rId10"/>
                <a:stretch>
                  <a:fillRect l="-4348" t="-1754" r="-5797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2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/>
      <p:bldP spid="49" grpId="0"/>
      <p:bldP spid="51" grpId="0" animBg="1"/>
      <p:bldP spid="51" grpId="1" animBg="1"/>
      <p:bldP spid="52" grpId="0" animBg="1"/>
      <p:bldP spid="52" grpId="1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moving in a straight line with acceleration at time t seconds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particle at time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maximum speed of the particle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distance travelled in the first 3 seconds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859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/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blipFill>
                <a:blip r:embed="rId3"/>
                <a:stretch>
                  <a:fillRect l="-1364" t="-3509" r="-9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/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blipFill>
                <a:blip r:embed="rId4"/>
                <a:stretch>
                  <a:fillRect l="-4348" t="-1754" r="-5797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07F1F46-217E-4497-A0DD-5F1D11DECC82}"/>
                  </a:ext>
                </a:extLst>
              </p:cNvPr>
              <p:cNvSpPr txBox="1"/>
              <p:nvPr/>
            </p:nvSpPr>
            <p:spPr>
              <a:xfrm>
                <a:off x="3757188" y="1307479"/>
                <a:ext cx="520574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distance travelled we can integrate the velocity and use the limits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the area under a velocity-time graph is the distance travelled!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07F1F46-217E-4497-A0DD-5F1D11DEC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7188" y="1307479"/>
                <a:ext cx="5205743" cy="1015663"/>
              </a:xfrm>
              <a:prstGeom prst="rect">
                <a:avLst/>
              </a:prstGeom>
              <a:blipFill>
                <a:blip r:embed="rId5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DBC9EF23-3056-4679-8D9A-5098A6DDAD1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6930" t="56556" r="12767" b="6127"/>
          <a:stretch/>
        </p:blipFill>
        <p:spPr>
          <a:xfrm>
            <a:off x="4026654" y="2351915"/>
            <a:ext cx="4791421" cy="1667822"/>
          </a:xfrm>
          <a:prstGeom prst="rect">
            <a:avLst/>
          </a:prstGeom>
        </p:spPr>
      </p:pic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334D7675-ED6F-4402-B718-E6AD178882D9}"/>
              </a:ext>
            </a:extLst>
          </p:cNvPr>
          <p:cNvSpPr/>
          <p:nvPr/>
        </p:nvSpPr>
        <p:spPr>
          <a:xfrm>
            <a:off x="4310251" y="2730310"/>
            <a:ext cx="960437" cy="1074738"/>
          </a:xfrm>
          <a:custGeom>
            <a:avLst/>
            <a:gdLst>
              <a:gd name="connsiteX0" fmla="*/ 0 w 985837"/>
              <a:gd name="connsiteY0" fmla="*/ 1057275 h 1066800"/>
              <a:gd name="connsiteX1" fmla="*/ 0 w 985837"/>
              <a:gd name="connsiteY1" fmla="*/ 533400 h 1066800"/>
              <a:gd name="connsiteX2" fmla="*/ 80962 w 985837"/>
              <a:gd name="connsiteY2" fmla="*/ 323850 h 1066800"/>
              <a:gd name="connsiteX3" fmla="*/ 166687 w 985837"/>
              <a:gd name="connsiteY3" fmla="*/ 133350 h 1066800"/>
              <a:gd name="connsiteX4" fmla="*/ 247650 w 985837"/>
              <a:gd name="connsiteY4" fmla="*/ 28575 h 1066800"/>
              <a:gd name="connsiteX5" fmla="*/ 319087 w 985837"/>
              <a:gd name="connsiteY5" fmla="*/ 0 h 1066800"/>
              <a:gd name="connsiteX6" fmla="*/ 381000 w 985837"/>
              <a:gd name="connsiteY6" fmla="*/ 19050 h 1066800"/>
              <a:gd name="connsiteX7" fmla="*/ 466725 w 985837"/>
              <a:gd name="connsiteY7" fmla="*/ 95250 h 1066800"/>
              <a:gd name="connsiteX8" fmla="*/ 561975 w 985837"/>
              <a:gd name="connsiteY8" fmla="*/ 285750 h 1066800"/>
              <a:gd name="connsiteX9" fmla="*/ 685800 w 985837"/>
              <a:gd name="connsiteY9" fmla="*/ 590550 h 1066800"/>
              <a:gd name="connsiteX10" fmla="*/ 762000 w 985837"/>
              <a:gd name="connsiteY10" fmla="*/ 809625 h 1066800"/>
              <a:gd name="connsiteX11" fmla="*/ 885825 w 985837"/>
              <a:gd name="connsiteY11" fmla="*/ 995362 h 1066800"/>
              <a:gd name="connsiteX12" fmla="*/ 985837 w 985837"/>
              <a:gd name="connsiteY12" fmla="*/ 1066800 h 1066800"/>
              <a:gd name="connsiteX13" fmla="*/ 0 w 985837"/>
              <a:gd name="connsiteY13" fmla="*/ 1057275 h 1066800"/>
              <a:gd name="connsiteX0" fmla="*/ 0 w 985837"/>
              <a:gd name="connsiteY0" fmla="*/ 1090613 h 1100138"/>
              <a:gd name="connsiteX1" fmla="*/ 0 w 985837"/>
              <a:gd name="connsiteY1" fmla="*/ 566738 h 1100138"/>
              <a:gd name="connsiteX2" fmla="*/ 80962 w 985837"/>
              <a:gd name="connsiteY2" fmla="*/ 357188 h 1100138"/>
              <a:gd name="connsiteX3" fmla="*/ 166687 w 985837"/>
              <a:gd name="connsiteY3" fmla="*/ 166688 h 1100138"/>
              <a:gd name="connsiteX4" fmla="*/ 247650 w 985837"/>
              <a:gd name="connsiteY4" fmla="*/ 61913 h 1100138"/>
              <a:gd name="connsiteX5" fmla="*/ 323850 w 985837"/>
              <a:gd name="connsiteY5" fmla="*/ 0 h 1100138"/>
              <a:gd name="connsiteX6" fmla="*/ 381000 w 985837"/>
              <a:gd name="connsiteY6" fmla="*/ 52388 h 1100138"/>
              <a:gd name="connsiteX7" fmla="*/ 466725 w 985837"/>
              <a:gd name="connsiteY7" fmla="*/ 128588 h 1100138"/>
              <a:gd name="connsiteX8" fmla="*/ 561975 w 985837"/>
              <a:gd name="connsiteY8" fmla="*/ 319088 h 1100138"/>
              <a:gd name="connsiteX9" fmla="*/ 685800 w 985837"/>
              <a:gd name="connsiteY9" fmla="*/ 623888 h 1100138"/>
              <a:gd name="connsiteX10" fmla="*/ 762000 w 985837"/>
              <a:gd name="connsiteY10" fmla="*/ 842963 h 1100138"/>
              <a:gd name="connsiteX11" fmla="*/ 885825 w 985837"/>
              <a:gd name="connsiteY11" fmla="*/ 1028700 h 1100138"/>
              <a:gd name="connsiteX12" fmla="*/ 985837 w 985837"/>
              <a:gd name="connsiteY12" fmla="*/ 1100138 h 1100138"/>
              <a:gd name="connsiteX13" fmla="*/ 0 w 985837"/>
              <a:gd name="connsiteY13" fmla="*/ 1090613 h 1100138"/>
              <a:gd name="connsiteX0" fmla="*/ 0 w 985837"/>
              <a:gd name="connsiteY0" fmla="*/ 1090613 h 1100138"/>
              <a:gd name="connsiteX1" fmla="*/ 0 w 985837"/>
              <a:gd name="connsiteY1" fmla="*/ 566738 h 1100138"/>
              <a:gd name="connsiteX2" fmla="*/ 80962 w 985837"/>
              <a:gd name="connsiteY2" fmla="*/ 357188 h 1100138"/>
              <a:gd name="connsiteX3" fmla="*/ 166687 w 985837"/>
              <a:gd name="connsiteY3" fmla="*/ 166688 h 1100138"/>
              <a:gd name="connsiteX4" fmla="*/ 247650 w 985837"/>
              <a:gd name="connsiteY4" fmla="*/ 61913 h 1100138"/>
              <a:gd name="connsiteX5" fmla="*/ 323850 w 985837"/>
              <a:gd name="connsiteY5" fmla="*/ 0 h 1100138"/>
              <a:gd name="connsiteX6" fmla="*/ 404812 w 985837"/>
              <a:gd name="connsiteY6" fmla="*/ 52388 h 1100138"/>
              <a:gd name="connsiteX7" fmla="*/ 466725 w 985837"/>
              <a:gd name="connsiteY7" fmla="*/ 128588 h 1100138"/>
              <a:gd name="connsiteX8" fmla="*/ 561975 w 985837"/>
              <a:gd name="connsiteY8" fmla="*/ 319088 h 1100138"/>
              <a:gd name="connsiteX9" fmla="*/ 685800 w 985837"/>
              <a:gd name="connsiteY9" fmla="*/ 623888 h 1100138"/>
              <a:gd name="connsiteX10" fmla="*/ 762000 w 985837"/>
              <a:gd name="connsiteY10" fmla="*/ 842963 h 1100138"/>
              <a:gd name="connsiteX11" fmla="*/ 885825 w 985837"/>
              <a:gd name="connsiteY11" fmla="*/ 1028700 h 1100138"/>
              <a:gd name="connsiteX12" fmla="*/ 985837 w 985837"/>
              <a:gd name="connsiteY12" fmla="*/ 1100138 h 1100138"/>
              <a:gd name="connsiteX13" fmla="*/ 0 w 985837"/>
              <a:gd name="connsiteY13" fmla="*/ 1090613 h 1100138"/>
              <a:gd name="connsiteX0" fmla="*/ 0 w 985837"/>
              <a:gd name="connsiteY0" fmla="*/ 1065213 h 1074738"/>
              <a:gd name="connsiteX1" fmla="*/ 0 w 985837"/>
              <a:gd name="connsiteY1" fmla="*/ 541338 h 1074738"/>
              <a:gd name="connsiteX2" fmla="*/ 80962 w 985837"/>
              <a:gd name="connsiteY2" fmla="*/ 331788 h 1074738"/>
              <a:gd name="connsiteX3" fmla="*/ 166687 w 985837"/>
              <a:gd name="connsiteY3" fmla="*/ 141288 h 1074738"/>
              <a:gd name="connsiteX4" fmla="*/ 247650 w 985837"/>
              <a:gd name="connsiteY4" fmla="*/ 36513 h 1074738"/>
              <a:gd name="connsiteX5" fmla="*/ 333375 w 985837"/>
              <a:gd name="connsiteY5" fmla="*/ 0 h 1074738"/>
              <a:gd name="connsiteX6" fmla="*/ 404812 w 985837"/>
              <a:gd name="connsiteY6" fmla="*/ 26988 h 1074738"/>
              <a:gd name="connsiteX7" fmla="*/ 466725 w 985837"/>
              <a:gd name="connsiteY7" fmla="*/ 103188 h 1074738"/>
              <a:gd name="connsiteX8" fmla="*/ 561975 w 985837"/>
              <a:gd name="connsiteY8" fmla="*/ 293688 h 1074738"/>
              <a:gd name="connsiteX9" fmla="*/ 685800 w 985837"/>
              <a:gd name="connsiteY9" fmla="*/ 598488 h 1074738"/>
              <a:gd name="connsiteX10" fmla="*/ 762000 w 985837"/>
              <a:gd name="connsiteY10" fmla="*/ 817563 h 1074738"/>
              <a:gd name="connsiteX11" fmla="*/ 885825 w 985837"/>
              <a:gd name="connsiteY11" fmla="*/ 1003300 h 1074738"/>
              <a:gd name="connsiteX12" fmla="*/ 985837 w 985837"/>
              <a:gd name="connsiteY12" fmla="*/ 1074738 h 1074738"/>
              <a:gd name="connsiteX13" fmla="*/ 0 w 985837"/>
              <a:gd name="connsiteY13" fmla="*/ 1065213 h 1074738"/>
              <a:gd name="connsiteX0" fmla="*/ 0 w 960437"/>
              <a:gd name="connsiteY0" fmla="*/ 1065213 h 1074738"/>
              <a:gd name="connsiteX1" fmla="*/ 0 w 960437"/>
              <a:gd name="connsiteY1" fmla="*/ 541338 h 1074738"/>
              <a:gd name="connsiteX2" fmla="*/ 80962 w 960437"/>
              <a:gd name="connsiteY2" fmla="*/ 331788 h 1074738"/>
              <a:gd name="connsiteX3" fmla="*/ 166687 w 960437"/>
              <a:gd name="connsiteY3" fmla="*/ 141288 h 1074738"/>
              <a:gd name="connsiteX4" fmla="*/ 247650 w 960437"/>
              <a:gd name="connsiteY4" fmla="*/ 36513 h 1074738"/>
              <a:gd name="connsiteX5" fmla="*/ 333375 w 960437"/>
              <a:gd name="connsiteY5" fmla="*/ 0 h 1074738"/>
              <a:gd name="connsiteX6" fmla="*/ 404812 w 960437"/>
              <a:gd name="connsiteY6" fmla="*/ 26988 h 1074738"/>
              <a:gd name="connsiteX7" fmla="*/ 466725 w 960437"/>
              <a:gd name="connsiteY7" fmla="*/ 103188 h 1074738"/>
              <a:gd name="connsiteX8" fmla="*/ 561975 w 960437"/>
              <a:gd name="connsiteY8" fmla="*/ 293688 h 1074738"/>
              <a:gd name="connsiteX9" fmla="*/ 685800 w 960437"/>
              <a:gd name="connsiteY9" fmla="*/ 598488 h 1074738"/>
              <a:gd name="connsiteX10" fmla="*/ 762000 w 960437"/>
              <a:gd name="connsiteY10" fmla="*/ 817563 h 1074738"/>
              <a:gd name="connsiteX11" fmla="*/ 885825 w 960437"/>
              <a:gd name="connsiteY11" fmla="*/ 1003300 h 1074738"/>
              <a:gd name="connsiteX12" fmla="*/ 960437 w 960437"/>
              <a:gd name="connsiteY12" fmla="*/ 1074738 h 1074738"/>
              <a:gd name="connsiteX13" fmla="*/ 0 w 960437"/>
              <a:gd name="connsiteY13" fmla="*/ 1065213 h 107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0437" h="1074738">
                <a:moveTo>
                  <a:pt x="0" y="1065213"/>
                </a:moveTo>
                <a:lnTo>
                  <a:pt x="0" y="541338"/>
                </a:lnTo>
                <a:lnTo>
                  <a:pt x="80962" y="331788"/>
                </a:lnTo>
                <a:lnTo>
                  <a:pt x="166687" y="141288"/>
                </a:lnTo>
                <a:lnTo>
                  <a:pt x="247650" y="36513"/>
                </a:lnTo>
                <a:lnTo>
                  <a:pt x="333375" y="0"/>
                </a:lnTo>
                <a:lnTo>
                  <a:pt x="404812" y="26988"/>
                </a:lnTo>
                <a:lnTo>
                  <a:pt x="466725" y="103188"/>
                </a:lnTo>
                <a:lnTo>
                  <a:pt x="561975" y="293688"/>
                </a:lnTo>
                <a:lnTo>
                  <a:pt x="685800" y="598488"/>
                </a:lnTo>
                <a:lnTo>
                  <a:pt x="762000" y="817563"/>
                </a:lnTo>
                <a:lnTo>
                  <a:pt x="885825" y="1003300"/>
                </a:lnTo>
                <a:lnTo>
                  <a:pt x="960437" y="1074738"/>
                </a:lnTo>
                <a:lnTo>
                  <a:pt x="0" y="106521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850DE01-4FF0-436F-9B64-A7100BB5A582}"/>
              </a:ext>
            </a:extLst>
          </p:cNvPr>
          <p:cNvSpPr/>
          <p:nvPr/>
        </p:nvSpPr>
        <p:spPr>
          <a:xfrm>
            <a:off x="5310376" y="2738248"/>
            <a:ext cx="1319212" cy="1057275"/>
          </a:xfrm>
          <a:custGeom>
            <a:avLst/>
            <a:gdLst>
              <a:gd name="connsiteX0" fmla="*/ 0 w 1319212"/>
              <a:gd name="connsiteY0" fmla="*/ 1057275 h 1057275"/>
              <a:gd name="connsiteX1" fmla="*/ 71437 w 1319212"/>
              <a:gd name="connsiteY1" fmla="*/ 1023937 h 1057275"/>
              <a:gd name="connsiteX2" fmla="*/ 152400 w 1319212"/>
              <a:gd name="connsiteY2" fmla="*/ 923925 h 1057275"/>
              <a:gd name="connsiteX3" fmla="*/ 319087 w 1319212"/>
              <a:gd name="connsiteY3" fmla="*/ 542925 h 1057275"/>
              <a:gd name="connsiteX4" fmla="*/ 423862 w 1319212"/>
              <a:gd name="connsiteY4" fmla="*/ 304800 h 1057275"/>
              <a:gd name="connsiteX5" fmla="*/ 504825 w 1319212"/>
              <a:gd name="connsiteY5" fmla="*/ 109537 h 1057275"/>
              <a:gd name="connsiteX6" fmla="*/ 600075 w 1319212"/>
              <a:gd name="connsiteY6" fmla="*/ 9525 h 1057275"/>
              <a:gd name="connsiteX7" fmla="*/ 657225 w 1319212"/>
              <a:gd name="connsiteY7" fmla="*/ 0 h 1057275"/>
              <a:gd name="connsiteX8" fmla="*/ 723900 w 1319212"/>
              <a:gd name="connsiteY8" fmla="*/ 19050 h 1057275"/>
              <a:gd name="connsiteX9" fmla="*/ 781050 w 1319212"/>
              <a:gd name="connsiteY9" fmla="*/ 95250 h 1057275"/>
              <a:gd name="connsiteX10" fmla="*/ 881062 w 1319212"/>
              <a:gd name="connsiteY10" fmla="*/ 252412 h 1057275"/>
              <a:gd name="connsiteX11" fmla="*/ 971550 w 1319212"/>
              <a:gd name="connsiteY11" fmla="*/ 471487 h 1057275"/>
              <a:gd name="connsiteX12" fmla="*/ 1071562 w 1319212"/>
              <a:gd name="connsiteY12" fmla="*/ 742950 h 1057275"/>
              <a:gd name="connsiteX13" fmla="*/ 1195387 w 1319212"/>
              <a:gd name="connsiteY13" fmla="*/ 971550 h 1057275"/>
              <a:gd name="connsiteX14" fmla="*/ 1257300 w 1319212"/>
              <a:gd name="connsiteY14" fmla="*/ 1028700 h 1057275"/>
              <a:gd name="connsiteX15" fmla="*/ 1319212 w 1319212"/>
              <a:gd name="connsiteY15" fmla="*/ 1057275 h 1057275"/>
              <a:gd name="connsiteX16" fmla="*/ 0 w 1319212"/>
              <a:gd name="connsiteY16" fmla="*/ 1057275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19212" h="1057275">
                <a:moveTo>
                  <a:pt x="0" y="1057275"/>
                </a:moveTo>
                <a:lnTo>
                  <a:pt x="71437" y="1023937"/>
                </a:lnTo>
                <a:lnTo>
                  <a:pt x="152400" y="923925"/>
                </a:lnTo>
                <a:lnTo>
                  <a:pt x="319087" y="542925"/>
                </a:lnTo>
                <a:lnTo>
                  <a:pt x="423862" y="304800"/>
                </a:lnTo>
                <a:lnTo>
                  <a:pt x="504825" y="109537"/>
                </a:lnTo>
                <a:lnTo>
                  <a:pt x="600075" y="9525"/>
                </a:lnTo>
                <a:lnTo>
                  <a:pt x="657225" y="0"/>
                </a:lnTo>
                <a:lnTo>
                  <a:pt x="723900" y="19050"/>
                </a:lnTo>
                <a:lnTo>
                  <a:pt x="781050" y="95250"/>
                </a:lnTo>
                <a:lnTo>
                  <a:pt x="881062" y="252412"/>
                </a:lnTo>
                <a:lnTo>
                  <a:pt x="971550" y="471487"/>
                </a:lnTo>
                <a:lnTo>
                  <a:pt x="1071562" y="742950"/>
                </a:lnTo>
                <a:lnTo>
                  <a:pt x="1195387" y="971550"/>
                </a:lnTo>
                <a:lnTo>
                  <a:pt x="1257300" y="1028700"/>
                </a:lnTo>
                <a:lnTo>
                  <a:pt x="1319212" y="1057275"/>
                </a:lnTo>
                <a:lnTo>
                  <a:pt x="0" y="105727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DF6D2C0B-33FA-40B2-B5E3-3DD98B4A4F14}"/>
              </a:ext>
            </a:extLst>
          </p:cNvPr>
          <p:cNvSpPr/>
          <p:nvPr/>
        </p:nvSpPr>
        <p:spPr>
          <a:xfrm>
            <a:off x="6634351" y="2738248"/>
            <a:ext cx="1319212" cy="1057275"/>
          </a:xfrm>
          <a:custGeom>
            <a:avLst/>
            <a:gdLst>
              <a:gd name="connsiteX0" fmla="*/ 0 w 1319212"/>
              <a:gd name="connsiteY0" fmla="*/ 1057275 h 1057275"/>
              <a:gd name="connsiteX1" fmla="*/ 71437 w 1319212"/>
              <a:gd name="connsiteY1" fmla="*/ 1023937 h 1057275"/>
              <a:gd name="connsiteX2" fmla="*/ 152400 w 1319212"/>
              <a:gd name="connsiteY2" fmla="*/ 923925 h 1057275"/>
              <a:gd name="connsiteX3" fmla="*/ 319087 w 1319212"/>
              <a:gd name="connsiteY3" fmla="*/ 542925 h 1057275"/>
              <a:gd name="connsiteX4" fmla="*/ 423862 w 1319212"/>
              <a:gd name="connsiteY4" fmla="*/ 304800 h 1057275"/>
              <a:gd name="connsiteX5" fmla="*/ 504825 w 1319212"/>
              <a:gd name="connsiteY5" fmla="*/ 109537 h 1057275"/>
              <a:gd name="connsiteX6" fmla="*/ 600075 w 1319212"/>
              <a:gd name="connsiteY6" fmla="*/ 9525 h 1057275"/>
              <a:gd name="connsiteX7" fmla="*/ 657225 w 1319212"/>
              <a:gd name="connsiteY7" fmla="*/ 0 h 1057275"/>
              <a:gd name="connsiteX8" fmla="*/ 723900 w 1319212"/>
              <a:gd name="connsiteY8" fmla="*/ 19050 h 1057275"/>
              <a:gd name="connsiteX9" fmla="*/ 781050 w 1319212"/>
              <a:gd name="connsiteY9" fmla="*/ 95250 h 1057275"/>
              <a:gd name="connsiteX10" fmla="*/ 881062 w 1319212"/>
              <a:gd name="connsiteY10" fmla="*/ 252412 h 1057275"/>
              <a:gd name="connsiteX11" fmla="*/ 971550 w 1319212"/>
              <a:gd name="connsiteY11" fmla="*/ 471487 h 1057275"/>
              <a:gd name="connsiteX12" fmla="*/ 1071562 w 1319212"/>
              <a:gd name="connsiteY12" fmla="*/ 742950 h 1057275"/>
              <a:gd name="connsiteX13" fmla="*/ 1195387 w 1319212"/>
              <a:gd name="connsiteY13" fmla="*/ 971550 h 1057275"/>
              <a:gd name="connsiteX14" fmla="*/ 1257300 w 1319212"/>
              <a:gd name="connsiteY14" fmla="*/ 1028700 h 1057275"/>
              <a:gd name="connsiteX15" fmla="*/ 1319212 w 1319212"/>
              <a:gd name="connsiteY15" fmla="*/ 1057275 h 1057275"/>
              <a:gd name="connsiteX16" fmla="*/ 0 w 1319212"/>
              <a:gd name="connsiteY16" fmla="*/ 1057275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19212" h="1057275">
                <a:moveTo>
                  <a:pt x="0" y="1057275"/>
                </a:moveTo>
                <a:lnTo>
                  <a:pt x="71437" y="1023937"/>
                </a:lnTo>
                <a:lnTo>
                  <a:pt x="152400" y="923925"/>
                </a:lnTo>
                <a:lnTo>
                  <a:pt x="319087" y="542925"/>
                </a:lnTo>
                <a:lnTo>
                  <a:pt x="423862" y="304800"/>
                </a:lnTo>
                <a:lnTo>
                  <a:pt x="504825" y="109537"/>
                </a:lnTo>
                <a:lnTo>
                  <a:pt x="600075" y="9525"/>
                </a:lnTo>
                <a:lnTo>
                  <a:pt x="657225" y="0"/>
                </a:lnTo>
                <a:lnTo>
                  <a:pt x="723900" y="19050"/>
                </a:lnTo>
                <a:lnTo>
                  <a:pt x="781050" y="95250"/>
                </a:lnTo>
                <a:lnTo>
                  <a:pt x="881062" y="252412"/>
                </a:lnTo>
                <a:lnTo>
                  <a:pt x="971550" y="471487"/>
                </a:lnTo>
                <a:lnTo>
                  <a:pt x="1071562" y="742950"/>
                </a:lnTo>
                <a:lnTo>
                  <a:pt x="1195387" y="971550"/>
                </a:lnTo>
                <a:lnTo>
                  <a:pt x="1257300" y="1028700"/>
                </a:lnTo>
                <a:lnTo>
                  <a:pt x="1319212" y="1057275"/>
                </a:lnTo>
                <a:lnTo>
                  <a:pt x="0" y="105727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0DAFB9E3-4A4D-4E71-98DC-2B695CFE221A}"/>
              </a:ext>
            </a:extLst>
          </p:cNvPr>
          <p:cNvSpPr/>
          <p:nvPr/>
        </p:nvSpPr>
        <p:spPr>
          <a:xfrm>
            <a:off x="7972613" y="3281173"/>
            <a:ext cx="319088" cy="519112"/>
          </a:xfrm>
          <a:custGeom>
            <a:avLst/>
            <a:gdLst>
              <a:gd name="connsiteX0" fmla="*/ 0 w 319088"/>
              <a:gd name="connsiteY0" fmla="*/ 519112 h 519112"/>
              <a:gd name="connsiteX1" fmla="*/ 316706 w 319088"/>
              <a:gd name="connsiteY1" fmla="*/ 519112 h 519112"/>
              <a:gd name="connsiteX2" fmla="*/ 319088 w 319088"/>
              <a:gd name="connsiteY2" fmla="*/ 0 h 519112"/>
              <a:gd name="connsiteX3" fmla="*/ 235744 w 319088"/>
              <a:gd name="connsiteY3" fmla="*/ 185737 h 519112"/>
              <a:gd name="connsiteX4" fmla="*/ 135731 w 319088"/>
              <a:gd name="connsiteY4" fmla="*/ 404812 h 519112"/>
              <a:gd name="connsiteX5" fmla="*/ 59531 w 319088"/>
              <a:gd name="connsiteY5" fmla="*/ 490537 h 519112"/>
              <a:gd name="connsiteX6" fmla="*/ 0 w 319088"/>
              <a:gd name="connsiteY6" fmla="*/ 519112 h 51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9088" h="519112">
                <a:moveTo>
                  <a:pt x="0" y="519112"/>
                </a:moveTo>
                <a:lnTo>
                  <a:pt x="316706" y="519112"/>
                </a:lnTo>
                <a:lnTo>
                  <a:pt x="319088" y="0"/>
                </a:lnTo>
                <a:lnTo>
                  <a:pt x="235744" y="185737"/>
                </a:lnTo>
                <a:lnTo>
                  <a:pt x="135731" y="404812"/>
                </a:lnTo>
                <a:lnTo>
                  <a:pt x="59531" y="490537"/>
                </a:lnTo>
                <a:lnTo>
                  <a:pt x="0" y="51911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844FA11-D131-49E7-97C4-D5CB22C30031}"/>
              </a:ext>
            </a:extLst>
          </p:cNvPr>
          <p:cNvCxnSpPr>
            <a:cxnSpLocks/>
          </p:cNvCxnSpPr>
          <p:nvPr/>
        </p:nvCxnSpPr>
        <p:spPr>
          <a:xfrm flipV="1">
            <a:off x="4309298" y="2434400"/>
            <a:ext cx="0" cy="1615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EAC67EC-70C9-4132-8957-20C9458B2671}"/>
              </a:ext>
            </a:extLst>
          </p:cNvPr>
          <p:cNvCxnSpPr>
            <a:cxnSpLocks/>
          </p:cNvCxnSpPr>
          <p:nvPr/>
        </p:nvCxnSpPr>
        <p:spPr>
          <a:xfrm flipV="1">
            <a:off x="8286938" y="2419160"/>
            <a:ext cx="0" cy="1615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36E8FB1-6A63-4CEB-8B84-73E71417B5BF}"/>
                  </a:ext>
                </a:extLst>
              </p:cNvPr>
              <p:cNvSpPr txBox="1"/>
              <p:nvPr/>
            </p:nvSpPr>
            <p:spPr>
              <a:xfrm>
                <a:off x="4095938" y="4076510"/>
                <a:ext cx="4572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36E8FB1-6A63-4CEB-8B84-73E71417B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938" y="4076510"/>
                <a:ext cx="457241" cy="215444"/>
              </a:xfrm>
              <a:prstGeom prst="rect">
                <a:avLst/>
              </a:prstGeom>
              <a:blipFill>
                <a:blip r:embed="rId7"/>
                <a:stretch>
                  <a:fillRect l="-8000" r="-8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03263CC-6965-4FE9-B6E9-3ECED7CD5BEB}"/>
                  </a:ext>
                </a:extLst>
              </p:cNvPr>
              <p:cNvSpPr txBox="1"/>
              <p:nvPr/>
            </p:nvSpPr>
            <p:spPr>
              <a:xfrm>
                <a:off x="8050718" y="4068890"/>
                <a:ext cx="45724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03263CC-6965-4FE9-B6E9-3ECED7CD5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0718" y="4068890"/>
                <a:ext cx="457241" cy="215444"/>
              </a:xfrm>
              <a:prstGeom prst="rect">
                <a:avLst/>
              </a:prstGeom>
              <a:blipFill>
                <a:blip r:embed="rId8"/>
                <a:stretch>
                  <a:fillRect l="-8000" r="-8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D658BB0-3E6F-4BEB-ABF3-BC1D6071A164}"/>
              </a:ext>
            </a:extLst>
          </p:cNvPr>
          <p:cNvSpPr txBox="1"/>
          <p:nvPr/>
        </p:nvSpPr>
        <p:spPr>
          <a:xfrm>
            <a:off x="4110273" y="4350500"/>
            <a:ext cx="47711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You need to be careful with these questions. If part of the graph was below the x-axis, then you would need to split the regions up and find their values separately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is because just integrating the velocity actually gives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displacement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not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distance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the graph went below the x-axis, it means the velocity is negative, hence there is a change of direction of the particle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would keep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increasing the distance travelled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but would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reduce its displacement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77B6B3B-FB79-4B2D-8BAB-F86318E20DCD}"/>
                  </a:ext>
                </a:extLst>
              </p:cNvPr>
              <p:cNvSpPr txBox="1"/>
              <p:nvPr/>
            </p:nvSpPr>
            <p:spPr>
              <a:xfrm>
                <a:off x="6568290" y="2362954"/>
                <a:ext cx="13406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2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2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2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77B6B3B-FB79-4B2D-8BAB-F86318E20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290" y="2362954"/>
                <a:ext cx="1340623" cy="346890"/>
              </a:xfrm>
              <a:prstGeom prst="rect">
                <a:avLst/>
              </a:prstGeom>
              <a:blipFill>
                <a:blip r:embed="rId9"/>
                <a:stretch>
                  <a:fillRect l="-909" t="-3509" r="-1364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89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7" grpId="0" animBg="1"/>
      <p:bldP spid="7" grpId="0" animBg="1"/>
      <p:bldP spid="12" grpId="0"/>
      <p:bldP spid="33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moving in a straight line with acceleration at time t seconds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velocity of the particle at time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maximum speed of the particle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distance travelled in the first 3 seconds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859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/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D2578B91-FC0B-4B20-BFC7-3C789F77E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5" y="4715844"/>
                <a:ext cx="1340623" cy="346890"/>
              </a:xfrm>
              <a:prstGeom prst="rect">
                <a:avLst/>
              </a:prstGeom>
              <a:blipFill>
                <a:blip r:embed="rId3"/>
                <a:stretch>
                  <a:fillRect l="-1364" t="-3509" r="-9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/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AB9BB3F-58B9-4461-9A45-5E02CCC1C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919" y="5189320"/>
                <a:ext cx="418769" cy="346890"/>
              </a:xfrm>
              <a:prstGeom prst="rect">
                <a:avLst/>
              </a:prstGeom>
              <a:blipFill>
                <a:blip r:embed="rId4"/>
                <a:stretch>
                  <a:fillRect l="-4348" t="-1754" r="-5797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39ADF47-0F2A-408C-9427-C585F4D5A278}"/>
                  </a:ext>
                </a:extLst>
              </p:cNvPr>
              <p:cNvSpPr txBox="1"/>
              <p:nvPr/>
            </p:nvSpPr>
            <p:spPr>
              <a:xfrm>
                <a:off x="4068039" y="1465649"/>
                <a:ext cx="156209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39ADF47-0F2A-408C-9427-C585F4D5A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039" y="1465649"/>
                <a:ext cx="1562094" cy="404726"/>
              </a:xfrm>
              <a:prstGeom prst="rect">
                <a:avLst/>
              </a:prstGeom>
              <a:blipFill>
                <a:blip r:embed="rId5"/>
                <a:stretch>
                  <a:fillRect l="-1167" r="-778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1853D07-3A5C-4188-A9DF-3280C322E406}"/>
                  </a:ext>
                </a:extLst>
              </p:cNvPr>
              <p:cNvSpPr txBox="1"/>
              <p:nvPr/>
            </p:nvSpPr>
            <p:spPr>
              <a:xfrm>
                <a:off x="4093691" y="2025455"/>
                <a:ext cx="2251257" cy="490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1853D07-3A5C-4188-A9DF-3280C322E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691" y="2025455"/>
                <a:ext cx="2251257" cy="490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3971A-567E-4AF1-9447-B31C5FF1EB50}"/>
                  </a:ext>
                </a:extLst>
              </p:cNvPr>
              <p:cNvSpPr txBox="1"/>
              <p:nvPr/>
            </p:nvSpPr>
            <p:spPr>
              <a:xfrm>
                <a:off x="4093691" y="2650143"/>
                <a:ext cx="2024785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3971A-567E-4AF1-9447-B31C5FF1E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691" y="2650143"/>
                <a:ext cx="2024785" cy="4843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6E2B915-CC7D-494A-AF0C-7356F56467E9}"/>
                  </a:ext>
                </a:extLst>
              </p:cNvPr>
              <p:cNvSpPr txBox="1"/>
              <p:nvPr/>
            </p:nvSpPr>
            <p:spPr>
              <a:xfrm>
                <a:off x="4237037" y="3255217"/>
                <a:ext cx="1918282" cy="4824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6E2B915-CC7D-494A-AF0C-7356F5646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037" y="3255217"/>
                <a:ext cx="1918282" cy="482440"/>
              </a:xfrm>
              <a:prstGeom prst="rect">
                <a:avLst/>
              </a:prstGeom>
              <a:blipFill>
                <a:blip r:embed="rId8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9EC684F-D6E1-40A9-95E6-B69AAD9BE17C}"/>
                  </a:ext>
                </a:extLst>
              </p:cNvPr>
              <p:cNvSpPr txBox="1"/>
              <p:nvPr/>
            </p:nvSpPr>
            <p:spPr>
              <a:xfrm>
                <a:off x="4226476" y="3896505"/>
                <a:ext cx="439812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+(3)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+(0)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29EC684F-D6E1-40A9-95E6-B69AAD9BE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476" y="3896505"/>
                <a:ext cx="4398127" cy="4840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CC9ED85-B446-45E9-88DE-ADEEA53FC5B1}"/>
                  </a:ext>
                </a:extLst>
              </p:cNvPr>
              <p:cNvSpPr txBox="1"/>
              <p:nvPr/>
            </p:nvSpPr>
            <p:spPr>
              <a:xfrm>
                <a:off x="4244583" y="4593621"/>
                <a:ext cx="2288832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CC9ED85-B446-45E9-88DE-ADEEA53FC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583" y="4593621"/>
                <a:ext cx="2288832" cy="484043"/>
              </a:xfrm>
              <a:prstGeom prst="rect">
                <a:avLst/>
              </a:prstGeom>
              <a:blipFill>
                <a:blip r:embed="rId10"/>
                <a:stretch>
                  <a:fillRect l="-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DD2E941-95B6-4DB6-B977-277932C3BA43}"/>
                  </a:ext>
                </a:extLst>
              </p:cNvPr>
              <p:cNvSpPr txBox="1"/>
              <p:nvPr/>
            </p:nvSpPr>
            <p:spPr>
              <a:xfrm>
                <a:off x="4253636" y="5263578"/>
                <a:ext cx="147078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0.477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1DD2E941-95B6-4DB6-B977-277932C3B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636" y="5263578"/>
                <a:ext cx="1470787" cy="404726"/>
              </a:xfrm>
              <a:prstGeom prst="rect">
                <a:avLst/>
              </a:prstGeom>
              <a:blipFill>
                <a:blip r:embed="rId11"/>
                <a:stretch>
                  <a:fillRect l="-1245" r="-1660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>
            <a:extLst>
              <a:ext uri="{FF2B5EF4-FFF2-40B4-BE49-F238E27FC236}">
                <a16:creationId xmlns:a16="http://schemas.microsoft.com/office/drawing/2014/main" id="{E1CDB844-96BF-46F3-BF33-CA95F298341E}"/>
              </a:ext>
            </a:extLst>
          </p:cNvPr>
          <p:cNvSpPr/>
          <p:nvPr/>
        </p:nvSpPr>
        <p:spPr>
          <a:xfrm>
            <a:off x="6252994" y="1687125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CFE83F-1F9F-4A63-B021-BD19FBEDCA17}"/>
              </a:ext>
            </a:extLst>
          </p:cNvPr>
          <p:cNvSpPr txBox="1"/>
          <p:nvPr/>
        </p:nvSpPr>
        <p:spPr>
          <a:xfrm>
            <a:off x="6491334" y="1706936"/>
            <a:ext cx="2175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integral we need to do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6F03EB51-9A59-4AC5-9827-A6F74DA69691}"/>
              </a:ext>
            </a:extLst>
          </p:cNvPr>
          <p:cNvSpPr/>
          <p:nvPr/>
        </p:nvSpPr>
        <p:spPr>
          <a:xfrm>
            <a:off x="6216780" y="2311814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AC88415C-BE9B-4D20-B36C-73ECB531992D}"/>
              </a:ext>
            </a:extLst>
          </p:cNvPr>
          <p:cNvSpPr/>
          <p:nvPr/>
        </p:nvSpPr>
        <p:spPr>
          <a:xfrm>
            <a:off x="6099085" y="2945557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A806D319-340E-4648-9C2A-23052A11D00F}"/>
              </a:ext>
            </a:extLst>
          </p:cNvPr>
          <p:cNvSpPr/>
          <p:nvPr/>
        </p:nvSpPr>
        <p:spPr>
          <a:xfrm>
            <a:off x="8452986" y="3561192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B6A351B0-EE08-4380-A2DB-C3E14953BAEF}"/>
              </a:ext>
            </a:extLst>
          </p:cNvPr>
          <p:cNvSpPr/>
          <p:nvPr/>
        </p:nvSpPr>
        <p:spPr>
          <a:xfrm>
            <a:off x="8462039" y="4176828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AAB15E41-64ED-4641-9636-ACB25F8AC639}"/>
              </a:ext>
            </a:extLst>
          </p:cNvPr>
          <p:cNvSpPr/>
          <p:nvPr/>
        </p:nvSpPr>
        <p:spPr>
          <a:xfrm>
            <a:off x="6397849" y="4855838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2C8F0C3-2FF2-4371-A20E-B0F74CE229B3}"/>
                  </a:ext>
                </a:extLst>
              </p:cNvPr>
              <p:cNvSpPr txBox="1"/>
              <p:nvPr/>
            </p:nvSpPr>
            <p:spPr>
              <a:xfrm>
                <a:off x="6400799" y="2286358"/>
                <a:ext cx="2175469" cy="538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take out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make things a bit simpler</a:t>
                </a: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B2C8F0C3-2FF2-4371-A20E-B0F74CE22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799" y="2286358"/>
                <a:ext cx="2175469" cy="538802"/>
              </a:xfrm>
              <a:prstGeom prst="rect">
                <a:avLst/>
              </a:prstGeom>
              <a:blipFill>
                <a:blip r:embed="rId12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C8581B0-C344-422B-A066-7FA2F170B9C8}"/>
              </a:ext>
            </a:extLst>
          </p:cNvPr>
          <p:cNvSpPr txBox="1"/>
          <p:nvPr/>
        </p:nvSpPr>
        <p:spPr>
          <a:xfrm>
            <a:off x="6264997" y="2992529"/>
            <a:ext cx="1756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6E71EDF-8D8D-426F-897E-10C84B6FF9BE}"/>
              </a:ext>
            </a:extLst>
          </p:cNvPr>
          <p:cNvSpPr txBox="1"/>
          <p:nvPr/>
        </p:nvSpPr>
        <p:spPr>
          <a:xfrm>
            <a:off x="8582685" y="3083064"/>
            <a:ext cx="62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71597E-3818-4594-8A3F-7EC2A807BE68}"/>
              </a:ext>
            </a:extLst>
          </p:cNvPr>
          <p:cNvSpPr txBox="1"/>
          <p:nvPr/>
        </p:nvSpPr>
        <p:spPr>
          <a:xfrm>
            <a:off x="8365403" y="4767008"/>
            <a:ext cx="77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BA06575-FAA9-4033-A8B4-7DF158867E97}"/>
              </a:ext>
            </a:extLst>
          </p:cNvPr>
          <p:cNvSpPr txBox="1"/>
          <p:nvPr/>
        </p:nvSpPr>
        <p:spPr>
          <a:xfrm>
            <a:off x="6581871" y="4776062"/>
            <a:ext cx="1647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and round appropriately if needed…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8" grpId="0"/>
      <p:bldP spid="29" grpId="0"/>
      <p:bldP spid="30" grpId="0" animBg="1"/>
      <p:bldP spid="32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2" grpId="0"/>
      <p:bldP spid="43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of mass 6kg is moving on the positive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of the particle from the origin is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velocity of the particle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acts in the direction of the positive x-axis,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6205BC2-2128-4431-AC1B-2AF1B1DB28E3}"/>
              </a:ext>
            </a:extLst>
          </p:cNvPr>
          <p:cNvSpPr txBox="1"/>
          <p:nvPr/>
        </p:nvSpPr>
        <p:spPr>
          <a:xfrm>
            <a:off x="3941684" y="1526959"/>
            <a:ext cx="51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the formula for the displacement to give a formula for the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CAE6DB4B-BD2F-4CFF-B3A8-43766909657F}"/>
                  </a:ext>
                </a:extLst>
              </p:cNvPr>
              <p:cNvSpPr/>
              <p:nvPr/>
            </p:nvSpPr>
            <p:spPr>
              <a:xfrm>
                <a:off x="4122115" y="2127805"/>
                <a:ext cx="1361398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CAE6DB4B-BD2F-4CFF-B3A8-4376690965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115" y="2127805"/>
                <a:ext cx="1361398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508498BA-C081-44ED-B86C-15E93A696042}"/>
                  </a:ext>
                </a:extLst>
              </p:cNvPr>
              <p:cNvSpPr/>
              <p:nvPr/>
            </p:nvSpPr>
            <p:spPr>
              <a:xfrm>
                <a:off x="4123594" y="3318892"/>
                <a:ext cx="150675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508498BA-C081-44ED-B86C-15E93A6960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94" y="3318892"/>
                <a:ext cx="1506759" cy="49705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C0CF90FE-097A-4AC6-A89A-75FA2C3BCC59}"/>
                  </a:ext>
                </a:extLst>
              </p:cNvPr>
              <p:cNvSpPr/>
              <p:nvPr/>
            </p:nvSpPr>
            <p:spPr>
              <a:xfrm>
                <a:off x="4130993" y="2740365"/>
                <a:ext cx="149072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C0CF90FE-097A-4AC6-A89A-75FA2C3BC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993" y="2740365"/>
                <a:ext cx="1490729" cy="497059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B4D08C62-7B96-48CE-B476-1BD8D0BC9DCD}"/>
                  </a:ext>
                </a:extLst>
              </p:cNvPr>
              <p:cNvSpPr/>
              <p:nvPr/>
            </p:nvSpPr>
            <p:spPr>
              <a:xfrm>
                <a:off x="4141349" y="3887063"/>
                <a:ext cx="198515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(1.5)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(1.5)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B4D08C62-7B96-48CE-B476-1BD8D0BC9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349" y="3887063"/>
                <a:ext cx="1985159" cy="497059"/>
              </a:xfrm>
              <a:prstGeom prst="rect">
                <a:avLst/>
              </a:prstGeom>
              <a:blipFill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04481027-B9D7-4945-BDEF-2B39AAA3D4DF}"/>
                  </a:ext>
                </a:extLst>
              </p:cNvPr>
              <p:cNvSpPr/>
              <p:nvPr/>
            </p:nvSpPr>
            <p:spPr>
              <a:xfrm>
                <a:off x="4167983" y="4570643"/>
                <a:ext cx="13571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3.64 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04481027-B9D7-4945-BDEF-2B39AAA3D4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983" y="4570643"/>
                <a:ext cx="135716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円弧 10">
            <a:extLst>
              <a:ext uri="{FF2B5EF4-FFF2-40B4-BE49-F238E27FC236}">
                <a16:creationId xmlns:a16="http://schemas.microsoft.com/office/drawing/2014/main" id="{334E00B3-5D83-4E67-B789-A53DD99DE613}"/>
              </a:ext>
            </a:extLst>
          </p:cNvPr>
          <p:cNvSpPr/>
          <p:nvPr/>
        </p:nvSpPr>
        <p:spPr>
          <a:xfrm>
            <a:off x="5514477" y="2407095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5D16246-EA0C-4240-9AD3-6AFC0A31E811}"/>
              </a:ext>
            </a:extLst>
          </p:cNvPr>
          <p:cNvSpPr txBox="1"/>
          <p:nvPr/>
        </p:nvSpPr>
        <p:spPr>
          <a:xfrm>
            <a:off x="5770485" y="2452749"/>
            <a:ext cx="2469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Sometimes writing terms with a fraction at the front helps!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円弧 12">
            <a:extLst>
              <a:ext uri="{FF2B5EF4-FFF2-40B4-BE49-F238E27FC236}">
                <a16:creationId xmlns:a16="http://schemas.microsoft.com/office/drawing/2014/main" id="{CCC0A27A-B787-4ED0-88C6-17E3C0A87C61}"/>
              </a:ext>
            </a:extLst>
          </p:cNvPr>
          <p:cNvSpPr/>
          <p:nvPr/>
        </p:nvSpPr>
        <p:spPr>
          <a:xfrm>
            <a:off x="5452334" y="3028532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円弧 13">
            <a:extLst>
              <a:ext uri="{FF2B5EF4-FFF2-40B4-BE49-F238E27FC236}">
                <a16:creationId xmlns:a16="http://schemas.microsoft.com/office/drawing/2014/main" id="{9573D92E-7B27-4F86-842C-2C70AAB7AB44}"/>
              </a:ext>
            </a:extLst>
          </p:cNvPr>
          <p:cNvSpPr/>
          <p:nvPr/>
        </p:nvSpPr>
        <p:spPr>
          <a:xfrm>
            <a:off x="5949483" y="3561192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DC02E91E-5507-4645-A3CD-6573BF92E263}"/>
              </a:ext>
            </a:extLst>
          </p:cNvPr>
          <p:cNvSpPr/>
          <p:nvPr/>
        </p:nvSpPr>
        <p:spPr>
          <a:xfrm>
            <a:off x="5887340" y="4155996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9173F4A-C9FF-402A-B6EB-4A85FED67CD8}"/>
              </a:ext>
            </a:extLst>
          </p:cNvPr>
          <p:cNvSpPr/>
          <p:nvPr/>
        </p:nvSpPr>
        <p:spPr>
          <a:xfrm>
            <a:off x="5009965" y="2151358"/>
            <a:ext cx="396535" cy="4764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6FB8DE2-E1C7-4224-9943-B60D1EAFFDE8}"/>
              </a:ext>
            </a:extLst>
          </p:cNvPr>
          <p:cNvSpPr/>
          <p:nvPr/>
        </p:nvSpPr>
        <p:spPr>
          <a:xfrm>
            <a:off x="4993689" y="2747641"/>
            <a:ext cx="519344" cy="4764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B061436-5E9A-42CC-BED8-087418C7CA54}"/>
              </a:ext>
            </a:extLst>
          </p:cNvPr>
          <p:cNvSpPr txBox="1"/>
          <p:nvPr/>
        </p:nvSpPr>
        <p:spPr>
          <a:xfrm>
            <a:off x="5610687" y="3047553"/>
            <a:ext cx="2469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each term using rules you know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8279A2F-F140-478B-A2CD-86E40A877E01}"/>
                  </a:ext>
                </a:extLst>
              </p:cNvPr>
              <p:cNvSpPr txBox="1"/>
              <p:nvPr/>
            </p:nvSpPr>
            <p:spPr>
              <a:xfrm>
                <a:off x="6195384" y="3704501"/>
                <a:ext cx="1155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8279A2F-F140-478B-A2CD-86E40A877E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384" y="3704501"/>
                <a:ext cx="1155328" cy="276999"/>
              </a:xfrm>
              <a:prstGeom prst="rect">
                <a:avLst/>
              </a:prstGeom>
              <a:blipFill>
                <a:blip r:embed="rId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9980BCD-DA02-4D60-81F2-2EC5979493E3}"/>
              </a:ext>
            </a:extLst>
          </p:cNvPr>
          <p:cNvSpPr txBox="1"/>
          <p:nvPr/>
        </p:nvSpPr>
        <p:spPr>
          <a:xfrm>
            <a:off x="6124362" y="4325938"/>
            <a:ext cx="835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C2E60F8E-2AEB-4A92-B4C8-D28A57CD436A}"/>
                  </a:ext>
                </a:extLst>
              </p:cNvPr>
              <p:cNvSpPr/>
              <p:nvPr/>
            </p:nvSpPr>
            <p:spPr>
              <a:xfrm>
                <a:off x="217420" y="4366456"/>
                <a:ext cx="13571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3.64 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C2E60F8E-2AEB-4A92-B4C8-D28A57CD4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20" y="4366456"/>
                <a:ext cx="135716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calculus to solve problems involving variable acceleration in one dimension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of mass 6kg is moving on the positive x-axis.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of the particle from the origin is given by: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velocity of the particle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acts in the direction of the positive x-axis,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コンテンツ プレースホルダー 2">
                <a:extLst>
                  <a:ext uri="{FF2B5EF4-FFF2-40B4-BE49-F238E27FC236}">
                    <a16:creationId xmlns:a16="http://schemas.microsoft.com/office/drawing/2014/main" id="{824D840B-15B9-4977-9376-7DBA2B8DEA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132" r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A47D890F-055A-4692-94AF-6CE0016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E08C4F0B-3BBA-48C8-B6C9-1AE374744FC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C2E60F8E-2AEB-4A92-B4C8-D28A57CD436A}"/>
                  </a:ext>
                </a:extLst>
              </p:cNvPr>
              <p:cNvSpPr/>
              <p:nvPr/>
            </p:nvSpPr>
            <p:spPr>
              <a:xfrm>
                <a:off x="217420" y="4366456"/>
                <a:ext cx="13571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3.64 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C2E60F8E-2AEB-4A92-B4C8-D28A57CD4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20" y="4366456"/>
                <a:ext cx="135716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FAC036E-8852-49B8-9C1B-54B8DAB847DB}"/>
                  </a:ext>
                </a:extLst>
              </p:cNvPr>
              <p:cNvSpPr txBox="1"/>
              <p:nvPr/>
            </p:nvSpPr>
            <p:spPr>
              <a:xfrm>
                <a:off x="3888418" y="1349406"/>
                <a:ext cx="511574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need to find the value of a after 2 seconds…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differentiate the formula we just used for velocity…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FAC036E-8852-49B8-9C1B-54B8DAB84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418" y="1349406"/>
                <a:ext cx="5115749" cy="1015663"/>
              </a:xfrm>
              <a:prstGeom prst="rect">
                <a:avLst/>
              </a:prstGeom>
              <a:blipFill>
                <a:blip r:embed="rId4"/>
                <a:stretch>
                  <a:fillRect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9EB2D4A4-B92E-4E85-9EDF-2E5EC77275A9}"/>
                  </a:ext>
                </a:extLst>
              </p:cNvPr>
              <p:cNvSpPr/>
              <p:nvPr/>
            </p:nvSpPr>
            <p:spPr>
              <a:xfrm>
                <a:off x="4096962" y="2466635"/>
                <a:ext cx="150675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9EB2D4A4-B92E-4E85-9EDF-2E5EC77275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962" y="2466635"/>
                <a:ext cx="1506759" cy="497059"/>
              </a:xfrm>
              <a:prstGeom prst="rect">
                <a:avLst/>
              </a:prstGeom>
              <a:blipFill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C095538F-11A1-4D7C-B39F-1B47A824A06E}"/>
                  </a:ext>
                </a:extLst>
              </p:cNvPr>
              <p:cNvSpPr/>
              <p:nvPr/>
            </p:nvSpPr>
            <p:spPr>
              <a:xfrm>
                <a:off x="4096962" y="3052562"/>
                <a:ext cx="1631985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C095538F-11A1-4D7C-B39F-1B47A824A0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962" y="3052562"/>
                <a:ext cx="1631985" cy="497059"/>
              </a:xfrm>
              <a:prstGeom prst="rect">
                <a:avLst/>
              </a:prstGeom>
              <a:blipFill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DD1626DD-A453-4B46-8898-0BA07C526184}"/>
                  </a:ext>
                </a:extLst>
              </p:cNvPr>
              <p:cNvSpPr/>
              <p:nvPr/>
            </p:nvSpPr>
            <p:spPr>
              <a:xfrm>
                <a:off x="4096963" y="3691754"/>
                <a:ext cx="1871538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DD1626DD-A453-4B46-8898-0BA07C5261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963" y="3691754"/>
                <a:ext cx="1871538" cy="49705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02BFCC0B-404F-48FC-8539-C4DE4ADE7A51}"/>
                  </a:ext>
                </a:extLst>
              </p:cNvPr>
              <p:cNvSpPr/>
              <p:nvPr/>
            </p:nvSpPr>
            <p:spPr>
              <a:xfrm>
                <a:off x="4105840" y="4339823"/>
                <a:ext cx="126130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.0850…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02BFCC0B-404F-48FC-8539-C4DE4ADE7A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840" y="4339823"/>
                <a:ext cx="126130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82CF43BA-4304-43DE-B80E-5E1D773FD26D}"/>
                  </a:ext>
                </a:extLst>
              </p:cNvPr>
              <p:cNvSpPr/>
              <p:nvPr/>
            </p:nvSpPr>
            <p:spPr>
              <a:xfrm>
                <a:off x="4114719" y="5192080"/>
                <a:ext cx="8295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82CF43BA-4304-43DE-B80E-5E1D773FD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19" y="5192080"/>
                <a:ext cx="82958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7E369A8-8B2C-4BAC-9D99-B3E678D116BE}"/>
                  </a:ext>
                </a:extLst>
              </p:cNvPr>
              <p:cNvSpPr/>
              <p:nvPr/>
            </p:nvSpPr>
            <p:spPr>
              <a:xfrm>
                <a:off x="4123597" y="5600453"/>
                <a:ext cx="16978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=(6)(1.0850…)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B7E369A8-8B2C-4BAC-9D99-B3E678D116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97" y="5600453"/>
                <a:ext cx="1697837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86563E3F-74EE-47EE-9BC8-83A101E5C5A9}"/>
                  </a:ext>
                </a:extLst>
              </p:cNvPr>
              <p:cNvSpPr/>
              <p:nvPr/>
            </p:nvSpPr>
            <p:spPr>
              <a:xfrm>
                <a:off x="4132474" y="6035459"/>
                <a:ext cx="104599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=6.51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86563E3F-74EE-47EE-9BC8-83A101E5C5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474" y="6035459"/>
                <a:ext cx="1045992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FADAEE2-C9E1-4386-9617-B487ABF14C5D}"/>
                  </a:ext>
                </a:extLst>
              </p:cNvPr>
              <p:cNvSpPr txBox="1"/>
              <p:nvPr/>
            </p:nvSpPr>
            <p:spPr>
              <a:xfrm>
                <a:off x="3959439" y="4802820"/>
                <a:ext cx="35244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use this in the formula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𝑚𝑎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FADAEE2-C9E1-4386-9617-B487ABF14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39" y="4802820"/>
                <a:ext cx="3524437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98AE50E9-A3AF-4F49-8A7A-BAF5C55A69B5}"/>
              </a:ext>
            </a:extLst>
          </p:cNvPr>
          <p:cNvSpPr/>
          <p:nvPr/>
        </p:nvSpPr>
        <p:spPr>
          <a:xfrm>
            <a:off x="5549989" y="2744446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39F0885-7156-45DB-B304-DEB4E25D85E7}"/>
              </a:ext>
            </a:extLst>
          </p:cNvPr>
          <p:cNvSpPr txBox="1"/>
          <p:nvPr/>
        </p:nvSpPr>
        <p:spPr>
          <a:xfrm>
            <a:off x="5823753" y="2843366"/>
            <a:ext cx="2734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rules you know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4B60D11B-E365-47EE-890C-F5E4E5382CB5}"/>
              </a:ext>
            </a:extLst>
          </p:cNvPr>
          <p:cNvSpPr/>
          <p:nvPr/>
        </p:nvSpPr>
        <p:spPr>
          <a:xfrm>
            <a:off x="5807441" y="3330374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F35338BE-69E8-4FCF-B092-DB0F3BAF023F}"/>
              </a:ext>
            </a:extLst>
          </p:cNvPr>
          <p:cNvSpPr/>
          <p:nvPr/>
        </p:nvSpPr>
        <p:spPr>
          <a:xfrm>
            <a:off x="5727542" y="3934054"/>
            <a:ext cx="261722" cy="596283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430A3261-6555-49FE-8EBF-CC244FEEBDFC}"/>
              </a:ext>
            </a:extLst>
          </p:cNvPr>
          <p:cNvSpPr/>
          <p:nvPr/>
        </p:nvSpPr>
        <p:spPr>
          <a:xfrm>
            <a:off x="5603254" y="5326602"/>
            <a:ext cx="256008" cy="446610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2E8CE661-80E1-4D01-B88C-F912920E104F}"/>
              </a:ext>
            </a:extLst>
          </p:cNvPr>
          <p:cNvSpPr/>
          <p:nvPr/>
        </p:nvSpPr>
        <p:spPr>
          <a:xfrm>
            <a:off x="5603254" y="5788241"/>
            <a:ext cx="256008" cy="446610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C5A2653-3CAE-415A-9C79-F0B255D38F35}"/>
                  </a:ext>
                </a:extLst>
              </p:cNvPr>
              <p:cNvSpPr txBox="1"/>
              <p:nvPr/>
            </p:nvSpPr>
            <p:spPr>
              <a:xfrm>
                <a:off x="6019061" y="3464804"/>
                <a:ext cx="11274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C5A2653-3CAE-415A-9C79-F0B255D38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061" y="3464804"/>
                <a:ext cx="1127463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79B7333-CDD3-4EF7-9589-A3DBF8920C34}"/>
              </a:ext>
            </a:extLst>
          </p:cNvPr>
          <p:cNvSpPr txBox="1"/>
          <p:nvPr/>
        </p:nvSpPr>
        <p:spPr>
          <a:xfrm>
            <a:off x="5983551" y="4095119"/>
            <a:ext cx="887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177CFC3-A186-4957-9885-D2A1D219F1C1}"/>
                  </a:ext>
                </a:extLst>
              </p:cNvPr>
              <p:cNvSpPr txBox="1"/>
              <p:nvPr/>
            </p:nvSpPr>
            <p:spPr>
              <a:xfrm>
                <a:off x="5832630" y="5391259"/>
                <a:ext cx="14204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177CFC3-A186-4957-9885-D2A1D219F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630" y="5391259"/>
                <a:ext cx="1420426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532DE62-7D8F-470A-845A-EA7892EA178C}"/>
              </a:ext>
            </a:extLst>
          </p:cNvPr>
          <p:cNvSpPr txBox="1"/>
          <p:nvPr/>
        </p:nvSpPr>
        <p:spPr>
          <a:xfrm>
            <a:off x="5770485" y="5852898"/>
            <a:ext cx="1837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and round 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0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1919DE-BD8F-4430-B9D6-94F9BA985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C19B01-5271-4A02-93C1-AADC2A47D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4330C-5173-478E-8E8D-8774E63878EE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1833</Words>
  <Application>Microsoft Office PowerPoint</Application>
  <PresentationFormat>On-screen Show (4:3)</PresentationFormat>
  <Paragraphs>189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Weathered SF</vt:lpstr>
      <vt:lpstr>Wingdings</vt:lpstr>
      <vt:lpstr>Office テーマ</vt:lpstr>
      <vt:lpstr>PowerPoint Presentation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86</cp:revision>
  <dcterms:created xsi:type="dcterms:W3CDTF">2018-06-16T01:40:49Z</dcterms:created>
  <dcterms:modified xsi:type="dcterms:W3CDTF">2020-12-27T07:43:49Z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