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61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19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12" Type="http://schemas.openxmlformats.org/officeDocument/2006/relationships/image" Target="../media/image118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11" Type="http://schemas.openxmlformats.org/officeDocument/2006/relationships/image" Target="../media/image117.png"/><Relationship Id="rId5" Type="http://schemas.openxmlformats.org/officeDocument/2006/relationships/image" Target="../media/image111.png"/><Relationship Id="rId10" Type="http://schemas.openxmlformats.org/officeDocument/2006/relationships/image" Target="../media/image116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Relationship Id="rId14" Type="http://schemas.openxmlformats.org/officeDocument/2006/relationships/image" Target="../media/image1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10.png"/><Relationship Id="rId3" Type="http://schemas.openxmlformats.org/officeDocument/2006/relationships/image" Target="../media/image109.png"/><Relationship Id="rId7" Type="http://schemas.openxmlformats.org/officeDocument/2006/relationships/image" Target="../media/image114.png"/><Relationship Id="rId12" Type="http://schemas.openxmlformats.org/officeDocument/2006/relationships/image" Target="../media/image125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24.png"/><Relationship Id="rId5" Type="http://schemas.openxmlformats.org/officeDocument/2006/relationships/image" Target="../media/image112.png"/><Relationship Id="rId10" Type="http://schemas.openxmlformats.org/officeDocument/2006/relationships/image" Target="../media/image123.png"/><Relationship Id="rId4" Type="http://schemas.openxmlformats.org/officeDocument/2006/relationships/image" Target="../media/image111.png"/><Relationship Id="rId9" Type="http://schemas.openxmlformats.org/officeDocument/2006/relationships/image" Target="../media/image122.png"/><Relationship Id="rId14" Type="http://schemas.openxmlformats.org/officeDocument/2006/relationships/image" Target="../media/image1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13" Type="http://schemas.openxmlformats.org/officeDocument/2006/relationships/image" Target="../media/image129.png"/><Relationship Id="rId3" Type="http://schemas.openxmlformats.org/officeDocument/2006/relationships/image" Target="../media/image109.png"/><Relationship Id="rId7" Type="http://schemas.openxmlformats.org/officeDocument/2006/relationships/image" Target="../media/image114.png"/><Relationship Id="rId12" Type="http://schemas.openxmlformats.org/officeDocument/2006/relationships/image" Target="../media/image128.png"/><Relationship Id="rId17" Type="http://schemas.openxmlformats.org/officeDocument/2006/relationships/image" Target="../media/image133.png"/><Relationship Id="rId2" Type="http://schemas.openxmlformats.org/officeDocument/2006/relationships/image" Target="../media/image108.png"/><Relationship Id="rId16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27.png"/><Relationship Id="rId5" Type="http://schemas.openxmlformats.org/officeDocument/2006/relationships/image" Target="../media/image112.png"/><Relationship Id="rId15" Type="http://schemas.openxmlformats.org/officeDocument/2006/relationships/image" Target="../media/image131.png"/><Relationship Id="rId10" Type="http://schemas.openxmlformats.org/officeDocument/2006/relationships/image" Target="../media/image120.png"/><Relationship Id="rId4" Type="http://schemas.openxmlformats.org/officeDocument/2006/relationships/image" Target="../media/image111.png"/><Relationship Id="rId9" Type="http://schemas.openxmlformats.org/officeDocument/2006/relationships/image" Target="../media/image110.png"/><Relationship Id="rId14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13" Type="http://schemas.openxmlformats.org/officeDocument/2006/relationships/image" Target="../media/image136.png"/><Relationship Id="rId3" Type="http://schemas.openxmlformats.org/officeDocument/2006/relationships/image" Target="../media/image109.png"/><Relationship Id="rId7" Type="http://schemas.openxmlformats.org/officeDocument/2006/relationships/image" Target="../media/image114.png"/><Relationship Id="rId12" Type="http://schemas.openxmlformats.org/officeDocument/2006/relationships/image" Target="../media/image135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34.png"/><Relationship Id="rId5" Type="http://schemas.openxmlformats.org/officeDocument/2006/relationships/image" Target="../media/image112.png"/><Relationship Id="rId15" Type="http://schemas.openxmlformats.org/officeDocument/2006/relationships/image" Target="../media/image138.png"/><Relationship Id="rId10" Type="http://schemas.openxmlformats.org/officeDocument/2006/relationships/image" Target="../media/image120.png"/><Relationship Id="rId4" Type="http://schemas.openxmlformats.org/officeDocument/2006/relationships/image" Target="../media/image111.png"/><Relationship Id="rId9" Type="http://schemas.openxmlformats.org/officeDocument/2006/relationships/image" Target="../media/image110.png"/><Relationship Id="rId14" Type="http://schemas.openxmlformats.org/officeDocument/2006/relationships/image" Target="../media/image1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13" Type="http://schemas.openxmlformats.org/officeDocument/2006/relationships/image" Target="../media/image140.png"/><Relationship Id="rId18" Type="http://schemas.openxmlformats.org/officeDocument/2006/relationships/image" Target="../media/image145.png"/><Relationship Id="rId3" Type="http://schemas.openxmlformats.org/officeDocument/2006/relationships/image" Target="../media/image109.png"/><Relationship Id="rId7" Type="http://schemas.openxmlformats.org/officeDocument/2006/relationships/image" Target="../media/image114.png"/><Relationship Id="rId12" Type="http://schemas.openxmlformats.org/officeDocument/2006/relationships/image" Target="../media/image139.png"/><Relationship Id="rId17" Type="http://schemas.openxmlformats.org/officeDocument/2006/relationships/image" Target="../media/image144.png"/><Relationship Id="rId2" Type="http://schemas.openxmlformats.org/officeDocument/2006/relationships/image" Target="../media/image108.png"/><Relationship Id="rId16" Type="http://schemas.openxmlformats.org/officeDocument/2006/relationships/image" Target="../media/image143.png"/><Relationship Id="rId20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38.png"/><Relationship Id="rId5" Type="http://schemas.openxmlformats.org/officeDocument/2006/relationships/image" Target="../media/image112.png"/><Relationship Id="rId15" Type="http://schemas.openxmlformats.org/officeDocument/2006/relationships/image" Target="../media/image142.png"/><Relationship Id="rId10" Type="http://schemas.openxmlformats.org/officeDocument/2006/relationships/image" Target="../media/image120.png"/><Relationship Id="rId19" Type="http://schemas.openxmlformats.org/officeDocument/2006/relationships/image" Target="../media/image146.png"/><Relationship Id="rId4" Type="http://schemas.openxmlformats.org/officeDocument/2006/relationships/image" Target="../media/image111.png"/><Relationship Id="rId9" Type="http://schemas.openxmlformats.org/officeDocument/2006/relationships/image" Target="../media/image110.png"/><Relationship Id="rId14" Type="http://schemas.openxmlformats.org/officeDocument/2006/relationships/image" Target="../media/image14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655502" y="2350041"/>
            <a:ext cx="597310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8B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accent4"/>
              </a:solidFill>
              <a:effectLst>
                <a:reflection blurRad="6350" stA="53000" endA="300" endPos="35500" dir="5400000" sy="-90000" algn="bl" rotWithShape="0"/>
              </a:effectLst>
              <a:latin typeface="Weathered SF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5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use vector methods with projectiles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which has position vector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relative to a fixed origin O.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speed of the ball 1.5 seconds after being struck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400" dirty="0">
                    <a:latin typeface="Comic Sans MS" panose="030F0702030302020204" pitchFamily="66" charset="0"/>
                  </a:rPr>
                  <a:t> an expression for the position vector,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of the ball relative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H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ence</a:t>
                </a:r>
                <a:r>
                  <a:rPr lang="en-GB" sz="1400" dirty="0">
                    <a:latin typeface="Comic Sans MS" panose="030F0702030302020204" pitchFamily="66" charset="0"/>
                  </a:rPr>
                  <a:t> determine the distance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515" t="-132" r="-1718" b="-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9">
            <a:extLst>
              <a:ext uri="{FF2B5EF4-FFF2-40B4-BE49-F238E27FC236}">
                <a16:creationId xmlns:a16="http://schemas.microsoft.com/office/drawing/2014/main" id="{F82ABC36-AC31-48FC-AF7F-710D68AE9C06}"/>
              </a:ext>
            </a:extLst>
          </p:cNvPr>
          <p:cNvCxnSpPr/>
          <p:nvPr/>
        </p:nvCxnSpPr>
        <p:spPr>
          <a:xfrm>
            <a:off x="4894555" y="3266243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43">
            <a:extLst>
              <a:ext uri="{FF2B5EF4-FFF2-40B4-BE49-F238E27FC236}">
                <a16:creationId xmlns:a16="http://schemas.microsoft.com/office/drawing/2014/main" id="{6B0D7911-7353-48C0-9D03-6F5E070A5074}"/>
              </a:ext>
            </a:extLst>
          </p:cNvPr>
          <p:cNvCxnSpPr/>
          <p:nvPr/>
        </p:nvCxnSpPr>
        <p:spPr>
          <a:xfrm flipV="1">
            <a:off x="4894555" y="1894643"/>
            <a:ext cx="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46">
            <a:extLst>
              <a:ext uri="{FF2B5EF4-FFF2-40B4-BE49-F238E27FC236}">
                <a16:creationId xmlns:a16="http://schemas.microsoft.com/office/drawing/2014/main" id="{A8FEF4D6-CA9E-4D2F-B90A-D57D4EE85853}"/>
              </a:ext>
            </a:extLst>
          </p:cNvPr>
          <p:cNvCxnSpPr>
            <a:cxnSpLocks/>
          </p:cNvCxnSpPr>
          <p:nvPr/>
        </p:nvCxnSpPr>
        <p:spPr>
          <a:xfrm flipV="1">
            <a:off x="4879754" y="1482571"/>
            <a:ext cx="766444" cy="9311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/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53">
            <a:extLst>
              <a:ext uri="{FF2B5EF4-FFF2-40B4-BE49-F238E27FC236}">
                <a16:creationId xmlns:a16="http://schemas.microsoft.com/office/drawing/2014/main" id="{25E0AA2D-24EE-4F20-9868-384733A274B0}"/>
              </a:ext>
            </a:extLst>
          </p:cNvPr>
          <p:cNvSpPr txBox="1"/>
          <p:nvPr/>
        </p:nvSpPr>
        <p:spPr>
          <a:xfrm>
            <a:off x="4672920" y="323813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54">
                <a:extLst>
                  <a:ext uri="{FF2B5EF4-FFF2-40B4-BE49-F238E27FC236}">
                    <a16:creationId xmlns:a16="http://schemas.microsoft.com/office/drawing/2014/main" id="{C8C63E7C-E01D-4EB0-BBF7-8EF52426EF89}"/>
                  </a:ext>
                </a:extLst>
              </p:cNvPr>
              <p:cNvSpPr txBox="1"/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54">
                <a:extLst>
                  <a:ext uri="{FF2B5EF4-FFF2-40B4-BE49-F238E27FC236}">
                    <a16:creationId xmlns:a16="http://schemas.microsoft.com/office/drawing/2014/main" id="{C8C63E7C-E01D-4EB0-BBF7-8EF52426E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/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2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2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blipFill>
                <a:blip r:embed="rId5"/>
                <a:stretch>
                  <a:fillRect r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56">
            <a:extLst>
              <a:ext uri="{FF2B5EF4-FFF2-40B4-BE49-F238E27FC236}">
                <a16:creationId xmlns:a16="http://schemas.microsoft.com/office/drawing/2014/main" id="{13884157-DFDC-4ABE-9E9E-A335B94AA034}"/>
              </a:ext>
            </a:extLst>
          </p:cNvPr>
          <p:cNvCxnSpPr/>
          <p:nvPr/>
        </p:nvCxnSpPr>
        <p:spPr>
          <a:xfrm>
            <a:off x="4742155" y="2428043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45">
            <a:extLst>
              <a:ext uri="{FF2B5EF4-FFF2-40B4-BE49-F238E27FC236}">
                <a16:creationId xmlns:a16="http://schemas.microsoft.com/office/drawing/2014/main" id="{0BE4A2D2-9BB5-4BCC-90C1-55393FE9BB0E}"/>
              </a:ext>
            </a:extLst>
          </p:cNvPr>
          <p:cNvSpPr/>
          <p:nvPr/>
        </p:nvSpPr>
        <p:spPr>
          <a:xfrm rot="16200000">
            <a:off x="3866595" y="2188716"/>
            <a:ext cx="4708864" cy="3679794"/>
          </a:xfrm>
          <a:prstGeom prst="arc">
            <a:avLst>
              <a:gd name="adj1" fmla="val 19241745"/>
              <a:gd name="adj2" fmla="val 3953883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6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7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E6113B3F-B212-4CBA-B732-8F0D83D0CAA8}"/>
                  </a:ext>
                </a:extLst>
              </p:cNvPr>
              <p:cNvSpPr txBox="1"/>
              <p:nvPr/>
            </p:nvSpPr>
            <p:spPr>
              <a:xfrm>
                <a:off x="4331280" y="4782500"/>
                <a:ext cx="89883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E6113B3F-B212-4CBA-B732-8F0D83D0C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280" y="4782500"/>
                <a:ext cx="898836" cy="215444"/>
              </a:xfrm>
              <a:prstGeom prst="rect">
                <a:avLst/>
              </a:prstGeom>
              <a:blipFill>
                <a:blip r:embed="rId9"/>
                <a:stretch>
                  <a:fillRect l="-2721" r="-2721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86CBDCD-50B3-43DA-914D-A50AFCFBD702}"/>
                  </a:ext>
                </a:extLst>
              </p:cNvPr>
              <p:cNvSpPr txBox="1"/>
              <p:nvPr/>
            </p:nvSpPr>
            <p:spPr>
              <a:xfrm>
                <a:off x="4332759" y="5319101"/>
                <a:ext cx="22721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+(−9.8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)(1.5)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86CBDCD-50B3-43DA-914D-A50AFCFBD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759" y="5319101"/>
                <a:ext cx="2272160" cy="215444"/>
              </a:xfrm>
              <a:prstGeom prst="rect">
                <a:avLst/>
              </a:prstGeom>
              <a:blipFill>
                <a:blip r:embed="rId10"/>
                <a:stretch>
                  <a:fillRect l="-806" r="-2151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64917DA-87D7-4844-8373-3F67B408CE5B}"/>
                  </a:ext>
                </a:extLst>
              </p:cNvPr>
              <p:cNvSpPr txBox="1"/>
              <p:nvPr/>
            </p:nvSpPr>
            <p:spPr>
              <a:xfrm>
                <a:off x="4026242" y="3683002"/>
                <a:ext cx="490952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only acceleration will be that due to gravity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acts vertically downwards so we can model it using the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component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64917DA-87D7-4844-8373-3F67B408C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242" y="3683002"/>
                <a:ext cx="4909527" cy="954107"/>
              </a:xfrm>
              <a:prstGeom prst="rect">
                <a:avLst/>
              </a:prstGeom>
              <a:blipFill>
                <a:blip r:embed="rId11"/>
                <a:stretch>
                  <a:fillRect l="-124" t="-1274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F3520A32-EBBC-4592-83CD-7947A67D8E8C}"/>
                  </a:ext>
                </a:extLst>
              </p:cNvPr>
              <p:cNvSpPr txBox="1"/>
              <p:nvPr/>
            </p:nvSpPr>
            <p:spPr>
              <a:xfrm>
                <a:off x="4340303" y="5833640"/>
                <a:ext cx="166930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−6.7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F3520A32-EBBC-4592-83CD-7947A67D8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303" y="5833640"/>
                <a:ext cx="1669303" cy="215444"/>
              </a:xfrm>
              <a:prstGeom prst="rect">
                <a:avLst/>
              </a:prstGeom>
              <a:blipFill>
                <a:blip r:embed="rId12"/>
                <a:stretch>
                  <a:fillRect l="-1460" r="-365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AC31309F-61D6-4018-BF85-110BE0C23E6E}"/>
              </a:ext>
            </a:extLst>
          </p:cNvPr>
          <p:cNvSpPr/>
          <p:nvPr/>
        </p:nvSpPr>
        <p:spPr>
          <a:xfrm>
            <a:off x="6482283" y="4935984"/>
            <a:ext cx="273624" cy="49552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D8A280E-B1DA-45BA-8111-C98B1C4F8A5F}"/>
                  </a:ext>
                </a:extLst>
              </p:cNvPr>
              <p:cNvSpPr txBox="1"/>
              <p:nvPr/>
            </p:nvSpPr>
            <p:spPr>
              <a:xfrm>
                <a:off x="6693763" y="4956768"/>
                <a:ext cx="18643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values, taking acceleration as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−9.8</m:t>
                    </m:r>
                    <m:r>
                      <a:rPr lang="en-GB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2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D8A280E-B1DA-45BA-8111-C98B1C4F8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763" y="4956768"/>
                <a:ext cx="1864310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円弧 27">
            <a:extLst>
              <a:ext uri="{FF2B5EF4-FFF2-40B4-BE49-F238E27FC236}">
                <a16:creationId xmlns:a16="http://schemas.microsoft.com/office/drawing/2014/main" id="{5082EB20-8B81-4A80-AE80-A1F3DE6D0E18}"/>
              </a:ext>
            </a:extLst>
          </p:cNvPr>
          <p:cNvSpPr/>
          <p:nvPr/>
        </p:nvSpPr>
        <p:spPr>
          <a:xfrm>
            <a:off x="6474884" y="5434613"/>
            <a:ext cx="273624" cy="49552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200B77B-0135-42A4-A043-97D3CF232443}"/>
              </a:ext>
            </a:extLst>
          </p:cNvPr>
          <p:cNvSpPr txBox="1"/>
          <p:nvPr/>
        </p:nvSpPr>
        <p:spPr>
          <a:xfrm>
            <a:off x="6720396" y="5551571"/>
            <a:ext cx="97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1BCD686-DF11-4572-B96D-E92A65599240}"/>
              </a:ext>
            </a:extLst>
          </p:cNvPr>
          <p:cNvSpPr txBox="1"/>
          <p:nvPr/>
        </p:nvSpPr>
        <p:spPr>
          <a:xfrm>
            <a:off x="4128117" y="6208519"/>
            <a:ext cx="5015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this is not the speed, it is the velocity…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4">
                <a:extLst>
                  <a:ext uri="{FF2B5EF4-FFF2-40B4-BE49-F238E27FC236}">
                    <a16:creationId xmlns:a16="http://schemas.microsoft.com/office/drawing/2014/main" id="{05851CD2-1A03-4B7E-83CF-C2A0AC3D91EB}"/>
                  </a:ext>
                </a:extLst>
              </p:cNvPr>
              <p:cNvSpPr txBox="1"/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54">
                <a:extLst>
                  <a:ext uri="{FF2B5EF4-FFF2-40B4-BE49-F238E27FC236}">
                    <a16:creationId xmlns:a16="http://schemas.microsoft.com/office/drawing/2014/main" id="{05851CD2-1A03-4B7E-83CF-C2A0AC3D9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930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5" grpId="0"/>
      <p:bldP spid="17" grpId="0" animBg="1"/>
      <p:bldP spid="22" grpId="0"/>
      <p:bldP spid="23" grpId="0"/>
      <p:bldP spid="25" grpId="0"/>
      <p:bldP spid="26" grpId="0" animBg="1"/>
      <p:bldP spid="27" grpId="0"/>
      <p:bldP spid="28" grpId="0" animBg="1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use vector methods with projectiles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which has position vector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relative to a fixed origin O.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speed of the ball 1.5 seconds after being struck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400" dirty="0">
                    <a:latin typeface="Comic Sans MS" panose="030F0702030302020204" pitchFamily="66" charset="0"/>
                  </a:rPr>
                  <a:t> an expression for the position vector,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of the ball relative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H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ence</a:t>
                </a:r>
                <a:r>
                  <a:rPr lang="en-GB" sz="1400" dirty="0">
                    <a:latin typeface="Comic Sans MS" panose="030F0702030302020204" pitchFamily="66" charset="0"/>
                  </a:rPr>
                  <a:t> determine the distance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515" t="-132" r="-1718" b="-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9">
            <a:extLst>
              <a:ext uri="{FF2B5EF4-FFF2-40B4-BE49-F238E27FC236}">
                <a16:creationId xmlns:a16="http://schemas.microsoft.com/office/drawing/2014/main" id="{F82ABC36-AC31-48FC-AF7F-710D68AE9C06}"/>
              </a:ext>
            </a:extLst>
          </p:cNvPr>
          <p:cNvCxnSpPr/>
          <p:nvPr/>
        </p:nvCxnSpPr>
        <p:spPr>
          <a:xfrm>
            <a:off x="4894555" y="3266243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43">
            <a:extLst>
              <a:ext uri="{FF2B5EF4-FFF2-40B4-BE49-F238E27FC236}">
                <a16:creationId xmlns:a16="http://schemas.microsoft.com/office/drawing/2014/main" id="{6B0D7911-7353-48C0-9D03-6F5E070A5074}"/>
              </a:ext>
            </a:extLst>
          </p:cNvPr>
          <p:cNvCxnSpPr/>
          <p:nvPr/>
        </p:nvCxnSpPr>
        <p:spPr>
          <a:xfrm flipV="1">
            <a:off x="4894555" y="1894643"/>
            <a:ext cx="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46">
            <a:extLst>
              <a:ext uri="{FF2B5EF4-FFF2-40B4-BE49-F238E27FC236}">
                <a16:creationId xmlns:a16="http://schemas.microsoft.com/office/drawing/2014/main" id="{A8FEF4D6-CA9E-4D2F-B90A-D57D4EE85853}"/>
              </a:ext>
            </a:extLst>
          </p:cNvPr>
          <p:cNvCxnSpPr>
            <a:cxnSpLocks/>
          </p:cNvCxnSpPr>
          <p:nvPr/>
        </p:nvCxnSpPr>
        <p:spPr>
          <a:xfrm flipV="1">
            <a:off x="4879754" y="1482571"/>
            <a:ext cx="766444" cy="9311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/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53">
            <a:extLst>
              <a:ext uri="{FF2B5EF4-FFF2-40B4-BE49-F238E27FC236}">
                <a16:creationId xmlns:a16="http://schemas.microsoft.com/office/drawing/2014/main" id="{25E0AA2D-24EE-4F20-9868-384733A274B0}"/>
              </a:ext>
            </a:extLst>
          </p:cNvPr>
          <p:cNvSpPr txBox="1"/>
          <p:nvPr/>
        </p:nvSpPr>
        <p:spPr>
          <a:xfrm>
            <a:off x="4672920" y="323813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/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2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2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blipFill>
                <a:blip r:embed="rId4"/>
                <a:stretch>
                  <a:fillRect r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56">
            <a:extLst>
              <a:ext uri="{FF2B5EF4-FFF2-40B4-BE49-F238E27FC236}">
                <a16:creationId xmlns:a16="http://schemas.microsoft.com/office/drawing/2014/main" id="{13884157-DFDC-4ABE-9E9E-A335B94AA034}"/>
              </a:ext>
            </a:extLst>
          </p:cNvPr>
          <p:cNvCxnSpPr/>
          <p:nvPr/>
        </p:nvCxnSpPr>
        <p:spPr>
          <a:xfrm>
            <a:off x="4742155" y="2428043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45">
            <a:extLst>
              <a:ext uri="{FF2B5EF4-FFF2-40B4-BE49-F238E27FC236}">
                <a16:creationId xmlns:a16="http://schemas.microsoft.com/office/drawing/2014/main" id="{0BE4A2D2-9BB5-4BCC-90C1-55393FE9BB0E}"/>
              </a:ext>
            </a:extLst>
          </p:cNvPr>
          <p:cNvSpPr/>
          <p:nvPr/>
        </p:nvSpPr>
        <p:spPr>
          <a:xfrm rot="16200000">
            <a:off x="3866595" y="2188716"/>
            <a:ext cx="4708864" cy="3679794"/>
          </a:xfrm>
          <a:prstGeom prst="arc">
            <a:avLst>
              <a:gd name="adj1" fmla="val 19241745"/>
              <a:gd name="adj2" fmla="val 3953883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5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6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F3520A32-EBBC-4592-83CD-7947A67D8E8C}"/>
                  </a:ext>
                </a:extLst>
              </p:cNvPr>
              <p:cNvSpPr txBox="1"/>
              <p:nvPr/>
            </p:nvSpPr>
            <p:spPr>
              <a:xfrm>
                <a:off x="4287037" y="3765143"/>
                <a:ext cx="166930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−6.7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F3520A32-EBBC-4592-83CD-7947A67D8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037" y="3765143"/>
                <a:ext cx="1669303" cy="215444"/>
              </a:xfrm>
              <a:prstGeom prst="rect">
                <a:avLst/>
              </a:prstGeom>
              <a:blipFill>
                <a:blip r:embed="rId8"/>
                <a:stretch>
                  <a:fillRect l="-1095" r="-365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61A0707-018D-4EF7-A3EA-CEE90A1C4DF9}"/>
              </a:ext>
            </a:extLst>
          </p:cNvPr>
          <p:cNvCxnSpPr>
            <a:cxnSpLocks/>
          </p:cNvCxnSpPr>
          <p:nvPr/>
        </p:nvCxnSpPr>
        <p:spPr>
          <a:xfrm>
            <a:off x="6548438" y="3914775"/>
            <a:ext cx="1314450" cy="15144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9BA8D5C0-DAB8-4D7E-A7C9-C13580C478CB}"/>
              </a:ext>
            </a:extLst>
          </p:cNvPr>
          <p:cNvCxnSpPr>
            <a:cxnSpLocks/>
          </p:cNvCxnSpPr>
          <p:nvPr/>
        </p:nvCxnSpPr>
        <p:spPr>
          <a:xfrm flipV="1">
            <a:off x="6540268" y="3925312"/>
            <a:ext cx="1298715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3BCA819D-1EAE-44F4-A687-3DD806ABB097}"/>
              </a:ext>
            </a:extLst>
          </p:cNvPr>
          <p:cNvCxnSpPr>
            <a:cxnSpLocks/>
          </p:cNvCxnSpPr>
          <p:nvPr/>
        </p:nvCxnSpPr>
        <p:spPr>
          <a:xfrm>
            <a:off x="7855614" y="3929063"/>
            <a:ext cx="0" cy="15001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6482DED2-217F-4FC2-8104-B83EF79B5D93}"/>
                  </a:ext>
                </a:extLst>
              </p:cNvPr>
              <p:cNvSpPr txBox="1"/>
              <p:nvPr/>
            </p:nvSpPr>
            <p:spPr>
              <a:xfrm>
                <a:off x="7058947" y="3645982"/>
                <a:ext cx="23724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600" b="1" i="1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6482DED2-217F-4FC2-8104-B83EF79B5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947" y="3645982"/>
                <a:ext cx="237244" cy="246221"/>
              </a:xfrm>
              <a:prstGeom prst="rect">
                <a:avLst/>
              </a:prstGeom>
              <a:blipFill>
                <a:blip r:embed="rId9"/>
                <a:stretch>
                  <a:fillRect l="-20513" r="-15385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5F41DCF1-E87D-46B8-AF1A-4B8C6FA45386}"/>
                  </a:ext>
                </a:extLst>
              </p:cNvPr>
              <p:cNvSpPr txBox="1"/>
              <p:nvPr/>
            </p:nvSpPr>
            <p:spPr>
              <a:xfrm>
                <a:off x="7911555" y="4527433"/>
                <a:ext cx="39594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6.7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i="1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5F41DCF1-E87D-46B8-AF1A-4B8C6FA45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555" y="4527433"/>
                <a:ext cx="395942" cy="246221"/>
              </a:xfrm>
              <a:prstGeom prst="rect">
                <a:avLst/>
              </a:prstGeom>
              <a:blipFill>
                <a:blip r:embed="rId10"/>
                <a:stretch>
                  <a:fillRect l="-12308" r="-16923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4B43436-A629-430D-86FF-0AB98321D4BA}"/>
                  </a:ext>
                </a:extLst>
              </p:cNvPr>
              <p:cNvSpPr txBox="1"/>
              <p:nvPr/>
            </p:nvSpPr>
            <p:spPr>
              <a:xfrm>
                <a:off x="4139862" y="4788616"/>
                <a:ext cx="2086982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𝑆𝑝𝑒𝑒𝑑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(5)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(6.7)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4B43436-A629-430D-86FF-0AB98321D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862" y="4788616"/>
                <a:ext cx="2086982" cy="298159"/>
              </a:xfrm>
              <a:prstGeom prst="rect">
                <a:avLst/>
              </a:prstGeom>
              <a:blipFill>
                <a:blip r:embed="rId11"/>
                <a:stretch>
                  <a:fillRect l="-2924" r="-585" b="-29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83F22E7-386B-4243-8026-D4EDCDBA188F}"/>
                  </a:ext>
                </a:extLst>
              </p:cNvPr>
              <p:cNvSpPr txBox="1"/>
              <p:nvPr/>
            </p:nvSpPr>
            <p:spPr>
              <a:xfrm>
                <a:off x="4621628" y="5317065"/>
                <a:ext cx="131275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=8.4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83F22E7-386B-4243-8026-D4EDCDBA1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628" y="5317065"/>
                <a:ext cx="1312751" cy="246221"/>
              </a:xfrm>
              <a:prstGeom prst="rect">
                <a:avLst/>
              </a:prstGeom>
              <a:blipFill>
                <a:blip r:embed="rId12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円弧 38">
            <a:extLst>
              <a:ext uri="{FF2B5EF4-FFF2-40B4-BE49-F238E27FC236}">
                <a16:creationId xmlns:a16="http://schemas.microsoft.com/office/drawing/2014/main" id="{37BFC0A0-2A88-4A0E-AF29-233497D90A7A}"/>
              </a:ext>
            </a:extLst>
          </p:cNvPr>
          <p:cNvSpPr/>
          <p:nvPr/>
        </p:nvSpPr>
        <p:spPr>
          <a:xfrm>
            <a:off x="6173035" y="4976881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43992EB-116C-4122-92A8-E4425C086894}"/>
              </a:ext>
            </a:extLst>
          </p:cNvPr>
          <p:cNvSpPr txBox="1"/>
          <p:nvPr/>
        </p:nvSpPr>
        <p:spPr>
          <a:xfrm>
            <a:off x="6230734" y="5047959"/>
            <a:ext cx="114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54">
                <a:extLst>
                  <a:ext uri="{FF2B5EF4-FFF2-40B4-BE49-F238E27FC236}">
                    <a16:creationId xmlns:a16="http://schemas.microsoft.com/office/drawing/2014/main" id="{9E302489-9F50-4EF9-9459-A0938B8ED044}"/>
                  </a:ext>
                </a:extLst>
              </p:cNvPr>
              <p:cNvSpPr txBox="1"/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54">
                <a:extLst>
                  <a:ext uri="{FF2B5EF4-FFF2-40B4-BE49-F238E27FC236}">
                    <a16:creationId xmlns:a16="http://schemas.microsoft.com/office/drawing/2014/main" id="{9E302489-9F50-4EF9-9459-A0938B8ED0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54">
                <a:extLst>
                  <a:ext uri="{FF2B5EF4-FFF2-40B4-BE49-F238E27FC236}">
                    <a16:creationId xmlns:a16="http://schemas.microsoft.com/office/drawing/2014/main" id="{16293425-33BF-4301-9596-403DB1E7C645}"/>
                  </a:ext>
                </a:extLst>
              </p:cNvPr>
              <p:cNvSpPr txBox="1"/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54">
                <a:extLst>
                  <a:ext uri="{FF2B5EF4-FFF2-40B4-BE49-F238E27FC236}">
                    <a16:creationId xmlns:a16="http://schemas.microsoft.com/office/drawing/2014/main" id="{16293425-33BF-4301-9596-403DB1E7C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66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use vector methods with projectiles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which has position vector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relative to a fixed origin O.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speed of the ball 1.5 seconds after being struck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400" dirty="0">
                    <a:latin typeface="Comic Sans MS" panose="030F0702030302020204" pitchFamily="66" charset="0"/>
                  </a:rPr>
                  <a:t> an expression for the position vector,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of the ball relative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H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ence</a:t>
                </a:r>
                <a:r>
                  <a:rPr lang="en-GB" sz="1400" dirty="0">
                    <a:latin typeface="Comic Sans MS" panose="030F0702030302020204" pitchFamily="66" charset="0"/>
                  </a:rPr>
                  <a:t> determine the distance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515" t="-132" r="-1718" b="-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9">
            <a:extLst>
              <a:ext uri="{FF2B5EF4-FFF2-40B4-BE49-F238E27FC236}">
                <a16:creationId xmlns:a16="http://schemas.microsoft.com/office/drawing/2014/main" id="{F82ABC36-AC31-48FC-AF7F-710D68AE9C06}"/>
              </a:ext>
            </a:extLst>
          </p:cNvPr>
          <p:cNvCxnSpPr/>
          <p:nvPr/>
        </p:nvCxnSpPr>
        <p:spPr>
          <a:xfrm>
            <a:off x="4894555" y="3266243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43">
            <a:extLst>
              <a:ext uri="{FF2B5EF4-FFF2-40B4-BE49-F238E27FC236}">
                <a16:creationId xmlns:a16="http://schemas.microsoft.com/office/drawing/2014/main" id="{6B0D7911-7353-48C0-9D03-6F5E070A5074}"/>
              </a:ext>
            </a:extLst>
          </p:cNvPr>
          <p:cNvCxnSpPr/>
          <p:nvPr/>
        </p:nvCxnSpPr>
        <p:spPr>
          <a:xfrm flipV="1">
            <a:off x="4894555" y="1894643"/>
            <a:ext cx="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46">
            <a:extLst>
              <a:ext uri="{FF2B5EF4-FFF2-40B4-BE49-F238E27FC236}">
                <a16:creationId xmlns:a16="http://schemas.microsoft.com/office/drawing/2014/main" id="{A8FEF4D6-CA9E-4D2F-B90A-D57D4EE85853}"/>
              </a:ext>
            </a:extLst>
          </p:cNvPr>
          <p:cNvCxnSpPr>
            <a:cxnSpLocks/>
          </p:cNvCxnSpPr>
          <p:nvPr/>
        </p:nvCxnSpPr>
        <p:spPr>
          <a:xfrm flipV="1">
            <a:off x="4879754" y="1482571"/>
            <a:ext cx="766444" cy="9311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/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53">
            <a:extLst>
              <a:ext uri="{FF2B5EF4-FFF2-40B4-BE49-F238E27FC236}">
                <a16:creationId xmlns:a16="http://schemas.microsoft.com/office/drawing/2014/main" id="{25E0AA2D-24EE-4F20-9868-384733A274B0}"/>
              </a:ext>
            </a:extLst>
          </p:cNvPr>
          <p:cNvSpPr txBox="1"/>
          <p:nvPr/>
        </p:nvSpPr>
        <p:spPr>
          <a:xfrm>
            <a:off x="4672920" y="323813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/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2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2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blipFill>
                <a:blip r:embed="rId4"/>
                <a:stretch>
                  <a:fillRect r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56">
            <a:extLst>
              <a:ext uri="{FF2B5EF4-FFF2-40B4-BE49-F238E27FC236}">
                <a16:creationId xmlns:a16="http://schemas.microsoft.com/office/drawing/2014/main" id="{13884157-DFDC-4ABE-9E9E-A335B94AA034}"/>
              </a:ext>
            </a:extLst>
          </p:cNvPr>
          <p:cNvCxnSpPr/>
          <p:nvPr/>
        </p:nvCxnSpPr>
        <p:spPr>
          <a:xfrm>
            <a:off x="4742155" y="2428043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45">
            <a:extLst>
              <a:ext uri="{FF2B5EF4-FFF2-40B4-BE49-F238E27FC236}">
                <a16:creationId xmlns:a16="http://schemas.microsoft.com/office/drawing/2014/main" id="{0BE4A2D2-9BB5-4BCC-90C1-55393FE9BB0E}"/>
              </a:ext>
            </a:extLst>
          </p:cNvPr>
          <p:cNvSpPr/>
          <p:nvPr/>
        </p:nvSpPr>
        <p:spPr>
          <a:xfrm rot="16200000">
            <a:off x="3866595" y="2188716"/>
            <a:ext cx="4708864" cy="3679794"/>
          </a:xfrm>
          <a:prstGeom prst="arc">
            <a:avLst>
              <a:gd name="adj1" fmla="val 19241745"/>
              <a:gd name="adj2" fmla="val 3953883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5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6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83F22E7-386B-4243-8026-D4EDCDBA188F}"/>
                  </a:ext>
                </a:extLst>
              </p:cNvPr>
              <p:cNvSpPr txBox="1"/>
              <p:nvPr/>
            </p:nvSpPr>
            <p:spPr>
              <a:xfrm>
                <a:off x="218305" y="4615729"/>
                <a:ext cx="81150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8.4 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83F22E7-386B-4243-8026-D4EDCDBA1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05" y="4615729"/>
                <a:ext cx="811506" cy="215444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0919E149-4D85-428D-A285-4D81F6944C83}"/>
                  </a:ext>
                </a:extLst>
              </p:cNvPr>
              <p:cNvSpPr txBox="1"/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0919E149-4D85-428D-A285-4D81F6944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40A0AD19-6041-4ACC-B493-1F3814376808}"/>
                  </a:ext>
                </a:extLst>
              </p:cNvPr>
              <p:cNvSpPr txBox="1"/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40A0AD19-6041-4ACC-B493-1F3814376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54E8E095-EAC5-4A40-BFEB-257D3A27E7F9}"/>
                  </a:ext>
                </a:extLst>
              </p:cNvPr>
              <p:cNvSpPr txBox="1"/>
              <p:nvPr/>
            </p:nvSpPr>
            <p:spPr>
              <a:xfrm>
                <a:off x="4209863" y="3633517"/>
                <a:ext cx="45629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cannot use the formula </a:t>
                </a:r>
                <a14:m>
                  <m:oMath xmlns:m="http://schemas.openxmlformats.org/officeDocument/2006/math">
                    <m:r>
                      <a:rPr lang="en-GB" sz="1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since the velocity is not constant…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54E8E095-EAC5-4A40-BFEB-257D3A27E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863" y="3633517"/>
                <a:ext cx="4562946" cy="523220"/>
              </a:xfrm>
              <a:prstGeom prst="rect">
                <a:avLst/>
              </a:prstGeom>
              <a:blipFill>
                <a:blip r:embed="rId11"/>
                <a:stretch>
                  <a:fillRect l="-401"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7B99702-1062-409B-97AD-85055D83910B}"/>
                  </a:ext>
                </a:extLst>
              </p:cNvPr>
              <p:cNvSpPr txBox="1"/>
              <p:nvPr/>
            </p:nvSpPr>
            <p:spPr>
              <a:xfrm>
                <a:off x="4250594" y="4701766"/>
                <a:ext cx="2237728" cy="40331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(−9.8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7B99702-1062-409B-97AD-85055D839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594" y="4701766"/>
                <a:ext cx="2237728" cy="403316"/>
              </a:xfrm>
              <a:prstGeom prst="rect">
                <a:avLst/>
              </a:prstGeom>
              <a:blipFill>
                <a:blip r:embed="rId12"/>
                <a:stretch>
                  <a:fillRect l="-545" r="-272" b="-1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9BBB6D6-1613-422B-924B-A9AA2FF7AA16}"/>
                  </a:ext>
                </a:extLst>
              </p:cNvPr>
              <p:cNvSpPr txBox="1"/>
              <p:nvPr/>
            </p:nvSpPr>
            <p:spPr>
              <a:xfrm>
                <a:off x="4252102" y="4151015"/>
                <a:ext cx="1180323" cy="40331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9BBB6D6-1613-422B-924B-A9AA2FF7A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102" y="4151015"/>
                <a:ext cx="1180323" cy="403316"/>
              </a:xfrm>
              <a:prstGeom prst="rect">
                <a:avLst/>
              </a:prstGeom>
              <a:blipFill>
                <a:blip r:embed="rId13"/>
                <a:stretch>
                  <a:fillRect l="-2073" r="-1036" b="-1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314F671-64CD-4CA0-8242-E7AE4F674F24}"/>
                  </a:ext>
                </a:extLst>
              </p:cNvPr>
              <p:cNvSpPr txBox="1"/>
              <p:nvPr/>
            </p:nvSpPr>
            <p:spPr>
              <a:xfrm>
                <a:off x="4258139" y="5315893"/>
                <a:ext cx="1734577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4.9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314F671-64CD-4CA0-8242-E7AE4F674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139" y="5315893"/>
                <a:ext cx="1734577" cy="215444"/>
              </a:xfrm>
              <a:prstGeom prst="rect">
                <a:avLst/>
              </a:prstGeom>
              <a:blipFill>
                <a:blip r:embed="rId14"/>
                <a:stretch>
                  <a:fillRect l="-1408" r="-704" b="-371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072B49C-D0E2-4A41-846A-76F447069681}"/>
                  </a:ext>
                </a:extLst>
              </p:cNvPr>
              <p:cNvSpPr txBox="1"/>
              <p:nvPr/>
            </p:nvSpPr>
            <p:spPr>
              <a:xfrm>
                <a:off x="4256630" y="5794218"/>
                <a:ext cx="1828065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072B49C-D0E2-4A41-846A-76F447069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630" y="5794218"/>
                <a:ext cx="1828065" cy="215444"/>
              </a:xfrm>
              <a:prstGeom prst="rect">
                <a:avLst/>
              </a:prstGeom>
              <a:blipFill>
                <a:blip r:embed="rId15"/>
                <a:stretch>
                  <a:fillRect l="-667" r="-3000"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CB0F736-FB7C-4F1B-B00E-F9CCEDAFD6D6}"/>
              </a:ext>
            </a:extLst>
          </p:cNvPr>
          <p:cNvSpPr txBox="1"/>
          <p:nvPr/>
        </p:nvSpPr>
        <p:spPr>
          <a:xfrm>
            <a:off x="6692460" y="4550019"/>
            <a:ext cx="114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C976444C-6DEB-4AD6-AC6F-85A9DAB40B1E}"/>
              </a:ext>
            </a:extLst>
          </p:cNvPr>
          <p:cNvSpPr/>
          <p:nvPr/>
        </p:nvSpPr>
        <p:spPr>
          <a:xfrm>
            <a:off x="6372211" y="4460834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円弧 47">
            <a:extLst>
              <a:ext uri="{FF2B5EF4-FFF2-40B4-BE49-F238E27FC236}">
                <a16:creationId xmlns:a16="http://schemas.microsoft.com/office/drawing/2014/main" id="{D25D3233-FEE5-46D2-BE8B-BDCC20B5EC71}"/>
              </a:ext>
            </a:extLst>
          </p:cNvPr>
          <p:cNvSpPr/>
          <p:nvPr/>
        </p:nvSpPr>
        <p:spPr>
          <a:xfrm>
            <a:off x="6352595" y="4948213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円弧 48">
            <a:extLst>
              <a:ext uri="{FF2B5EF4-FFF2-40B4-BE49-F238E27FC236}">
                <a16:creationId xmlns:a16="http://schemas.microsoft.com/office/drawing/2014/main" id="{CF4D587F-74EA-4E79-BFBF-C418ED5B98A8}"/>
              </a:ext>
            </a:extLst>
          </p:cNvPr>
          <p:cNvSpPr/>
          <p:nvPr/>
        </p:nvSpPr>
        <p:spPr>
          <a:xfrm>
            <a:off x="6008564" y="5455207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9CCADE6-6458-4051-A528-447306332A5E}"/>
              </a:ext>
            </a:extLst>
          </p:cNvPr>
          <p:cNvSpPr txBox="1"/>
          <p:nvPr/>
        </p:nvSpPr>
        <p:spPr>
          <a:xfrm>
            <a:off x="6592871" y="5038906"/>
            <a:ext cx="1546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4C9FFCC-60D3-41A0-9603-E2EBAAF2F412}"/>
                  </a:ext>
                </a:extLst>
              </p:cNvPr>
              <p:cNvSpPr txBox="1"/>
              <p:nvPr/>
            </p:nvSpPr>
            <p:spPr>
              <a:xfrm>
                <a:off x="6076824" y="5437259"/>
                <a:ext cx="23157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Refactorise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 </a:t>
                </a:r>
                <a14:m>
                  <m:oMath xmlns:m="http://schemas.openxmlformats.org/officeDocument/2006/math">
                    <m:r>
                      <a:rPr lang="en-GB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</a:t>
                </a: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4C9FFCC-60D3-41A0-9603-E2EBAAF2F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6824" y="5437259"/>
                <a:ext cx="2315738" cy="461665"/>
              </a:xfrm>
              <a:prstGeom prst="rect">
                <a:avLst/>
              </a:prstGeom>
              <a:blipFill>
                <a:blip r:embed="rId16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A99ED92-0D2E-4828-92CE-270168C4490B}"/>
                  </a:ext>
                </a:extLst>
              </p:cNvPr>
              <p:cNvSpPr txBox="1"/>
              <p:nvPr/>
            </p:nvSpPr>
            <p:spPr>
              <a:xfrm>
                <a:off x="4218915" y="6098163"/>
                <a:ext cx="4644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Be careful! This is the position of the ball relative to </a:t>
                </a:r>
                <a:r>
                  <a:rPr lang="en-GB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GB" sz="1200" i="1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(the question asks for the position relative to </a:t>
                </a:r>
                <a:r>
                  <a:rPr lang="en-GB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GB" sz="1200" i="1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A99ED92-0D2E-4828-92CE-270168C44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915" y="6098163"/>
                <a:ext cx="4644427" cy="461665"/>
              </a:xfrm>
              <a:prstGeom prst="rect">
                <a:avLst/>
              </a:prstGeom>
              <a:blipFill>
                <a:blip r:embed="rId1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673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1" grpId="0"/>
      <p:bldP spid="42" grpId="0"/>
      <p:bldP spid="43" grpId="0"/>
      <p:bldP spid="44" grpId="0"/>
      <p:bldP spid="46" grpId="0"/>
      <p:bldP spid="47" grpId="0" animBg="1"/>
      <p:bldP spid="48" grpId="0" animBg="1"/>
      <p:bldP spid="49" grpId="0" animBg="1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use vector methods with projectiles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which has position vector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relative to a fixed origin O.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speed of the ball 1.5 seconds after being struck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400" dirty="0">
                    <a:latin typeface="Comic Sans MS" panose="030F0702030302020204" pitchFamily="66" charset="0"/>
                  </a:rPr>
                  <a:t> an expression for the position vector,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of the ball relative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H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ence</a:t>
                </a:r>
                <a:r>
                  <a:rPr lang="en-GB" sz="1400" dirty="0">
                    <a:latin typeface="Comic Sans MS" panose="030F0702030302020204" pitchFamily="66" charset="0"/>
                  </a:rPr>
                  <a:t> determine the distance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515" t="-132" r="-1718" b="-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9">
            <a:extLst>
              <a:ext uri="{FF2B5EF4-FFF2-40B4-BE49-F238E27FC236}">
                <a16:creationId xmlns:a16="http://schemas.microsoft.com/office/drawing/2014/main" id="{F82ABC36-AC31-48FC-AF7F-710D68AE9C06}"/>
              </a:ext>
            </a:extLst>
          </p:cNvPr>
          <p:cNvCxnSpPr/>
          <p:nvPr/>
        </p:nvCxnSpPr>
        <p:spPr>
          <a:xfrm>
            <a:off x="4894555" y="3266243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43">
            <a:extLst>
              <a:ext uri="{FF2B5EF4-FFF2-40B4-BE49-F238E27FC236}">
                <a16:creationId xmlns:a16="http://schemas.microsoft.com/office/drawing/2014/main" id="{6B0D7911-7353-48C0-9D03-6F5E070A5074}"/>
              </a:ext>
            </a:extLst>
          </p:cNvPr>
          <p:cNvCxnSpPr/>
          <p:nvPr/>
        </p:nvCxnSpPr>
        <p:spPr>
          <a:xfrm flipV="1">
            <a:off x="4894555" y="1894643"/>
            <a:ext cx="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46">
            <a:extLst>
              <a:ext uri="{FF2B5EF4-FFF2-40B4-BE49-F238E27FC236}">
                <a16:creationId xmlns:a16="http://schemas.microsoft.com/office/drawing/2014/main" id="{A8FEF4D6-CA9E-4D2F-B90A-D57D4EE85853}"/>
              </a:ext>
            </a:extLst>
          </p:cNvPr>
          <p:cNvCxnSpPr>
            <a:cxnSpLocks/>
          </p:cNvCxnSpPr>
          <p:nvPr/>
        </p:nvCxnSpPr>
        <p:spPr>
          <a:xfrm flipV="1">
            <a:off x="4879754" y="1482571"/>
            <a:ext cx="766444" cy="9311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/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53">
            <a:extLst>
              <a:ext uri="{FF2B5EF4-FFF2-40B4-BE49-F238E27FC236}">
                <a16:creationId xmlns:a16="http://schemas.microsoft.com/office/drawing/2014/main" id="{25E0AA2D-24EE-4F20-9868-384733A274B0}"/>
              </a:ext>
            </a:extLst>
          </p:cNvPr>
          <p:cNvSpPr txBox="1"/>
          <p:nvPr/>
        </p:nvSpPr>
        <p:spPr>
          <a:xfrm>
            <a:off x="4672920" y="323813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/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2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2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blipFill>
                <a:blip r:embed="rId4"/>
                <a:stretch>
                  <a:fillRect r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56">
            <a:extLst>
              <a:ext uri="{FF2B5EF4-FFF2-40B4-BE49-F238E27FC236}">
                <a16:creationId xmlns:a16="http://schemas.microsoft.com/office/drawing/2014/main" id="{13884157-DFDC-4ABE-9E9E-A335B94AA034}"/>
              </a:ext>
            </a:extLst>
          </p:cNvPr>
          <p:cNvCxnSpPr/>
          <p:nvPr/>
        </p:nvCxnSpPr>
        <p:spPr>
          <a:xfrm>
            <a:off x="4742155" y="2428043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45">
            <a:extLst>
              <a:ext uri="{FF2B5EF4-FFF2-40B4-BE49-F238E27FC236}">
                <a16:creationId xmlns:a16="http://schemas.microsoft.com/office/drawing/2014/main" id="{0BE4A2D2-9BB5-4BCC-90C1-55393FE9BB0E}"/>
              </a:ext>
            </a:extLst>
          </p:cNvPr>
          <p:cNvSpPr/>
          <p:nvPr/>
        </p:nvSpPr>
        <p:spPr>
          <a:xfrm rot="16200000">
            <a:off x="3866595" y="2188716"/>
            <a:ext cx="4708864" cy="3679794"/>
          </a:xfrm>
          <a:prstGeom prst="arc">
            <a:avLst>
              <a:gd name="adj1" fmla="val 19241745"/>
              <a:gd name="adj2" fmla="val 3953883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5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6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83F22E7-386B-4243-8026-D4EDCDBA188F}"/>
                  </a:ext>
                </a:extLst>
              </p:cNvPr>
              <p:cNvSpPr txBox="1"/>
              <p:nvPr/>
            </p:nvSpPr>
            <p:spPr>
              <a:xfrm>
                <a:off x="218305" y="4615729"/>
                <a:ext cx="81150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8.4 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83F22E7-386B-4243-8026-D4EDCDBA1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05" y="4615729"/>
                <a:ext cx="811506" cy="215444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0919E149-4D85-428D-A285-4D81F6944C83}"/>
                  </a:ext>
                </a:extLst>
              </p:cNvPr>
              <p:cNvSpPr txBox="1"/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0919E149-4D85-428D-A285-4D81F6944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40A0AD19-6041-4ACC-B493-1F3814376808}"/>
                  </a:ext>
                </a:extLst>
              </p:cNvPr>
              <p:cNvSpPr txBox="1"/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40A0AD19-6041-4ACC-B493-1F3814376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072B49C-D0E2-4A41-846A-76F447069681}"/>
                  </a:ext>
                </a:extLst>
              </p:cNvPr>
              <p:cNvSpPr txBox="1"/>
              <p:nvPr/>
            </p:nvSpPr>
            <p:spPr>
              <a:xfrm>
                <a:off x="4184202" y="3739081"/>
                <a:ext cx="1828065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072B49C-D0E2-4A41-846A-76F447069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202" y="3739081"/>
                <a:ext cx="1828065" cy="215444"/>
              </a:xfrm>
              <a:prstGeom prst="rect">
                <a:avLst/>
              </a:prstGeom>
              <a:blipFill>
                <a:blip r:embed="rId11"/>
                <a:stretch>
                  <a:fillRect l="-667" r="-3000"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円弧 48">
            <a:extLst>
              <a:ext uri="{FF2B5EF4-FFF2-40B4-BE49-F238E27FC236}">
                <a16:creationId xmlns:a16="http://schemas.microsoft.com/office/drawing/2014/main" id="{CF4D587F-74EA-4E79-BFBF-C418ED5B98A8}"/>
              </a:ext>
            </a:extLst>
          </p:cNvPr>
          <p:cNvSpPr/>
          <p:nvPr/>
        </p:nvSpPr>
        <p:spPr>
          <a:xfrm>
            <a:off x="6379757" y="3870851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4C9FFCC-60D3-41A0-9603-E2EBAAF2F412}"/>
                  </a:ext>
                </a:extLst>
              </p:cNvPr>
              <p:cNvSpPr txBox="1"/>
              <p:nvPr/>
            </p:nvSpPr>
            <p:spPr>
              <a:xfrm>
                <a:off x="6448015" y="3825741"/>
                <a:ext cx="27865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200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vector will be relative to O rather than A…)</a:t>
                </a: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4C9FFCC-60D3-41A0-9603-E2EBAAF2F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015" y="3825741"/>
                <a:ext cx="2786520" cy="461665"/>
              </a:xfrm>
              <a:prstGeom prst="rect">
                <a:avLst/>
              </a:prstGeom>
              <a:blipFill>
                <a:blip r:embed="rId12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B161408-DFB2-4534-8F48-8E7DCE8FD113}"/>
                  </a:ext>
                </a:extLst>
              </p:cNvPr>
              <p:cNvSpPr txBox="1"/>
              <p:nvPr/>
            </p:nvSpPr>
            <p:spPr>
              <a:xfrm>
                <a:off x="4175148" y="4246075"/>
                <a:ext cx="232935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−4.9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+20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i="1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B161408-DFB2-4534-8F48-8E7DCE8FD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148" y="4246075"/>
                <a:ext cx="2329356" cy="215444"/>
              </a:xfrm>
              <a:prstGeom prst="rect">
                <a:avLst/>
              </a:prstGeom>
              <a:blipFill>
                <a:blip r:embed="rId13"/>
                <a:stretch>
                  <a:fillRect l="-524" r="-1571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円弧 31">
            <a:extLst>
              <a:ext uri="{FF2B5EF4-FFF2-40B4-BE49-F238E27FC236}">
                <a16:creationId xmlns:a16="http://schemas.microsoft.com/office/drawing/2014/main" id="{9D41D106-5021-41D4-8603-F1BD023BCE11}"/>
              </a:ext>
            </a:extLst>
          </p:cNvPr>
          <p:cNvSpPr/>
          <p:nvPr/>
        </p:nvSpPr>
        <p:spPr>
          <a:xfrm>
            <a:off x="6405408" y="4466871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B136886-99A6-4D5A-BD24-7DF49F480C11}"/>
              </a:ext>
            </a:extLst>
          </p:cNvPr>
          <p:cNvSpPr txBox="1"/>
          <p:nvPr/>
        </p:nvSpPr>
        <p:spPr>
          <a:xfrm>
            <a:off x="6591361" y="4421761"/>
            <a:ext cx="2271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can also be put into the second bracket…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6F1A997-4E9E-447C-93EF-1B2653AF23A0}"/>
                  </a:ext>
                </a:extLst>
              </p:cNvPr>
              <p:cNvSpPr txBox="1"/>
              <p:nvPr/>
            </p:nvSpPr>
            <p:spPr>
              <a:xfrm>
                <a:off x="4147988" y="4789282"/>
                <a:ext cx="231332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−4.9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+20</m:t>
                          </m:r>
                        </m:e>
                      </m:d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i="1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6F1A997-4E9E-447C-93EF-1B2653AF2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988" y="4789282"/>
                <a:ext cx="2313326" cy="215444"/>
              </a:xfrm>
              <a:prstGeom prst="rect">
                <a:avLst/>
              </a:prstGeom>
              <a:blipFill>
                <a:blip r:embed="rId14"/>
                <a:stretch>
                  <a:fillRect r="-526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BD297D75-8F6B-47CC-91BC-F0C570543C5A}"/>
                  </a:ext>
                </a:extLst>
              </p:cNvPr>
              <p:cNvSpPr txBox="1"/>
              <p:nvPr/>
            </p:nvSpPr>
            <p:spPr>
              <a:xfrm>
                <a:off x="1013980" y="5629745"/>
                <a:ext cx="231332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−4.9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+20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BD297D75-8F6B-47CC-91BC-F0C570543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980" y="5629745"/>
                <a:ext cx="2313326" cy="215444"/>
              </a:xfrm>
              <a:prstGeom prst="rect">
                <a:avLst/>
              </a:prstGeom>
              <a:blipFill>
                <a:blip r:embed="rId15"/>
                <a:stretch>
                  <a:fillRect r="-526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506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/>
      <p:bldP spid="31" grpId="0"/>
      <p:bldP spid="32" grpId="0" animBg="1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use vector methods with projectiles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which has position vector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relative to a fixed origin O.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speed of the ball 1.5 seconds after being struck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400" dirty="0">
                    <a:latin typeface="Comic Sans MS" panose="030F0702030302020204" pitchFamily="66" charset="0"/>
                  </a:rPr>
                  <a:t> an expression for the position vector,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of the ball relative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H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ence</a:t>
                </a:r>
                <a:r>
                  <a:rPr lang="en-GB" sz="1400" dirty="0">
                    <a:latin typeface="Comic Sans MS" panose="030F0702030302020204" pitchFamily="66" charset="0"/>
                  </a:rPr>
                  <a:t> determine the distance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515" t="-132" r="-1718" b="-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9">
            <a:extLst>
              <a:ext uri="{FF2B5EF4-FFF2-40B4-BE49-F238E27FC236}">
                <a16:creationId xmlns:a16="http://schemas.microsoft.com/office/drawing/2014/main" id="{F82ABC36-AC31-48FC-AF7F-710D68AE9C06}"/>
              </a:ext>
            </a:extLst>
          </p:cNvPr>
          <p:cNvCxnSpPr/>
          <p:nvPr/>
        </p:nvCxnSpPr>
        <p:spPr>
          <a:xfrm>
            <a:off x="4894555" y="3266243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43">
            <a:extLst>
              <a:ext uri="{FF2B5EF4-FFF2-40B4-BE49-F238E27FC236}">
                <a16:creationId xmlns:a16="http://schemas.microsoft.com/office/drawing/2014/main" id="{6B0D7911-7353-48C0-9D03-6F5E070A5074}"/>
              </a:ext>
            </a:extLst>
          </p:cNvPr>
          <p:cNvCxnSpPr/>
          <p:nvPr/>
        </p:nvCxnSpPr>
        <p:spPr>
          <a:xfrm flipV="1">
            <a:off x="4894555" y="1894643"/>
            <a:ext cx="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46">
            <a:extLst>
              <a:ext uri="{FF2B5EF4-FFF2-40B4-BE49-F238E27FC236}">
                <a16:creationId xmlns:a16="http://schemas.microsoft.com/office/drawing/2014/main" id="{A8FEF4D6-CA9E-4D2F-B90A-D57D4EE85853}"/>
              </a:ext>
            </a:extLst>
          </p:cNvPr>
          <p:cNvCxnSpPr>
            <a:cxnSpLocks/>
          </p:cNvCxnSpPr>
          <p:nvPr/>
        </p:nvCxnSpPr>
        <p:spPr>
          <a:xfrm flipV="1">
            <a:off x="4879754" y="1482571"/>
            <a:ext cx="766444" cy="9311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/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47">
                <a:extLst>
                  <a:ext uri="{FF2B5EF4-FFF2-40B4-BE49-F238E27FC236}">
                    <a16:creationId xmlns:a16="http://schemas.microsoft.com/office/drawing/2014/main" id="{5A8DBE37-29F7-49D7-8422-D02EB5DF0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116" y="1242134"/>
                <a:ext cx="1225784" cy="276999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53">
            <a:extLst>
              <a:ext uri="{FF2B5EF4-FFF2-40B4-BE49-F238E27FC236}">
                <a16:creationId xmlns:a16="http://schemas.microsoft.com/office/drawing/2014/main" id="{25E0AA2D-24EE-4F20-9868-384733A274B0}"/>
              </a:ext>
            </a:extLst>
          </p:cNvPr>
          <p:cNvSpPr txBox="1"/>
          <p:nvPr/>
        </p:nvSpPr>
        <p:spPr>
          <a:xfrm>
            <a:off x="4672920" y="323813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/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2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2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55">
                <a:extLst>
                  <a:ext uri="{FF2B5EF4-FFF2-40B4-BE49-F238E27FC236}">
                    <a16:creationId xmlns:a16="http://schemas.microsoft.com/office/drawing/2014/main" id="{A9E7DF92-61F5-4658-939D-DDE5DA884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350634" y="2734709"/>
                <a:ext cx="481221" cy="276999"/>
              </a:xfrm>
              <a:prstGeom prst="rect">
                <a:avLst/>
              </a:prstGeom>
              <a:blipFill>
                <a:blip r:embed="rId4"/>
                <a:stretch>
                  <a:fillRect r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56">
            <a:extLst>
              <a:ext uri="{FF2B5EF4-FFF2-40B4-BE49-F238E27FC236}">
                <a16:creationId xmlns:a16="http://schemas.microsoft.com/office/drawing/2014/main" id="{13884157-DFDC-4ABE-9E9E-A335B94AA034}"/>
              </a:ext>
            </a:extLst>
          </p:cNvPr>
          <p:cNvCxnSpPr/>
          <p:nvPr/>
        </p:nvCxnSpPr>
        <p:spPr>
          <a:xfrm>
            <a:off x="4742155" y="2428043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45">
            <a:extLst>
              <a:ext uri="{FF2B5EF4-FFF2-40B4-BE49-F238E27FC236}">
                <a16:creationId xmlns:a16="http://schemas.microsoft.com/office/drawing/2014/main" id="{0BE4A2D2-9BB5-4BCC-90C1-55393FE9BB0E}"/>
              </a:ext>
            </a:extLst>
          </p:cNvPr>
          <p:cNvSpPr/>
          <p:nvPr/>
        </p:nvSpPr>
        <p:spPr>
          <a:xfrm rot="16200000">
            <a:off x="3866595" y="2188716"/>
            <a:ext cx="4708864" cy="3679794"/>
          </a:xfrm>
          <a:prstGeom prst="arc">
            <a:avLst>
              <a:gd name="adj1" fmla="val 19241745"/>
              <a:gd name="adj2" fmla="val 3953883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5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6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83F22E7-386B-4243-8026-D4EDCDBA188F}"/>
                  </a:ext>
                </a:extLst>
              </p:cNvPr>
              <p:cNvSpPr txBox="1"/>
              <p:nvPr/>
            </p:nvSpPr>
            <p:spPr>
              <a:xfrm>
                <a:off x="218305" y="4615729"/>
                <a:ext cx="81150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8.4 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83F22E7-386B-4243-8026-D4EDCDBA1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05" y="4615729"/>
                <a:ext cx="811506" cy="215444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0919E149-4D85-428D-A285-4D81F6944C83}"/>
                  </a:ext>
                </a:extLst>
              </p:cNvPr>
              <p:cNvSpPr txBox="1"/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0919E149-4D85-428D-A285-4D81F6944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40" y="3266243"/>
                <a:ext cx="36099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40A0AD19-6041-4ACC-B493-1F3814376808}"/>
                  </a:ext>
                </a:extLst>
              </p:cNvPr>
              <p:cNvSpPr txBox="1"/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40A0AD19-6041-4ACC-B493-1F3814376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202" y="2193525"/>
                <a:ext cx="35311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BD297D75-8F6B-47CC-91BC-F0C570543C5A}"/>
                  </a:ext>
                </a:extLst>
              </p:cNvPr>
              <p:cNvSpPr txBox="1"/>
              <p:nvPr/>
            </p:nvSpPr>
            <p:spPr>
              <a:xfrm>
                <a:off x="1013980" y="5629745"/>
                <a:ext cx="231332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−4.9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+20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BD297D75-8F6B-47CC-91BC-F0C570543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980" y="5629745"/>
                <a:ext cx="2313326" cy="215444"/>
              </a:xfrm>
              <a:prstGeom prst="rect">
                <a:avLst/>
              </a:prstGeom>
              <a:blipFill>
                <a:blip r:embed="rId11"/>
                <a:stretch>
                  <a:fillRect r="-526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7F6B624-D002-4FBA-BFC3-5ED6BCF78E2B}"/>
                  </a:ext>
                </a:extLst>
              </p:cNvPr>
              <p:cNvSpPr txBox="1"/>
              <p:nvPr/>
            </p:nvSpPr>
            <p:spPr>
              <a:xfrm>
                <a:off x="4065006" y="3630440"/>
                <a:ext cx="489968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At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 is 0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Set this part of the expression from b) equal to 0…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7F6B624-D002-4FBA-BFC3-5ED6BCF78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006" y="3630440"/>
                <a:ext cx="4899683" cy="523220"/>
              </a:xfrm>
              <a:prstGeom prst="rect">
                <a:avLst/>
              </a:prstGeom>
              <a:blipFill>
                <a:blip r:embed="rId12"/>
                <a:stretch>
                  <a:fillRect l="-249"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A62EC3C-1F8A-44CF-B34C-923E8EB48711}"/>
              </a:ext>
            </a:extLst>
          </p:cNvPr>
          <p:cNvSpPr/>
          <p:nvPr/>
        </p:nvSpPr>
        <p:spPr>
          <a:xfrm>
            <a:off x="1863256" y="5639344"/>
            <a:ext cx="1314950" cy="237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95F83B5-F867-4265-9422-57070B4280D5}"/>
                  </a:ext>
                </a:extLst>
              </p:cNvPr>
              <p:cNvSpPr txBox="1"/>
              <p:nvPr/>
            </p:nvSpPr>
            <p:spPr>
              <a:xfrm>
                <a:off x="4145872" y="4296792"/>
                <a:ext cx="15747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+20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95F83B5-F867-4265-9422-57070B428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72" y="4296792"/>
                <a:ext cx="1574790" cy="215444"/>
              </a:xfrm>
              <a:prstGeom prst="rect">
                <a:avLst/>
              </a:prstGeom>
              <a:blipFill>
                <a:blip r:embed="rId13"/>
                <a:stretch>
                  <a:fillRect l="-2326" r="-2326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3CC299CA-1099-45CC-8FC5-098F54B6FECC}"/>
                  </a:ext>
                </a:extLst>
              </p:cNvPr>
              <p:cNvSpPr txBox="1"/>
              <p:nvPr/>
            </p:nvSpPr>
            <p:spPr>
              <a:xfrm>
                <a:off x="4156229" y="4733277"/>
                <a:ext cx="16181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=−1.362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2.995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3CC299CA-1099-45CC-8FC5-098F54B6FE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229" y="4733277"/>
                <a:ext cx="1618135" cy="215444"/>
              </a:xfrm>
              <a:prstGeom prst="rect">
                <a:avLst/>
              </a:prstGeom>
              <a:blipFill>
                <a:blip r:embed="rId14"/>
                <a:stretch>
                  <a:fillRect l="-1887" r="-188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円弧 36">
            <a:extLst>
              <a:ext uri="{FF2B5EF4-FFF2-40B4-BE49-F238E27FC236}">
                <a16:creationId xmlns:a16="http://schemas.microsoft.com/office/drawing/2014/main" id="{CFE727A7-72CD-46D5-8A3D-031232C76557}"/>
              </a:ext>
            </a:extLst>
          </p:cNvPr>
          <p:cNvSpPr/>
          <p:nvPr/>
        </p:nvSpPr>
        <p:spPr>
          <a:xfrm>
            <a:off x="5712950" y="4386971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2749B99-AB78-4C47-8C72-71E35D9FE67C}"/>
                  </a:ext>
                </a:extLst>
              </p:cNvPr>
              <p:cNvSpPr txBox="1"/>
              <p:nvPr/>
            </p:nvSpPr>
            <p:spPr>
              <a:xfrm>
                <a:off x="5898902" y="4341861"/>
                <a:ext cx="30941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Solve using the quadratic formula, with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=−4.9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2749B99-AB78-4C47-8C72-71E35D9FE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902" y="4341861"/>
                <a:ext cx="3094177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09BB8C7-F6F3-44B5-B49F-F41846E40E2B}"/>
                  </a:ext>
                </a:extLst>
              </p:cNvPr>
              <p:cNvSpPr txBox="1"/>
              <p:nvPr/>
            </p:nvSpPr>
            <p:spPr>
              <a:xfrm>
                <a:off x="3902905" y="5053555"/>
                <a:ext cx="50457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then substitute the value of 2.995 into the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 to see how far the particle has moved in that direction…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09BB8C7-F6F3-44B5-B49F-F41846E40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905" y="5053555"/>
                <a:ext cx="5045785" cy="461665"/>
              </a:xfrm>
              <a:prstGeom prst="rect">
                <a:avLst/>
              </a:prstGeom>
              <a:blipFill>
                <a:blip r:embed="rId16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5D0F27C3-FB35-4976-A746-49C92035BF43}"/>
                  </a:ext>
                </a:extLst>
              </p:cNvPr>
              <p:cNvSpPr/>
              <p:nvPr/>
            </p:nvSpPr>
            <p:spPr>
              <a:xfrm>
                <a:off x="4105625" y="5552528"/>
                <a:ext cx="46198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5D0F27C3-FB35-4976-A746-49C92035BF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625" y="5552528"/>
                <a:ext cx="461985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C7E86D2D-5F64-4B00-B020-55A9F1662167}"/>
                  </a:ext>
                </a:extLst>
              </p:cNvPr>
              <p:cNvSpPr/>
              <p:nvPr/>
            </p:nvSpPr>
            <p:spPr>
              <a:xfrm>
                <a:off x="3929551" y="5935748"/>
                <a:ext cx="115788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(2.995)</m:t>
                      </m:r>
                      <m:r>
                        <a:rPr lang="en-US" sz="1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C7E86D2D-5F64-4B00-B020-55A9F16621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551" y="5935748"/>
                <a:ext cx="1157881" cy="307777"/>
              </a:xfrm>
              <a:prstGeom prst="rect">
                <a:avLst/>
              </a:prstGeom>
              <a:blipFill>
                <a:blip r:embed="rId1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5590DF88-5ABD-4EF2-8FC7-4E998561DBA0}"/>
                  </a:ext>
                </a:extLst>
              </p:cNvPr>
              <p:cNvSpPr/>
              <p:nvPr/>
            </p:nvSpPr>
            <p:spPr>
              <a:xfrm>
                <a:off x="3931031" y="6310089"/>
                <a:ext cx="10104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=14.975</m:t>
                      </m:r>
                      <m:r>
                        <a:rPr lang="en-US" sz="1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5590DF88-5ABD-4EF2-8FC7-4E998561DB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031" y="6310089"/>
                <a:ext cx="1010405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円弧 42">
            <a:extLst>
              <a:ext uri="{FF2B5EF4-FFF2-40B4-BE49-F238E27FC236}">
                <a16:creationId xmlns:a16="http://schemas.microsoft.com/office/drawing/2014/main" id="{AEE8F879-471F-466F-878E-D5E37455B20B}"/>
              </a:ext>
            </a:extLst>
          </p:cNvPr>
          <p:cNvSpPr/>
          <p:nvPr/>
        </p:nvSpPr>
        <p:spPr>
          <a:xfrm>
            <a:off x="4933194" y="5761608"/>
            <a:ext cx="277997" cy="35798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円弧 44">
            <a:extLst>
              <a:ext uri="{FF2B5EF4-FFF2-40B4-BE49-F238E27FC236}">
                <a16:creationId xmlns:a16="http://schemas.microsoft.com/office/drawing/2014/main" id="{015DA30C-CBFC-4B66-A4DB-76AB710B1B5B}"/>
              </a:ext>
            </a:extLst>
          </p:cNvPr>
          <p:cNvSpPr/>
          <p:nvPr/>
        </p:nvSpPr>
        <p:spPr>
          <a:xfrm>
            <a:off x="4890285" y="6144828"/>
            <a:ext cx="277997" cy="35798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F028EB5-4329-47DA-97A8-2DB76D4296B1}"/>
              </a:ext>
            </a:extLst>
          </p:cNvPr>
          <p:cNvSpPr txBox="1"/>
          <p:nvPr/>
        </p:nvSpPr>
        <p:spPr>
          <a:xfrm>
            <a:off x="5216801" y="5781525"/>
            <a:ext cx="1086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2.995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E94979C-7048-4034-A31B-9FB728E3F6FB}"/>
              </a:ext>
            </a:extLst>
          </p:cNvPr>
          <p:cNvSpPr txBox="1"/>
          <p:nvPr/>
        </p:nvSpPr>
        <p:spPr>
          <a:xfrm>
            <a:off x="5110269" y="6181020"/>
            <a:ext cx="899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07140046-B011-4C93-A221-35BD6FB2830A}"/>
                  </a:ext>
                </a:extLst>
              </p:cNvPr>
              <p:cNvSpPr txBox="1"/>
              <p:nvPr/>
            </p:nvSpPr>
            <p:spPr>
              <a:xfrm>
                <a:off x="656948" y="6189898"/>
                <a:ext cx="29740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distance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15m (2sf)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07140046-B011-4C93-A221-35BD6FB28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48" y="6189898"/>
                <a:ext cx="2974019" cy="307777"/>
              </a:xfrm>
              <a:prstGeom prst="rect">
                <a:avLst/>
              </a:prstGeom>
              <a:blipFill>
                <a:blip r:embed="rId20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23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10" grpId="0"/>
      <p:bldP spid="36" grpId="0"/>
      <p:bldP spid="37" grpId="0" animBg="1"/>
      <p:bldP spid="39" grpId="0"/>
      <p:bldP spid="40" grpId="0"/>
      <p:bldP spid="11" grpId="0"/>
      <p:bldP spid="41" grpId="0"/>
      <p:bldP spid="42" grpId="0"/>
      <p:bldP spid="43" grpId="0" animBg="1"/>
      <p:bldP spid="45" grpId="0" animBg="1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use vector methods with projectiles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A key advantage of using vectors is that they allow you to resolve in multiple directions at the same time!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5E46D4-F0D3-419D-86B6-412EC5372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2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805085F-A1AE-49D7-B54A-91D6C3BE8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3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8C32643-DAE1-457E-AC83-0F0682359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814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1919DE-BD8F-4430-B9D6-94F9BA985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C19B01-5271-4A02-93C1-AADC2A47DE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94330C-5173-478E-8E8D-8774E63878E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1463</Words>
  <Application>Microsoft Office PowerPoint</Application>
  <PresentationFormat>On-screen Show (4:3)</PresentationFormat>
  <Paragraphs>151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Weathered SF</vt:lpstr>
      <vt:lpstr>Wingdings</vt:lpstr>
      <vt:lpstr>Office テーマ</vt:lpstr>
      <vt:lpstr>PowerPoint Presentation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85</cp:revision>
  <dcterms:created xsi:type="dcterms:W3CDTF">2018-06-16T01:40:49Z</dcterms:created>
  <dcterms:modified xsi:type="dcterms:W3CDTF">2020-12-27T07:42:58Z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