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349" r:id="rId5"/>
    <p:sldId id="350" r:id="rId6"/>
    <p:sldId id="364" r:id="rId7"/>
    <p:sldId id="365" r:id="rId8"/>
    <p:sldId id="366" r:id="rId9"/>
    <p:sldId id="367" r:id="rId10"/>
    <p:sldId id="368" r:id="rId11"/>
    <p:sldId id="369" r:id="rId12"/>
    <p:sldId id="370" r:id="rId13"/>
    <p:sldId id="371" r:id="rId14"/>
    <p:sldId id="372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C520B-0B46-4152-9368-257B61061A1E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5396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C520B-0B46-4152-9368-257B61061A1E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542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C520B-0B46-4152-9368-257B61061A1E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779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75000"/>
              </a:schemeClr>
            </a:gs>
            <a:gs pos="7000">
              <a:schemeClr val="accent5">
                <a:lumMod val="20000"/>
                <a:lumOff val="80000"/>
              </a:schemeClr>
            </a:gs>
            <a:gs pos="95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3.png"/><Relationship Id="rId13" Type="http://schemas.openxmlformats.org/officeDocument/2006/relationships/image" Target="../media/image138.png"/><Relationship Id="rId18" Type="http://schemas.openxmlformats.org/officeDocument/2006/relationships/image" Target="../media/image143.png"/><Relationship Id="rId3" Type="http://schemas.openxmlformats.org/officeDocument/2006/relationships/image" Target="../media/image122.png"/><Relationship Id="rId7" Type="http://schemas.openxmlformats.org/officeDocument/2006/relationships/image" Target="../media/image132.png"/><Relationship Id="rId12" Type="http://schemas.openxmlformats.org/officeDocument/2006/relationships/image" Target="../media/image137.png"/><Relationship Id="rId17" Type="http://schemas.openxmlformats.org/officeDocument/2006/relationships/image" Target="../media/image142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1.png"/><Relationship Id="rId11" Type="http://schemas.openxmlformats.org/officeDocument/2006/relationships/image" Target="../media/image136.png"/><Relationship Id="rId5" Type="http://schemas.openxmlformats.org/officeDocument/2006/relationships/image" Target="../media/image89.png"/><Relationship Id="rId15" Type="http://schemas.openxmlformats.org/officeDocument/2006/relationships/image" Target="../media/image140.png"/><Relationship Id="rId10" Type="http://schemas.openxmlformats.org/officeDocument/2006/relationships/image" Target="../media/image135.png"/><Relationship Id="rId4" Type="http://schemas.openxmlformats.org/officeDocument/2006/relationships/image" Target="../media/image67.png"/><Relationship Id="rId9" Type="http://schemas.openxmlformats.org/officeDocument/2006/relationships/image" Target="../media/image134.png"/><Relationship Id="rId14" Type="http://schemas.openxmlformats.org/officeDocument/2006/relationships/image" Target="../media/image13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png"/><Relationship Id="rId13" Type="http://schemas.openxmlformats.org/officeDocument/2006/relationships/image" Target="../media/image147.png"/><Relationship Id="rId3" Type="http://schemas.openxmlformats.org/officeDocument/2006/relationships/image" Target="../media/image122.png"/><Relationship Id="rId7" Type="http://schemas.openxmlformats.org/officeDocument/2006/relationships/image" Target="../media/image143.png"/><Relationship Id="rId12" Type="http://schemas.openxmlformats.org/officeDocument/2006/relationships/image" Target="../media/image14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1.png"/><Relationship Id="rId11" Type="http://schemas.openxmlformats.org/officeDocument/2006/relationships/image" Target="../media/image145.png"/><Relationship Id="rId5" Type="http://schemas.openxmlformats.org/officeDocument/2006/relationships/image" Target="../media/image89.png"/><Relationship Id="rId10" Type="http://schemas.openxmlformats.org/officeDocument/2006/relationships/image" Target="../media/image144.png"/><Relationship Id="rId4" Type="http://schemas.openxmlformats.org/officeDocument/2006/relationships/image" Target="../media/image67.png"/><Relationship Id="rId9" Type="http://schemas.openxmlformats.org/officeDocument/2006/relationships/image" Target="../media/image7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3" Type="http://schemas.openxmlformats.org/officeDocument/2006/relationships/image" Target="../media/image67.png"/><Relationship Id="rId7" Type="http://schemas.openxmlformats.org/officeDocument/2006/relationships/image" Target="../media/image72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.png"/><Relationship Id="rId5" Type="http://schemas.openxmlformats.org/officeDocument/2006/relationships/image" Target="../media/image69.png"/><Relationship Id="rId10" Type="http://schemas.openxmlformats.org/officeDocument/2006/relationships/image" Target="../media/image75.png"/><Relationship Id="rId4" Type="http://schemas.openxmlformats.org/officeDocument/2006/relationships/image" Target="../media/image68.png"/><Relationship Id="rId9" Type="http://schemas.openxmlformats.org/officeDocument/2006/relationships/image" Target="../media/image7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8.png"/><Relationship Id="rId5" Type="http://schemas.openxmlformats.org/officeDocument/2006/relationships/image" Target="../media/image77.png"/><Relationship Id="rId4" Type="http://schemas.openxmlformats.org/officeDocument/2006/relationships/image" Target="../media/image7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png"/><Relationship Id="rId13" Type="http://schemas.openxmlformats.org/officeDocument/2006/relationships/image" Target="../media/image90.png"/><Relationship Id="rId18" Type="http://schemas.openxmlformats.org/officeDocument/2006/relationships/image" Target="../media/image95.png"/><Relationship Id="rId3" Type="http://schemas.openxmlformats.org/officeDocument/2006/relationships/image" Target="../media/image67.png"/><Relationship Id="rId7" Type="http://schemas.openxmlformats.org/officeDocument/2006/relationships/image" Target="../media/image84.png"/><Relationship Id="rId12" Type="http://schemas.openxmlformats.org/officeDocument/2006/relationships/image" Target="../media/image89.png"/><Relationship Id="rId17" Type="http://schemas.openxmlformats.org/officeDocument/2006/relationships/image" Target="../media/image94.png"/><Relationship Id="rId2" Type="http://schemas.openxmlformats.org/officeDocument/2006/relationships/image" Target="../media/image79.png"/><Relationship Id="rId16" Type="http://schemas.openxmlformats.org/officeDocument/2006/relationships/image" Target="../media/image93.png"/><Relationship Id="rId20" Type="http://schemas.openxmlformats.org/officeDocument/2006/relationships/image" Target="../media/image9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3.png"/><Relationship Id="rId11" Type="http://schemas.openxmlformats.org/officeDocument/2006/relationships/image" Target="../media/image88.png"/><Relationship Id="rId5" Type="http://schemas.openxmlformats.org/officeDocument/2006/relationships/image" Target="../media/image82.png"/><Relationship Id="rId15" Type="http://schemas.openxmlformats.org/officeDocument/2006/relationships/image" Target="../media/image92.png"/><Relationship Id="rId10" Type="http://schemas.openxmlformats.org/officeDocument/2006/relationships/image" Target="../media/image87.png"/><Relationship Id="rId19" Type="http://schemas.openxmlformats.org/officeDocument/2006/relationships/image" Target="../media/image96.png"/><Relationship Id="rId4" Type="http://schemas.openxmlformats.org/officeDocument/2006/relationships/image" Target="../media/image81.png"/><Relationship Id="rId9" Type="http://schemas.openxmlformats.org/officeDocument/2006/relationships/image" Target="../media/image86.png"/><Relationship Id="rId14" Type="http://schemas.openxmlformats.org/officeDocument/2006/relationships/image" Target="../media/image9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png"/><Relationship Id="rId3" Type="http://schemas.openxmlformats.org/officeDocument/2006/relationships/image" Target="../media/image67.png"/><Relationship Id="rId7" Type="http://schemas.openxmlformats.org/officeDocument/2006/relationships/image" Target="../media/image99.png"/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8.png"/><Relationship Id="rId5" Type="http://schemas.openxmlformats.org/officeDocument/2006/relationships/image" Target="../media/image89.png"/><Relationship Id="rId4" Type="http://schemas.openxmlformats.org/officeDocument/2006/relationships/image" Target="../media/image8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png"/><Relationship Id="rId13" Type="http://schemas.openxmlformats.org/officeDocument/2006/relationships/image" Target="../media/image108.png"/><Relationship Id="rId3" Type="http://schemas.openxmlformats.org/officeDocument/2006/relationships/image" Target="../media/image67.png"/><Relationship Id="rId7" Type="http://schemas.openxmlformats.org/officeDocument/2006/relationships/image" Target="../media/image102.png"/><Relationship Id="rId12" Type="http://schemas.openxmlformats.org/officeDocument/2006/relationships/image" Target="../media/image107.png"/><Relationship Id="rId17" Type="http://schemas.openxmlformats.org/officeDocument/2006/relationships/image" Target="../media/image111.png"/><Relationship Id="rId2" Type="http://schemas.openxmlformats.org/officeDocument/2006/relationships/image" Target="../media/image79.png"/><Relationship Id="rId16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1.png"/><Relationship Id="rId11" Type="http://schemas.openxmlformats.org/officeDocument/2006/relationships/image" Target="../media/image106.png"/><Relationship Id="rId5" Type="http://schemas.openxmlformats.org/officeDocument/2006/relationships/image" Target="../media/image89.png"/><Relationship Id="rId15" Type="http://schemas.openxmlformats.org/officeDocument/2006/relationships/image" Target="../media/image100.png"/><Relationship Id="rId10" Type="http://schemas.openxmlformats.org/officeDocument/2006/relationships/image" Target="../media/image105.png"/><Relationship Id="rId4" Type="http://schemas.openxmlformats.org/officeDocument/2006/relationships/image" Target="../media/image81.png"/><Relationship Id="rId9" Type="http://schemas.openxmlformats.org/officeDocument/2006/relationships/image" Target="../media/image104.png"/><Relationship Id="rId14" Type="http://schemas.openxmlformats.org/officeDocument/2006/relationships/image" Target="../media/image10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3.png"/><Relationship Id="rId13" Type="http://schemas.openxmlformats.org/officeDocument/2006/relationships/image" Target="../media/image107.png"/><Relationship Id="rId3" Type="http://schemas.openxmlformats.org/officeDocument/2006/relationships/image" Target="../media/image67.png"/><Relationship Id="rId7" Type="http://schemas.openxmlformats.org/officeDocument/2006/relationships/image" Target="../media/image112.png"/><Relationship Id="rId12" Type="http://schemas.openxmlformats.org/officeDocument/2006/relationships/image" Target="../media/image116.png"/><Relationship Id="rId17" Type="http://schemas.openxmlformats.org/officeDocument/2006/relationships/image" Target="../media/image119.png"/><Relationship Id="rId2" Type="http://schemas.openxmlformats.org/officeDocument/2006/relationships/image" Target="../media/image79.png"/><Relationship Id="rId16" Type="http://schemas.openxmlformats.org/officeDocument/2006/relationships/image" Target="../media/image1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1.png"/><Relationship Id="rId11" Type="http://schemas.openxmlformats.org/officeDocument/2006/relationships/image" Target="../media/image115.png"/><Relationship Id="rId5" Type="http://schemas.openxmlformats.org/officeDocument/2006/relationships/image" Target="../media/image100.png"/><Relationship Id="rId15" Type="http://schemas.openxmlformats.org/officeDocument/2006/relationships/image" Target="../media/image109.png"/><Relationship Id="rId10" Type="http://schemas.openxmlformats.org/officeDocument/2006/relationships/image" Target="../media/image114.png"/><Relationship Id="rId4" Type="http://schemas.openxmlformats.org/officeDocument/2006/relationships/image" Target="../media/image89.png"/><Relationship Id="rId9" Type="http://schemas.openxmlformats.org/officeDocument/2006/relationships/image" Target="../media/image103.png"/><Relationship Id="rId14" Type="http://schemas.openxmlformats.org/officeDocument/2006/relationships/image" Target="../media/image11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67.png"/><Relationship Id="rId7" Type="http://schemas.openxmlformats.org/officeDocument/2006/relationships/image" Target="../media/image119.png"/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1.png"/><Relationship Id="rId5" Type="http://schemas.openxmlformats.org/officeDocument/2006/relationships/image" Target="../media/image100.png"/><Relationship Id="rId4" Type="http://schemas.openxmlformats.org/officeDocument/2006/relationships/image" Target="../media/image89.png"/><Relationship Id="rId9" Type="http://schemas.openxmlformats.org/officeDocument/2006/relationships/image" Target="../media/image12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5.png"/><Relationship Id="rId13" Type="http://schemas.openxmlformats.org/officeDocument/2006/relationships/image" Target="../media/image130.png"/><Relationship Id="rId3" Type="http://schemas.openxmlformats.org/officeDocument/2006/relationships/image" Target="../media/image122.png"/><Relationship Id="rId7" Type="http://schemas.openxmlformats.org/officeDocument/2006/relationships/image" Target="../media/image124.png"/><Relationship Id="rId12" Type="http://schemas.openxmlformats.org/officeDocument/2006/relationships/image" Target="../media/image12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3.png"/><Relationship Id="rId11" Type="http://schemas.openxmlformats.org/officeDocument/2006/relationships/image" Target="../media/image128.png"/><Relationship Id="rId5" Type="http://schemas.openxmlformats.org/officeDocument/2006/relationships/image" Target="../media/image89.png"/><Relationship Id="rId10" Type="http://schemas.openxmlformats.org/officeDocument/2006/relationships/image" Target="../media/image127.png"/><Relationship Id="rId4" Type="http://schemas.openxmlformats.org/officeDocument/2006/relationships/image" Target="../media/image67.png"/><Relationship Id="rId9" Type="http://schemas.openxmlformats.org/officeDocument/2006/relationships/image" Target="../media/image126.png"/><Relationship Id="rId14" Type="http://schemas.openxmlformats.org/officeDocument/2006/relationships/image" Target="../media/image1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4793" y="1691347"/>
            <a:ext cx="8712642" cy="36317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1500" b="1" cap="none" spc="0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7030A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Mesquito SF" panose="00000400000000000000" pitchFamily="2" charset="0"/>
              </a:rPr>
              <a:t>Teachings for</a:t>
            </a:r>
            <a:endParaRPr lang="en-US" sz="11500" b="1" dirty="0">
              <a:ln w="38100">
                <a:solidFill>
                  <a:schemeClr val="tx1"/>
                </a:solidFill>
                <a:prstDash val="solid"/>
              </a:ln>
              <a:solidFill>
                <a:srgbClr val="7030A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Mesquito SF" panose="00000400000000000000" pitchFamily="2" charset="0"/>
            </a:endParaRPr>
          </a:p>
          <a:p>
            <a:pPr algn="ctr"/>
            <a:r>
              <a:rPr lang="en-US" sz="115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7030A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Mesquito SF" panose="00000400000000000000" pitchFamily="2" charset="0"/>
              </a:rPr>
              <a:t>exercise 8B</a:t>
            </a:r>
            <a:endParaRPr lang="en-US" sz="11500" b="1" cap="none" spc="0" dirty="0">
              <a:ln w="38100">
                <a:solidFill>
                  <a:schemeClr val="tx1"/>
                </a:solidFill>
                <a:prstDash val="solid"/>
              </a:ln>
              <a:solidFill>
                <a:srgbClr val="7030A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Mesquito SF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9789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482340" cy="4525963"/>
              </a:xfrm>
            </p:spPr>
            <p:txBody>
              <a:bodyPr/>
              <a:lstStyle/>
              <a:p>
                <a:pPr marL="0" indent="0" algn="ctr" eaLnBrk="1" hangingPunct="1">
                  <a:buFontTx/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can use the trigonometric identities to convert trigonometric parametric equations into their Cartesian form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A curve has parametric equations: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𝑐𝑜𝑡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)+2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 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𝑐𝑜𝑠𝑒𝑐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GB" sz="1600" b="0" i="1" dirty="0">
                  <a:latin typeface="Comic Sans MS" pitchFamily="66" charset="0"/>
                  <a:ea typeface="Cambria Math" panose="02040503050406030204" pitchFamily="18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0&lt;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a) Find the equation of the curve in the form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and state the domain of x for which the curve is defined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b) Hence, sketch the curve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482340" cy="4525963"/>
              </a:xfrm>
              <a:blipFill>
                <a:blip r:embed="rId3"/>
                <a:stretch>
                  <a:fillRect l="-350" t="-809" r="-2102" b="-2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Parametric Equations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8B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0" y="0"/>
                <a:ext cx="1832681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832681" cy="276999"/>
              </a:xfrm>
              <a:prstGeom prst="rect">
                <a:avLst/>
              </a:prstGeom>
              <a:blipFill>
                <a:blip r:embed="rId4"/>
                <a:stretch>
                  <a:fillRect l="-1967" r="-1639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830280" y="0"/>
                <a:ext cx="1861151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𝑠𝑖𝑛𝑡𝑐𝑜𝑠𝑡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0280" y="0"/>
                <a:ext cx="1861151" cy="276999"/>
              </a:xfrm>
              <a:prstGeom prst="rect">
                <a:avLst/>
              </a:prstGeom>
              <a:blipFill>
                <a:blip r:embed="rId5"/>
                <a:stretch>
                  <a:fillRect l="-1935" r="-1935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39633" y="5525586"/>
                <a:ext cx="148162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633" y="5525586"/>
                <a:ext cx="1481624" cy="246221"/>
              </a:xfrm>
              <a:prstGeom prst="rect">
                <a:avLst/>
              </a:prstGeom>
              <a:blipFill>
                <a:blip r:embed="rId6"/>
                <a:stretch>
                  <a:fillRect l="-2881" r="-2469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779520" y="1472001"/>
                <a:ext cx="516418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To find the values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for which the curve is defined, use the limits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in the function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520" y="1472001"/>
                <a:ext cx="5164184" cy="523220"/>
              </a:xfrm>
              <a:prstGeom prst="rect">
                <a:avLst/>
              </a:prstGeom>
              <a:blipFill>
                <a:blip r:embed="rId7"/>
                <a:stretch>
                  <a:fillRect t="-1163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081747" y="2195319"/>
                <a:ext cx="133587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𝑐𝑜𝑡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1747" y="2195319"/>
                <a:ext cx="1335879" cy="246221"/>
              </a:xfrm>
              <a:prstGeom prst="rect">
                <a:avLst/>
              </a:prstGeom>
              <a:blipFill>
                <a:blip r:embed="rId8"/>
                <a:stretch>
                  <a:fillRect l="-1826" r="-2740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723017" y="2193968"/>
                <a:ext cx="90909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0&lt;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3017" y="2193968"/>
                <a:ext cx="909095" cy="246221"/>
              </a:xfrm>
              <a:prstGeom prst="rect">
                <a:avLst/>
              </a:prstGeom>
              <a:blipFill>
                <a:blip r:embed="rId9"/>
                <a:stretch>
                  <a:fillRect l="-5369" r="-2013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Line 93"/>
          <p:cNvSpPr>
            <a:spLocks noChangeShapeType="1"/>
          </p:cNvSpPr>
          <p:nvPr/>
        </p:nvSpPr>
        <p:spPr bwMode="auto">
          <a:xfrm flipH="1">
            <a:off x="4945834" y="2682195"/>
            <a:ext cx="7938" cy="180181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3" name="Line 94"/>
          <p:cNvSpPr>
            <a:spLocks noChangeShapeType="1"/>
          </p:cNvSpPr>
          <p:nvPr/>
        </p:nvSpPr>
        <p:spPr bwMode="auto">
          <a:xfrm>
            <a:off x="4947422" y="3596594"/>
            <a:ext cx="1366292" cy="4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4" name="Line 95"/>
          <p:cNvSpPr>
            <a:spLocks noChangeShapeType="1"/>
          </p:cNvSpPr>
          <p:nvPr/>
        </p:nvSpPr>
        <p:spPr bwMode="auto">
          <a:xfrm>
            <a:off x="5633222" y="352039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5" name="Line 96"/>
          <p:cNvSpPr>
            <a:spLocks noChangeShapeType="1"/>
          </p:cNvSpPr>
          <p:nvPr/>
        </p:nvSpPr>
        <p:spPr bwMode="auto">
          <a:xfrm>
            <a:off x="6319022" y="352039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 Box 103"/>
              <p:cNvSpPr txBox="1">
                <a:spLocks noChangeArrowheads="1"/>
              </p:cNvSpPr>
              <p:nvPr/>
            </p:nvSpPr>
            <p:spPr bwMode="auto">
              <a:xfrm>
                <a:off x="5444309" y="3626757"/>
                <a:ext cx="381000" cy="4060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8" name="Text Box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44309" y="3626757"/>
                <a:ext cx="381000" cy="40607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Line 104"/>
          <p:cNvSpPr>
            <a:spLocks noChangeShapeType="1"/>
          </p:cNvSpPr>
          <p:nvPr/>
        </p:nvSpPr>
        <p:spPr bwMode="auto">
          <a:xfrm>
            <a:off x="4947422" y="2929845"/>
            <a:ext cx="0" cy="13160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 Box 105"/>
              <p:cNvSpPr txBox="1">
                <a:spLocks noChangeArrowheads="1"/>
              </p:cNvSpPr>
              <p:nvPr/>
            </p:nvSpPr>
            <p:spPr bwMode="auto">
              <a:xfrm>
                <a:off x="6101534" y="3617232"/>
                <a:ext cx="457200" cy="274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0" name="Text Box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01534" y="3617232"/>
                <a:ext cx="457200" cy="27463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Arc 109"/>
          <p:cNvSpPr>
            <a:spLocks/>
          </p:cNvSpPr>
          <p:nvPr/>
        </p:nvSpPr>
        <p:spPr bwMode="auto">
          <a:xfrm flipH="1" flipV="1">
            <a:off x="4963942" y="514905"/>
            <a:ext cx="668337" cy="2823590"/>
          </a:xfrm>
          <a:custGeom>
            <a:avLst/>
            <a:gdLst>
              <a:gd name="T0" fmla="*/ 0 w 15788"/>
              <a:gd name="T1" fmla="*/ 0 h 21600"/>
              <a:gd name="T2" fmla="*/ 28292016 w 15788"/>
              <a:gd name="T3" fmla="*/ 55234736 h 21600"/>
              <a:gd name="T4" fmla="*/ 0 w 15788"/>
              <a:gd name="T5" fmla="*/ 173942324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5" name="Arc 111"/>
          <p:cNvSpPr>
            <a:spLocks/>
          </p:cNvSpPr>
          <p:nvPr/>
        </p:nvSpPr>
        <p:spPr bwMode="auto">
          <a:xfrm>
            <a:off x="5613586" y="3338495"/>
            <a:ext cx="668337" cy="2884752"/>
          </a:xfrm>
          <a:custGeom>
            <a:avLst/>
            <a:gdLst>
              <a:gd name="T0" fmla="*/ 0 w 15788"/>
              <a:gd name="T1" fmla="*/ 0 h 21600"/>
              <a:gd name="T2" fmla="*/ 28292016 w 15788"/>
              <a:gd name="T3" fmla="*/ 47896249 h 21600"/>
              <a:gd name="T4" fmla="*/ 0 w 15788"/>
              <a:gd name="T5" fmla="*/ 15083231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 Box 113"/>
              <p:cNvSpPr txBox="1">
                <a:spLocks noChangeArrowheads="1"/>
              </p:cNvSpPr>
              <p:nvPr/>
            </p:nvSpPr>
            <p:spPr bwMode="auto">
              <a:xfrm>
                <a:off x="6200004" y="3934913"/>
                <a:ext cx="1602875" cy="3077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𝑐𝑜𝑡</m:t>
                      </m:r>
                      <m:r>
                        <a:rPr lang="en-GB" sz="140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)+2</m:t>
                      </m:r>
                    </m:oMath>
                  </m:oMathPara>
                </a14:m>
                <a:endParaRPr lang="el-GR" sz="1400" dirty="0">
                  <a:solidFill>
                    <a:srgbClr val="0000FF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7" name="Text Box 1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00004" y="3934913"/>
                <a:ext cx="1602875" cy="307777"/>
              </a:xfrm>
              <a:prstGeom prst="rect">
                <a:avLst/>
              </a:prstGeom>
              <a:blipFill>
                <a:blip r:embed="rId12"/>
                <a:stretch>
                  <a:fillRect b="-784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Line 114"/>
          <p:cNvSpPr>
            <a:spLocks noChangeShapeType="1"/>
          </p:cNvSpPr>
          <p:nvPr/>
        </p:nvSpPr>
        <p:spPr bwMode="auto">
          <a:xfrm flipH="1">
            <a:off x="6320609" y="2679020"/>
            <a:ext cx="7938" cy="180181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 Box 105"/>
              <p:cNvSpPr txBox="1">
                <a:spLocks noChangeArrowheads="1"/>
              </p:cNvSpPr>
              <p:nvPr/>
            </p:nvSpPr>
            <p:spPr bwMode="auto">
              <a:xfrm>
                <a:off x="4638494" y="3582398"/>
                <a:ext cx="457200" cy="274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0" name="Text Box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38494" y="3582398"/>
                <a:ext cx="457200" cy="27463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 Box 105"/>
              <p:cNvSpPr txBox="1">
                <a:spLocks noChangeArrowheads="1"/>
              </p:cNvSpPr>
              <p:nvPr/>
            </p:nvSpPr>
            <p:spPr bwMode="auto">
              <a:xfrm>
                <a:off x="6232162" y="3451768"/>
                <a:ext cx="457200" cy="274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1" name="Text Box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32162" y="3451768"/>
                <a:ext cx="457200" cy="27463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 Box 105"/>
              <p:cNvSpPr txBox="1">
                <a:spLocks noChangeArrowheads="1"/>
              </p:cNvSpPr>
              <p:nvPr/>
            </p:nvSpPr>
            <p:spPr bwMode="auto">
              <a:xfrm>
                <a:off x="4629786" y="2702831"/>
                <a:ext cx="457200" cy="274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2" name="Text Box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29786" y="2702831"/>
                <a:ext cx="457200" cy="27463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116957" y="4583669"/>
                <a:ext cx="49471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As there are asymptotes 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 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between these,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can take any value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6957" y="4583669"/>
                <a:ext cx="4947144" cy="523220"/>
              </a:xfrm>
              <a:prstGeom prst="rect">
                <a:avLst/>
              </a:prstGeom>
              <a:blipFill>
                <a:blip r:embed="rId16"/>
                <a:stretch>
                  <a:fillRect t="-232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418555" y="5166802"/>
                <a:ext cx="6273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8555" y="5166802"/>
                <a:ext cx="627351" cy="276999"/>
              </a:xfrm>
              <a:prstGeom prst="rect">
                <a:avLst/>
              </a:prstGeom>
              <a:blipFill>
                <a:blip r:embed="rId17"/>
                <a:stretch>
                  <a:fillRect l="-4854" r="-7767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2078854" y="5514511"/>
                <a:ext cx="6273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8854" y="5514511"/>
                <a:ext cx="627351" cy="276999"/>
              </a:xfrm>
              <a:prstGeom prst="rect">
                <a:avLst/>
              </a:prstGeom>
              <a:blipFill>
                <a:blip r:embed="rId18"/>
                <a:stretch>
                  <a:fillRect l="-4854" r="-8738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6547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3" grpId="0"/>
      <p:bldP spid="44" grpId="0"/>
      <p:bldP spid="62" grpId="0" animBg="1"/>
      <p:bldP spid="63" grpId="0" animBg="1"/>
      <p:bldP spid="64" grpId="0" animBg="1"/>
      <p:bldP spid="65" grpId="0" animBg="1"/>
      <p:bldP spid="68" grpId="0"/>
      <p:bldP spid="69" grpId="0" animBg="1"/>
      <p:bldP spid="70" grpId="0"/>
      <p:bldP spid="73" grpId="0" animBg="1"/>
      <p:bldP spid="75" grpId="0" animBg="1"/>
      <p:bldP spid="77" grpId="0"/>
      <p:bldP spid="78" grpId="0" animBg="1"/>
      <p:bldP spid="80" grpId="0"/>
      <p:bldP spid="81" grpId="0"/>
      <p:bldP spid="82" grpId="0"/>
      <p:bldP spid="2" grpId="0"/>
      <p:bldP spid="4" grpId="0"/>
      <p:bldP spid="8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482340" cy="4525963"/>
              </a:xfrm>
            </p:spPr>
            <p:txBody>
              <a:bodyPr/>
              <a:lstStyle/>
              <a:p>
                <a:pPr marL="0" indent="0" algn="ctr" eaLnBrk="1" hangingPunct="1">
                  <a:buFontTx/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can use the trigonometric identities to convert trigonometric parametric equations into their Cartesian form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A curve has parametric equations: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𝑐𝑜𝑡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)+2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 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𝑐𝑜𝑠𝑒𝑐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GB" sz="1600" b="0" i="1" dirty="0">
                  <a:latin typeface="Comic Sans MS" pitchFamily="66" charset="0"/>
                  <a:ea typeface="Cambria Math" panose="02040503050406030204" pitchFamily="18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0&lt;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a) Find the equation of the curve in the form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and state the domain of x for which the curve is defined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b) Hence, sketch the curve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482340" cy="4525963"/>
              </a:xfrm>
              <a:blipFill>
                <a:blip r:embed="rId3"/>
                <a:stretch>
                  <a:fillRect l="-350" t="-809" r="-2102" b="-2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Parametric Equations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8B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0" y="0"/>
                <a:ext cx="1832681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832681" cy="276999"/>
              </a:xfrm>
              <a:prstGeom prst="rect">
                <a:avLst/>
              </a:prstGeom>
              <a:blipFill>
                <a:blip r:embed="rId4"/>
                <a:stretch>
                  <a:fillRect l="-1967" r="-1639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830280" y="0"/>
                <a:ext cx="1861151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𝑠𝑖𝑛𝑡𝑐𝑜𝑠𝑡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0280" y="0"/>
                <a:ext cx="1861151" cy="276999"/>
              </a:xfrm>
              <a:prstGeom prst="rect">
                <a:avLst/>
              </a:prstGeom>
              <a:blipFill>
                <a:blip r:embed="rId5"/>
                <a:stretch>
                  <a:fillRect l="-1935" r="-1935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39633" y="5525586"/>
                <a:ext cx="148162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633" y="5525586"/>
                <a:ext cx="1481624" cy="246221"/>
              </a:xfrm>
              <a:prstGeom prst="rect">
                <a:avLst/>
              </a:prstGeom>
              <a:blipFill>
                <a:blip r:embed="rId6"/>
                <a:stretch>
                  <a:fillRect l="-2881" r="-2469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2078854" y="5514511"/>
                <a:ext cx="6273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8854" y="5514511"/>
                <a:ext cx="627351" cy="276999"/>
              </a:xfrm>
              <a:prstGeom prst="rect">
                <a:avLst/>
              </a:prstGeom>
              <a:blipFill>
                <a:blip r:embed="rId7"/>
                <a:stretch>
                  <a:fillRect l="-4854" r="-8738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27"/>
          <p:cNvCxnSpPr/>
          <p:nvPr/>
        </p:nvCxnSpPr>
        <p:spPr>
          <a:xfrm flipV="1">
            <a:off x="6516216" y="1484784"/>
            <a:ext cx="0" cy="280831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5400000" flipV="1">
            <a:off x="6552220" y="1592796"/>
            <a:ext cx="0" cy="280831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444208" y="1268760"/>
                <a:ext cx="34163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208" y="1268760"/>
                <a:ext cx="341632" cy="307777"/>
              </a:xfrm>
              <a:prstGeom prst="rect">
                <a:avLst/>
              </a:prstGeom>
              <a:blipFill>
                <a:blip r:embed="rId8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956376" y="2852936"/>
                <a:ext cx="3391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6376" y="2852936"/>
                <a:ext cx="339195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Arc 4"/>
          <p:cNvSpPr/>
          <p:nvPr/>
        </p:nvSpPr>
        <p:spPr>
          <a:xfrm rot="5400000">
            <a:off x="4802778" y="-143690"/>
            <a:ext cx="4754878" cy="1976846"/>
          </a:xfrm>
          <a:prstGeom prst="arc">
            <a:avLst>
              <a:gd name="adj1" fmla="val 18882349"/>
              <a:gd name="adj2" fmla="val 2701279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550330" y="1441266"/>
                <a:ext cx="148162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0330" y="1441266"/>
                <a:ext cx="1481624" cy="246221"/>
              </a:xfrm>
              <a:prstGeom prst="rect">
                <a:avLst/>
              </a:prstGeom>
              <a:blipFill>
                <a:blip r:embed="rId10"/>
                <a:stretch>
                  <a:fillRect l="-2881" r="-2469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344193" y="2542900"/>
                <a:ext cx="16030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4193" y="2542900"/>
                <a:ext cx="160300" cy="246221"/>
              </a:xfrm>
              <a:prstGeom prst="rect">
                <a:avLst/>
              </a:prstGeom>
              <a:blipFill>
                <a:blip r:embed="rId11"/>
                <a:stretch>
                  <a:fillRect l="-30769" r="-26923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7589519" y="2987038"/>
                <a:ext cx="16030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9519" y="2987038"/>
                <a:ext cx="160300" cy="246221"/>
              </a:xfrm>
              <a:prstGeom prst="rect">
                <a:avLst/>
              </a:prstGeom>
              <a:blipFill>
                <a:blip r:embed="rId12"/>
                <a:stretch>
                  <a:fillRect l="-26923" r="-26923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640284" y="2987038"/>
                <a:ext cx="16030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0284" y="2987038"/>
                <a:ext cx="160300" cy="246221"/>
              </a:xfrm>
              <a:prstGeom prst="rect">
                <a:avLst/>
              </a:prstGeom>
              <a:blipFill>
                <a:blip r:embed="rId13"/>
                <a:stretch>
                  <a:fillRect l="-25926" r="-25926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287384" y="6183086"/>
            <a:ext cx="29658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Find the roots and y-intercept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849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5" grpId="0" animBg="1"/>
      <p:bldP spid="33" grpId="0"/>
      <p:bldP spid="34" grpId="0"/>
      <p:bldP spid="35" grpId="0"/>
      <p:bldP spid="36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482340" cy="4525963"/>
              </a:xfrm>
            </p:spPr>
            <p:txBody>
              <a:bodyPr/>
              <a:lstStyle/>
              <a:p>
                <a:pPr marL="0" indent="0" algn="ctr" eaLnBrk="1" hangingPunct="1">
                  <a:buFontTx/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can use the trigonometric identities to convert trigonometric parametric equations into their Cartesian form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A curve has parametric equations: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𝑐𝑜𝑠𝑡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Show that a Cartesian equation of the curve is given by: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itchFamily="66" charset="0"/>
                  </a:rPr>
                  <a:t>b) Hence, sketch the curve…</a:t>
                </a: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482340" cy="4525963"/>
              </a:xfrm>
              <a:blipFill>
                <a:blip r:embed="rId2"/>
                <a:stretch>
                  <a:fillRect l="-1226" t="-809" r="-29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Parametric Equations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8B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0" y="0"/>
                <a:ext cx="1832681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832681" cy="276999"/>
              </a:xfrm>
              <a:prstGeom prst="rect">
                <a:avLst/>
              </a:prstGeom>
              <a:blipFill>
                <a:blip r:embed="rId3"/>
                <a:stretch>
                  <a:fillRect l="-1967" r="-1639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596639" y="1439087"/>
                <a:ext cx="5381897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A good method with these is to rewrite both equations in terms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𝑠𝑖𝑛𝑡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𝑐𝑜𝑠𝑡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respectively.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 You can then substitute both into the identity above…</a:t>
                </a:r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6639" y="1439087"/>
                <a:ext cx="5381897" cy="954107"/>
              </a:xfrm>
              <a:prstGeom prst="rect">
                <a:avLst/>
              </a:prstGeom>
              <a:blipFill>
                <a:blip r:embed="rId4"/>
                <a:stretch>
                  <a:fillRect t="-1274" b="-57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302035" y="2638697"/>
                <a:ext cx="115256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𝑠𝑖𝑛𝑡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2035" y="2638697"/>
                <a:ext cx="1152560" cy="246221"/>
              </a:xfrm>
              <a:prstGeom prst="rect">
                <a:avLst/>
              </a:prstGeom>
              <a:blipFill>
                <a:blip r:embed="rId5"/>
                <a:stretch>
                  <a:fillRect l="-2116" r="-3175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949339" y="3061062"/>
                <a:ext cx="115256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𝑠𝑖𝑛𝑡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9339" y="3061062"/>
                <a:ext cx="1152560" cy="246221"/>
              </a:xfrm>
              <a:prstGeom prst="rect">
                <a:avLst/>
              </a:prstGeom>
              <a:blipFill>
                <a:blip r:embed="rId6"/>
                <a:stretch>
                  <a:fillRect l="-2116" r="-2646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184571" y="2629988"/>
                <a:ext cx="117711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𝑐𝑜𝑠𝑡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4571" y="2629988"/>
                <a:ext cx="1177117" cy="246221"/>
              </a:xfrm>
              <a:prstGeom prst="rect">
                <a:avLst/>
              </a:prstGeom>
              <a:blipFill>
                <a:blip r:embed="rId7"/>
                <a:stretch>
                  <a:fillRect l="-3627" r="-3109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827519" y="3056709"/>
                <a:ext cx="117711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𝑐𝑜𝑠𝑡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7519" y="3056709"/>
                <a:ext cx="1177117" cy="246221"/>
              </a:xfrm>
              <a:prstGeom prst="rect">
                <a:avLst/>
              </a:prstGeom>
              <a:blipFill>
                <a:blip r:embed="rId8"/>
                <a:stretch>
                  <a:fillRect l="-3627" r="-2073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016137" y="4197531"/>
                <a:ext cx="1625701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6137" y="4197531"/>
                <a:ext cx="1625701" cy="246221"/>
              </a:xfrm>
              <a:prstGeom prst="rect">
                <a:avLst/>
              </a:prstGeom>
              <a:blipFill>
                <a:blip r:embed="rId9"/>
                <a:stretch>
                  <a:fillRect l="-2622" t="-2500" r="-1873" b="-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76206" y="4650378"/>
                <a:ext cx="2155975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6206" y="4650378"/>
                <a:ext cx="2155975" cy="246221"/>
              </a:xfrm>
              <a:prstGeom prst="rect">
                <a:avLst/>
              </a:prstGeom>
              <a:blipFill>
                <a:blip r:embed="rId10"/>
                <a:stretch>
                  <a:fillRect r="-1695" b="-2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4354284" y="3590103"/>
            <a:ext cx="3805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 Sub these into the trig identity above…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Arc 14"/>
          <p:cNvSpPr/>
          <p:nvPr/>
        </p:nvSpPr>
        <p:spPr>
          <a:xfrm>
            <a:off x="5364479" y="2773679"/>
            <a:ext cx="287384" cy="396241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5571308" y="2727955"/>
            <a:ext cx="10123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Subtract 2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" name="Arc 16"/>
          <p:cNvSpPr/>
          <p:nvPr/>
        </p:nvSpPr>
        <p:spPr>
          <a:xfrm>
            <a:off x="8242662" y="2795450"/>
            <a:ext cx="287384" cy="396241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8506097" y="2736663"/>
            <a:ext cx="5595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Add 3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9" name="Arc 18"/>
          <p:cNvSpPr/>
          <p:nvPr/>
        </p:nvSpPr>
        <p:spPr>
          <a:xfrm>
            <a:off x="6574970" y="4349930"/>
            <a:ext cx="287384" cy="396241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6838404" y="4291143"/>
            <a:ext cx="18179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expressions from above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953690" y="3065419"/>
            <a:ext cx="1166949" cy="22642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5020490" y="4193179"/>
            <a:ext cx="509453" cy="22642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4511038" y="4615544"/>
            <a:ext cx="731522" cy="29609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5473334" y="4611190"/>
            <a:ext cx="770711" cy="29609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5721529" y="4188825"/>
            <a:ext cx="531226" cy="24383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6814453" y="3078482"/>
            <a:ext cx="1180015" cy="24383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145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  <p:bldP spid="11" grpId="0"/>
      <p:bldP spid="12" grpId="0"/>
      <p:bldP spid="13" grpId="0"/>
      <p:bldP spid="14" grpId="0"/>
      <p:bldP spid="15" grpId="0" animBg="1"/>
      <p:bldP spid="16" grpId="0"/>
      <p:bldP spid="17" grpId="0" animBg="1"/>
      <p:bldP spid="18" grpId="0"/>
      <p:bldP spid="19" grpId="0" animBg="1"/>
      <p:bldP spid="20" grpId="0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482340" cy="4525963"/>
              </a:xfrm>
            </p:spPr>
            <p:txBody>
              <a:bodyPr/>
              <a:lstStyle/>
              <a:p>
                <a:pPr marL="0" indent="0" algn="ctr" eaLnBrk="1" hangingPunct="1">
                  <a:buFontTx/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can use the trigonometric identities to convert trigonometric parametric equations into their Cartesian form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A curve has parametric equations: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𝑐𝑜𝑠𝑡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Show that a Cartesian equation of the curve is given by: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itchFamily="66" charset="0"/>
                  </a:rPr>
                  <a:t>b) Hence, sketch the curve…</a:t>
                </a: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482340" cy="4525963"/>
              </a:xfrm>
              <a:blipFill>
                <a:blip r:embed="rId2"/>
                <a:stretch>
                  <a:fillRect l="-1226" t="-809" r="-29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Parametric Equations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8B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0" y="0"/>
                <a:ext cx="1832681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832681" cy="276999"/>
              </a:xfrm>
              <a:prstGeom prst="rect">
                <a:avLst/>
              </a:prstGeom>
              <a:blipFill>
                <a:blip r:embed="rId3"/>
                <a:stretch>
                  <a:fillRect l="-1967" r="-1639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391885" y="5714996"/>
            <a:ext cx="30567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 So the equation is a circle, </a:t>
            </a:r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centre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 (2,-3), with radius 1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6516216" y="1484784"/>
            <a:ext cx="0" cy="280831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V="1">
            <a:off x="6552220" y="1592796"/>
            <a:ext cx="0" cy="280831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7020272" y="3573016"/>
            <a:ext cx="144016" cy="144016"/>
            <a:chOff x="5436096" y="4653136"/>
            <a:chExt cx="144016" cy="144016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5436096" y="4653136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5436096" y="4653136"/>
              <a:ext cx="144016" cy="14401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Oval 7"/>
          <p:cNvSpPr/>
          <p:nvPr/>
        </p:nvSpPr>
        <p:spPr>
          <a:xfrm>
            <a:off x="6732240" y="3284984"/>
            <a:ext cx="720080" cy="72008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245981" y="4005064"/>
                <a:ext cx="189801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5981" y="4005064"/>
                <a:ext cx="1898019" cy="215444"/>
              </a:xfrm>
              <a:prstGeom prst="rect">
                <a:avLst/>
              </a:prstGeom>
              <a:blipFill>
                <a:blip r:embed="rId4"/>
                <a:stretch>
                  <a:fillRect r="-1286" b="-2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444208" y="1268760"/>
                <a:ext cx="34163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208" y="1268760"/>
                <a:ext cx="341632" cy="307777"/>
              </a:xfrm>
              <a:prstGeom prst="rect">
                <a:avLst/>
              </a:prstGeom>
              <a:blipFill>
                <a:blip r:embed="rId5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956376" y="2852936"/>
                <a:ext cx="3391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6376" y="2852936"/>
                <a:ext cx="339195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2436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8" grpId="0" animBg="1"/>
      <p:bldP spid="11" grpId="0"/>
      <p:bldP spid="13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482340" cy="4525963"/>
              </a:xfrm>
            </p:spPr>
            <p:txBody>
              <a:bodyPr/>
              <a:lstStyle/>
              <a:p>
                <a:pPr marL="0" indent="0" algn="ctr" eaLnBrk="1" hangingPunct="1">
                  <a:buFontTx/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can use the trigonometric identities to convert trigonometric parametric equations into their Cartesian form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A curve has parametric equations: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𝑠𝑖𝑛𝑡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Find a Cartesian equation of the curve in the form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stating the value of the constant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.</a:t>
                </a:r>
              </a:p>
              <a:p>
                <a:pPr marL="342900" indent="-34290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Write down the range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482340" cy="4525963"/>
              </a:xfrm>
              <a:blipFill>
                <a:blip r:embed="rId2"/>
                <a:stretch>
                  <a:fillRect t="-809" r="-24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Parametric Equations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8B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0" y="0"/>
                <a:ext cx="1832681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832681" cy="276999"/>
              </a:xfrm>
              <a:prstGeom prst="rect">
                <a:avLst/>
              </a:prstGeom>
              <a:blipFill>
                <a:blip r:embed="rId3"/>
                <a:stretch>
                  <a:fillRect l="-1967" r="-1639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07504" y="5877272"/>
                <a:ext cx="3744415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As before, you can find expressions for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𝑠𝑖𝑛𝑥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𝑐𝑜𝑠𝑥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replace them in the identity above…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5877272"/>
                <a:ext cx="3744415" cy="738664"/>
              </a:xfrm>
              <a:prstGeom prst="rect">
                <a:avLst/>
              </a:prstGeom>
              <a:blipFill>
                <a:blip r:embed="rId4"/>
                <a:stretch>
                  <a:fillRect t="-1653" r="-1140" b="-82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500978" y="1589103"/>
                <a:ext cx="79367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𝑠𝑖𝑛𝑡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0978" y="1589103"/>
                <a:ext cx="793679" cy="246221"/>
              </a:xfrm>
              <a:prstGeom prst="rect">
                <a:avLst/>
              </a:prstGeom>
              <a:blipFill>
                <a:blip r:embed="rId5"/>
                <a:stretch>
                  <a:fillRect l="-3053" r="-3817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985026" y="1590583"/>
                <a:ext cx="91121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5026" y="1590583"/>
                <a:ext cx="911211" cy="246221"/>
              </a:xfrm>
              <a:prstGeom prst="rect">
                <a:avLst/>
              </a:prstGeom>
              <a:blipFill>
                <a:blip r:embed="rId6"/>
                <a:stretch>
                  <a:fillRect l="-5369" r="-2685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985027" y="1963444"/>
                <a:ext cx="129112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𝑠𝑖𝑛𝑡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5027" y="1963444"/>
                <a:ext cx="1291123" cy="246221"/>
              </a:xfrm>
              <a:prstGeom prst="rect">
                <a:avLst/>
              </a:prstGeom>
              <a:blipFill>
                <a:blip r:embed="rId7"/>
                <a:stretch>
                  <a:fillRect l="-3302" r="-1415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878494" y="2673657"/>
                <a:ext cx="928331" cy="4216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8494" y="2673657"/>
                <a:ext cx="928331" cy="421654"/>
              </a:xfrm>
              <a:prstGeom prst="rect">
                <a:avLst/>
              </a:prstGeom>
              <a:blipFill>
                <a:blip r:embed="rId8"/>
                <a:stretch>
                  <a:fillRect l="-4575" t="-2899" r="-2614" b="-144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985027" y="2336306"/>
                <a:ext cx="104105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𝑥𝑐𝑜𝑠𝑡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5027" y="2336306"/>
                <a:ext cx="1041054" cy="246221"/>
              </a:xfrm>
              <a:prstGeom prst="rect">
                <a:avLst/>
              </a:prstGeom>
              <a:blipFill>
                <a:blip r:embed="rId9"/>
                <a:stretch>
                  <a:fillRect l="-4094" r="-2339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/>
          <p:cNvSpPr/>
          <p:nvPr/>
        </p:nvSpPr>
        <p:spPr>
          <a:xfrm>
            <a:off x="7177341" y="1712374"/>
            <a:ext cx="287384" cy="396241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7440776" y="1653587"/>
            <a:ext cx="1703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Use double-angle formula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Arc 24"/>
          <p:cNvSpPr/>
          <p:nvPr/>
        </p:nvSpPr>
        <p:spPr>
          <a:xfrm>
            <a:off x="7152187" y="2104472"/>
            <a:ext cx="287384" cy="396241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309090" y="2152217"/>
                <a:ext cx="139990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Replace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𝑠𝑖𝑛𝑡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9090" y="2152217"/>
                <a:ext cx="1399904" cy="307777"/>
              </a:xfrm>
              <a:prstGeom prst="rect">
                <a:avLst/>
              </a:prstGeom>
              <a:blipFill>
                <a:blip r:embed="rId10"/>
                <a:stretch>
                  <a:fillRect t="-3922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c 27"/>
          <p:cNvSpPr/>
          <p:nvPr/>
        </p:nvSpPr>
        <p:spPr>
          <a:xfrm>
            <a:off x="6905092" y="2487692"/>
            <a:ext cx="287384" cy="396241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150771" y="2553192"/>
                <a:ext cx="125638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Divide by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0771" y="2553192"/>
                <a:ext cx="1256382" cy="307777"/>
              </a:xfrm>
              <a:prstGeom prst="rect">
                <a:avLst/>
              </a:prstGeom>
              <a:blipFill>
                <a:blip r:embed="rId11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830280" y="0"/>
                <a:ext cx="1861151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𝑠𝑖𝑛𝑡𝑐𝑜𝑠𝑡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0280" y="0"/>
                <a:ext cx="1861151" cy="276999"/>
              </a:xfrm>
              <a:prstGeom prst="rect">
                <a:avLst/>
              </a:prstGeom>
              <a:blipFill>
                <a:blip r:embed="rId12"/>
                <a:stretch>
                  <a:fillRect l="-1935" r="-1935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332303" y="3604334"/>
                <a:ext cx="1625701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2303" y="3604334"/>
                <a:ext cx="1625701" cy="246221"/>
              </a:xfrm>
              <a:prstGeom prst="rect">
                <a:avLst/>
              </a:prstGeom>
              <a:blipFill>
                <a:blip r:embed="rId13"/>
                <a:stretch>
                  <a:fillRect l="-2632" r="-2256" b="-48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537969" y="3987554"/>
                <a:ext cx="1413913" cy="47025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7969" y="3987554"/>
                <a:ext cx="1413913" cy="47025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725879" y="4548328"/>
                <a:ext cx="1217706" cy="49411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5879" y="4548328"/>
                <a:ext cx="1217706" cy="49411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709603" y="5277778"/>
                <a:ext cx="1438279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9603" y="5277778"/>
                <a:ext cx="1438279" cy="246221"/>
              </a:xfrm>
              <a:prstGeom prst="rect">
                <a:avLst/>
              </a:prstGeom>
              <a:blipFill>
                <a:blip r:embed="rId16"/>
                <a:stretch>
                  <a:fillRect l="-2966" r="-847" b="-2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270376" y="5740896"/>
                <a:ext cx="1438279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0376" y="5740896"/>
                <a:ext cx="1438279" cy="246221"/>
              </a:xfrm>
              <a:prstGeom prst="rect">
                <a:avLst/>
              </a:prstGeom>
              <a:blipFill>
                <a:blip r:embed="rId17"/>
                <a:stretch>
                  <a:fillRect l="-2966" t="-2500" r="-847" b="-2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262978" y="6204014"/>
                <a:ext cx="1608582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2978" y="6204014"/>
                <a:ext cx="1608582" cy="246221"/>
              </a:xfrm>
              <a:prstGeom prst="rect">
                <a:avLst/>
              </a:prstGeom>
              <a:blipFill>
                <a:blip r:embed="rId18"/>
                <a:stretch>
                  <a:fillRect l="-2652" t="-2500" b="-2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Arc 36"/>
          <p:cNvSpPr/>
          <p:nvPr/>
        </p:nvSpPr>
        <p:spPr>
          <a:xfrm>
            <a:off x="5876762" y="3794189"/>
            <a:ext cx="287384" cy="396241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6122440" y="3682136"/>
            <a:ext cx="27552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Replace using the expressions above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9" name="Arc 38"/>
          <p:cNvSpPr/>
          <p:nvPr/>
        </p:nvSpPr>
        <p:spPr>
          <a:xfrm>
            <a:off x="5887119" y="4354962"/>
            <a:ext cx="287384" cy="396241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6088410" y="4376074"/>
            <a:ext cx="1981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Square the fraction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" name="Arc 42"/>
          <p:cNvSpPr/>
          <p:nvPr/>
        </p:nvSpPr>
        <p:spPr>
          <a:xfrm>
            <a:off x="6075030" y="4897980"/>
            <a:ext cx="287384" cy="396241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276321" y="4954603"/>
                <a:ext cx="187338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Multiply all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6321" y="4954603"/>
                <a:ext cx="1873380" cy="307777"/>
              </a:xfrm>
              <a:prstGeom prst="rect">
                <a:avLst/>
              </a:prstGeom>
              <a:blipFill>
                <a:blip r:embed="rId19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rc 44"/>
          <p:cNvSpPr/>
          <p:nvPr/>
        </p:nvSpPr>
        <p:spPr>
          <a:xfrm>
            <a:off x="6635803" y="5378854"/>
            <a:ext cx="287384" cy="396241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810461" y="5444354"/>
                <a:ext cx="14546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Subtract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0461" y="5444354"/>
                <a:ext cx="1454650" cy="307777"/>
              </a:xfrm>
              <a:prstGeom prst="rect">
                <a:avLst/>
              </a:prstGeom>
              <a:blipFill>
                <a:blip r:embed="rId20"/>
                <a:stretch>
                  <a:fillRect t="-3922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46"/>
          <p:cNvSpPr/>
          <p:nvPr/>
        </p:nvSpPr>
        <p:spPr>
          <a:xfrm>
            <a:off x="6850347" y="5886361"/>
            <a:ext cx="287384" cy="396241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7069391" y="5898595"/>
            <a:ext cx="1905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right side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4495229" y="1627237"/>
            <a:ext cx="822496" cy="20156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310277" y="3590682"/>
            <a:ext cx="563564" cy="24447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5021971" y="3583284"/>
            <a:ext cx="563564" cy="24447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5849073" y="2661486"/>
            <a:ext cx="960099" cy="47233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4536658" y="4092271"/>
            <a:ext cx="275039" cy="27554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5008655" y="3978340"/>
            <a:ext cx="539889" cy="48712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6495663" y="1994182"/>
            <a:ext cx="384531" cy="18972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6479388" y="2379216"/>
            <a:ext cx="169988" cy="17903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2878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19" grpId="0"/>
      <p:bldP spid="20" grpId="0"/>
      <p:bldP spid="21" grpId="0"/>
      <p:bldP spid="22" grpId="0"/>
      <p:bldP spid="23" grpId="0" animBg="1"/>
      <p:bldP spid="24" grpId="0"/>
      <p:bldP spid="25" grpId="0" animBg="1"/>
      <p:bldP spid="26" grpId="0"/>
      <p:bldP spid="28" grpId="0" animBg="1"/>
      <p:bldP spid="29" grpId="0"/>
      <p:bldP spid="30" grpId="0" animBg="1"/>
      <p:bldP spid="31" grpId="0"/>
      <p:bldP spid="32" grpId="0"/>
      <p:bldP spid="33" grpId="0"/>
      <p:bldP spid="34" grpId="0"/>
      <p:bldP spid="35" grpId="0"/>
      <p:bldP spid="36" grpId="0"/>
      <p:bldP spid="37" grpId="0" animBg="1"/>
      <p:bldP spid="38" grpId="0"/>
      <p:bldP spid="39" grpId="0" animBg="1"/>
      <p:bldP spid="40" grpId="0"/>
      <p:bldP spid="43" grpId="0" animBg="1"/>
      <p:bldP spid="44" grpId="0"/>
      <p:bldP spid="45" grpId="0" animBg="1"/>
      <p:bldP spid="46" grpId="0"/>
      <p:bldP spid="47" grpId="0" animBg="1"/>
      <p:bldP spid="48" grpId="0"/>
      <p:bldP spid="49" grpId="0" animBg="1"/>
      <p:bldP spid="49" grpId="1" animBg="1"/>
      <p:bldP spid="49" grpId="2" animBg="1"/>
      <p:bldP spid="49" grpId="3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482340" cy="4525963"/>
              </a:xfrm>
            </p:spPr>
            <p:txBody>
              <a:bodyPr/>
              <a:lstStyle/>
              <a:p>
                <a:pPr marL="0" indent="0" algn="ctr" eaLnBrk="1" hangingPunct="1">
                  <a:buFontTx/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can use the trigonometric identities to convert trigonometric parametric equations into their Cartesian form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A curve has parametric equations: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𝑠𝑖𝑛𝑡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Find a Cartesian equation of the curve in the form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stating the value of the constant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.</a:t>
                </a:r>
              </a:p>
              <a:p>
                <a:pPr marL="342900" indent="-34290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Write down the range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482340" cy="4525963"/>
              </a:xfrm>
              <a:blipFill>
                <a:blip r:embed="rId2"/>
                <a:stretch>
                  <a:fillRect t="-809" r="-24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Parametric Equations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8B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0" y="0"/>
                <a:ext cx="1832681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832681" cy="276999"/>
              </a:xfrm>
              <a:prstGeom prst="rect">
                <a:avLst/>
              </a:prstGeom>
              <a:blipFill>
                <a:blip r:embed="rId3"/>
                <a:stretch>
                  <a:fillRect l="-1967" r="-1639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07504" y="5877272"/>
                <a:ext cx="3744415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As before, you can find expressions for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𝑠𝑖𝑛𝑥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𝑐𝑜𝑠𝑥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replace them in the identity above…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5877272"/>
                <a:ext cx="3744415" cy="738664"/>
              </a:xfrm>
              <a:prstGeom prst="rect">
                <a:avLst/>
              </a:prstGeom>
              <a:blipFill>
                <a:blip r:embed="rId4"/>
                <a:stretch>
                  <a:fillRect t="-1653" r="-1140" b="-82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830280" y="0"/>
                <a:ext cx="1861151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𝑠𝑖𝑛𝑡𝑐𝑜𝑠𝑡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0280" y="0"/>
                <a:ext cx="1861151" cy="276999"/>
              </a:xfrm>
              <a:prstGeom prst="rect">
                <a:avLst/>
              </a:prstGeom>
              <a:blipFill>
                <a:blip r:embed="rId5"/>
                <a:stretch>
                  <a:fillRect l="-1935" r="-1935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644669" y="1605888"/>
                <a:ext cx="1608582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669" y="1605888"/>
                <a:ext cx="1608582" cy="246221"/>
              </a:xfrm>
              <a:prstGeom prst="rect">
                <a:avLst/>
              </a:prstGeom>
              <a:blipFill>
                <a:blip r:embed="rId6"/>
                <a:stretch>
                  <a:fillRect l="-2652" b="-2195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46"/>
          <p:cNvSpPr/>
          <p:nvPr/>
        </p:nvSpPr>
        <p:spPr>
          <a:xfrm>
            <a:off x="6232038" y="1793333"/>
            <a:ext cx="287384" cy="396241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6454084" y="1812964"/>
            <a:ext cx="22283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Square root both sides 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4749172" y="2015191"/>
                <a:ext cx="1605761" cy="29815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m:rPr>
                              <m:nor/>
                            </m:rPr>
                            <a:rPr lang="en-GB" sz="1600" dirty="0"/>
                            <m:t> 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9172" y="2015191"/>
                <a:ext cx="1605761" cy="298159"/>
              </a:xfrm>
              <a:prstGeom prst="rect">
                <a:avLst/>
              </a:prstGeom>
              <a:blipFill>
                <a:blip r:embed="rId7"/>
                <a:stretch>
                  <a:fillRect l="-2662" b="-2291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Box 58"/>
          <p:cNvSpPr txBox="1"/>
          <p:nvPr/>
        </p:nvSpPr>
        <p:spPr>
          <a:xfrm>
            <a:off x="4066903" y="2487878"/>
            <a:ext cx="4807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Check that the right side would square and give the correct expression which we had previously!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01439" y="5084962"/>
                <a:ext cx="1605761" cy="29815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d>
                            <m:dPr>
                              <m:ctrlPr>
                                <a:rPr lang="en-US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m:rPr>
                              <m:nor/>
                            </m:rPr>
                            <a:rPr lang="en-GB" sz="1600" dirty="0">
                              <a:solidFill>
                                <a:srgbClr val="FF0000"/>
                              </a:solidFill>
                            </a:rPr>
                            <m:t> </m:t>
                          </m:r>
                        </m:e>
                      </m:rad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439" y="5084962"/>
                <a:ext cx="1605761" cy="298159"/>
              </a:xfrm>
              <a:prstGeom prst="rect">
                <a:avLst/>
              </a:prstGeom>
              <a:blipFill>
                <a:blip r:embed="rId8"/>
                <a:stretch>
                  <a:fillRect l="-2662" b="-2040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0726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57" grpId="0"/>
      <p:bldP spid="58" grpId="0"/>
      <p:bldP spid="59" grpId="0"/>
      <p:bldP spid="6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482340" cy="4525963"/>
              </a:xfrm>
            </p:spPr>
            <p:txBody>
              <a:bodyPr/>
              <a:lstStyle/>
              <a:p>
                <a:pPr marL="0" indent="0" algn="ctr" eaLnBrk="1" hangingPunct="1">
                  <a:buFontTx/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can use the trigonometric identities to convert trigonometric parametric equations into their Cartesian form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A curve has parametric equations: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𝑠𝑖𝑛𝑡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Find a Cartesian equation of the curve in the form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stating the value of the constant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.</a:t>
                </a:r>
              </a:p>
              <a:p>
                <a:pPr marL="342900" indent="-34290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Write down the range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482340" cy="4525963"/>
              </a:xfrm>
              <a:blipFill>
                <a:blip r:embed="rId2"/>
                <a:stretch>
                  <a:fillRect t="-809" r="-24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Parametric Equations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8B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0" y="0"/>
                <a:ext cx="1832681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832681" cy="276999"/>
              </a:xfrm>
              <a:prstGeom prst="rect">
                <a:avLst/>
              </a:prstGeom>
              <a:blipFill>
                <a:blip r:embed="rId3"/>
                <a:stretch>
                  <a:fillRect l="-1967" r="-1639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07504" y="5877272"/>
                <a:ext cx="3744415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As before, you can find expressions for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𝑠𝑖𝑛𝑥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𝑐𝑜𝑠𝑥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replace them in the identity above…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5877272"/>
                <a:ext cx="3744415" cy="738664"/>
              </a:xfrm>
              <a:prstGeom prst="rect">
                <a:avLst/>
              </a:prstGeom>
              <a:blipFill>
                <a:blip r:embed="rId4"/>
                <a:stretch>
                  <a:fillRect t="-1653" r="-1140" b="-82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830280" y="0"/>
                <a:ext cx="1861151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𝑠𝑖𝑛𝑡𝑐𝑜𝑠𝑡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0280" y="0"/>
                <a:ext cx="1861151" cy="276999"/>
              </a:xfrm>
              <a:prstGeom prst="rect">
                <a:avLst/>
              </a:prstGeom>
              <a:blipFill>
                <a:blip r:embed="rId5"/>
                <a:stretch>
                  <a:fillRect l="-1935" r="-1935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034100" y="1593922"/>
                <a:ext cx="487020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To find the domain, consider what values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can take, for the given values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…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4100" y="1593922"/>
                <a:ext cx="4870204" cy="523220"/>
              </a:xfrm>
              <a:prstGeom prst="rect">
                <a:avLst/>
              </a:prstGeom>
              <a:blipFill>
                <a:blip r:embed="rId6"/>
                <a:stretch>
                  <a:fillRect t="-1163" r="-1001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273336" y="2325949"/>
                <a:ext cx="79367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𝑠𝑖𝑛𝑡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336" y="2325949"/>
                <a:ext cx="793679" cy="246221"/>
              </a:xfrm>
              <a:prstGeom prst="rect">
                <a:avLst/>
              </a:prstGeom>
              <a:blipFill>
                <a:blip r:embed="rId7"/>
                <a:stretch>
                  <a:fillRect l="-3077" r="-4615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400799" y="2254929"/>
                <a:ext cx="1109599" cy="4184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799" y="2254929"/>
                <a:ext cx="1109599" cy="418448"/>
              </a:xfrm>
              <a:prstGeom prst="rect">
                <a:avLst/>
              </a:prstGeom>
              <a:blipFill>
                <a:blip r:embed="rId8"/>
                <a:stretch>
                  <a:fillRect r="-2747" b="-144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Line 40"/>
          <p:cNvSpPr>
            <a:spLocks noChangeShapeType="1"/>
          </p:cNvSpPr>
          <p:nvPr/>
        </p:nvSpPr>
        <p:spPr bwMode="auto">
          <a:xfrm>
            <a:off x="6410311" y="3174012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" name="Line 41"/>
          <p:cNvSpPr>
            <a:spLocks noChangeShapeType="1"/>
          </p:cNvSpPr>
          <p:nvPr/>
        </p:nvSpPr>
        <p:spPr bwMode="auto">
          <a:xfrm>
            <a:off x="5035860" y="3478812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" name="Line 42"/>
          <p:cNvSpPr>
            <a:spLocks noChangeShapeType="1"/>
          </p:cNvSpPr>
          <p:nvPr/>
        </p:nvSpPr>
        <p:spPr bwMode="auto">
          <a:xfrm>
            <a:off x="5721660" y="3402612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" name="Line 43"/>
          <p:cNvSpPr>
            <a:spLocks noChangeShapeType="1"/>
          </p:cNvSpPr>
          <p:nvPr/>
        </p:nvSpPr>
        <p:spPr bwMode="auto">
          <a:xfrm>
            <a:off x="6407460" y="3402612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" name="Line 44"/>
          <p:cNvSpPr>
            <a:spLocks noChangeShapeType="1"/>
          </p:cNvSpPr>
          <p:nvPr/>
        </p:nvSpPr>
        <p:spPr bwMode="auto">
          <a:xfrm>
            <a:off x="7093260" y="3402612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" name="Line 45"/>
          <p:cNvSpPr>
            <a:spLocks noChangeShapeType="1"/>
          </p:cNvSpPr>
          <p:nvPr/>
        </p:nvSpPr>
        <p:spPr bwMode="auto">
          <a:xfrm>
            <a:off x="7779060" y="3402612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" name="Arc 60"/>
          <p:cNvSpPr>
            <a:spLocks/>
          </p:cNvSpPr>
          <p:nvPr/>
        </p:nvSpPr>
        <p:spPr bwMode="auto">
          <a:xfrm>
            <a:off x="7088821" y="3182890"/>
            <a:ext cx="677863" cy="914400"/>
          </a:xfrm>
          <a:custGeom>
            <a:avLst/>
            <a:gdLst>
              <a:gd name="G0" fmla="+- 225 0 0"/>
              <a:gd name="G1" fmla="+- 21600 0 0"/>
              <a:gd name="G2" fmla="+- 21600 0 0"/>
              <a:gd name="T0" fmla="*/ 0 w 16013"/>
              <a:gd name="T1" fmla="*/ 1 h 21600"/>
              <a:gd name="T2" fmla="*/ 16013 w 16013"/>
              <a:gd name="T3" fmla="*/ 6859 h 21600"/>
              <a:gd name="T4" fmla="*/ 225 w 1601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013" h="21600" fill="none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</a:path>
              <a:path w="16013" h="21600" stroke="0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  <a:lnTo>
                  <a:pt x="225" y="2160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" name="Arc 61"/>
          <p:cNvSpPr>
            <a:spLocks/>
          </p:cNvSpPr>
          <p:nvPr/>
        </p:nvSpPr>
        <p:spPr bwMode="auto">
          <a:xfrm flipH="1">
            <a:off x="6403021" y="3182890"/>
            <a:ext cx="696913" cy="914400"/>
          </a:xfrm>
          <a:custGeom>
            <a:avLst/>
            <a:gdLst>
              <a:gd name="G0" fmla="+- 682 0 0"/>
              <a:gd name="G1" fmla="+- 21600 0 0"/>
              <a:gd name="G2" fmla="+- 21600 0 0"/>
              <a:gd name="T0" fmla="*/ 0 w 16470"/>
              <a:gd name="T1" fmla="*/ 11 h 21600"/>
              <a:gd name="T2" fmla="*/ 16470 w 16470"/>
              <a:gd name="T3" fmla="*/ 6859 h 21600"/>
              <a:gd name="T4" fmla="*/ 682 w 1647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" name="Arc 63"/>
          <p:cNvSpPr>
            <a:spLocks/>
          </p:cNvSpPr>
          <p:nvPr/>
        </p:nvSpPr>
        <p:spPr bwMode="auto">
          <a:xfrm flipH="1" flipV="1">
            <a:off x="5058054" y="2860335"/>
            <a:ext cx="687388" cy="914400"/>
          </a:xfrm>
          <a:custGeom>
            <a:avLst/>
            <a:gdLst>
              <a:gd name="G0" fmla="+- 446 0 0"/>
              <a:gd name="G1" fmla="+- 21600 0 0"/>
              <a:gd name="G2" fmla="+- 21600 0 0"/>
              <a:gd name="T0" fmla="*/ 0 w 16234"/>
              <a:gd name="T1" fmla="*/ 5 h 21600"/>
              <a:gd name="T2" fmla="*/ 16234 w 16234"/>
              <a:gd name="T3" fmla="*/ 6859 h 21600"/>
              <a:gd name="T4" fmla="*/ 446 w 16234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234" h="21600" fill="none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</a:path>
              <a:path w="16234" h="21600" stroke="0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  <a:lnTo>
                  <a:pt x="446" y="2160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" name="Arc 64"/>
          <p:cNvSpPr>
            <a:spLocks/>
          </p:cNvSpPr>
          <p:nvPr/>
        </p:nvSpPr>
        <p:spPr bwMode="auto">
          <a:xfrm flipV="1">
            <a:off x="5743854" y="2860335"/>
            <a:ext cx="668338" cy="914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5788"/>
              <a:gd name="T1" fmla="*/ 0 h 21600"/>
              <a:gd name="T2" fmla="*/ 15788 w 15788"/>
              <a:gd name="T3" fmla="*/ 6859 h 21600"/>
              <a:gd name="T4" fmla="*/ 0 w 1578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" name="Text Box 69"/>
          <p:cNvSpPr txBox="1">
            <a:spLocks noChangeArrowheads="1"/>
          </p:cNvSpPr>
          <p:nvPr/>
        </p:nvSpPr>
        <p:spPr bwMode="auto">
          <a:xfrm>
            <a:off x="5541640" y="3534052"/>
            <a:ext cx="52133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dirty="0">
                <a:latin typeface="Comic Sans MS" pitchFamily="66" charset="0"/>
              </a:rPr>
              <a:t>-</a:t>
            </a:r>
            <a:r>
              <a:rPr lang="en-GB" sz="1200" baseline="30000" dirty="0">
                <a:latin typeface="Comic Sans MS" pitchFamily="66" charset="0"/>
              </a:rPr>
              <a:t>π</a:t>
            </a:r>
            <a:r>
              <a:rPr lang="en-GB" sz="1200" dirty="0">
                <a:latin typeface="Comic Sans MS" pitchFamily="66" charset="0"/>
              </a:rPr>
              <a:t>/</a:t>
            </a:r>
            <a:r>
              <a:rPr lang="en-GB" sz="1200" baseline="-25000" dirty="0">
                <a:latin typeface="Comic Sans MS" pitchFamily="66" charset="0"/>
              </a:rPr>
              <a:t>2</a:t>
            </a:r>
          </a:p>
        </p:txBody>
      </p:sp>
      <p:sp>
        <p:nvSpPr>
          <p:cNvPr id="29" name="Text Box 73"/>
          <p:cNvSpPr txBox="1">
            <a:spLocks noChangeArrowheads="1"/>
          </p:cNvSpPr>
          <p:nvPr/>
        </p:nvSpPr>
        <p:spPr bwMode="auto">
          <a:xfrm>
            <a:off x="6899928" y="3525175"/>
            <a:ext cx="61206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 baseline="30000" dirty="0">
                <a:latin typeface="Comic Sans MS" pitchFamily="66" charset="0"/>
              </a:rPr>
              <a:t>π</a:t>
            </a:r>
            <a:r>
              <a:rPr lang="en-GB" sz="1200" dirty="0">
                <a:latin typeface="Comic Sans MS" pitchFamily="66" charset="0"/>
              </a:rPr>
              <a:t>/</a:t>
            </a:r>
            <a:r>
              <a:rPr lang="en-GB" sz="1200" baseline="-25000" dirty="0">
                <a:latin typeface="Comic Sans MS" pitchFamily="66" charset="0"/>
              </a:rPr>
              <a:t>2</a:t>
            </a:r>
          </a:p>
        </p:txBody>
      </p:sp>
      <p:sp>
        <p:nvSpPr>
          <p:cNvPr id="31" name="Text Box 74"/>
          <p:cNvSpPr txBox="1">
            <a:spLocks noChangeArrowheads="1"/>
          </p:cNvSpPr>
          <p:nvPr/>
        </p:nvSpPr>
        <p:spPr bwMode="auto">
          <a:xfrm>
            <a:off x="7637763" y="3498542"/>
            <a:ext cx="396044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 dirty="0">
                <a:latin typeface="Comic Sans MS" pitchFamily="66" charset="0"/>
              </a:rPr>
              <a:t>π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32" name="Text Box 69"/>
          <p:cNvSpPr txBox="1">
            <a:spLocks noChangeArrowheads="1"/>
          </p:cNvSpPr>
          <p:nvPr/>
        </p:nvSpPr>
        <p:spPr bwMode="auto">
          <a:xfrm>
            <a:off x="6214860" y="3057615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dirty="0">
                <a:latin typeface="Comic Sans MS" pitchFamily="66" charset="0"/>
              </a:rPr>
              <a:t>1</a:t>
            </a:r>
          </a:p>
        </p:txBody>
      </p:sp>
      <p:sp>
        <p:nvSpPr>
          <p:cNvPr id="33" name="Text Box 69"/>
          <p:cNvSpPr txBox="1">
            <a:spLocks noChangeArrowheads="1"/>
          </p:cNvSpPr>
          <p:nvPr/>
        </p:nvSpPr>
        <p:spPr bwMode="auto">
          <a:xfrm>
            <a:off x="6169979" y="3649955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dirty="0">
                <a:latin typeface="Comic Sans MS" pitchFamily="66" charset="0"/>
              </a:rPr>
              <a:t>-1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7543963" y="3075371"/>
                <a:ext cx="89056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𝑠𝑖𝑛𝑡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963" y="3075371"/>
                <a:ext cx="890565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 Box 74"/>
          <p:cNvSpPr txBox="1">
            <a:spLocks noChangeArrowheads="1"/>
          </p:cNvSpPr>
          <p:nvPr/>
        </p:nvSpPr>
        <p:spPr bwMode="auto">
          <a:xfrm>
            <a:off x="4823541" y="3427521"/>
            <a:ext cx="396044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>
                <a:latin typeface="Comic Sans MS" pitchFamily="66" charset="0"/>
              </a:rPr>
              <a:t>-</a:t>
            </a:r>
            <a:r>
              <a:rPr lang="el-GR" sz="1200" dirty="0">
                <a:latin typeface="Comic Sans MS" pitchFamily="66" charset="0"/>
              </a:rPr>
              <a:t>π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087367" y="4372632"/>
                <a:ext cx="4870204" cy="5935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if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can range from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(inclusive), then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can range from -1 to 1 (inclusive) 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367" y="4372632"/>
                <a:ext cx="4870204" cy="593560"/>
              </a:xfrm>
              <a:prstGeom prst="rect">
                <a:avLst/>
              </a:prstGeom>
              <a:blipFill>
                <a:blip r:embed="rId10"/>
                <a:stretch>
                  <a:fillRect b="-91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274932" y="2906695"/>
                <a:ext cx="3391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4932" y="2906695"/>
                <a:ext cx="339195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7744239" y="3315068"/>
                <a:ext cx="31245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4239" y="3315068"/>
                <a:ext cx="312457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5726096" y="3000654"/>
            <a:ext cx="1" cy="994298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7094737" y="3019889"/>
            <a:ext cx="1" cy="994298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 useBgFill="1">
            <p:nvSpPr>
              <p:cNvPr id="9" name="TextBox 8"/>
              <p:cNvSpPr txBox="1"/>
              <p:nvPr/>
            </p:nvSpPr>
            <p:spPr>
              <a:xfrm>
                <a:off x="5450550" y="3958764"/>
                <a:ext cx="536685" cy="313740"/>
              </a:xfrm>
              <a:prstGeom prst="rect">
                <a:avLst/>
              </a:prstGeom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 useBgFill="1"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0550" y="3958764"/>
                <a:ext cx="536685" cy="313740"/>
              </a:xfrm>
              <a:prstGeom prst="rect">
                <a:avLst/>
              </a:prstGeom>
              <a:blipFill>
                <a:blip r:embed="rId13"/>
                <a:stretch>
                  <a:fillRect l="-5682" r="-4545" b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 useBgFill="1">
            <p:nvSpPr>
              <p:cNvPr id="44" name="TextBox 43"/>
              <p:cNvSpPr txBox="1"/>
              <p:nvPr/>
            </p:nvSpPr>
            <p:spPr>
              <a:xfrm>
                <a:off x="6871948" y="3969121"/>
                <a:ext cx="395621" cy="313740"/>
              </a:xfrm>
              <a:prstGeom prst="rect">
                <a:avLst/>
              </a:prstGeom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 useBgFill="1"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1948" y="3969121"/>
                <a:ext cx="395621" cy="313740"/>
              </a:xfrm>
              <a:prstGeom prst="rect">
                <a:avLst/>
              </a:prstGeom>
              <a:blipFill>
                <a:blip r:embed="rId14"/>
                <a:stretch>
                  <a:fillRect l="-7692" r="-6154" b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01439" y="5084962"/>
                <a:ext cx="1605761" cy="29815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d>
                            <m:dPr>
                              <m:ctrlPr>
                                <a:rPr lang="en-US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m:rPr>
                              <m:nor/>
                            </m:rPr>
                            <a:rPr lang="en-GB" sz="1600" dirty="0">
                              <a:solidFill>
                                <a:srgbClr val="FF0000"/>
                              </a:solidFill>
                            </a:rPr>
                            <m:t> </m:t>
                          </m:r>
                        </m:e>
                      </m:rad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439" y="5084962"/>
                <a:ext cx="1605761" cy="298159"/>
              </a:xfrm>
              <a:prstGeom prst="rect">
                <a:avLst/>
              </a:prstGeom>
              <a:blipFill>
                <a:blip r:embed="rId15"/>
                <a:stretch>
                  <a:fillRect l="-2662" b="-2040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021004" y="5031696"/>
                <a:ext cx="1079013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≤1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1004" y="5031696"/>
                <a:ext cx="1079013" cy="246221"/>
              </a:xfrm>
              <a:prstGeom prst="rect">
                <a:avLst/>
              </a:prstGeom>
              <a:blipFill>
                <a:blip r:embed="rId16"/>
                <a:stretch>
                  <a:fillRect l="-565" r="-3390" b="-48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178452" y="5130830"/>
                <a:ext cx="1079013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≤1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8452" y="5130830"/>
                <a:ext cx="1079013" cy="246221"/>
              </a:xfrm>
              <a:prstGeom prst="rect">
                <a:avLst/>
              </a:prstGeom>
              <a:blipFill>
                <a:blip r:embed="rId17"/>
                <a:stretch>
                  <a:fillRect r="-3955" b="-7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2046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6" grpId="0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/>
      <p:bldP spid="29" grpId="0"/>
      <p:bldP spid="31" grpId="0"/>
      <p:bldP spid="32" grpId="0"/>
      <p:bldP spid="33" grpId="0"/>
      <p:bldP spid="34" grpId="0"/>
      <p:bldP spid="37" grpId="0"/>
      <p:bldP spid="38" grpId="0"/>
      <p:bldP spid="39" grpId="0"/>
      <p:bldP spid="40" grpId="0"/>
      <p:bldP spid="9" grpId="0" animBg="1"/>
      <p:bldP spid="44" grpId="0" animBg="1"/>
      <p:bldP spid="46" grpId="0"/>
      <p:bldP spid="4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482340" cy="4525963"/>
              </a:xfrm>
            </p:spPr>
            <p:txBody>
              <a:bodyPr/>
              <a:lstStyle/>
              <a:p>
                <a:pPr marL="0" indent="0" algn="ctr" eaLnBrk="1" hangingPunct="1">
                  <a:buFontTx/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can use the trigonometric identities to convert trigonometric parametric equations into their Cartesian form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A curve has parametric equations: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𝑠𝑖𝑛𝑡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Find a Cartesian equation of the curve in the form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stating the value of the constant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.</a:t>
                </a:r>
              </a:p>
              <a:p>
                <a:pPr marL="342900" indent="-34290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Write down the range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482340" cy="4525963"/>
              </a:xfrm>
              <a:blipFill>
                <a:blip r:embed="rId2"/>
                <a:stretch>
                  <a:fillRect t="-809" r="-24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Parametric Equations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8B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0" y="0"/>
                <a:ext cx="1832681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832681" cy="276999"/>
              </a:xfrm>
              <a:prstGeom prst="rect">
                <a:avLst/>
              </a:prstGeom>
              <a:blipFill>
                <a:blip r:embed="rId3"/>
                <a:stretch>
                  <a:fillRect l="-1967" r="-1639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830280" y="0"/>
                <a:ext cx="1861151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𝑠𝑖𝑛𝑡𝑐𝑜𝑠𝑡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0280" y="0"/>
                <a:ext cx="1861151" cy="276999"/>
              </a:xfrm>
              <a:prstGeom prst="rect">
                <a:avLst/>
              </a:prstGeom>
              <a:blipFill>
                <a:blip r:embed="rId4"/>
                <a:stretch>
                  <a:fillRect l="-1935" r="-1935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01439" y="5084962"/>
                <a:ext cx="1605761" cy="29815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d>
                            <m:dPr>
                              <m:ctrlPr>
                                <a:rPr lang="en-US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m:rPr>
                              <m:nor/>
                            </m:rPr>
                            <a:rPr lang="en-GB" sz="1600" dirty="0">
                              <a:solidFill>
                                <a:srgbClr val="FF0000"/>
                              </a:solidFill>
                            </a:rPr>
                            <m:t> </m:t>
                          </m:r>
                        </m:e>
                      </m:rad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439" y="5084962"/>
                <a:ext cx="1605761" cy="298159"/>
              </a:xfrm>
              <a:prstGeom prst="rect">
                <a:avLst/>
              </a:prstGeom>
              <a:blipFill>
                <a:blip r:embed="rId5"/>
                <a:stretch>
                  <a:fillRect l="-2662" b="-2040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178452" y="5130830"/>
                <a:ext cx="1079013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≤1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8452" y="5130830"/>
                <a:ext cx="1079013" cy="246221"/>
              </a:xfrm>
              <a:prstGeom prst="rect">
                <a:avLst/>
              </a:prstGeom>
              <a:blipFill>
                <a:blip r:embed="rId6"/>
                <a:stretch>
                  <a:fillRect r="-3955" b="-7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034100" y="1593922"/>
                <a:ext cx="487020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To find the range, consider what values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can take, for the given values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…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4100" y="1593922"/>
                <a:ext cx="4870204" cy="523220"/>
              </a:xfrm>
              <a:prstGeom prst="rect">
                <a:avLst/>
              </a:prstGeom>
              <a:blipFill>
                <a:blip r:embed="rId7"/>
                <a:stretch>
                  <a:fillRect t="-1163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273336" y="2325949"/>
                <a:ext cx="90749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336" y="2325949"/>
                <a:ext cx="907493" cy="246221"/>
              </a:xfrm>
              <a:prstGeom prst="rect">
                <a:avLst/>
              </a:prstGeom>
              <a:blipFill>
                <a:blip r:embed="rId8"/>
                <a:stretch>
                  <a:fillRect l="-5369" r="-3356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400799" y="2254929"/>
                <a:ext cx="1109599" cy="4184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799" y="2254929"/>
                <a:ext cx="1109599" cy="418448"/>
              </a:xfrm>
              <a:prstGeom prst="rect">
                <a:avLst/>
              </a:prstGeom>
              <a:blipFill>
                <a:blip r:embed="rId9"/>
                <a:stretch>
                  <a:fillRect r="-2747" b="-144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Line 40"/>
          <p:cNvSpPr>
            <a:spLocks noChangeShapeType="1"/>
          </p:cNvSpPr>
          <p:nvPr/>
        </p:nvSpPr>
        <p:spPr bwMode="auto">
          <a:xfrm>
            <a:off x="6410311" y="3174012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" name="Line 41"/>
          <p:cNvSpPr>
            <a:spLocks noChangeShapeType="1"/>
          </p:cNvSpPr>
          <p:nvPr/>
        </p:nvSpPr>
        <p:spPr bwMode="auto">
          <a:xfrm>
            <a:off x="5035860" y="3478812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3" name="Line 42"/>
          <p:cNvSpPr>
            <a:spLocks noChangeShapeType="1"/>
          </p:cNvSpPr>
          <p:nvPr/>
        </p:nvSpPr>
        <p:spPr bwMode="auto">
          <a:xfrm>
            <a:off x="5721660" y="3402612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" name="Line 43"/>
          <p:cNvSpPr>
            <a:spLocks noChangeShapeType="1"/>
          </p:cNvSpPr>
          <p:nvPr/>
        </p:nvSpPr>
        <p:spPr bwMode="auto">
          <a:xfrm>
            <a:off x="6407460" y="3402612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" name="Line 44"/>
          <p:cNvSpPr>
            <a:spLocks noChangeShapeType="1"/>
          </p:cNvSpPr>
          <p:nvPr/>
        </p:nvSpPr>
        <p:spPr bwMode="auto">
          <a:xfrm>
            <a:off x="7093260" y="3402612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6" name="Line 45"/>
          <p:cNvSpPr>
            <a:spLocks noChangeShapeType="1"/>
          </p:cNvSpPr>
          <p:nvPr/>
        </p:nvSpPr>
        <p:spPr bwMode="auto">
          <a:xfrm>
            <a:off x="7779060" y="3402612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6" name="Group 5"/>
          <p:cNvGrpSpPr/>
          <p:nvPr/>
        </p:nvGrpSpPr>
        <p:grpSpPr>
          <a:xfrm>
            <a:off x="6411730" y="3182890"/>
            <a:ext cx="677048" cy="914400"/>
            <a:chOff x="6411729" y="3182890"/>
            <a:chExt cx="1363663" cy="914400"/>
          </a:xfrm>
        </p:grpSpPr>
        <p:sp>
          <p:nvSpPr>
            <p:cNvPr id="57" name="Arc 60"/>
            <p:cNvSpPr>
              <a:spLocks/>
            </p:cNvSpPr>
            <p:nvPr/>
          </p:nvSpPr>
          <p:spPr bwMode="auto">
            <a:xfrm>
              <a:off x="7097529" y="3182890"/>
              <a:ext cx="677863" cy="914400"/>
            </a:xfrm>
            <a:custGeom>
              <a:avLst/>
              <a:gdLst>
                <a:gd name="G0" fmla="+- 225 0 0"/>
                <a:gd name="G1" fmla="+- 21600 0 0"/>
                <a:gd name="G2" fmla="+- 21600 0 0"/>
                <a:gd name="T0" fmla="*/ 0 w 16013"/>
                <a:gd name="T1" fmla="*/ 1 h 21600"/>
                <a:gd name="T2" fmla="*/ 16013 w 16013"/>
                <a:gd name="T3" fmla="*/ 6859 h 21600"/>
                <a:gd name="T4" fmla="*/ 225 w 16013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013" h="21600" fill="none" extrusionOk="0">
                  <a:moveTo>
                    <a:pt x="0" y="1"/>
                  </a:moveTo>
                  <a:cubicBezTo>
                    <a:pt x="74" y="0"/>
                    <a:pt x="149" y="-1"/>
                    <a:pt x="225" y="0"/>
                  </a:cubicBezTo>
                  <a:cubicBezTo>
                    <a:pt x="6210" y="0"/>
                    <a:pt x="11928" y="2483"/>
                    <a:pt x="16013" y="6858"/>
                  </a:cubicBezTo>
                </a:path>
                <a:path w="16013" h="21600" stroke="0" extrusionOk="0">
                  <a:moveTo>
                    <a:pt x="0" y="1"/>
                  </a:moveTo>
                  <a:cubicBezTo>
                    <a:pt x="74" y="0"/>
                    <a:pt x="149" y="-1"/>
                    <a:pt x="225" y="0"/>
                  </a:cubicBezTo>
                  <a:cubicBezTo>
                    <a:pt x="6210" y="0"/>
                    <a:pt x="11928" y="2483"/>
                    <a:pt x="16013" y="6858"/>
                  </a:cubicBezTo>
                  <a:lnTo>
                    <a:pt x="225" y="21600"/>
                  </a:lnTo>
                  <a:close/>
                </a:path>
              </a:pathLst>
            </a:cu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8" name="Arc 61"/>
            <p:cNvSpPr>
              <a:spLocks/>
            </p:cNvSpPr>
            <p:nvPr/>
          </p:nvSpPr>
          <p:spPr bwMode="auto">
            <a:xfrm flipH="1">
              <a:off x="6411729" y="3182890"/>
              <a:ext cx="696913" cy="914400"/>
            </a:xfrm>
            <a:custGeom>
              <a:avLst/>
              <a:gdLst>
                <a:gd name="G0" fmla="+- 682 0 0"/>
                <a:gd name="G1" fmla="+- 21600 0 0"/>
                <a:gd name="G2" fmla="+- 21600 0 0"/>
                <a:gd name="T0" fmla="*/ 0 w 16470"/>
                <a:gd name="T1" fmla="*/ 11 h 21600"/>
                <a:gd name="T2" fmla="*/ 16470 w 16470"/>
                <a:gd name="T3" fmla="*/ 6859 h 21600"/>
                <a:gd name="T4" fmla="*/ 682 w 1647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70" h="21600" fill="none" extrusionOk="0">
                  <a:moveTo>
                    <a:pt x="-1" y="10"/>
                  </a:moveTo>
                  <a:cubicBezTo>
                    <a:pt x="227" y="3"/>
                    <a:pt x="454" y="-1"/>
                    <a:pt x="682" y="0"/>
                  </a:cubicBezTo>
                  <a:cubicBezTo>
                    <a:pt x="6667" y="0"/>
                    <a:pt x="12385" y="2483"/>
                    <a:pt x="16470" y="6858"/>
                  </a:cubicBezTo>
                </a:path>
                <a:path w="16470" h="21600" stroke="0" extrusionOk="0">
                  <a:moveTo>
                    <a:pt x="-1" y="10"/>
                  </a:moveTo>
                  <a:cubicBezTo>
                    <a:pt x="227" y="3"/>
                    <a:pt x="454" y="-1"/>
                    <a:pt x="682" y="0"/>
                  </a:cubicBezTo>
                  <a:cubicBezTo>
                    <a:pt x="6667" y="0"/>
                    <a:pt x="12385" y="2483"/>
                    <a:pt x="16470" y="6858"/>
                  </a:cubicBezTo>
                  <a:lnTo>
                    <a:pt x="682" y="21600"/>
                  </a:lnTo>
                  <a:close/>
                </a:path>
              </a:pathLst>
            </a:cu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5730240" y="2860335"/>
            <a:ext cx="681952" cy="914400"/>
            <a:chOff x="5058054" y="2860335"/>
            <a:chExt cx="1354138" cy="914400"/>
          </a:xfrm>
        </p:grpSpPr>
        <p:sp>
          <p:nvSpPr>
            <p:cNvPr id="59" name="Arc 63"/>
            <p:cNvSpPr>
              <a:spLocks/>
            </p:cNvSpPr>
            <p:nvPr/>
          </p:nvSpPr>
          <p:spPr bwMode="auto">
            <a:xfrm flipH="1" flipV="1">
              <a:off x="5058054" y="2860335"/>
              <a:ext cx="687388" cy="914400"/>
            </a:xfrm>
            <a:custGeom>
              <a:avLst/>
              <a:gdLst>
                <a:gd name="G0" fmla="+- 446 0 0"/>
                <a:gd name="G1" fmla="+- 21600 0 0"/>
                <a:gd name="G2" fmla="+- 21600 0 0"/>
                <a:gd name="T0" fmla="*/ 0 w 16234"/>
                <a:gd name="T1" fmla="*/ 5 h 21600"/>
                <a:gd name="T2" fmla="*/ 16234 w 16234"/>
                <a:gd name="T3" fmla="*/ 6859 h 21600"/>
                <a:gd name="T4" fmla="*/ 446 w 16234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234" h="21600" fill="none" extrusionOk="0">
                  <a:moveTo>
                    <a:pt x="-1" y="4"/>
                  </a:moveTo>
                  <a:cubicBezTo>
                    <a:pt x="148" y="1"/>
                    <a:pt x="297" y="-1"/>
                    <a:pt x="446" y="0"/>
                  </a:cubicBezTo>
                  <a:cubicBezTo>
                    <a:pt x="6431" y="0"/>
                    <a:pt x="12149" y="2483"/>
                    <a:pt x="16234" y="6858"/>
                  </a:cubicBezTo>
                </a:path>
                <a:path w="16234" h="21600" stroke="0" extrusionOk="0">
                  <a:moveTo>
                    <a:pt x="-1" y="4"/>
                  </a:moveTo>
                  <a:cubicBezTo>
                    <a:pt x="148" y="1"/>
                    <a:pt x="297" y="-1"/>
                    <a:pt x="446" y="0"/>
                  </a:cubicBezTo>
                  <a:cubicBezTo>
                    <a:pt x="6431" y="0"/>
                    <a:pt x="12149" y="2483"/>
                    <a:pt x="16234" y="6858"/>
                  </a:cubicBezTo>
                  <a:lnTo>
                    <a:pt x="446" y="21600"/>
                  </a:lnTo>
                  <a:close/>
                </a:path>
              </a:pathLst>
            </a:cu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0" name="Arc 64"/>
            <p:cNvSpPr>
              <a:spLocks/>
            </p:cNvSpPr>
            <p:nvPr/>
          </p:nvSpPr>
          <p:spPr bwMode="auto">
            <a:xfrm flipV="1">
              <a:off x="5743854" y="2860335"/>
              <a:ext cx="668338" cy="9144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15788"/>
                <a:gd name="T1" fmla="*/ 0 h 21600"/>
                <a:gd name="T2" fmla="*/ 15788 w 15788"/>
                <a:gd name="T3" fmla="*/ 6859 h 21600"/>
                <a:gd name="T4" fmla="*/ 0 w 15788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788" h="21600" fill="none" extrusionOk="0">
                  <a:moveTo>
                    <a:pt x="-1" y="0"/>
                  </a:moveTo>
                  <a:cubicBezTo>
                    <a:pt x="5985" y="0"/>
                    <a:pt x="11703" y="2483"/>
                    <a:pt x="15788" y="6858"/>
                  </a:cubicBezTo>
                </a:path>
                <a:path w="15788" h="21600" stroke="0" extrusionOk="0">
                  <a:moveTo>
                    <a:pt x="-1" y="0"/>
                  </a:moveTo>
                  <a:cubicBezTo>
                    <a:pt x="5985" y="0"/>
                    <a:pt x="11703" y="2483"/>
                    <a:pt x="15788" y="6858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61" name="Text Box 69"/>
          <p:cNvSpPr txBox="1">
            <a:spLocks noChangeArrowheads="1"/>
          </p:cNvSpPr>
          <p:nvPr/>
        </p:nvSpPr>
        <p:spPr bwMode="auto">
          <a:xfrm>
            <a:off x="5541640" y="3534052"/>
            <a:ext cx="52133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dirty="0">
                <a:latin typeface="Comic Sans MS" pitchFamily="66" charset="0"/>
              </a:rPr>
              <a:t>-</a:t>
            </a:r>
            <a:r>
              <a:rPr lang="en-GB" sz="1200" baseline="30000" dirty="0">
                <a:latin typeface="Comic Sans MS" pitchFamily="66" charset="0"/>
              </a:rPr>
              <a:t>π</a:t>
            </a:r>
            <a:r>
              <a:rPr lang="en-GB" sz="1200" dirty="0">
                <a:latin typeface="Comic Sans MS" pitchFamily="66" charset="0"/>
              </a:rPr>
              <a:t>/</a:t>
            </a:r>
            <a:r>
              <a:rPr lang="en-GB" sz="1200" baseline="-25000" dirty="0">
                <a:latin typeface="Comic Sans MS" pitchFamily="66" charset="0"/>
              </a:rPr>
              <a:t>2</a:t>
            </a:r>
          </a:p>
        </p:txBody>
      </p:sp>
      <p:sp>
        <p:nvSpPr>
          <p:cNvPr id="62" name="Text Box 73"/>
          <p:cNvSpPr txBox="1">
            <a:spLocks noChangeArrowheads="1"/>
          </p:cNvSpPr>
          <p:nvPr/>
        </p:nvSpPr>
        <p:spPr bwMode="auto">
          <a:xfrm>
            <a:off x="6899928" y="3525175"/>
            <a:ext cx="61206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 baseline="30000" dirty="0">
                <a:latin typeface="Comic Sans MS" pitchFamily="66" charset="0"/>
              </a:rPr>
              <a:t>π</a:t>
            </a:r>
            <a:r>
              <a:rPr lang="en-GB" sz="1200" dirty="0">
                <a:latin typeface="Comic Sans MS" pitchFamily="66" charset="0"/>
              </a:rPr>
              <a:t>/</a:t>
            </a:r>
            <a:r>
              <a:rPr lang="en-GB" sz="1200" baseline="-25000" dirty="0">
                <a:latin typeface="Comic Sans MS" pitchFamily="66" charset="0"/>
              </a:rPr>
              <a:t>2</a:t>
            </a:r>
          </a:p>
        </p:txBody>
      </p:sp>
      <p:sp>
        <p:nvSpPr>
          <p:cNvPr id="63" name="Text Box 74"/>
          <p:cNvSpPr txBox="1">
            <a:spLocks noChangeArrowheads="1"/>
          </p:cNvSpPr>
          <p:nvPr/>
        </p:nvSpPr>
        <p:spPr bwMode="auto">
          <a:xfrm>
            <a:off x="7637763" y="3498542"/>
            <a:ext cx="396044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 dirty="0">
                <a:latin typeface="Comic Sans MS" pitchFamily="66" charset="0"/>
              </a:rPr>
              <a:t>π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64" name="Text Box 69"/>
          <p:cNvSpPr txBox="1">
            <a:spLocks noChangeArrowheads="1"/>
          </p:cNvSpPr>
          <p:nvPr/>
        </p:nvSpPr>
        <p:spPr bwMode="auto">
          <a:xfrm>
            <a:off x="6214860" y="3057615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dirty="0">
                <a:latin typeface="Comic Sans MS" pitchFamily="66" charset="0"/>
              </a:rPr>
              <a:t>1</a:t>
            </a:r>
          </a:p>
        </p:txBody>
      </p:sp>
      <p:sp>
        <p:nvSpPr>
          <p:cNvPr id="65" name="Text Box 69"/>
          <p:cNvSpPr txBox="1">
            <a:spLocks noChangeArrowheads="1"/>
          </p:cNvSpPr>
          <p:nvPr/>
        </p:nvSpPr>
        <p:spPr bwMode="auto">
          <a:xfrm>
            <a:off x="6169979" y="3649955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dirty="0">
                <a:latin typeface="Comic Sans MS" pitchFamily="66" charset="0"/>
              </a:rPr>
              <a:t>-1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7494270" y="3075371"/>
                <a:ext cx="98995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4270" y="3075371"/>
                <a:ext cx="989951" cy="307777"/>
              </a:xfrm>
              <a:prstGeom prst="rect">
                <a:avLst/>
              </a:prstGeom>
              <a:blipFill>
                <a:blip r:embed="rId10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 Box 74"/>
          <p:cNvSpPr txBox="1">
            <a:spLocks noChangeArrowheads="1"/>
          </p:cNvSpPr>
          <p:nvPr/>
        </p:nvSpPr>
        <p:spPr bwMode="auto">
          <a:xfrm>
            <a:off x="4823541" y="3427521"/>
            <a:ext cx="396044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>
                <a:latin typeface="Comic Sans MS" pitchFamily="66" charset="0"/>
              </a:rPr>
              <a:t>-</a:t>
            </a:r>
            <a:r>
              <a:rPr lang="el-GR" sz="1200" dirty="0">
                <a:latin typeface="Comic Sans MS" pitchFamily="66" charset="0"/>
              </a:rPr>
              <a:t>π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087367" y="4407466"/>
                <a:ext cx="4870204" cy="5935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if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can range from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(inclusive), then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can range from -1 to 1 (inclusive) 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367" y="4407466"/>
                <a:ext cx="4870204" cy="593560"/>
              </a:xfrm>
              <a:prstGeom prst="rect">
                <a:avLst/>
              </a:prstGeom>
              <a:blipFill>
                <a:blip r:embed="rId11"/>
                <a:stretch>
                  <a:fillRect b="-103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6274932" y="2906695"/>
                <a:ext cx="3391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4932" y="2906695"/>
                <a:ext cx="339195" cy="307777"/>
              </a:xfrm>
              <a:prstGeom prst="rect">
                <a:avLst/>
              </a:prstGeom>
              <a:blipFill>
                <a:blip r:embed="rId12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7744239" y="3315068"/>
                <a:ext cx="31245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4239" y="3315068"/>
                <a:ext cx="312457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1" name="Straight Connector 70"/>
          <p:cNvCxnSpPr/>
          <p:nvPr/>
        </p:nvCxnSpPr>
        <p:spPr>
          <a:xfrm>
            <a:off x="5726096" y="3000654"/>
            <a:ext cx="1" cy="994298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7094737" y="3019889"/>
            <a:ext cx="1" cy="994298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 useBgFill="1">
            <p:nvSpPr>
              <p:cNvPr id="73" name="TextBox 72"/>
              <p:cNvSpPr txBox="1"/>
              <p:nvPr/>
            </p:nvSpPr>
            <p:spPr>
              <a:xfrm>
                <a:off x="5433133" y="3923929"/>
                <a:ext cx="536685" cy="313740"/>
              </a:xfrm>
              <a:prstGeom prst="rect">
                <a:avLst/>
              </a:prstGeom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 useBgFill="1"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3133" y="3923929"/>
                <a:ext cx="536685" cy="313740"/>
              </a:xfrm>
              <a:prstGeom prst="rect">
                <a:avLst/>
              </a:prstGeom>
              <a:blipFill>
                <a:blip r:embed="rId14"/>
                <a:stretch>
                  <a:fillRect l="-5682" t="-1961" r="-4545" b="-176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 useBgFill="1">
            <p:nvSpPr>
              <p:cNvPr id="74" name="TextBox 73"/>
              <p:cNvSpPr txBox="1"/>
              <p:nvPr/>
            </p:nvSpPr>
            <p:spPr>
              <a:xfrm>
                <a:off x="6828406" y="3934286"/>
                <a:ext cx="395621" cy="313740"/>
              </a:xfrm>
              <a:prstGeom prst="rect">
                <a:avLst/>
              </a:prstGeom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 useBgFill="1"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8406" y="3934286"/>
                <a:ext cx="395621" cy="313740"/>
              </a:xfrm>
              <a:prstGeom prst="rect">
                <a:avLst/>
              </a:prstGeom>
              <a:blipFill>
                <a:blip r:embed="rId15"/>
                <a:stretch>
                  <a:fillRect l="-7692" r="-6154" b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6021004" y="5144907"/>
                <a:ext cx="1079013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≤1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1004" y="5144907"/>
                <a:ext cx="1079013" cy="246221"/>
              </a:xfrm>
              <a:prstGeom prst="rect">
                <a:avLst/>
              </a:prstGeom>
              <a:blipFill>
                <a:blip r:embed="rId16"/>
                <a:stretch>
                  <a:fillRect l="-1130" r="-3390" b="-2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6" name="Group 75"/>
          <p:cNvGrpSpPr/>
          <p:nvPr/>
        </p:nvGrpSpPr>
        <p:grpSpPr>
          <a:xfrm>
            <a:off x="7093131" y="2847272"/>
            <a:ext cx="681952" cy="914400"/>
            <a:chOff x="5058054" y="2860335"/>
            <a:chExt cx="1354138" cy="914400"/>
          </a:xfrm>
        </p:grpSpPr>
        <p:sp>
          <p:nvSpPr>
            <p:cNvPr id="77" name="Arc 63"/>
            <p:cNvSpPr>
              <a:spLocks/>
            </p:cNvSpPr>
            <p:nvPr/>
          </p:nvSpPr>
          <p:spPr bwMode="auto">
            <a:xfrm flipH="1" flipV="1">
              <a:off x="5058054" y="2860335"/>
              <a:ext cx="687388" cy="914400"/>
            </a:xfrm>
            <a:custGeom>
              <a:avLst/>
              <a:gdLst>
                <a:gd name="G0" fmla="+- 446 0 0"/>
                <a:gd name="G1" fmla="+- 21600 0 0"/>
                <a:gd name="G2" fmla="+- 21600 0 0"/>
                <a:gd name="T0" fmla="*/ 0 w 16234"/>
                <a:gd name="T1" fmla="*/ 5 h 21600"/>
                <a:gd name="T2" fmla="*/ 16234 w 16234"/>
                <a:gd name="T3" fmla="*/ 6859 h 21600"/>
                <a:gd name="T4" fmla="*/ 446 w 16234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234" h="21600" fill="none" extrusionOk="0">
                  <a:moveTo>
                    <a:pt x="-1" y="4"/>
                  </a:moveTo>
                  <a:cubicBezTo>
                    <a:pt x="148" y="1"/>
                    <a:pt x="297" y="-1"/>
                    <a:pt x="446" y="0"/>
                  </a:cubicBezTo>
                  <a:cubicBezTo>
                    <a:pt x="6431" y="0"/>
                    <a:pt x="12149" y="2483"/>
                    <a:pt x="16234" y="6858"/>
                  </a:cubicBezTo>
                </a:path>
                <a:path w="16234" h="21600" stroke="0" extrusionOk="0">
                  <a:moveTo>
                    <a:pt x="-1" y="4"/>
                  </a:moveTo>
                  <a:cubicBezTo>
                    <a:pt x="148" y="1"/>
                    <a:pt x="297" y="-1"/>
                    <a:pt x="446" y="0"/>
                  </a:cubicBezTo>
                  <a:cubicBezTo>
                    <a:pt x="6431" y="0"/>
                    <a:pt x="12149" y="2483"/>
                    <a:pt x="16234" y="6858"/>
                  </a:cubicBezTo>
                  <a:lnTo>
                    <a:pt x="446" y="21600"/>
                  </a:lnTo>
                  <a:close/>
                </a:path>
              </a:pathLst>
            </a:cu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8" name="Arc 64"/>
            <p:cNvSpPr>
              <a:spLocks/>
            </p:cNvSpPr>
            <p:nvPr/>
          </p:nvSpPr>
          <p:spPr bwMode="auto">
            <a:xfrm flipV="1">
              <a:off x="5743854" y="2860335"/>
              <a:ext cx="668338" cy="9144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15788"/>
                <a:gd name="T1" fmla="*/ 0 h 21600"/>
                <a:gd name="T2" fmla="*/ 15788 w 15788"/>
                <a:gd name="T3" fmla="*/ 6859 h 21600"/>
                <a:gd name="T4" fmla="*/ 0 w 15788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788" h="21600" fill="none" extrusionOk="0">
                  <a:moveTo>
                    <a:pt x="-1" y="0"/>
                  </a:moveTo>
                  <a:cubicBezTo>
                    <a:pt x="5985" y="0"/>
                    <a:pt x="11703" y="2483"/>
                    <a:pt x="15788" y="6858"/>
                  </a:cubicBezTo>
                </a:path>
                <a:path w="15788" h="21600" stroke="0" extrusionOk="0">
                  <a:moveTo>
                    <a:pt x="-1" y="0"/>
                  </a:moveTo>
                  <a:cubicBezTo>
                    <a:pt x="5985" y="0"/>
                    <a:pt x="11703" y="2483"/>
                    <a:pt x="15788" y="6858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5040130" y="3178536"/>
            <a:ext cx="677048" cy="914400"/>
            <a:chOff x="6411729" y="3182890"/>
            <a:chExt cx="1363663" cy="914400"/>
          </a:xfrm>
        </p:grpSpPr>
        <p:sp>
          <p:nvSpPr>
            <p:cNvPr id="80" name="Arc 60"/>
            <p:cNvSpPr>
              <a:spLocks/>
            </p:cNvSpPr>
            <p:nvPr/>
          </p:nvSpPr>
          <p:spPr bwMode="auto">
            <a:xfrm>
              <a:off x="7097529" y="3182890"/>
              <a:ext cx="677863" cy="914400"/>
            </a:xfrm>
            <a:custGeom>
              <a:avLst/>
              <a:gdLst>
                <a:gd name="G0" fmla="+- 225 0 0"/>
                <a:gd name="G1" fmla="+- 21600 0 0"/>
                <a:gd name="G2" fmla="+- 21600 0 0"/>
                <a:gd name="T0" fmla="*/ 0 w 16013"/>
                <a:gd name="T1" fmla="*/ 1 h 21600"/>
                <a:gd name="T2" fmla="*/ 16013 w 16013"/>
                <a:gd name="T3" fmla="*/ 6859 h 21600"/>
                <a:gd name="T4" fmla="*/ 225 w 16013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013" h="21600" fill="none" extrusionOk="0">
                  <a:moveTo>
                    <a:pt x="0" y="1"/>
                  </a:moveTo>
                  <a:cubicBezTo>
                    <a:pt x="74" y="0"/>
                    <a:pt x="149" y="-1"/>
                    <a:pt x="225" y="0"/>
                  </a:cubicBezTo>
                  <a:cubicBezTo>
                    <a:pt x="6210" y="0"/>
                    <a:pt x="11928" y="2483"/>
                    <a:pt x="16013" y="6858"/>
                  </a:cubicBezTo>
                </a:path>
                <a:path w="16013" h="21600" stroke="0" extrusionOk="0">
                  <a:moveTo>
                    <a:pt x="0" y="1"/>
                  </a:moveTo>
                  <a:cubicBezTo>
                    <a:pt x="74" y="0"/>
                    <a:pt x="149" y="-1"/>
                    <a:pt x="225" y="0"/>
                  </a:cubicBezTo>
                  <a:cubicBezTo>
                    <a:pt x="6210" y="0"/>
                    <a:pt x="11928" y="2483"/>
                    <a:pt x="16013" y="6858"/>
                  </a:cubicBezTo>
                  <a:lnTo>
                    <a:pt x="225" y="21600"/>
                  </a:lnTo>
                  <a:close/>
                </a:path>
              </a:pathLst>
            </a:cu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1" name="Arc 61"/>
            <p:cNvSpPr>
              <a:spLocks/>
            </p:cNvSpPr>
            <p:nvPr/>
          </p:nvSpPr>
          <p:spPr bwMode="auto">
            <a:xfrm flipH="1">
              <a:off x="6411729" y="3182890"/>
              <a:ext cx="696913" cy="914400"/>
            </a:xfrm>
            <a:custGeom>
              <a:avLst/>
              <a:gdLst>
                <a:gd name="G0" fmla="+- 682 0 0"/>
                <a:gd name="G1" fmla="+- 21600 0 0"/>
                <a:gd name="G2" fmla="+- 21600 0 0"/>
                <a:gd name="T0" fmla="*/ 0 w 16470"/>
                <a:gd name="T1" fmla="*/ 11 h 21600"/>
                <a:gd name="T2" fmla="*/ 16470 w 16470"/>
                <a:gd name="T3" fmla="*/ 6859 h 21600"/>
                <a:gd name="T4" fmla="*/ 682 w 1647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70" h="21600" fill="none" extrusionOk="0">
                  <a:moveTo>
                    <a:pt x="-1" y="10"/>
                  </a:moveTo>
                  <a:cubicBezTo>
                    <a:pt x="227" y="3"/>
                    <a:pt x="454" y="-1"/>
                    <a:pt x="682" y="0"/>
                  </a:cubicBezTo>
                  <a:cubicBezTo>
                    <a:pt x="6667" y="0"/>
                    <a:pt x="12385" y="2483"/>
                    <a:pt x="16470" y="6858"/>
                  </a:cubicBezTo>
                </a:path>
                <a:path w="16470" h="21600" stroke="0" extrusionOk="0">
                  <a:moveTo>
                    <a:pt x="-1" y="10"/>
                  </a:moveTo>
                  <a:cubicBezTo>
                    <a:pt x="227" y="3"/>
                    <a:pt x="454" y="-1"/>
                    <a:pt x="682" y="0"/>
                  </a:cubicBezTo>
                  <a:cubicBezTo>
                    <a:pt x="6667" y="0"/>
                    <a:pt x="12385" y="2483"/>
                    <a:pt x="16470" y="6858"/>
                  </a:cubicBezTo>
                  <a:lnTo>
                    <a:pt x="682" y="21600"/>
                  </a:lnTo>
                  <a:close/>
                </a:path>
              </a:pathLst>
            </a:cu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1318376" y="5693547"/>
                <a:ext cx="1367169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)≤1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8376" y="5693547"/>
                <a:ext cx="1367169" cy="246221"/>
              </a:xfrm>
              <a:prstGeom prst="rect">
                <a:avLst/>
              </a:prstGeom>
              <a:blipFill>
                <a:blip r:embed="rId17"/>
                <a:stretch>
                  <a:fillRect r="-2667" b="-32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4153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9" grpId="0"/>
      <p:bldP spid="50" grpId="0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3" grpId="0" animBg="1"/>
      <p:bldP spid="74" grpId="0" animBg="1"/>
      <p:bldP spid="75" grpId="0"/>
      <p:bldP spid="8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482340" cy="4525963"/>
              </a:xfrm>
            </p:spPr>
            <p:txBody>
              <a:bodyPr/>
              <a:lstStyle/>
              <a:p>
                <a:pPr marL="0" indent="0" algn="ctr" eaLnBrk="1" hangingPunct="1">
                  <a:buFontTx/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can use the trigonometric identities to convert trigonometric parametric equations into their Cartesian form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A curve has parametric equations: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𝑠𝑖𝑛𝑡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Find a Cartesian equation of the curve in the form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stating the value of the constant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.</a:t>
                </a:r>
              </a:p>
              <a:p>
                <a:pPr marL="342900" indent="-34290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Write down the range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482340" cy="4525963"/>
              </a:xfrm>
              <a:blipFill>
                <a:blip r:embed="rId2"/>
                <a:stretch>
                  <a:fillRect t="-809" r="-24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Parametric Equations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8B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0" y="0"/>
                <a:ext cx="1832681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832681" cy="276999"/>
              </a:xfrm>
              <a:prstGeom prst="rect">
                <a:avLst/>
              </a:prstGeom>
              <a:blipFill>
                <a:blip r:embed="rId3"/>
                <a:stretch>
                  <a:fillRect l="-1967" r="-1639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830280" y="0"/>
                <a:ext cx="1861151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𝑠𝑖𝑛𝑡𝑐𝑜𝑠𝑡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0280" y="0"/>
                <a:ext cx="1861151" cy="276999"/>
              </a:xfrm>
              <a:prstGeom prst="rect">
                <a:avLst/>
              </a:prstGeom>
              <a:blipFill>
                <a:blip r:embed="rId4"/>
                <a:stretch>
                  <a:fillRect l="-1935" r="-1935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01439" y="5084962"/>
                <a:ext cx="1605761" cy="29815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d>
                            <m:dPr>
                              <m:ctrlPr>
                                <a:rPr lang="en-US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m:rPr>
                              <m:nor/>
                            </m:rPr>
                            <a:rPr lang="en-GB" sz="1600" dirty="0">
                              <a:solidFill>
                                <a:srgbClr val="FF0000"/>
                              </a:solidFill>
                            </a:rPr>
                            <m:t> </m:t>
                          </m:r>
                        </m:e>
                      </m:rad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439" y="5084962"/>
                <a:ext cx="1605761" cy="298159"/>
              </a:xfrm>
              <a:prstGeom prst="rect">
                <a:avLst/>
              </a:prstGeom>
              <a:blipFill>
                <a:blip r:embed="rId5"/>
                <a:stretch>
                  <a:fillRect l="-2662" b="-2040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178452" y="5130830"/>
                <a:ext cx="1079013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≤1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8452" y="5130830"/>
                <a:ext cx="1079013" cy="246221"/>
              </a:xfrm>
              <a:prstGeom prst="rect">
                <a:avLst/>
              </a:prstGeom>
              <a:blipFill>
                <a:blip r:embed="rId6"/>
                <a:stretch>
                  <a:fillRect r="-3955" b="-7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1318376" y="5693547"/>
                <a:ext cx="1367169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)≤1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8376" y="5693547"/>
                <a:ext cx="1367169" cy="246221"/>
              </a:xfrm>
              <a:prstGeom prst="rect">
                <a:avLst/>
              </a:prstGeom>
              <a:blipFill>
                <a:blip r:embed="rId7"/>
                <a:stretch>
                  <a:fillRect r="-2667" b="-32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8"/>
          <a:srcRect l="46125" t="26349" r="25246" b="22896"/>
          <a:stretch/>
        </p:blipFill>
        <p:spPr>
          <a:xfrm>
            <a:off x="3994952" y="1358282"/>
            <a:ext cx="4678532" cy="466553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773662" y="3817398"/>
                <a:ext cx="1623265" cy="3576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3662" y="3817398"/>
                <a:ext cx="1623265" cy="357662"/>
              </a:xfrm>
              <a:prstGeom prst="rect">
                <a:avLst/>
              </a:prstGeom>
              <a:blipFill>
                <a:blip r:embed="rId9"/>
                <a:stretch>
                  <a:fillRect l="-1504" b="-152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3626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482340" cy="4525963"/>
              </a:xfrm>
            </p:spPr>
            <p:txBody>
              <a:bodyPr/>
              <a:lstStyle/>
              <a:p>
                <a:pPr marL="0" indent="0" algn="ctr" eaLnBrk="1" hangingPunct="1">
                  <a:buFontTx/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can use the trigonometric identities to convert trigonometric parametric equations into their Cartesian form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A curve has parametric equations: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𝑐𝑜𝑡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)+2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 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𝑐𝑜𝑠𝑒𝑐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GB" sz="1600" b="0" i="1" dirty="0">
                  <a:latin typeface="Comic Sans MS" pitchFamily="66" charset="0"/>
                  <a:ea typeface="Cambria Math" panose="02040503050406030204" pitchFamily="18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0&lt;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a) Find the equation of the curve in the form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and state the domain of x for which the curve is defined</a:t>
                </a: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lnSpc>
                    <a:spcPct val="100000"/>
                  </a:lnSpc>
                  <a:spcBef>
                    <a:spcPts val="0"/>
                  </a:spcBef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b) Hence, sketch the curve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482340" cy="4525963"/>
              </a:xfrm>
              <a:blipFill>
                <a:blip r:embed="rId3"/>
                <a:stretch>
                  <a:fillRect l="-350" t="-809" r="-2102" b="-2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Parametric Equations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8B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0" y="0"/>
                <a:ext cx="1832681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832681" cy="276999"/>
              </a:xfrm>
              <a:prstGeom prst="rect">
                <a:avLst/>
              </a:prstGeom>
              <a:blipFill>
                <a:blip r:embed="rId4"/>
                <a:stretch>
                  <a:fillRect l="-1967" r="-1639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830280" y="0"/>
                <a:ext cx="1861151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𝑠𝑖𝑛𝑡𝑐𝑜𝑠𝑡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0280" y="0"/>
                <a:ext cx="1861151" cy="276999"/>
              </a:xfrm>
              <a:prstGeom prst="rect">
                <a:avLst/>
              </a:prstGeom>
              <a:blipFill>
                <a:blip r:embed="rId5"/>
                <a:stretch>
                  <a:fillRect l="-1935" r="-1935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3884024" y="3091795"/>
            <a:ext cx="51160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Remember that you can use the identity above to remind yourself of those involving cot and cosec instead…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482045" y="3788227"/>
                <a:ext cx="183922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𝑐𝑜𝑡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𝑐𝑜𝑠𝑒𝑐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2045" y="3788227"/>
                <a:ext cx="1839221" cy="246221"/>
              </a:xfrm>
              <a:prstGeom prst="rect">
                <a:avLst/>
              </a:prstGeom>
              <a:blipFill>
                <a:blip r:embed="rId6"/>
                <a:stretch>
                  <a:fillRect l="-1987" r="-1325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210594" y="2194560"/>
                <a:ext cx="133549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𝑐𝑜𝑡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)+2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0594" y="2194560"/>
                <a:ext cx="1335494" cy="246221"/>
              </a:xfrm>
              <a:prstGeom prst="rect">
                <a:avLst/>
              </a:prstGeom>
              <a:blipFill>
                <a:blip r:embed="rId7"/>
                <a:stretch>
                  <a:fillRect l="-1826" r="-2740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944298" y="2181498"/>
                <a:ext cx="155478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𝑐𝑜𝑠𝑒𝑐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m:rPr>
                          <m:nor/>
                        </m:rPr>
                        <a:rPr lang="en-GB" sz="1600" dirty="0">
                          <a:latin typeface="Comic Sans MS" pitchFamily="66" charset="0"/>
                        </a:rPr>
                        <m:t> 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4298" y="2181498"/>
                <a:ext cx="1554785" cy="246221"/>
              </a:xfrm>
              <a:prstGeom prst="rect">
                <a:avLst/>
              </a:prstGeom>
              <a:blipFill>
                <a:blip r:embed="rId8"/>
                <a:stretch>
                  <a:fillRect l="-4314" b="-2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844834" y="2595155"/>
                <a:ext cx="133549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𝑐𝑜𝑡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4834" y="2595155"/>
                <a:ext cx="1335494" cy="246221"/>
              </a:xfrm>
              <a:prstGeom prst="rect">
                <a:avLst/>
              </a:prstGeom>
              <a:blipFill>
                <a:blip r:embed="rId9"/>
                <a:stretch>
                  <a:fillRect l="-1826" r="-4566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581039" y="2599510"/>
                <a:ext cx="154978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𝑐𝑜𝑠𝑒𝑐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m:rPr>
                          <m:nor/>
                        </m:rPr>
                        <a:rPr lang="en-GB" sz="1600" dirty="0">
                          <a:latin typeface="Comic Sans MS" pitchFamily="66" charset="0"/>
                        </a:rPr>
                        <m:t> 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1039" y="2599510"/>
                <a:ext cx="1549783" cy="246221"/>
              </a:xfrm>
              <a:prstGeom prst="rect">
                <a:avLst/>
              </a:prstGeom>
              <a:blipFill>
                <a:blip r:embed="rId10"/>
                <a:stretch>
                  <a:fillRect l="-4331" b="-243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5620684" y="2280604"/>
            <a:ext cx="10500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Subtract 2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9" name="Arc 18"/>
          <p:cNvSpPr/>
          <p:nvPr/>
        </p:nvSpPr>
        <p:spPr>
          <a:xfrm>
            <a:off x="5393055" y="2330896"/>
            <a:ext cx="337183" cy="386180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c 19"/>
          <p:cNvSpPr/>
          <p:nvPr/>
        </p:nvSpPr>
        <p:spPr>
          <a:xfrm>
            <a:off x="8245112" y="2326542"/>
            <a:ext cx="337183" cy="386180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8529348" y="2254478"/>
            <a:ext cx="5362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Add 2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40480" y="1480710"/>
            <a:ext cx="51160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Start by rearranging the parametric equations, as in the previous examples…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207725" y="4271552"/>
                <a:ext cx="189058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7725" y="4271552"/>
                <a:ext cx="1890581" cy="246221"/>
              </a:xfrm>
              <a:prstGeom prst="rect">
                <a:avLst/>
              </a:prstGeom>
              <a:blipFill>
                <a:blip r:embed="rId11"/>
                <a:stretch>
                  <a:fillRect l="-1935" t="-2500" r="-1935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Arc 23"/>
          <p:cNvSpPr/>
          <p:nvPr/>
        </p:nvSpPr>
        <p:spPr>
          <a:xfrm>
            <a:off x="7221855" y="3924564"/>
            <a:ext cx="302351" cy="464555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7497382" y="3861210"/>
            <a:ext cx="17249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Replace using the expressions above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826035" y="3753395"/>
            <a:ext cx="539932" cy="28738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5569131" y="4245429"/>
            <a:ext cx="788125" cy="28738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6592389" y="3753395"/>
            <a:ext cx="722812" cy="28738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6544492" y="4245430"/>
            <a:ext cx="552994" cy="28738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6548845" y="2569030"/>
            <a:ext cx="1480457" cy="28738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3827417" y="2564676"/>
            <a:ext cx="1389017" cy="28738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046616" y="4728752"/>
                <a:ext cx="168559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−1+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6616" y="4728752"/>
                <a:ext cx="1685590" cy="246221"/>
              </a:xfrm>
              <a:prstGeom prst="rect">
                <a:avLst/>
              </a:prstGeom>
              <a:blipFill>
                <a:blip r:embed="rId12"/>
                <a:stretch>
                  <a:fillRect l="-362" t="-2500" r="-2174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251267" y="5194661"/>
                <a:ext cx="148162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1267" y="5194661"/>
                <a:ext cx="1481624" cy="246221"/>
              </a:xfrm>
              <a:prstGeom prst="rect">
                <a:avLst/>
              </a:prstGeom>
              <a:blipFill>
                <a:blip r:embed="rId13"/>
                <a:stretch>
                  <a:fillRect l="-1235" r="-2469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34"/>
          <p:cNvSpPr/>
          <p:nvPr/>
        </p:nvSpPr>
        <p:spPr>
          <a:xfrm>
            <a:off x="6999786" y="4407890"/>
            <a:ext cx="302351" cy="464555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7257896" y="4518707"/>
            <a:ext cx="12068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Subtract 2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7" name="Arc 36"/>
          <p:cNvSpPr/>
          <p:nvPr/>
        </p:nvSpPr>
        <p:spPr>
          <a:xfrm>
            <a:off x="6655797" y="4891216"/>
            <a:ext cx="302351" cy="464555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6800695" y="4862696"/>
            <a:ext cx="17337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Expand bracket and simplify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39633" y="5525586"/>
                <a:ext cx="148162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633" y="5525586"/>
                <a:ext cx="1481624" cy="246221"/>
              </a:xfrm>
              <a:prstGeom prst="rect">
                <a:avLst/>
              </a:prstGeom>
              <a:blipFill>
                <a:blip r:embed="rId14"/>
                <a:stretch>
                  <a:fillRect l="-2881" r="-2469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4731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5" grpId="0"/>
      <p:bldP spid="6" grpId="0"/>
      <p:bldP spid="15" grpId="0"/>
      <p:bldP spid="16" grpId="0"/>
      <p:bldP spid="17" grpId="0"/>
      <p:bldP spid="18" grpId="0"/>
      <p:bldP spid="19" grpId="0" animBg="1"/>
      <p:bldP spid="20" grpId="0" animBg="1"/>
      <p:bldP spid="21" grpId="0"/>
      <p:bldP spid="22" grpId="0"/>
      <p:bldP spid="23" grpId="0"/>
      <p:bldP spid="24" grpId="0" animBg="1"/>
      <p:bldP spid="25" grpId="0"/>
      <p:bldP spid="7" grpId="0" animBg="1"/>
      <p:bldP spid="7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1" grpId="0" animBg="1"/>
      <p:bldP spid="31" grpId="1" animBg="1"/>
      <p:bldP spid="32" grpId="0" animBg="1"/>
      <p:bldP spid="32" grpId="1" animBg="1"/>
      <p:bldP spid="33" grpId="0"/>
      <p:bldP spid="34" grpId="0"/>
      <p:bldP spid="35" grpId="0" animBg="1"/>
      <p:bldP spid="36" grpId="0"/>
      <p:bldP spid="37" grpId="0" animBg="1"/>
      <p:bldP spid="38" grpId="0"/>
      <p:bldP spid="39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9A95792-83B8-423C-BF42-C836D8A0B1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51381F2-A61D-4988-800D-8AA8B4DB516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9EE31CE-A559-45E7-A90E-657750D254B2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2288</TotalTime>
  <Words>2119</Words>
  <Application>Microsoft Office PowerPoint</Application>
  <PresentationFormat>On-screen Show (4:3)</PresentationFormat>
  <Paragraphs>266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Comic Sans MS</vt:lpstr>
      <vt:lpstr>Mesquito SF</vt:lpstr>
      <vt:lpstr>Wingdings</vt:lpstr>
      <vt:lpstr>Office Theme</vt:lpstr>
      <vt:lpstr>PowerPoint Presentation</vt:lpstr>
      <vt:lpstr>Parametric Equations</vt:lpstr>
      <vt:lpstr>Parametric Equations</vt:lpstr>
      <vt:lpstr>Parametric Equations</vt:lpstr>
      <vt:lpstr>Parametric Equations</vt:lpstr>
      <vt:lpstr>Parametric Equations</vt:lpstr>
      <vt:lpstr>Parametric Equations</vt:lpstr>
      <vt:lpstr>Parametric Equations</vt:lpstr>
      <vt:lpstr>Parametric Equations</vt:lpstr>
      <vt:lpstr>Parametric Equations</vt:lpstr>
      <vt:lpstr>Parametric Equations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Gareth Westwater</cp:lastModifiedBy>
  <cp:revision>599</cp:revision>
  <dcterms:created xsi:type="dcterms:W3CDTF">2018-04-30T00:32:33Z</dcterms:created>
  <dcterms:modified xsi:type="dcterms:W3CDTF">2020-12-30T14:28:33Z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