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49" r:id="rId5"/>
    <p:sldId id="350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C520B-0B46-4152-9368-257B61061A1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53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C520B-0B46-4152-9368-257B61061A1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54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C520B-0B46-4152-9368-257B61061A1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7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7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13" Type="http://schemas.openxmlformats.org/officeDocument/2006/relationships/image" Target="../media/image138.png"/><Relationship Id="rId18" Type="http://schemas.openxmlformats.org/officeDocument/2006/relationships/image" Target="../media/image143.png"/><Relationship Id="rId3" Type="http://schemas.openxmlformats.org/officeDocument/2006/relationships/image" Target="../media/image122.png"/><Relationship Id="rId7" Type="http://schemas.openxmlformats.org/officeDocument/2006/relationships/image" Target="../media/image132.png"/><Relationship Id="rId12" Type="http://schemas.openxmlformats.org/officeDocument/2006/relationships/image" Target="../media/image137.png"/><Relationship Id="rId17" Type="http://schemas.openxmlformats.org/officeDocument/2006/relationships/image" Target="../media/image14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5" Type="http://schemas.openxmlformats.org/officeDocument/2006/relationships/image" Target="../media/image89.png"/><Relationship Id="rId15" Type="http://schemas.openxmlformats.org/officeDocument/2006/relationships/image" Target="../media/image140.png"/><Relationship Id="rId10" Type="http://schemas.openxmlformats.org/officeDocument/2006/relationships/image" Target="../media/image135.png"/><Relationship Id="rId4" Type="http://schemas.openxmlformats.org/officeDocument/2006/relationships/image" Target="../media/image67.png"/><Relationship Id="rId9" Type="http://schemas.openxmlformats.org/officeDocument/2006/relationships/image" Target="../media/image134.png"/><Relationship Id="rId14" Type="http://schemas.openxmlformats.org/officeDocument/2006/relationships/image" Target="../media/image1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147.png"/><Relationship Id="rId3" Type="http://schemas.openxmlformats.org/officeDocument/2006/relationships/image" Target="../media/image122.png"/><Relationship Id="rId7" Type="http://schemas.openxmlformats.org/officeDocument/2006/relationships/image" Target="../media/image143.png"/><Relationship Id="rId12" Type="http://schemas.openxmlformats.org/officeDocument/2006/relationships/image" Target="../media/image14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1" Type="http://schemas.openxmlformats.org/officeDocument/2006/relationships/image" Target="../media/image145.png"/><Relationship Id="rId5" Type="http://schemas.openxmlformats.org/officeDocument/2006/relationships/image" Target="../media/image89.png"/><Relationship Id="rId10" Type="http://schemas.openxmlformats.org/officeDocument/2006/relationships/image" Target="../media/image144.png"/><Relationship Id="rId4" Type="http://schemas.openxmlformats.org/officeDocument/2006/relationships/image" Target="../media/image67.png"/><Relationship Id="rId9" Type="http://schemas.openxmlformats.org/officeDocument/2006/relationships/image" Target="../media/image7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7.png"/><Relationship Id="rId7" Type="http://schemas.openxmlformats.org/officeDocument/2006/relationships/image" Target="../media/image72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69.png"/><Relationship Id="rId10" Type="http://schemas.openxmlformats.org/officeDocument/2006/relationships/image" Target="../media/image75.png"/><Relationship Id="rId4" Type="http://schemas.openxmlformats.org/officeDocument/2006/relationships/image" Target="../media/image68.png"/><Relationship Id="rId9" Type="http://schemas.openxmlformats.org/officeDocument/2006/relationships/image" Target="../media/image7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18" Type="http://schemas.openxmlformats.org/officeDocument/2006/relationships/image" Target="../media/image95.png"/><Relationship Id="rId3" Type="http://schemas.openxmlformats.org/officeDocument/2006/relationships/image" Target="../media/image67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17" Type="http://schemas.openxmlformats.org/officeDocument/2006/relationships/image" Target="../media/image94.png"/><Relationship Id="rId2" Type="http://schemas.openxmlformats.org/officeDocument/2006/relationships/image" Target="../media/image79.png"/><Relationship Id="rId16" Type="http://schemas.openxmlformats.org/officeDocument/2006/relationships/image" Target="../media/image93.png"/><Relationship Id="rId20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10" Type="http://schemas.openxmlformats.org/officeDocument/2006/relationships/image" Target="../media/image87.png"/><Relationship Id="rId19" Type="http://schemas.openxmlformats.org/officeDocument/2006/relationships/image" Target="../media/image96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67.png"/><Relationship Id="rId7" Type="http://schemas.openxmlformats.org/officeDocument/2006/relationships/image" Target="../media/image99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89.png"/><Relationship Id="rId4" Type="http://schemas.openxmlformats.org/officeDocument/2006/relationships/image" Target="../media/image8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67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17" Type="http://schemas.openxmlformats.org/officeDocument/2006/relationships/image" Target="../media/image111.png"/><Relationship Id="rId2" Type="http://schemas.openxmlformats.org/officeDocument/2006/relationships/image" Target="../media/image79.png"/><Relationship Id="rId16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89.png"/><Relationship Id="rId15" Type="http://schemas.openxmlformats.org/officeDocument/2006/relationships/image" Target="../media/image100.png"/><Relationship Id="rId10" Type="http://schemas.openxmlformats.org/officeDocument/2006/relationships/image" Target="../media/image105.png"/><Relationship Id="rId4" Type="http://schemas.openxmlformats.org/officeDocument/2006/relationships/image" Target="../media/image81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3" Type="http://schemas.openxmlformats.org/officeDocument/2006/relationships/image" Target="../media/image107.png"/><Relationship Id="rId3" Type="http://schemas.openxmlformats.org/officeDocument/2006/relationships/image" Target="../media/image67.png"/><Relationship Id="rId7" Type="http://schemas.openxmlformats.org/officeDocument/2006/relationships/image" Target="../media/image112.png"/><Relationship Id="rId12" Type="http://schemas.openxmlformats.org/officeDocument/2006/relationships/image" Target="../media/image116.png"/><Relationship Id="rId17" Type="http://schemas.openxmlformats.org/officeDocument/2006/relationships/image" Target="../media/image119.png"/><Relationship Id="rId2" Type="http://schemas.openxmlformats.org/officeDocument/2006/relationships/image" Target="../media/image79.png"/><Relationship Id="rId16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115.png"/><Relationship Id="rId5" Type="http://schemas.openxmlformats.org/officeDocument/2006/relationships/image" Target="../media/image100.png"/><Relationship Id="rId15" Type="http://schemas.openxmlformats.org/officeDocument/2006/relationships/image" Target="../media/image109.png"/><Relationship Id="rId10" Type="http://schemas.openxmlformats.org/officeDocument/2006/relationships/image" Target="../media/image114.png"/><Relationship Id="rId4" Type="http://schemas.openxmlformats.org/officeDocument/2006/relationships/image" Target="../media/image89.png"/><Relationship Id="rId9" Type="http://schemas.openxmlformats.org/officeDocument/2006/relationships/image" Target="../media/image103.png"/><Relationship Id="rId14" Type="http://schemas.openxmlformats.org/officeDocument/2006/relationships/image" Target="../media/image1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7.png"/><Relationship Id="rId7" Type="http://schemas.openxmlformats.org/officeDocument/2006/relationships/image" Target="../media/image119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100.png"/><Relationship Id="rId4" Type="http://schemas.openxmlformats.org/officeDocument/2006/relationships/image" Target="../media/image89.png"/><Relationship Id="rId9" Type="http://schemas.openxmlformats.org/officeDocument/2006/relationships/image" Target="../media/image1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30.png"/><Relationship Id="rId3" Type="http://schemas.openxmlformats.org/officeDocument/2006/relationships/image" Target="../media/image122.png"/><Relationship Id="rId7" Type="http://schemas.openxmlformats.org/officeDocument/2006/relationships/image" Target="../media/image124.png"/><Relationship Id="rId12" Type="http://schemas.openxmlformats.org/officeDocument/2006/relationships/image" Target="../media/image12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89.png"/><Relationship Id="rId10" Type="http://schemas.openxmlformats.org/officeDocument/2006/relationships/image" Target="../media/image127.png"/><Relationship Id="rId4" Type="http://schemas.openxmlformats.org/officeDocument/2006/relationships/image" Target="../media/image67.png"/><Relationship Id="rId9" Type="http://schemas.openxmlformats.org/officeDocument/2006/relationships/image" Target="../media/image126.png"/><Relationship Id="rId14" Type="http://schemas.openxmlformats.org/officeDocument/2006/relationships/image" Target="../media/image1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793" y="1691347"/>
            <a:ext cx="871264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Teachings for</a:t>
            </a:r>
            <a:endParaRPr lang="en-US" sz="115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  <a:p>
            <a:pPr algn="ctr"/>
            <a:r>
              <a:rPr lang="en-US" sz="115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exercise 8B</a:t>
            </a:r>
            <a:endParaRPr lang="en-US" sz="11500" b="1" cap="none" spc="0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8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)+2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𝑐𝑜𝑠𝑒𝑐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600" b="0" i="1" dirty="0">
                  <a:latin typeface="Comic Sans MS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Find the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state the domain of x for which the curve is defined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b) Hence, sketch the curve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350" t="-809" r="-2102" b="-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4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𝑠𝑖𝑛𝑡𝑐𝑜𝑠𝑡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blipFill>
                <a:blip r:embed="rId5"/>
                <a:stretch>
                  <a:fillRect l="-1935" r="-193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9633" y="5525586"/>
                <a:ext cx="14816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33" y="5525586"/>
                <a:ext cx="1481624" cy="246221"/>
              </a:xfrm>
              <a:prstGeom prst="rect">
                <a:avLst/>
              </a:prstGeom>
              <a:blipFill>
                <a:blip r:embed="rId6"/>
                <a:stretch>
                  <a:fillRect l="-2881" r="-246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79520" y="1472001"/>
                <a:ext cx="51641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To find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which the curve is defined, use the limits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in the function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520" y="1472001"/>
                <a:ext cx="5164184" cy="523220"/>
              </a:xfrm>
              <a:prstGeom prst="rect">
                <a:avLst/>
              </a:prstGeom>
              <a:blipFill>
                <a:blip r:embed="rId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81747" y="2195319"/>
                <a:ext cx="133587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747" y="2195319"/>
                <a:ext cx="1335879" cy="246221"/>
              </a:xfrm>
              <a:prstGeom prst="rect">
                <a:avLst/>
              </a:prstGeom>
              <a:blipFill>
                <a:blip r:embed="rId8"/>
                <a:stretch>
                  <a:fillRect l="-1826" r="-274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723017" y="2193968"/>
                <a:ext cx="90909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0&lt;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017" y="2193968"/>
                <a:ext cx="909095" cy="246221"/>
              </a:xfrm>
              <a:prstGeom prst="rect">
                <a:avLst/>
              </a:prstGeom>
              <a:blipFill>
                <a:blip r:embed="rId9"/>
                <a:stretch>
                  <a:fillRect l="-5369" r="-201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Line 93"/>
          <p:cNvSpPr>
            <a:spLocks noChangeShapeType="1"/>
          </p:cNvSpPr>
          <p:nvPr/>
        </p:nvSpPr>
        <p:spPr bwMode="auto">
          <a:xfrm flipH="1">
            <a:off x="4945834" y="2682195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94"/>
          <p:cNvSpPr>
            <a:spLocks noChangeShapeType="1"/>
          </p:cNvSpPr>
          <p:nvPr/>
        </p:nvSpPr>
        <p:spPr bwMode="auto">
          <a:xfrm>
            <a:off x="4947422" y="3596594"/>
            <a:ext cx="1366292" cy="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95"/>
          <p:cNvSpPr>
            <a:spLocks noChangeShapeType="1"/>
          </p:cNvSpPr>
          <p:nvPr/>
        </p:nvSpPr>
        <p:spPr bwMode="auto">
          <a:xfrm>
            <a:off x="5633222" y="352039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Line 96"/>
          <p:cNvSpPr>
            <a:spLocks noChangeShapeType="1"/>
          </p:cNvSpPr>
          <p:nvPr/>
        </p:nvSpPr>
        <p:spPr bwMode="auto">
          <a:xfrm>
            <a:off x="6319022" y="352039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103"/>
              <p:cNvSpPr txBox="1">
                <a:spLocks noChangeArrowheads="1"/>
              </p:cNvSpPr>
              <p:nvPr/>
            </p:nvSpPr>
            <p:spPr bwMode="auto">
              <a:xfrm>
                <a:off x="5444309" y="3626757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8" name="Text 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4309" y="3626757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Line 104"/>
          <p:cNvSpPr>
            <a:spLocks noChangeShapeType="1"/>
          </p:cNvSpPr>
          <p:nvPr/>
        </p:nvSpPr>
        <p:spPr bwMode="auto">
          <a:xfrm>
            <a:off x="4947422" y="2929845"/>
            <a:ext cx="0" cy="1316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105"/>
              <p:cNvSpPr txBox="1">
                <a:spLocks noChangeArrowheads="1"/>
              </p:cNvSpPr>
              <p:nvPr/>
            </p:nvSpPr>
            <p:spPr bwMode="auto">
              <a:xfrm>
                <a:off x="6101534" y="3617232"/>
                <a:ext cx="4572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0" name="Text 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01534" y="3617232"/>
                <a:ext cx="457200" cy="2746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109"/>
          <p:cNvSpPr>
            <a:spLocks/>
          </p:cNvSpPr>
          <p:nvPr/>
        </p:nvSpPr>
        <p:spPr bwMode="auto">
          <a:xfrm flipH="1" flipV="1">
            <a:off x="4963942" y="514905"/>
            <a:ext cx="668337" cy="2823590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5234736 h 21600"/>
              <a:gd name="T4" fmla="*/ 0 w 15788"/>
              <a:gd name="T5" fmla="*/ 1739423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5" name="Arc 111"/>
          <p:cNvSpPr>
            <a:spLocks/>
          </p:cNvSpPr>
          <p:nvPr/>
        </p:nvSpPr>
        <p:spPr bwMode="auto">
          <a:xfrm>
            <a:off x="5613586" y="3338495"/>
            <a:ext cx="668337" cy="2884752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47896249 h 21600"/>
              <a:gd name="T4" fmla="*/ 0 w 15788"/>
              <a:gd name="T5" fmla="*/ 15083231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113"/>
              <p:cNvSpPr txBox="1">
                <a:spLocks noChangeArrowheads="1"/>
              </p:cNvSpPr>
              <p:nvPr/>
            </p:nvSpPr>
            <p:spPr bwMode="auto">
              <a:xfrm>
                <a:off x="6200004" y="3934913"/>
                <a:ext cx="1602875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𝑐𝑜𝑡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)+2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7" name="Text 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0004" y="3934913"/>
                <a:ext cx="1602875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Line 114"/>
          <p:cNvSpPr>
            <a:spLocks noChangeShapeType="1"/>
          </p:cNvSpPr>
          <p:nvPr/>
        </p:nvSpPr>
        <p:spPr bwMode="auto">
          <a:xfrm flipH="1">
            <a:off x="6320609" y="2679020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105"/>
              <p:cNvSpPr txBox="1">
                <a:spLocks noChangeArrowheads="1"/>
              </p:cNvSpPr>
              <p:nvPr/>
            </p:nvSpPr>
            <p:spPr bwMode="auto">
              <a:xfrm>
                <a:off x="4638494" y="3582398"/>
                <a:ext cx="4572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0" name="Text 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8494" y="3582398"/>
                <a:ext cx="457200" cy="27463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105"/>
              <p:cNvSpPr txBox="1">
                <a:spLocks noChangeArrowheads="1"/>
              </p:cNvSpPr>
              <p:nvPr/>
            </p:nvSpPr>
            <p:spPr bwMode="auto">
              <a:xfrm>
                <a:off x="6232162" y="3451768"/>
                <a:ext cx="4572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1" name="Text 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2162" y="3451768"/>
                <a:ext cx="457200" cy="27463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105"/>
              <p:cNvSpPr txBox="1">
                <a:spLocks noChangeArrowheads="1"/>
              </p:cNvSpPr>
              <p:nvPr/>
            </p:nvSpPr>
            <p:spPr bwMode="auto">
              <a:xfrm>
                <a:off x="4629786" y="2702831"/>
                <a:ext cx="4572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2" name="Text 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9786" y="2702831"/>
                <a:ext cx="457200" cy="2746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16957" y="4583669"/>
                <a:ext cx="49471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there are asymptotes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between these,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take any value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957" y="4583669"/>
                <a:ext cx="4947144" cy="523220"/>
              </a:xfrm>
              <a:prstGeom prst="rect">
                <a:avLst/>
              </a:prstGeom>
              <a:blipFill>
                <a:blip r:embed="rId16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18555" y="5166802"/>
                <a:ext cx="6273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555" y="5166802"/>
                <a:ext cx="627351" cy="276999"/>
              </a:xfrm>
              <a:prstGeom prst="rect">
                <a:avLst/>
              </a:prstGeom>
              <a:blipFill>
                <a:blip r:embed="rId17"/>
                <a:stretch>
                  <a:fillRect l="-4854" r="-77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2078854" y="5514511"/>
                <a:ext cx="6273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854" y="5514511"/>
                <a:ext cx="627351" cy="276999"/>
              </a:xfrm>
              <a:prstGeom prst="rect">
                <a:avLst/>
              </a:prstGeom>
              <a:blipFill>
                <a:blip r:embed="rId18"/>
                <a:stretch>
                  <a:fillRect l="-4854" r="-87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54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44" grpId="0"/>
      <p:bldP spid="62" grpId="0" animBg="1"/>
      <p:bldP spid="63" grpId="0" animBg="1"/>
      <p:bldP spid="64" grpId="0" animBg="1"/>
      <p:bldP spid="65" grpId="0" animBg="1"/>
      <p:bldP spid="68" grpId="0"/>
      <p:bldP spid="69" grpId="0" animBg="1"/>
      <p:bldP spid="70" grpId="0"/>
      <p:bldP spid="73" grpId="0" animBg="1"/>
      <p:bldP spid="75" grpId="0" animBg="1"/>
      <p:bldP spid="77" grpId="0"/>
      <p:bldP spid="78" grpId="0" animBg="1"/>
      <p:bldP spid="80" grpId="0"/>
      <p:bldP spid="81" grpId="0"/>
      <p:bldP spid="82" grpId="0"/>
      <p:bldP spid="2" grpId="0"/>
      <p:bldP spid="4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)+2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𝑐𝑜𝑠𝑒𝑐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600" b="0" i="1" dirty="0">
                  <a:latin typeface="Comic Sans MS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Find the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state the domain of x for which the curve is defined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b) Hence, sketch the curve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350" t="-809" r="-2102" b="-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4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𝑠𝑖𝑛𝑡𝑐𝑜𝑠𝑡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blipFill>
                <a:blip r:embed="rId5"/>
                <a:stretch>
                  <a:fillRect l="-1935" r="-193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9633" y="5525586"/>
                <a:ext cx="14816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33" y="5525586"/>
                <a:ext cx="1481624" cy="246221"/>
              </a:xfrm>
              <a:prstGeom prst="rect">
                <a:avLst/>
              </a:prstGeom>
              <a:blipFill>
                <a:blip r:embed="rId6"/>
                <a:stretch>
                  <a:fillRect l="-2881" r="-246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2078854" y="5514511"/>
                <a:ext cx="6273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854" y="5514511"/>
                <a:ext cx="627351" cy="276999"/>
              </a:xfrm>
              <a:prstGeom prst="rect">
                <a:avLst/>
              </a:prstGeom>
              <a:blipFill>
                <a:blip r:embed="rId7"/>
                <a:stretch>
                  <a:fillRect l="-4854" r="-87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6516216" y="1484784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V="1">
            <a:off x="6552220" y="1592796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44208" y="1268760"/>
                <a:ext cx="341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268760"/>
                <a:ext cx="341632" cy="307777"/>
              </a:xfrm>
              <a:prstGeom prst="rect">
                <a:avLst/>
              </a:prstGeom>
              <a:blipFill>
                <a:blip r:embed="rId8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956376" y="2852936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2852936"/>
                <a:ext cx="33919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/>
          <p:cNvSpPr/>
          <p:nvPr/>
        </p:nvSpPr>
        <p:spPr>
          <a:xfrm rot="5400000">
            <a:off x="4802778" y="-143690"/>
            <a:ext cx="4754878" cy="1976846"/>
          </a:xfrm>
          <a:prstGeom prst="arc">
            <a:avLst>
              <a:gd name="adj1" fmla="val 18882349"/>
              <a:gd name="adj2" fmla="val 270127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550330" y="1441266"/>
                <a:ext cx="14816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330" y="1441266"/>
                <a:ext cx="1481624" cy="246221"/>
              </a:xfrm>
              <a:prstGeom prst="rect">
                <a:avLst/>
              </a:prstGeom>
              <a:blipFill>
                <a:blip r:embed="rId10"/>
                <a:stretch>
                  <a:fillRect l="-2881" r="-246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344193" y="2542900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193" y="2542900"/>
                <a:ext cx="160300" cy="246221"/>
              </a:xfrm>
              <a:prstGeom prst="rect">
                <a:avLst/>
              </a:prstGeom>
              <a:blipFill>
                <a:blip r:embed="rId11"/>
                <a:stretch>
                  <a:fillRect l="-30769" r="-2692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589519" y="2987038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519" y="2987038"/>
                <a:ext cx="160300" cy="246221"/>
              </a:xfrm>
              <a:prstGeom prst="rect">
                <a:avLst/>
              </a:prstGeom>
              <a:blipFill>
                <a:blip r:embed="rId12"/>
                <a:stretch>
                  <a:fillRect l="-26923" r="-2692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640284" y="2987038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284" y="2987038"/>
                <a:ext cx="160300" cy="246221"/>
              </a:xfrm>
              <a:prstGeom prst="rect">
                <a:avLst/>
              </a:prstGeom>
              <a:blipFill>
                <a:blip r:embed="rId13"/>
                <a:stretch>
                  <a:fillRect l="-25926" r="-2592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7384" y="6183086"/>
            <a:ext cx="2965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Find the roots and y-intercept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4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5" grpId="0" animBg="1"/>
      <p:bldP spid="33" grpId="0"/>
      <p:bldP spid="34" grpId="0"/>
      <p:bldP spid="35" grpId="0"/>
      <p:bldP spid="36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a Cartesian equation of the curve is given by: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b) Hence, sketch the curve…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2"/>
                <a:stretch>
                  <a:fillRect l="-1226" t="-809" r="-2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3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96639" y="1439087"/>
                <a:ext cx="538189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A good method with these is to rewrite both equations in terms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respectively.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You can then substitute both into the identity above…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39" y="1439087"/>
                <a:ext cx="5381897" cy="954107"/>
              </a:xfrm>
              <a:prstGeom prst="rect">
                <a:avLst/>
              </a:prstGeom>
              <a:blipFill>
                <a:blip r:embed="rId4"/>
                <a:stretch>
                  <a:fillRect t="-1274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02035" y="2638697"/>
                <a:ext cx="11525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035" y="2638697"/>
                <a:ext cx="1152560" cy="246221"/>
              </a:xfrm>
              <a:prstGeom prst="rect">
                <a:avLst/>
              </a:prstGeom>
              <a:blipFill>
                <a:blip r:embed="rId5"/>
                <a:stretch>
                  <a:fillRect l="-2116" r="-317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49339" y="3061062"/>
                <a:ext cx="11525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339" y="3061062"/>
                <a:ext cx="1152560" cy="246221"/>
              </a:xfrm>
              <a:prstGeom prst="rect">
                <a:avLst/>
              </a:prstGeom>
              <a:blipFill>
                <a:blip r:embed="rId6"/>
                <a:stretch>
                  <a:fillRect l="-2116" r="-264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84571" y="2629988"/>
                <a:ext cx="11771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571" y="2629988"/>
                <a:ext cx="1177117" cy="246221"/>
              </a:xfrm>
              <a:prstGeom prst="rect">
                <a:avLst/>
              </a:prstGeom>
              <a:blipFill>
                <a:blip r:embed="rId7"/>
                <a:stretch>
                  <a:fillRect l="-3627" r="-310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27519" y="3056709"/>
                <a:ext cx="11771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519" y="3056709"/>
                <a:ext cx="1177117" cy="246221"/>
              </a:xfrm>
              <a:prstGeom prst="rect">
                <a:avLst/>
              </a:prstGeom>
              <a:blipFill>
                <a:blip r:embed="rId8"/>
                <a:stretch>
                  <a:fillRect l="-3627" r="-2073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16137" y="4197531"/>
                <a:ext cx="162570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37" y="4197531"/>
                <a:ext cx="1625701" cy="246221"/>
              </a:xfrm>
              <a:prstGeom prst="rect">
                <a:avLst/>
              </a:prstGeom>
              <a:blipFill>
                <a:blip r:embed="rId9"/>
                <a:stretch>
                  <a:fillRect l="-2622" t="-2500" r="-1873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6206" y="4650378"/>
                <a:ext cx="215597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206" y="4650378"/>
                <a:ext cx="2155975" cy="246221"/>
              </a:xfrm>
              <a:prstGeom prst="rect">
                <a:avLst/>
              </a:prstGeom>
              <a:blipFill>
                <a:blip r:embed="rId10"/>
                <a:stretch>
                  <a:fillRect r="-1695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354284" y="3590103"/>
            <a:ext cx="3805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Sub these into the trig identity above…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5364479" y="2773679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571308" y="2727955"/>
            <a:ext cx="1012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8242662" y="2795450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8506097" y="2736663"/>
            <a:ext cx="559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Add 3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6574970" y="4349930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838404" y="4291143"/>
            <a:ext cx="181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expressions from above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3690" y="3065419"/>
            <a:ext cx="1166949" cy="22642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020490" y="4193179"/>
            <a:ext cx="509453" cy="22642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511038" y="4615544"/>
            <a:ext cx="731522" cy="2960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473334" y="4611190"/>
            <a:ext cx="770711" cy="2960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21529" y="4188825"/>
            <a:ext cx="531226" cy="2438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814453" y="3078482"/>
            <a:ext cx="1180015" cy="2438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14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a Cartesian equation of the curve is given by: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b) Hence, sketch the curve…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2"/>
                <a:stretch>
                  <a:fillRect l="-1226" t="-809" r="-2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3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91885" y="5714996"/>
            <a:ext cx="3056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So the equation is a circle,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centre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(2,-3), with radius 1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516216" y="1484784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6552220" y="1592796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7020272" y="3573016"/>
            <a:ext cx="144016" cy="144016"/>
            <a:chOff x="5436096" y="4653136"/>
            <a:chExt cx="144016" cy="14401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6732240" y="3284984"/>
            <a:ext cx="720080" cy="72008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45981" y="4005064"/>
                <a:ext cx="18980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981" y="4005064"/>
                <a:ext cx="1898019" cy="215444"/>
              </a:xfrm>
              <a:prstGeom prst="rect">
                <a:avLst/>
              </a:prstGeom>
              <a:blipFill>
                <a:blip r:embed="rId4"/>
                <a:stretch>
                  <a:fillRect r="-1286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44208" y="1268760"/>
                <a:ext cx="341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268760"/>
                <a:ext cx="341632" cy="307777"/>
              </a:xfrm>
              <a:prstGeom prst="rect">
                <a:avLst/>
              </a:prstGeom>
              <a:blipFill>
                <a:blip r:embed="rId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56376" y="2852936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2852936"/>
                <a:ext cx="339195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4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8" grpId="0" animBg="1"/>
      <p:bldP spid="11" grpId="0"/>
      <p:bldP spid="13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Write down the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2"/>
                <a:stretch>
                  <a:fillRect t="-809" r="-2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3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7504" y="5877272"/>
                <a:ext cx="374441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before, you can find expressions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replace them in the identity above…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877272"/>
                <a:ext cx="3744415" cy="738664"/>
              </a:xfrm>
              <a:prstGeom prst="rect">
                <a:avLst/>
              </a:prstGeom>
              <a:blipFill>
                <a:blip r:embed="rId4"/>
                <a:stretch>
                  <a:fillRect t="-1653" r="-1140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00978" y="1589103"/>
                <a:ext cx="79367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978" y="1589103"/>
                <a:ext cx="793679" cy="246221"/>
              </a:xfrm>
              <a:prstGeom prst="rect">
                <a:avLst/>
              </a:prstGeom>
              <a:blipFill>
                <a:blip r:embed="rId5"/>
                <a:stretch>
                  <a:fillRect l="-3053" r="-381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85026" y="1590583"/>
                <a:ext cx="9112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026" y="1590583"/>
                <a:ext cx="911211" cy="246221"/>
              </a:xfrm>
              <a:prstGeom prst="rect">
                <a:avLst/>
              </a:prstGeom>
              <a:blipFill>
                <a:blip r:embed="rId6"/>
                <a:stretch>
                  <a:fillRect l="-5369" r="-268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85027" y="1963444"/>
                <a:ext cx="12911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027" y="1963444"/>
                <a:ext cx="1291123" cy="246221"/>
              </a:xfrm>
              <a:prstGeom prst="rect">
                <a:avLst/>
              </a:prstGeom>
              <a:blipFill>
                <a:blip r:embed="rId7"/>
                <a:stretch>
                  <a:fillRect l="-3302" r="-141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78494" y="2673657"/>
                <a:ext cx="928331" cy="4216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494" y="2673657"/>
                <a:ext cx="928331" cy="421654"/>
              </a:xfrm>
              <a:prstGeom prst="rect">
                <a:avLst/>
              </a:prstGeom>
              <a:blipFill>
                <a:blip r:embed="rId8"/>
                <a:stretch>
                  <a:fillRect l="-4575" t="-2899" r="-2614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85027" y="2336306"/>
                <a:ext cx="10410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𝑥𝑐𝑜𝑠𝑡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027" y="2336306"/>
                <a:ext cx="1041054" cy="246221"/>
              </a:xfrm>
              <a:prstGeom prst="rect">
                <a:avLst/>
              </a:prstGeom>
              <a:blipFill>
                <a:blip r:embed="rId9"/>
                <a:stretch>
                  <a:fillRect l="-4094" r="-233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7177341" y="1712374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440776" y="1653587"/>
            <a:ext cx="1703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double-angle formula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Arc 24"/>
          <p:cNvSpPr/>
          <p:nvPr/>
        </p:nvSpPr>
        <p:spPr>
          <a:xfrm>
            <a:off x="7152187" y="2104472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309090" y="2152217"/>
                <a:ext cx="13999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9090" y="2152217"/>
                <a:ext cx="1399904" cy="307777"/>
              </a:xfrm>
              <a:prstGeom prst="rect">
                <a:avLst/>
              </a:prstGeom>
              <a:blipFill>
                <a:blip r:embed="rId10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6905092" y="2487692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50771" y="2553192"/>
                <a:ext cx="125638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771" y="2553192"/>
                <a:ext cx="1256382" cy="307777"/>
              </a:xfrm>
              <a:prstGeom prst="rect">
                <a:avLst/>
              </a:prstGeom>
              <a:blipFill>
                <a:blip r:embed="rId11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𝑠𝑖𝑛𝑡𝑐𝑜𝑠𝑡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blipFill>
                <a:blip r:embed="rId12"/>
                <a:stretch>
                  <a:fillRect l="-1935" r="-193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32303" y="3604334"/>
                <a:ext cx="162570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303" y="3604334"/>
                <a:ext cx="1625701" cy="246221"/>
              </a:xfrm>
              <a:prstGeom prst="rect">
                <a:avLst/>
              </a:prstGeom>
              <a:blipFill>
                <a:blip r:embed="rId13"/>
                <a:stretch>
                  <a:fillRect l="-2632" r="-2256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37969" y="3987554"/>
                <a:ext cx="1413913" cy="4702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969" y="3987554"/>
                <a:ext cx="1413913" cy="4702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25879" y="4548328"/>
                <a:ext cx="1217706" cy="49411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879" y="4548328"/>
                <a:ext cx="1217706" cy="494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09603" y="5277778"/>
                <a:ext cx="143827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603" y="5277778"/>
                <a:ext cx="1438279" cy="246221"/>
              </a:xfrm>
              <a:prstGeom prst="rect">
                <a:avLst/>
              </a:prstGeom>
              <a:blipFill>
                <a:blip r:embed="rId16"/>
                <a:stretch>
                  <a:fillRect l="-2966" r="-847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70376" y="5740896"/>
                <a:ext cx="143827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376" y="5740896"/>
                <a:ext cx="1438279" cy="246221"/>
              </a:xfrm>
              <a:prstGeom prst="rect">
                <a:avLst/>
              </a:prstGeom>
              <a:blipFill>
                <a:blip r:embed="rId17"/>
                <a:stretch>
                  <a:fillRect l="-2966" t="-2500" r="-847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262978" y="6204014"/>
                <a:ext cx="160858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978" y="6204014"/>
                <a:ext cx="1608582" cy="246221"/>
              </a:xfrm>
              <a:prstGeom prst="rect">
                <a:avLst/>
              </a:prstGeom>
              <a:blipFill>
                <a:blip r:embed="rId18"/>
                <a:stretch>
                  <a:fillRect l="-2652" t="-2500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876762" y="3794189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122440" y="3682136"/>
            <a:ext cx="275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using the expressions above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Arc 38"/>
          <p:cNvSpPr/>
          <p:nvPr/>
        </p:nvSpPr>
        <p:spPr>
          <a:xfrm>
            <a:off x="5887119" y="4354962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088410" y="4376074"/>
            <a:ext cx="1981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Square the fraction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075030" y="4897980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76321" y="4954603"/>
                <a:ext cx="18733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all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321" y="4954603"/>
                <a:ext cx="1873380" cy="307777"/>
              </a:xfrm>
              <a:prstGeom prst="rect">
                <a:avLst/>
              </a:prstGeom>
              <a:blipFill>
                <a:blip r:embed="rId19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635803" y="5378854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10461" y="5444354"/>
                <a:ext cx="14546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Subtract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461" y="5444354"/>
                <a:ext cx="1454650" cy="307777"/>
              </a:xfrm>
              <a:prstGeom prst="rect">
                <a:avLst/>
              </a:prstGeom>
              <a:blipFill>
                <a:blip r:embed="rId20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850347" y="5886361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069391" y="5898595"/>
            <a:ext cx="1905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right side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95229" y="1627237"/>
            <a:ext cx="822496" cy="20156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310277" y="3590682"/>
            <a:ext cx="563564" cy="2444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021971" y="3583284"/>
            <a:ext cx="563564" cy="2444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849073" y="2661486"/>
            <a:ext cx="960099" cy="4723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536658" y="4092271"/>
            <a:ext cx="275039" cy="2755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008655" y="3978340"/>
            <a:ext cx="539889" cy="4871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495663" y="1994182"/>
            <a:ext cx="384531" cy="1897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6479388" y="2379216"/>
            <a:ext cx="169988" cy="1790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8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/>
      <p:bldP spid="28" grpId="0" animBg="1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Write down the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2"/>
                <a:stretch>
                  <a:fillRect t="-809" r="-2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3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7504" y="5877272"/>
                <a:ext cx="374441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before, you can find expressions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replace them in the identity above…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877272"/>
                <a:ext cx="3744415" cy="738664"/>
              </a:xfrm>
              <a:prstGeom prst="rect">
                <a:avLst/>
              </a:prstGeom>
              <a:blipFill>
                <a:blip r:embed="rId4"/>
                <a:stretch>
                  <a:fillRect t="-1653" r="-1140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𝑠𝑖𝑛𝑡𝑐𝑜𝑠𝑡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blipFill>
                <a:blip r:embed="rId5"/>
                <a:stretch>
                  <a:fillRect l="-1935" r="-193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44669" y="1605888"/>
                <a:ext cx="160858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669" y="1605888"/>
                <a:ext cx="1608582" cy="246221"/>
              </a:xfrm>
              <a:prstGeom prst="rect">
                <a:avLst/>
              </a:prstGeom>
              <a:blipFill>
                <a:blip r:embed="rId6"/>
                <a:stretch>
                  <a:fillRect l="-2652" b="-2195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232038" y="1793333"/>
            <a:ext cx="287384" cy="396241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454084" y="1812964"/>
            <a:ext cx="2228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Square root both sides 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749172" y="2015191"/>
                <a:ext cx="1605761" cy="2981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172" y="2015191"/>
                <a:ext cx="1605761" cy="298159"/>
              </a:xfrm>
              <a:prstGeom prst="rect">
                <a:avLst/>
              </a:prstGeom>
              <a:blipFill>
                <a:blip r:embed="rId7"/>
                <a:stretch>
                  <a:fillRect l="-2662" b="-2291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66903" y="2487878"/>
            <a:ext cx="4807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Check that the right side would square and give the correct expression which we had previously!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1439" y="5084962"/>
                <a:ext cx="1605761" cy="2981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39" y="5084962"/>
                <a:ext cx="1605761" cy="298159"/>
              </a:xfrm>
              <a:prstGeom prst="rect">
                <a:avLst/>
              </a:prstGeom>
              <a:blipFill>
                <a:blip r:embed="rId8"/>
                <a:stretch>
                  <a:fillRect l="-2662" b="-2040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072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Write down the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2"/>
                <a:stretch>
                  <a:fillRect t="-809" r="-2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3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7504" y="5877272"/>
                <a:ext cx="374441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before, you can find expressions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replace them in the identity above…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877272"/>
                <a:ext cx="3744415" cy="738664"/>
              </a:xfrm>
              <a:prstGeom prst="rect">
                <a:avLst/>
              </a:prstGeom>
              <a:blipFill>
                <a:blip r:embed="rId4"/>
                <a:stretch>
                  <a:fillRect t="-1653" r="-1140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𝑠𝑖𝑛𝑡𝑐𝑜𝑠𝑡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blipFill>
                <a:blip r:embed="rId5"/>
                <a:stretch>
                  <a:fillRect l="-1935" r="-193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34100" y="1593922"/>
                <a:ext cx="48702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find the domain, consider what values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take, for the given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100" y="1593922"/>
                <a:ext cx="4870204" cy="523220"/>
              </a:xfrm>
              <a:prstGeom prst="rect">
                <a:avLst/>
              </a:prstGeom>
              <a:blipFill>
                <a:blip r:embed="rId6"/>
                <a:stretch>
                  <a:fillRect t="-1163" r="-1001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73336" y="2325949"/>
                <a:ext cx="79367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336" y="2325949"/>
                <a:ext cx="793679" cy="246221"/>
              </a:xfrm>
              <a:prstGeom prst="rect">
                <a:avLst/>
              </a:prstGeom>
              <a:blipFill>
                <a:blip r:embed="rId7"/>
                <a:stretch>
                  <a:fillRect l="-3077" r="-461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00799" y="2254929"/>
                <a:ext cx="1109599" cy="4184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799" y="2254929"/>
                <a:ext cx="1109599" cy="418448"/>
              </a:xfrm>
              <a:prstGeom prst="rect">
                <a:avLst/>
              </a:prstGeom>
              <a:blipFill>
                <a:blip r:embed="rId8"/>
                <a:stretch>
                  <a:fillRect r="-2747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6410311" y="3174012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>
            <a:off x="5035860" y="3478812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5721660" y="340261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43"/>
          <p:cNvSpPr>
            <a:spLocks noChangeShapeType="1"/>
          </p:cNvSpPr>
          <p:nvPr/>
        </p:nvSpPr>
        <p:spPr bwMode="auto">
          <a:xfrm>
            <a:off x="6407460" y="340261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44"/>
          <p:cNvSpPr>
            <a:spLocks noChangeShapeType="1"/>
          </p:cNvSpPr>
          <p:nvPr/>
        </p:nvSpPr>
        <p:spPr bwMode="auto">
          <a:xfrm>
            <a:off x="7093260" y="340261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7779060" y="340261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Arc 60"/>
          <p:cNvSpPr>
            <a:spLocks/>
          </p:cNvSpPr>
          <p:nvPr/>
        </p:nvSpPr>
        <p:spPr bwMode="auto">
          <a:xfrm>
            <a:off x="7088821" y="3182890"/>
            <a:ext cx="677863" cy="91440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61"/>
          <p:cNvSpPr>
            <a:spLocks/>
          </p:cNvSpPr>
          <p:nvPr/>
        </p:nvSpPr>
        <p:spPr bwMode="auto">
          <a:xfrm flipH="1">
            <a:off x="6403021" y="3182890"/>
            <a:ext cx="696913" cy="91440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63"/>
          <p:cNvSpPr>
            <a:spLocks/>
          </p:cNvSpPr>
          <p:nvPr/>
        </p:nvSpPr>
        <p:spPr bwMode="auto">
          <a:xfrm flipH="1" flipV="1">
            <a:off x="5058054" y="2860335"/>
            <a:ext cx="687388" cy="914400"/>
          </a:xfrm>
          <a:custGeom>
            <a:avLst/>
            <a:gdLst>
              <a:gd name="G0" fmla="+- 446 0 0"/>
              <a:gd name="G1" fmla="+- 21600 0 0"/>
              <a:gd name="G2" fmla="+- 21600 0 0"/>
              <a:gd name="T0" fmla="*/ 0 w 16234"/>
              <a:gd name="T1" fmla="*/ 5 h 21600"/>
              <a:gd name="T2" fmla="*/ 16234 w 16234"/>
              <a:gd name="T3" fmla="*/ 6859 h 21600"/>
              <a:gd name="T4" fmla="*/ 446 w 162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64"/>
          <p:cNvSpPr>
            <a:spLocks/>
          </p:cNvSpPr>
          <p:nvPr/>
        </p:nvSpPr>
        <p:spPr bwMode="auto">
          <a:xfrm flipV="1">
            <a:off x="5743854" y="2860335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69"/>
          <p:cNvSpPr txBox="1">
            <a:spLocks noChangeArrowheads="1"/>
          </p:cNvSpPr>
          <p:nvPr/>
        </p:nvSpPr>
        <p:spPr bwMode="auto">
          <a:xfrm>
            <a:off x="5541640" y="3534052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</a:t>
            </a:r>
            <a:r>
              <a:rPr lang="en-GB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29" name="Text Box 73"/>
          <p:cNvSpPr txBox="1">
            <a:spLocks noChangeArrowheads="1"/>
          </p:cNvSpPr>
          <p:nvPr/>
        </p:nvSpPr>
        <p:spPr bwMode="auto">
          <a:xfrm>
            <a:off x="6899928" y="3525175"/>
            <a:ext cx="6120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31" name="Text Box 74"/>
          <p:cNvSpPr txBox="1">
            <a:spLocks noChangeArrowheads="1"/>
          </p:cNvSpPr>
          <p:nvPr/>
        </p:nvSpPr>
        <p:spPr bwMode="auto">
          <a:xfrm>
            <a:off x="7637763" y="3498542"/>
            <a:ext cx="39604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2" name="Text Box 69"/>
          <p:cNvSpPr txBox="1">
            <a:spLocks noChangeArrowheads="1"/>
          </p:cNvSpPr>
          <p:nvPr/>
        </p:nvSpPr>
        <p:spPr bwMode="auto">
          <a:xfrm>
            <a:off x="6214860" y="305761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1</a:t>
            </a:r>
          </a:p>
        </p:txBody>
      </p:sp>
      <p:sp>
        <p:nvSpPr>
          <p:cNvPr id="33" name="Text Box 69"/>
          <p:cNvSpPr txBox="1">
            <a:spLocks noChangeArrowheads="1"/>
          </p:cNvSpPr>
          <p:nvPr/>
        </p:nvSpPr>
        <p:spPr bwMode="auto">
          <a:xfrm>
            <a:off x="6169979" y="364995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43963" y="3075371"/>
                <a:ext cx="8905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963" y="3075371"/>
                <a:ext cx="89056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74"/>
          <p:cNvSpPr txBox="1">
            <a:spLocks noChangeArrowheads="1"/>
          </p:cNvSpPr>
          <p:nvPr/>
        </p:nvSpPr>
        <p:spPr bwMode="auto">
          <a:xfrm>
            <a:off x="4823541" y="3427521"/>
            <a:ext cx="39604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-</a:t>
            </a: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87367" y="4372632"/>
                <a:ext cx="4870204" cy="593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range from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(inclusive), then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range from -1 to 1 (inclusive)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367" y="4372632"/>
                <a:ext cx="4870204" cy="593560"/>
              </a:xfrm>
              <a:prstGeom prst="rect">
                <a:avLst/>
              </a:prstGeom>
              <a:blipFill>
                <a:blip r:embed="rId10"/>
                <a:stretch>
                  <a:fillRect b="-91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274932" y="2906695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932" y="2906695"/>
                <a:ext cx="3391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744239" y="3315068"/>
                <a:ext cx="3124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239" y="3315068"/>
                <a:ext cx="31245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726096" y="3000654"/>
            <a:ext cx="1" cy="99429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94737" y="3019889"/>
            <a:ext cx="1" cy="99429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 useBgFill="1">
            <p:nvSpPr>
              <p:cNvPr id="9" name="TextBox 8"/>
              <p:cNvSpPr txBox="1"/>
              <p:nvPr/>
            </p:nvSpPr>
            <p:spPr>
              <a:xfrm>
                <a:off x="5450550" y="3958764"/>
                <a:ext cx="536685" cy="31374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 useBgFill="1"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550" y="3958764"/>
                <a:ext cx="536685" cy="313740"/>
              </a:xfrm>
              <a:prstGeom prst="rect">
                <a:avLst/>
              </a:prstGeom>
              <a:blipFill>
                <a:blip r:embed="rId13"/>
                <a:stretch>
                  <a:fillRect l="-5682" r="-4545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 useBgFill="1">
            <p:nvSpPr>
              <p:cNvPr id="44" name="TextBox 43"/>
              <p:cNvSpPr txBox="1"/>
              <p:nvPr/>
            </p:nvSpPr>
            <p:spPr>
              <a:xfrm>
                <a:off x="6871948" y="3969121"/>
                <a:ext cx="395621" cy="31374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 useBgFill="1"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948" y="3969121"/>
                <a:ext cx="395621" cy="313740"/>
              </a:xfrm>
              <a:prstGeom prst="rect">
                <a:avLst/>
              </a:prstGeom>
              <a:blipFill>
                <a:blip r:embed="rId14"/>
                <a:stretch>
                  <a:fillRect l="-7692" r="-6154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01439" y="5084962"/>
                <a:ext cx="1605761" cy="2981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39" y="5084962"/>
                <a:ext cx="1605761" cy="298159"/>
              </a:xfrm>
              <a:prstGeom prst="rect">
                <a:avLst/>
              </a:prstGeom>
              <a:blipFill>
                <a:blip r:embed="rId15"/>
                <a:stretch>
                  <a:fillRect l="-2662" b="-2040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021004" y="5031696"/>
                <a:ext cx="107901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004" y="5031696"/>
                <a:ext cx="1079013" cy="246221"/>
              </a:xfrm>
              <a:prstGeom prst="rect">
                <a:avLst/>
              </a:prstGeom>
              <a:blipFill>
                <a:blip r:embed="rId16"/>
                <a:stretch>
                  <a:fillRect l="-565" r="-3390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78452" y="5130830"/>
                <a:ext cx="107901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52" y="5130830"/>
                <a:ext cx="1079013" cy="246221"/>
              </a:xfrm>
              <a:prstGeom prst="rect">
                <a:avLst/>
              </a:prstGeom>
              <a:blipFill>
                <a:blip r:embed="rId17"/>
                <a:stretch>
                  <a:fillRect r="-3955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04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9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0" grpId="0"/>
      <p:bldP spid="9" grpId="0" animBg="1"/>
      <p:bldP spid="44" grpId="0" animBg="1"/>
      <p:bldP spid="46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Write down the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2"/>
                <a:stretch>
                  <a:fillRect t="-809" r="-2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3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𝑠𝑖𝑛𝑡𝑐𝑜𝑠𝑡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blipFill>
                <a:blip r:embed="rId4"/>
                <a:stretch>
                  <a:fillRect l="-1935" r="-193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01439" y="5084962"/>
                <a:ext cx="1605761" cy="2981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39" y="5084962"/>
                <a:ext cx="1605761" cy="298159"/>
              </a:xfrm>
              <a:prstGeom prst="rect">
                <a:avLst/>
              </a:prstGeom>
              <a:blipFill>
                <a:blip r:embed="rId5"/>
                <a:stretch>
                  <a:fillRect l="-2662" b="-2040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78452" y="5130830"/>
                <a:ext cx="107901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52" y="5130830"/>
                <a:ext cx="1079013" cy="246221"/>
              </a:xfrm>
              <a:prstGeom prst="rect">
                <a:avLst/>
              </a:prstGeom>
              <a:blipFill>
                <a:blip r:embed="rId6"/>
                <a:stretch>
                  <a:fillRect r="-3955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34100" y="1593922"/>
                <a:ext cx="48702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find the range, consider what values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take, for the given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100" y="1593922"/>
                <a:ext cx="4870204" cy="523220"/>
              </a:xfrm>
              <a:prstGeom prst="rect">
                <a:avLst/>
              </a:prstGeom>
              <a:blipFill>
                <a:blip r:embed="rId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273336" y="2325949"/>
                <a:ext cx="9074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336" y="2325949"/>
                <a:ext cx="907493" cy="246221"/>
              </a:xfrm>
              <a:prstGeom prst="rect">
                <a:avLst/>
              </a:prstGeom>
              <a:blipFill>
                <a:blip r:embed="rId8"/>
                <a:stretch>
                  <a:fillRect l="-5369" r="-335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00799" y="2254929"/>
                <a:ext cx="1109599" cy="4184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799" y="2254929"/>
                <a:ext cx="1109599" cy="418448"/>
              </a:xfrm>
              <a:prstGeom prst="rect">
                <a:avLst/>
              </a:prstGeom>
              <a:blipFill>
                <a:blip r:embed="rId9"/>
                <a:stretch>
                  <a:fillRect r="-2747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Line 40"/>
          <p:cNvSpPr>
            <a:spLocks noChangeShapeType="1"/>
          </p:cNvSpPr>
          <p:nvPr/>
        </p:nvSpPr>
        <p:spPr bwMode="auto">
          <a:xfrm>
            <a:off x="6410311" y="3174012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41"/>
          <p:cNvSpPr>
            <a:spLocks noChangeShapeType="1"/>
          </p:cNvSpPr>
          <p:nvPr/>
        </p:nvSpPr>
        <p:spPr bwMode="auto">
          <a:xfrm>
            <a:off x="5035860" y="3478812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5721660" y="340261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>
            <a:off x="6407460" y="340261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>
            <a:off x="7093260" y="340261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779060" y="340261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411730" y="3182890"/>
            <a:ext cx="677048" cy="914400"/>
            <a:chOff x="6411729" y="3182890"/>
            <a:chExt cx="1363663" cy="914400"/>
          </a:xfrm>
        </p:grpSpPr>
        <p:sp>
          <p:nvSpPr>
            <p:cNvPr id="57" name="Arc 60"/>
            <p:cNvSpPr>
              <a:spLocks/>
            </p:cNvSpPr>
            <p:nvPr/>
          </p:nvSpPr>
          <p:spPr bwMode="auto">
            <a:xfrm>
              <a:off x="7097529" y="3182890"/>
              <a:ext cx="677863" cy="914400"/>
            </a:xfrm>
            <a:custGeom>
              <a:avLst/>
              <a:gdLst>
                <a:gd name="G0" fmla="+- 225 0 0"/>
                <a:gd name="G1" fmla="+- 21600 0 0"/>
                <a:gd name="G2" fmla="+- 21600 0 0"/>
                <a:gd name="T0" fmla="*/ 0 w 16013"/>
                <a:gd name="T1" fmla="*/ 1 h 21600"/>
                <a:gd name="T2" fmla="*/ 16013 w 16013"/>
                <a:gd name="T3" fmla="*/ 6859 h 21600"/>
                <a:gd name="T4" fmla="*/ 225 w 160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13" h="21600" fill="none" extrusionOk="0">
                  <a:moveTo>
                    <a:pt x="0" y="1"/>
                  </a:moveTo>
                  <a:cubicBezTo>
                    <a:pt x="74" y="0"/>
                    <a:pt x="149" y="-1"/>
                    <a:pt x="225" y="0"/>
                  </a:cubicBezTo>
                  <a:cubicBezTo>
                    <a:pt x="6210" y="0"/>
                    <a:pt x="11928" y="2483"/>
                    <a:pt x="16013" y="6858"/>
                  </a:cubicBezTo>
                </a:path>
                <a:path w="16013" h="21600" stroke="0" extrusionOk="0">
                  <a:moveTo>
                    <a:pt x="0" y="1"/>
                  </a:moveTo>
                  <a:cubicBezTo>
                    <a:pt x="74" y="0"/>
                    <a:pt x="149" y="-1"/>
                    <a:pt x="225" y="0"/>
                  </a:cubicBezTo>
                  <a:cubicBezTo>
                    <a:pt x="6210" y="0"/>
                    <a:pt x="11928" y="2483"/>
                    <a:pt x="16013" y="6858"/>
                  </a:cubicBezTo>
                  <a:lnTo>
                    <a:pt x="225" y="2160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" name="Arc 61"/>
            <p:cNvSpPr>
              <a:spLocks/>
            </p:cNvSpPr>
            <p:nvPr/>
          </p:nvSpPr>
          <p:spPr bwMode="auto">
            <a:xfrm flipH="1">
              <a:off x="6411729" y="3182890"/>
              <a:ext cx="696913" cy="914400"/>
            </a:xfrm>
            <a:custGeom>
              <a:avLst/>
              <a:gdLst>
                <a:gd name="G0" fmla="+- 682 0 0"/>
                <a:gd name="G1" fmla="+- 21600 0 0"/>
                <a:gd name="G2" fmla="+- 21600 0 0"/>
                <a:gd name="T0" fmla="*/ 0 w 16470"/>
                <a:gd name="T1" fmla="*/ 11 h 21600"/>
                <a:gd name="T2" fmla="*/ 16470 w 16470"/>
                <a:gd name="T3" fmla="*/ 6859 h 21600"/>
                <a:gd name="T4" fmla="*/ 682 w 164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0" h="21600" fill="none" extrusionOk="0">
                  <a:moveTo>
                    <a:pt x="-1" y="10"/>
                  </a:moveTo>
                  <a:cubicBezTo>
                    <a:pt x="227" y="3"/>
                    <a:pt x="454" y="-1"/>
                    <a:pt x="682" y="0"/>
                  </a:cubicBezTo>
                  <a:cubicBezTo>
                    <a:pt x="6667" y="0"/>
                    <a:pt x="12385" y="2483"/>
                    <a:pt x="16470" y="6858"/>
                  </a:cubicBezTo>
                </a:path>
                <a:path w="16470" h="21600" stroke="0" extrusionOk="0">
                  <a:moveTo>
                    <a:pt x="-1" y="10"/>
                  </a:moveTo>
                  <a:cubicBezTo>
                    <a:pt x="227" y="3"/>
                    <a:pt x="454" y="-1"/>
                    <a:pt x="682" y="0"/>
                  </a:cubicBezTo>
                  <a:cubicBezTo>
                    <a:pt x="6667" y="0"/>
                    <a:pt x="12385" y="2483"/>
                    <a:pt x="16470" y="6858"/>
                  </a:cubicBezTo>
                  <a:lnTo>
                    <a:pt x="682" y="2160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30240" y="2860335"/>
            <a:ext cx="681952" cy="914400"/>
            <a:chOff x="5058054" y="2860335"/>
            <a:chExt cx="1354138" cy="914400"/>
          </a:xfrm>
        </p:grpSpPr>
        <p:sp>
          <p:nvSpPr>
            <p:cNvPr id="59" name="Arc 63"/>
            <p:cNvSpPr>
              <a:spLocks/>
            </p:cNvSpPr>
            <p:nvPr/>
          </p:nvSpPr>
          <p:spPr bwMode="auto">
            <a:xfrm flipH="1" flipV="1">
              <a:off x="5058054" y="2860335"/>
              <a:ext cx="687388" cy="914400"/>
            </a:xfrm>
            <a:custGeom>
              <a:avLst/>
              <a:gdLst>
                <a:gd name="G0" fmla="+- 446 0 0"/>
                <a:gd name="G1" fmla="+- 21600 0 0"/>
                <a:gd name="G2" fmla="+- 21600 0 0"/>
                <a:gd name="T0" fmla="*/ 0 w 16234"/>
                <a:gd name="T1" fmla="*/ 5 h 21600"/>
                <a:gd name="T2" fmla="*/ 16234 w 16234"/>
                <a:gd name="T3" fmla="*/ 6859 h 21600"/>
                <a:gd name="T4" fmla="*/ 446 w 162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234" h="21600" fill="none" extrusionOk="0">
                  <a:moveTo>
                    <a:pt x="-1" y="4"/>
                  </a:moveTo>
                  <a:cubicBezTo>
                    <a:pt x="148" y="1"/>
                    <a:pt x="297" y="-1"/>
                    <a:pt x="446" y="0"/>
                  </a:cubicBezTo>
                  <a:cubicBezTo>
                    <a:pt x="6431" y="0"/>
                    <a:pt x="12149" y="2483"/>
                    <a:pt x="16234" y="6858"/>
                  </a:cubicBezTo>
                </a:path>
                <a:path w="16234" h="21600" stroke="0" extrusionOk="0">
                  <a:moveTo>
                    <a:pt x="-1" y="4"/>
                  </a:moveTo>
                  <a:cubicBezTo>
                    <a:pt x="148" y="1"/>
                    <a:pt x="297" y="-1"/>
                    <a:pt x="446" y="0"/>
                  </a:cubicBezTo>
                  <a:cubicBezTo>
                    <a:pt x="6431" y="0"/>
                    <a:pt x="12149" y="2483"/>
                    <a:pt x="16234" y="6858"/>
                  </a:cubicBezTo>
                  <a:lnTo>
                    <a:pt x="446" y="2160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Arc 64"/>
            <p:cNvSpPr>
              <a:spLocks/>
            </p:cNvSpPr>
            <p:nvPr/>
          </p:nvSpPr>
          <p:spPr bwMode="auto">
            <a:xfrm flipV="1">
              <a:off x="5743854" y="2860335"/>
              <a:ext cx="668338" cy="914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5788"/>
                <a:gd name="T1" fmla="*/ 0 h 21600"/>
                <a:gd name="T2" fmla="*/ 15788 w 15788"/>
                <a:gd name="T3" fmla="*/ 6859 h 21600"/>
                <a:gd name="T4" fmla="*/ 0 w 157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" name="Text Box 69"/>
          <p:cNvSpPr txBox="1">
            <a:spLocks noChangeArrowheads="1"/>
          </p:cNvSpPr>
          <p:nvPr/>
        </p:nvSpPr>
        <p:spPr bwMode="auto">
          <a:xfrm>
            <a:off x="5541640" y="3534052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</a:t>
            </a:r>
            <a:r>
              <a:rPr lang="en-GB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62" name="Text Box 73"/>
          <p:cNvSpPr txBox="1">
            <a:spLocks noChangeArrowheads="1"/>
          </p:cNvSpPr>
          <p:nvPr/>
        </p:nvSpPr>
        <p:spPr bwMode="auto">
          <a:xfrm>
            <a:off x="6899928" y="3525175"/>
            <a:ext cx="6120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63" name="Text Box 74"/>
          <p:cNvSpPr txBox="1">
            <a:spLocks noChangeArrowheads="1"/>
          </p:cNvSpPr>
          <p:nvPr/>
        </p:nvSpPr>
        <p:spPr bwMode="auto">
          <a:xfrm>
            <a:off x="7637763" y="3498542"/>
            <a:ext cx="39604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4" name="Text Box 69"/>
          <p:cNvSpPr txBox="1">
            <a:spLocks noChangeArrowheads="1"/>
          </p:cNvSpPr>
          <p:nvPr/>
        </p:nvSpPr>
        <p:spPr bwMode="auto">
          <a:xfrm>
            <a:off x="6214860" y="305761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1</a:t>
            </a:r>
          </a:p>
        </p:txBody>
      </p:sp>
      <p:sp>
        <p:nvSpPr>
          <p:cNvPr id="65" name="Text Box 69"/>
          <p:cNvSpPr txBox="1">
            <a:spLocks noChangeArrowheads="1"/>
          </p:cNvSpPr>
          <p:nvPr/>
        </p:nvSpPr>
        <p:spPr bwMode="auto">
          <a:xfrm>
            <a:off x="6169979" y="364995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494270" y="3075371"/>
                <a:ext cx="989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270" y="3075371"/>
                <a:ext cx="989951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74"/>
          <p:cNvSpPr txBox="1">
            <a:spLocks noChangeArrowheads="1"/>
          </p:cNvSpPr>
          <p:nvPr/>
        </p:nvSpPr>
        <p:spPr bwMode="auto">
          <a:xfrm>
            <a:off x="4823541" y="3427521"/>
            <a:ext cx="39604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-</a:t>
            </a: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87367" y="4407466"/>
                <a:ext cx="4870204" cy="593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range from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(inclusive), then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range from -1 to 1 (inclusive)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367" y="4407466"/>
                <a:ext cx="4870204" cy="593560"/>
              </a:xfrm>
              <a:prstGeom prst="rect">
                <a:avLst/>
              </a:prstGeom>
              <a:blipFill>
                <a:blip r:embed="rId11"/>
                <a:stretch>
                  <a:fillRect b="-103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274932" y="2906695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932" y="2906695"/>
                <a:ext cx="339195" cy="307777"/>
              </a:xfrm>
              <a:prstGeom prst="rect">
                <a:avLst/>
              </a:prstGeom>
              <a:blipFill>
                <a:blip r:embed="rId1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744239" y="3315068"/>
                <a:ext cx="3124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239" y="3315068"/>
                <a:ext cx="31245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70"/>
          <p:cNvCxnSpPr/>
          <p:nvPr/>
        </p:nvCxnSpPr>
        <p:spPr>
          <a:xfrm>
            <a:off x="5726096" y="3000654"/>
            <a:ext cx="1" cy="99429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094737" y="3019889"/>
            <a:ext cx="1" cy="99429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 useBgFill="1">
            <p:nvSpPr>
              <p:cNvPr id="73" name="TextBox 72"/>
              <p:cNvSpPr txBox="1"/>
              <p:nvPr/>
            </p:nvSpPr>
            <p:spPr>
              <a:xfrm>
                <a:off x="5433133" y="3923929"/>
                <a:ext cx="536685" cy="31374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 useBgFill="1"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133" y="3923929"/>
                <a:ext cx="536685" cy="313740"/>
              </a:xfrm>
              <a:prstGeom prst="rect">
                <a:avLst/>
              </a:prstGeom>
              <a:blipFill>
                <a:blip r:embed="rId14"/>
                <a:stretch>
                  <a:fillRect l="-5682" t="-1961" r="-4545"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 useBgFill="1">
            <p:nvSpPr>
              <p:cNvPr id="74" name="TextBox 73"/>
              <p:cNvSpPr txBox="1"/>
              <p:nvPr/>
            </p:nvSpPr>
            <p:spPr>
              <a:xfrm>
                <a:off x="6828406" y="3934286"/>
                <a:ext cx="395621" cy="31374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 useBgFill="1"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8406" y="3934286"/>
                <a:ext cx="395621" cy="313740"/>
              </a:xfrm>
              <a:prstGeom prst="rect">
                <a:avLst/>
              </a:prstGeom>
              <a:blipFill>
                <a:blip r:embed="rId15"/>
                <a:stretch>
                  <a:fillRect l="-7692" r="-6154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021004" y="5144907"/>
                <a:ext cx="107901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004" y="5144907"/>
                <a:ext cx="1079013" cy="246221"/>
              </a:xfrm>
              <a:prstGeom prst="rect">
                <a:avLst/>
              </a:prstGeom>
              <a:blipFill>
                <a:blip r:embed="rId16"/>
                <a:stretch>
                  <a:fillRect l="-1130" r="-3390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Group 75"/>
          <p:cNvGrpSpPr/>
          <p:nvPr/>
        </p:nvGrpSpPr>
        <p:grpSpPr>
          <a:xfrm>
            <a:off x="7093131" y="2847272"/>
            <a:ext cx="681952" cy="914400"/>
            <a:chOff x="5058054" y="2860335"/>
            <a:chExt cx="1354138" cy="914400"/>
          </a:xfrm>
        </p:grpSpPr>
        <p:sp>
          <p:nvSpPr>
            <p:cNvPr id="77" name="Arc 63"/>
            <p:cNvSpPr>
              <a:spLocks/>
            </p:cNvSpPr>
            <p:nvPr/>
          </p:nvSpPr>
          <p:spPr bwMode="auto">
            <a:xfrm flipH="1" flipV="1">
              <a:off x="5058054" y="2860335"/>
              <a:ext cx="687388" cy="914400"/>
            </a:xfrm>
            <a:custGeom>
              <a:avLst/>
              <a:gdLst>
                <a:gd name="G0" fmla="+- 446 0 0"/>
                <a:gd name="G1" fmla="+- 21600 0 0"/>
                <a:gd name="G2" fmla="+- 21600 0 0"/>
                <a:gd name="T0" fmla="*/ 0 w 16234"/>
                <a:gd name="T1" fmla="*/ 5 h 21600"/>
                <a:gd name="T2" fmla="*/ 16234 w 16234"/>
                <a:gd name="T3" fmla="*/ 6859 h 21600"/>
                <a:gd name="T4" fmla="*/ 446 w 162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234" h="21600" fill="none" extrusionOk="0">
                  <a:moveTo>
                    <a:pt x="-1" y="4"/>
                  </a:moveTo>
                  <a:cubicBezTo>
                    <a:pt x="148" y="1"/>
                    <a:pt x="297" y="-1"/>
                    <a:pt x="446" y="0"/>
                  </a:cubicBezTo>
                  <a:cubicBezTo>
                    <a:pt x="6431" y="0"/>
                    <a:pt x="12149" y="2483"/>
                    <a:pt x="16234" y="6858"/>
                  </a:cubicBezTo>
                </a:path>
                <a:path w="16234" h="21600" stroke="0" extrusionOk="0">
                  <a:moveTo>
                    <a:pt x="-1" y="4"/>
                  </a:moveTo>
                  <a:cubicBezTo>
                    <a:pt x="148" y="1"/>
                    <a:pt x="297" y="-1"/>
                    <a:pt x="446" y="0"/>
                  </a:cubicBezTo>
                  <a:cubicBezTo>
                    <a:pt x="6431" y="0"/>
                    <a:pt x="12149" y="2483"/>
                    <a:pt x="16234" y="6858"/>
                  </a:cubicBezTo>
                  <a:lnTo>
                    <a:pt x="446" y="2160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Arc 64"/>
            <p:cNvSpPr>
              <a:spLocks/>
            </p:cNvSpPr>
            <p:nvPr/>
          </p:nvSpPr>
          <p:spPr bwMode="auto">
            <a:xfrm flipV="1">
              <a:off x="5743854" y="2860335"/>
              <a:ext cx="668338" cy="914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5788"/>
                <a:gd name="T1" fmla="*/ 0 h 21600"/>
                <a:gd name="T2" fmla="*/ 15788 w 15788"/>
                <a:gd name="T3" fmla="*/ 6859 h 21600"/>
                <a:gd name="T4" fmla="*/ 0 w 157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040130" y="3178536"/>
            <a:ext cx="677048" cy="914400"/>
            <a:chOff x="6411729" y="3182890"/>
            <a:chExt cx="1363663" cy="914400"/>
          </a:xfrm>
        </p:grpSpPr>
        <p:sp>
          <p:nvSpPr>
            <p:cNvPr id="80" name="Arc 60"/>
            <p:cNvSpPr>
              <a:spLocks/>
            </p:cNvSpPr>
            <p:nvPr/>
          </p:nvSpPr>
          <p:spPr bwMode="auto">
            <a:xfrm>
              <a:off x="7097529" y="3182890"/>
              <a:ext cx="677863" cy="914400"/>
            </a:xfrm>
            <a:custGeom>
              <a:avLst/>
              <a:gdLst>
                <a:gd name="G0" fmla="+- 225 0 0"/>
                <a:gd name="G1" fmla="+- 21600 0 0"/>
                <a:gd name="G2" fmla="+- 21600 0 0"/>
                <a:gd name="T0" fmla="*/ 0 w 16013"/>
                <a:gd name="T1" fmla="*/ 1 h 21600"/>
                <a:gd name="T2" fmla="*/ 16013 w 16013"/>
                <a:gd name="T3" fmla="*/ 6859 h 21600"/>
                <a:gd name="T4" fmla="*/ 225 w 160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13" h="21600" fill="none" extrusionOk="0">
                  <a:moveTo>
                    <a:pt x="0" y="1"/>
                  </a:moveTo>
                  <a:cubicBezTo>
                    <a:pt x="74" y="0"/>
                    <a:pt x="149" y="-1"/>
                    <a:pt x="225" y="0"/>
                  </a:cubicBezTo>
                  <a:cubicBezTo>
                    <a:pt x="6210" y="0"/>
                    <a:pt x="11928" y="2483"/>
                    <a:pt x="16013" y="6858"/>
                  </a:cubicBezTo>
                </a:path>
                <a:path w="16013" h="21600" stroke="0" extrusionOk="0">
                  <a:moveTo>
                    <a:pt x="0" y="1"/>
                  </a:moveTo>
                  <a:cubicBezTo>
                    <a:pt x="74" y="0"/>
                    <a:pt x="149" y="-1"/>
                    <a:pt x="225" y="0"/>
                  </a:cubicBezTo>
                  <a:cubicBezTo>
                    <a:pt x="6210" y="0"/>
                    <a:pt x="11928" y="2483"/>
                    <a:pt x="16013" y="6858"/>
                  </a:cubicBezTo>
                  <a:lnTo>
                    <a:pt x="225" y="2160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Arc 61"/>
            <p:cNvSpPr>
              <a:spLocks/>
            </p:cNvSpPr>
            <p:nvPr/>
          </p:nvSpPr>
          <p:spPr bwMode="auto">
            <a:xfrm flipH="1">
              <a:off x="6411729" y="3182890"/>
              <a:ext cx="696913" cy="914400"/>
            </a:xfrm>
            <a:custGeom>
              <a:avLst/>
              <a:gdLst>
                <a:gd name="G0" fmla="+- 682 0 0"/>
                <a:gd name="G1" fmla="+- 21600 0 0"/>
                <a:gd name="G2" fmla="+- 21600 0 0"/>
                <a:gd name="T0" fmla="*/ 0 w 16470"/>
                <a:gd name="T1" fmla="*/ 11 h 21600"/>
                <a:gd name="T2" fmla="*/ 16470 w 16470"/>
                <a:gd name="T3" fmla="*/ 6859 h 21600"/>
                <a:gd name="T4" fmla="*/ 682 w 164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0" h="21600" fill="none" extrusionOk="0">
                  <a:moveTo>
                    <a:pt x="-1" y="10"/>
                  </a:moveTo>
                  <a:cubicBezTo>
                    <a:pt x="227" y="3"/>
                    <a:pt x="454" y="-1"/>
                    <a:pt x="682" y="0"/>
                  </a:cubicBezTo>
                  <a:cubicBezTo>
                    <a:pt x="6667" y="0"/>
                    <a:pt x="12385" y="2483"/>
                    <a:pt x="16470" y="6858"/>
                  </a:cubicBezTo>
                </a:path>
                <a:path w="16470" h="21600" stroke="0" extrusionOk="0">
                  <a:moveTo>
                    <a:pt x="-1" y="10"/>
                  </a:moveTo>
                  <a:cubicBezTo>
                    <a:pt x="227" y="3"/>
                    <a:pt x="454" y="-1"/>
                    <a:pt x="682" y="0"/>
                  </a:cubicBezTo>
                  <a:cubicBezTo>
                    <a:pt x="6667" y="0"/>
                    <a:pt x="12385" y="2483"/>
                    <a:pt x="16470" y="6858"/>
                  </a:cubicBezTo>
                  <a:lnTo>
                    <a:pt x="682" y="2160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1318376" y="5693547"/>
                <a:ext cx="13671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)≤1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376" y="5693547"/>
                <a:ext cx="1367169" cy="246221"/>
              </a:xfrm>
              <a:prstGeom prst="rect">
                <a:avLst/>
              </a:prstGeom>
              <a:blipFill>
                <a:blip r:embed="rId17"/>
                <a:stretch>
                  <a:fillRect r="-2667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1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3" grpId="0" animBg="1"/>
      <p:bldP spid="74" grpId="0" animBg="1"/>
      <p:bldP spid="75" grpId="0"/>
      <p:bldP spid="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Write down the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2"/>
                <a:stretch>
                  <a:fillRect t="-809" r="-2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3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𝑠𝑖𝑛𝑡𝑐𝑜𝑠𝑡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blipFill>
                <a:blip r:embed="rId4"/>
                <a:stretch>
                  <a:fillRect l="-1935" r="-193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01439" y="5084962"/>
                <a:ext cx="1605761" cy="2981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en-GB" sz="1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39" y="5084962"/>
                <a:ext cx="1605761" cy="298159"/>
              </a:xfrm>
              <a:prstGeom prst="rect">
                <a:avLst/>
              </a:prstGeom>
              <a:blipFill>
                <a:blip r:embed="rId5"/>
                <a:stretch>
                  <a:fillRect l="-2662" b="-2040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78452" y="5130830"/>
                <a:ext cx="107901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52" y="5130830"/>
                <a:ext cx="1079013" cy="246221"/>
              </a:xfrm>
              <a:prstGeom prst="rect">
                <a:avLst/>
              </a:prstGeom>
              <a:blipFill>
                <a:blip r:embed="rId6"/>
                <a:stretch>
                  <a:fillRect r="-3955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1318376" y="5693547"/>
                <a:ext cx="13671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)≤1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376" y="5693547"/>
                <a:ext cx="1367169" cy="246221"/>
              </a:xfrm>
              <a:prstGeom prst="rect">
                <a:avLst/>
              </a:prstGeom>
              <a:blipFill>
                <a:blip r:embed="rId7"/>
                <a:stretch>
                  <a:fillRect r="-2667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8"/>
          <a:srcRect l="46125" t="26349" r="25246" b="22896"/>
          <a:stretch/>
        </p:blipFill>
        <p:spPr>
          <a:xfrm>
            <a:off x="3994952" y="1358282"/>
            <a:ext cx="4678532" cy="46655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73662" y="3817398"/>
                <a:ext cx="1623265" cy="357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662" y="3817398"/>
                <a:ext cx="1623265" cy="357662"/>
              </a:xfrm>
              <a:prstGeom prst="rect">
                <a:avLst/>
              </a:prstGeom>
              <a:blipFill>
                <a:blip r:embed="rId9"/>
                <a:stretch>
                  <a:fillRect l="-1504" b="-15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62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the trigonometric identities to convert trigonometric parametric equations into their Cartesian form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)+2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𝑐𝑜𝑠𝑒𝑐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600" b="0" i="1" dirty="0">
                  <a:latin typeface="Comic Sans MS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Find the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state the domain of x for which the curve is defined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b) Hence, sketch the curve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482340" cy="4525963"/>
              </a:xfrm>
              <a:blipFill>
                <a:blip r:embed="rId3"/>
                <a:stretch>
                  <a:fillRect l="-350" t="-809" r="-2102" b="-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32681" cy="276999"/>
              </a:xfrm>
              <a:prstGeom prst="rect">
                <a:avLst/>
              </a:prstGeom>
              <a:blipFill>
                <a:blip r:embed="rId4"/>
                <a:stretch>
                  <a:fillRect l="-1967" r="-1639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𝑠𝑖𝑛𝑡𝑐𝑜𝑠𝑡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280" y="0"/>
                <a:ext cx="1861151" cy="276999"/>
              </a:xfrm>
              <a:prstGeom prst="rect">
                <a:avLst/>
              </a:prstGeom>
              <a:blipFill>
                <a:blip r:embed="rId5"/>
                <a:stretch>
                  <a:fillRect l="-1935" r="-1935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884024" y="3091795"/>
            <a:ext cx="511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that you can use the identity above to remind yourself of those involving cot and cosec instead…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82045" y="3788227"/>
                <a:ext cx="18392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045" y="3788227"/>
                <a:ext cx="1839221" cy="246221"/>
              </a:xfrm>
              <a:prstGeom prst="rect">
                <a:avLst/>
              </a:prstGeom>
              <a:blipFill>
                <a:blip r:embed="rId6"/>
                <a:stretch>
                  <a:fillRect l="-1987" r="-132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10594" y="2194560"/>
                <a:ext cx="13354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94" y="2194560"/>
                <a:ext cx="1335494" cy="246221"/>
              </a:xfrm>
              <a:prstGeom prst="rect">
                <a:avLst/>
              </a:prstGeom>
              <a:blipFill>
                <a:blip r:embed="rId7"/>
                <a:stretch>
                  <a:fillRect l="-1826" r="-274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44298" y="2181498"/>
                <a:ext cx="15547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nor/>
                        </m:rPr>
                        <a:rPr lang="en-GB" sz="1600" dirty="0">
                          <a:latin typeface="Comic Sans MS" pitchFamily="66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298" y="2181498"/>
                <a:ext cx="1554785" cy="246221"/>
              </a:xfrm>
              <a:prstGeom prst="rect">
                <a:avLst/>
              </a:prstGeom>
              <a:blipFill>
                <a:blip r:embed="rId8"/>
                <a:stretch>
                  <a:fillRect l="-4314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44834" y="2595155"/>
                <a:ext cx="13354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834" y="2595155"/>
                <a:ext cx="1335494" cy="246221"/>
              </a:xfrm>
              <a:prstGeom prst="rect">
                <a:avLst/>
              </a:prstGeom>
              <a:blipFill>
                <a:blip r:embed="rId9"/>
                <a:stretch>
                  <a:fillRect l="-1826" r="-456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81039" y="2599510"/>
                <a:ext cx="15497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m:rPr>
                          <m:nor/>
                        </m:rPr>
                        <a:rPr lang="en-GB" sz="1600" dirty="0">
                          <a:latin typeface="Comic Sans MS" pitchFamily="66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039" y="2599510"/>
                <a:ext cx="1549783" cy="246221"/>
              </a:xfrm>
              <a:prstGeom prst="rect">
                <a:avLst/>
              </a:prstGeom>
              <a:blipFill>
                <a:blip r:embed="rId10"/>
                <a:stretch>
                  <a:fillRect l="-433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620684" y="2280604"/>
            <a:ext cx="1050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5393055" y="2330896"/>
            <a:ext cx="337183" cy="38618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8245112" y="2326542"/>
            <a:ext cx="337183" cy="38618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8529348" y="2254478"/>
            <a:ext cx="53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Add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40480" y="1480710"/>
            <a:ext cx="511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Start by rearranging the parametric equations, as in the previous examples…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07725" y="4271552"/>
                <a:ext cx="18905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25" y="4271552"/>
                <a:ext cx="1890581" cy="246221"/>
              </a:xfrm>
              <a:prstGeom prst="rect">
                <a:avLst/>
              </a:prstGeom>
              <a:blipFill>
                <a:blip r:embed="rId11"/>
                <a:stretch>
                  <a:fillRect l="-1935" t="-2500" r="-193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7221855" y="3924564"/>
            <a:ext cx="302351" cy="46455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497382" y="3861210"/>
            <a:ext cx="1724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using the expressions above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26035" y="3753395"/>
            <a:ext cx="539932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569131" y="4245429"/>
            <a:ext cx="788125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592389" y="3753395"/>
            <a:ext cx="722812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544492" y="4245430"/>
            <a:ext cx="552994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548845" y="2569030"/>
            <a:ext cx="1480457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27417" y="2564676"/>
            <a:ext cx="1389017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46616" y="4728752"/>
                <a:ext cx="16855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616" y="4728752"/>
                <a:ext cx="1685590" cy="246221"/>
              </a:xfrm>
              <a:prstGeom prst="rect">
                <a:avLst/>
              </a:prstGeom>
              <a:blipFill>
                <a:blip r:embed="rId12"/>
                <a:stretch>
                  <a:fillRect l="-362" t="-2500" r="-217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51267" y="5194661"/>
                <a:ext cx="14816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267" y="5194661"/>
                <a:ext cx="1481624" cy="246221"/>
              </a:xfrm>
              <a:prstGeom prst="rect">
                <a:avLst/>
              </a:prstGeom>
              <a:blipFill>
                <a:blip r:embed="rId13"/>
                <a:stretch>
                  <a:fillRect l="-1235" r="-246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999786" y="4407890"/>
            <a:ext cx="302351" cy="46455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257896" y="4518707"/>
            <a:ext cx="1206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Subtract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Arc 36"/>
          <p:cNvSpPr/>
          <p:nvPr/>
        </p:nvSpPr>
        <p:spPr>
          <a:xfrm>
            <a:off x="6655797" y="4891216"/>
            <a:ext cx="302351" cy="46455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800695" y="4862696"/>
            <a:ext cx="173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 bracket and 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9633" y="5525586"/>
                <a:ext cx="14816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33" y="5525586"/>
                <a:ext cx="1481624" cy="246221"/>
              </a:xfrm>
              <a:prstGeom prst="rect">
                <a:avLst/>
              </a:prstGeom>
              <a:blipFill>
                <a:blip r:embed="rId14"/>
                <a:stretch>
                  <a:fillRect l="-2881" r="-246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73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/>
      <p:bldP spid="7" grpId="0" animBg="1"/>
      <p:bldP spid="7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2" grpId="0" animBg="1"/>
      <p:bldP spid="32" grpId="1" animBg="1"/>
      <p:bldP spid="33" grpId="0"/>
      <p:bldP spid="34" grpId="0"/>
      <p:bldP spid="35" grpId="0" animBg="1"/>
      <p:bldP spid="36" grpId="0"/>
      <p:bldP spid="37" grpId="0" animBg="1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A95792-83B8-423C-BF42-C836D8A0B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1381F2-A61D-4988-800D-8AA8B4DB5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EE31CE-A559-45E7-A90E-657750D254B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2288</TotalTime>
  <Words>2119</Words>
  <Application>Microsoft Office PowerPoint</Application>
  <PresentationFormat>On-screen Show (4:3)</PresentationFormat>
  <Paragraphs>266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Comic Sans MS</vt:lpstr>
      <vt:lpstr>Mesquito SF</vt:lpstr>
      <vt:lpstr>Wingdings</vt:lpstr>
      <vt:lpstr>Office Theme</vt:lpstr>
      <vt:lpstr>PowerPoint Presentation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599</cp:revision>
  <dcterms:created xsi:type="dcterms:W3CDTF">2018-04-30T00:32:33Z</dcterms:created>
  <dcterms:modified xsi:type="dcterms:W3CDTF">2020-12-30T14:28:33Z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