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15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36.png"/><Relationship Id="rId10" Type="http://schemas.openxmlformats.org/officeDocument/2006/relationships/image" Target="../media/image70.png"/><Relationship Id="rId4" Type="http://schemas.openxmlformats.org/officeDocument/2006/relationships/image" Target="../media/image35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3" Type="http://schemas.openxmlformats.org/officeDocument/2006/relationships/image" Target="../media/image15.png"/><Relationship Id="rId7" Type="http://schemas.openxmlformats.org/officeDocument/2006/relationships/image" Target="../media/image77.png"/><Relationship Id="rId12" Type="http://schemas.openxmlformats.org/officeDocument/2006/relationships/image" Target="../media/image82.png"/><Relationship Id="rId17" Type="http://schemas.openxmlformats.org/officeDocument/2006/relationships/image" Target="../media/image87.png"/><Relationship Id="rId2" Type="http://schemas.openxmlformats.org/officeDocument/2006/relationships/image" Target="../media/image75.png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1.png"/><Relationship Id="rId5" Type="http://schemas.openxmlformats.org/officeDocument/2006/relationships/image" Target="../media/image36.png"/><Relationship Id="rId15" Type="http://schemas.openxmlformats.org/officeDocument/2006/relationships/image" Target="../media/image85.png"/><Relationship Id="rId10" Type="http://schemas.openxmlformats.org/officeDocument/2006/relationships/image" Target="../media/image80.png"/><Relationship Id="rId4" Type="http://schemas.openxmlformats.org/officeDocument/2006/relationships/image" Target="../media/image35.png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3" Type="http://schemas.openxmlformats.org/officeDocument/2006/relationships/image" Target="../media/image15.pn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2" Type="http://schemas.openxmlformats.org/officeDocument/2006/relationships/image" Target="../media/image88.png"/><Relationship Id="rId16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36.png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4" Type="http://schemas.openxmlformats.org/officeDocument/2006/relationships/image" Target="../media/image35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103.png"/><Relationship Id="rId3" Type="http://schemas.openxmlformats.org/officeDocument/2006/relationships/image" Target="../media/image15.png"/><Relationship Id="rId7" Type="http://schemas.openxmlformats.org/officeDocument/2006/relationships/image" Target="../media/image90.png"/><Relationship Id="rId12" Type="http://schemas.openxmlformats.org/officeDocument/2006/relationships/image" Target="../media/image97.png"/><Relationship Id="rId17" Type="http://schemas.openxmlformats.org/officeDocument/2006/relationships/image" Target="../media/image107.png"/><Relationship Id="rId2" Type="http://schemas.openxmlformats.org/officeDocument/2006/relationships/image" Target="../media/image88.png"/><Relationship Id="rId16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102.png"/><Relationship Id="rId5" Type="http://schemas.openxmlformats.org/officeDocument/2006/relationships/image" Target="../media/image36.png"/><Relationship Id="rId15" Type="http://schemas.openxmlformats.org/officeDocument/2006/relationships/image" Target="../media/image105.png"/><Relationship Id="rId10" Type="http://schemas.openxmlformats.org/officeDocument/2006/relationships/image" Target="../media/image101.png"/><Relationship Id="rId4" Type="http://schemas.openxmlformats.org/officeDocument/2006/relationships/image" Target="../media/image35.png"/><Relationship Id="rId9" Type="http://schemas.openxmlformats.org/officeDocument/2006/relationships/image" Target="../media/image100.png"/><Relationship Id="rId14" Type="http://schemas.openxmlformats.org/officeDocument/2006/relationships/image" Target="../media/image10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12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9.png"/><Relationship Id="rId5" Type="http://schemas.openxmlformats.org/officeDocument/2006/relationships/image" Target="../media/image18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17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15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15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34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36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35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1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36.png"/><Relationship Id="rId10" Type="http://schemas.openxmlformats.org/officeDocument/2006/relationships/image" Target="../media/image62.png"/><Relationship Id="rId4" Type="http://schemas.openxmlformats.org/officeDocument/2006/relationships/image" Target="../media/image35.png"/><Relationship Id="rId9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947905" y="2272087"/>
            <a:ext cx="728378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u="sng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Mechanics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Further Kinematics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4"/>
              </a:solidFill>
              <a:effectLst>
                <a:reflection blurRad="6350" stA="53000" endA="300" endPos="35500" dir="5400000" sy="-90000" algn="bl" rotWithShape="0"/>
              </a:effectLst>
              <a:latin typeface="Weathered SF" pitchFamily="2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193919" y="4973688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the skater is at a fixed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is skating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seconds.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Modelling the skater as having constant acceleration,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acceleration of the ice skater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 expression for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𝒕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l="-325" t="-132" r="-1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59741F3-34D8-4C58-BF1F-255F2BEBF8C6}"/>
                  </a:ext>
                </a:extLst>
              </p:cNvPr>
              <p:cNvSpPr txBox="1"/>
              <p:nvPr/>
            </p:nvSpPr>
            <p:spPr>
              <a:xfrm>
                <a:off x="1423845" y="5891816"/>
                <a:ext cx="149393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−0.4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+0.2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59741F3-34D8-4C58-BF1F-255F2BEBF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845" y="5891816"/>
                <a:ext cx="1493935" cy="215444"/>
              </a:xfrm>
              <a:prstGeom prst="rect">
                <a:avLst/>
              </a:prstGeom>
              <a:blipFill>
                <a:blip r:embed="rId6"/>
                <a:stretch>
                  <a:fillRect l="-1633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69525C6-E71D-46AA-9184-66A78F7321A2}"/>
                  </a:ext>
                </a:extLst>
              </p:cNvPr>
              <p:cNvSpPr txBox="1"/>
              <p:nvPr/>
            </p:nvSpPr>
            <p:spPr>
              <a:xfrm>
                <a:off x="4091111" y="1531706"/>
                <a:ext cx="35637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u="sng" dirty="0">
                    <a:latin typeface="Comic Sans MS" panose="030F0702030302020204" pitchFamily="66" charset="0"/>
                  </a:rPr>
                  <a:t>Finding an expression for </a:t>
                </a:r>
                <a14:m>
                  <m:oMath xmlns:m="http://schemas.openxmlformats.org/officeDocument/2006/math">
                    <m:r>
                      <a:rPr lang="en-GB" sz="1400" b="1" i="1" u="sng" dirty="0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1" i="1" u="sng" dirty="0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endParaRPr lang="en-GB" sz="14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69525C6-E71D-46AA-9184-66A78F732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111" y="1531706"/>
                <a:ext cx="3563796" cy="307777"/>
              </a:xfrm>
              <a:prstGeom prst="rect">
                <a:avLst/>
              </a:prstGeom>
              <a:blipFill>
                <a:blip r:embed="rId7"/>
                <a:stretch>
                  <a:fillRect l="-513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48AF251-A594-4651-A254-C31337FE1757}"/>
                  </a:ext>
                </a:extLst>
              </p:cNvPr>
              <p:cNvSpPr txBox="1"/>
              <p:nvPr/>
            </p:nvSpPr>
            <p:spPr>
              <a:xfrm>
                <a:off x="4255954" y="2071075"/>
                <a:ext cx="1354473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48AF251-A594-4651-A254-C31337FE1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954" y="2071075"/>
                <a:ext cx="1354473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36AD556-1B9F-4082-BA53-11C5EFC5D3C1}"/>
                  </a:ext>
                </a:extLst>
              </p:cNvPr>
              <p:cNvSpPr txBox="1"/>
              <p:nvPr/>
            </p:nvSpPr>
            <p:spPr>
              <a:xfrm>
                <a:off x="4257433" y="2640725"/>
                <a:ext cx="3461204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2.4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−0.6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−0.4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+0.2</m:t>
                          </m:r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36AD556-1B9F-4082-BA53-11C5EFC5D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433" y="2640725"/>
                <a:ext cx="3461204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0E22CC4-F044-4204-8BB8-6C0137242AAE}"/>
                  </a:ext>
                </a:extLst>
              </p:cNvPr>
              <p:cNvSpPr txBox="1"/>
              <p:nvPr/>
            </p:nvSpPr>
            <p:spPr>
              <a:xfrm>
                <a:off x="4267791" y="3334662"/>
                <a:ext cx="308385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−0.6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+0.1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0E22CC4-F044-4204-8BB8-6C0137242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791" y="3334662"/>
                <a:ext cx="3083858" cy="246221"/>
              </a:xfrm>
              <a:prstGeom prst="rect">
                <a:avLst/>
              </a:prstGeom>
              <a:blipFill>
                <a:blip r:embed="rId10"/>
                <a:stretch>
                  <a:fillRect l="-395" r="-1779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8E892CA-9262-4B08-BEFA-0430AF0F2878}"/>
                  </a:ext>
                </a:extLst>
              </p:cNvPr>
              <p:cNvSpPr txBox="1"/>
              <p:nvPr/>
            </p:nvSpPr>
            <p:spPr>
              <a:xfrm>
                <a:off x="4287026" y="3913190"/>
                <a:ext cx="342837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2.4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−0.2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−0.6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+0.1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8E892CA-9262-4B08-BEFA-0430AF0F2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26" y="3913190"/>
                <a:ext cx="3428374" cy="246221"/>
              </a:xfrm>
              <a:prstGeom prst="rect">
                <a:avLst/>
              </a:prstGeom>
              <a:blipFill>
                <a:blip r:embed="rId11"/>
                <a:stretch>
                  <a:fillRect l="-355" r="-1421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円弧 28">
            <a:extLst>
              <a:ext uri="{FF2B5EF4-FFF2-40B4-BE49-F238E27FC236}">
                <a16:creationId xmlns:a16="http://schemas.microsoft.com/office/drawing/2014/main" id="{19556582-93CB-4D88-B5DC-4D7F0A119AD7}"/>
              </a:ext>
            </a:extLst>
          </p:cNvPr>
          <p:cNvSpPr/>
          <p:nvPr/>
        </p:nvSpPr>
        <p:spPr>
          <a:xfrm>
            <a:off x="7655863" y="3488925"/>
            <a:ext cx="298529" cy="569314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6C0A9C4-6575-4095-A42D-EA1E3E04DC6E}"/>
                  </a:ext>
                </a:extLst>
              </p:cNvPr>
              <p:cNvSpPr txBox="1"/>
              <p:nvPr/>
            </p:nvSpPr>
            <p:spPr>
              <a:xfrm>
                <a:off x="7749679" y="2345429"/>
                <a:ext cx="13943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 (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the position vector)</a:t>
                </a: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6C0A9C4-6575-4095-A42D-EA1E3E04D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679" y="2345429"/>
                <a:ext cx="1394321" cy="646331"/>
              </a:xfrm>
              <a:prstGeom prst="rect">
                <a:avLst/>
              </a:prstGeom>
              <a:blipFill>
                <a:blip r:embed="rId12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円弧 30">
            <a:extLst>
              <a:ext uri="{FF2B5EF4-FFF2-40B4-BE49-F238E27FC236}">
                <a16:creationId xmlns:a16="http://schemas.microsoft.com/office/drawing/2014/main" id="{2C394908-E617-4B03-980E-B8C136BA606B}"/>
              </a:ext>
            </a:extLst>
          </p:cNvPr>
          <p:cNvSpPr/>
          <p:nvPr/>
        </p:nvSpPr>
        <p:spPr>
          <a:xfrm>
            <a:off x="7559688" y="2407329"/>
            <a:ext cx="298529" cy="569314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円弧 32">
            <a:extLst>
              <a:ext uri="{FF2B5EF4-FFF2-40B4-BE49-F238E27FC236}">
                <a16:creationId xmlns:a16="http://schemas.microsoft.com/office/drawing/2014/main" id="{EB0CD3BE-DCCB-4956-8205-9E206721637C}"/>
              </a:ext>
            </a:extLst>
          </p:cNvPr>
          <p:cNvSpPr/>
          <p:nvPr/>
        </p:nvSpPr>
        <p:spPr>
          <a:xfrm>
            <a:off x="7490146" y="2959224"/>
            <a:ext cx="295571" cy="538578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5A8CD8B-7B6D-4196-8E6F-5FE3E83549DD}"/>
              </a:ext>
            </a:extLst>
          </p:cNvPr>
          <p:cNvSpPr txBox="1"/>
          <p:nvPr/>
        </p:nvSpPr>
        <p:spPr>
          <a:xfrm>
            <a:off x="7714168" y="2966866"/>
            <a:ext cx="114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F53EC81A-6AC6-4A86-9BF7-59DFA8D45913}"/>
                  </a:ext>
                </a:extLst>
              </p:cNvPr>
              <p:cNvSpPr txBox="1"/>
              <p:nvPr/>
            </p:nvSpPr>
            <p:spPr>
              <a:xfrm>
                <a:off x="7882842" y="3366361"/>
                <a:ext cx="12611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Refactorise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separately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F53EC81A-6AC6-4A86-9BF7-59DFA8D459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842" y="3366361"/>
                <a:ext cx="1261158" cy="830997"/>
              </a:xfrm>
              <a:prstGeom prst="rect">
                <a:avLst/>
              </a:prstGeom>
              <a:blipFill>
                <a:blip r:embed="rId13"/>
                <a:stretch>
                  <a:fillRect b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/>
              <p:nvPr/>
            </p:nvSpPr>
            <p:spPr>
              <a:xfrm>
                <a:off x="737437" y="6213986"/>
                <a:ext cx="2997167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2.4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−0.6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+0.1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37" y="6213986"/>
                <a:ext cx="2997167" cy="215444"/>
              </a:xfrm>
              <a:prstGeom prst="rect">
                <a:avLst/>
              </a:prstGeom>
              <a:blipFill>
                <a:blip r:embed="rId14"/>
                <a:stretch>
                  <a:fillRect l="-407" r="-1220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3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3" grpId="0" animBg="1"/>
      <p:bldP spid="34" grpId="0"/>
      <p:bldP spid="35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the skater is at a fixed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is skating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seconds.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c) Find the time at which the skater is directly north-east of O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l="-325" t="-132" r="-1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59741F3-34D8-4C58-BF1F-255F2BEBF8C6}"/>
                  </a:ext>
                </a:extLst>
              </p:cNvPr>
              <p:cNvSpPr txBox="1"/>
              <p:nvPr/>
            </p:nvSpPr>
            <p:spPr>
              <a:xfrm>
                <a:off x="4246944" y="1524354"/>
                <a:ext cx="149393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−0.4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+0.2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59741F3-34D8-4C58-BF1F-255F2BEBF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944" y="1524354"/>
                <a:ext cx="1493935" cy="215444"/>
              </a:xfrm>
              <a:prstGeom prst="rect">
                <a:avLst/>
              </a:prstGeom>
              <a:blipFill>
                <a:blip r:embed="rId6"/>
                <a:stretch>
                  <a:fillRect l="-1633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/>
              <p:nvPr/>
            </p:nvSpPr>
            <p:spPr>
              <a:xfrm>
                <a:off x="5966384" y="1508820"/>
                <a:ext cx="2997167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2.4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−0.6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+0.1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384" y="1508820"/>
                <a:ext cx="2997167" cy="215444"/>
              </a:xfrm>
              <a:prstGeom prst="rect">
                <a:avLst/>
              </a:prstGeom>
              <a:blipFill>
                <a:blip r:embed="rId7"/>
                <a:stretch>
                  <a:fillRect l="-407" r="-1426" b="-3428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E6825E57-1598-4A89-9904-AAB59674124D}"/>
              </a:ext>
            </a:extLst>
          </p:cNvPr>
          <p:cNvCxnSpPr/>
          <p:nvPr/>
        </p:nvCxnSpPr>
        <p:spPr>
          <a:xfrm flipV="1">
            <a:off x="6478593" y="2907045"/>
            <a:ext cx="0" cy="2503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47BFEA7-0C10-48DB-BA5B-C1E29E0E9267}"/>
              </a:ext>
            </a:extLst>
          </p:cNvPr>
          <p:cNvCxnSpPr>
            <a:cxnSpLocks/>
          </p:cNvCxnSpPr>
          <p:nvPr/>
        </p:nvCxnSpPr>
        <p:spPr>
          <a:xfrm rot="5400000" flipV="1">
            <a:off x="6480073" y="2935158"/>
            <a:ext cx="0" cy="2503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32C01DF0-9FA2-432E-9F49-482C0F071A6B}"/>
                  </a:ext>
                </a:extLst>
              </p:cNvPr>
              <p:cNvSpPr txBox="1"/>
              <p:nvPr/>
            </p:nvSpPr>
            <p:spPr>
              <a:xfrm>
                <a:off x="6052465" y="2507549"/>
                <a:ext cx="9541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anose="030F0702030302020204" pitchFamily="66" charset="0"/>
                  </a:rPr>
                  <a:t>North (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32C01DF0-9FA2-432E-9F49-482C0F071A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65" y="2507549"/>
                <a:ext cx="954107" cy="307777"/>
              </a:xfrm>
              <a:prstGeom prst="rect">
                <a:avLst/>
              </a:prstGeom>
              <a:blipFill>
                <a:blip r:embed="rId8"/>
                <a:stretch>
                  <a:fillRect l="-1923" t="-1961" r="-128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7A0F8AF-0B25-47C2-A850-4A8CA1FD2B51}"/>
                  </a:ext>
                </a:extLst>
              </p:cNvPr>
              <p:cNvSpPr txBox="1"/>
              <p:nvPr/>
            </p:nvSpPr>
            <p:spPr>
              <a:xfrm>
                <a:off x="7765855" y="4016754"/>
                <a:ext cx="8162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anose="030F0702030302020204" pitchFamily="66" charset="0"/>
                  </a:rPr>
                  <a:t>East (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27A0F8AF-0B25-47C2-A850-4A8CA1FD2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5855" y="4016754"/>
                <a:ext cx="816249" cy="307777"/>
              </a:xfrm>
              <a:prstGeom prst="rect">
                <a:avLst/>
              </a:prstGeom>
              <a:blipFill>
                <a:blip r:embed="rId9"/>
                <a:stretch>
                  <a:fillRect l="-2239" t="-4000" r="-149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EFC6CA3-860C-4CF5-B9E1-5245D29F4E2F}"/>
              </a:ext>
            </a:extLst>
          </p:cNvPr>
          <p:cNvGrpSpPr/>
          <p:nvPr/>
        </p:nvGrpSpPr>
        <p:grpSpPr>
          <a:xfrm>
            <a:off x="7171050" y="3253272"/>
            <a:ext cx="152399" cy="170155"/>
            <a:chOff x="6383045" y="4811697"/>
            <a:chExt cx="152399" cy="170155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90F54557-6110-4F86-AAB7-9CFDBE3F9ADC}"/>
                </a:ext>
              </a:extLst>
            </p:cNvPr>
            <p:cNvCxnSpPr>
              <a:cxnSpLocks/>
            </p:cNvCxnSpPr>
            <p:nvPr/>
          </p:nvCxnSpPr>
          <p:spPr>
            <a:xfrm>
              <a:off x="6383045" y="4811697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172F0393-5D37-480F-BC95-CB10481184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84524" y="481317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F45FFA44-DF2C-4218-919C-F9E4E9A0EEFE}"/>
              </a:ext>
            </a:extLst>
          </p:cNvPr>
          <p:cNvCxnSpPr>
            <a:cxnSpLocks/>
          </p:cNvCxnSpPr>
          <p:nvPr/>
        </p:nvCxnSpPr>
        <p:spPr>
          <a:xfrm flipH="1">
            <a:off x="6469716" y="3333170"/>
            <a:ext cx="781232" cy="84338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73A8F70-F82A-43C3-9C22-722FAE8164E8}"/>
                  </a:ext>
                </a:extLst>
              </p:cNvPr>
              <p:cNvSpPr txBox="1"/>
              <p:nvPr/>
            </p:nvSpPr>
            <p:spPr>
              <a:xfrm>
                <a:off x="4318503" y="1944826"/>
                <a:ext cx="44361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the skater is directly north east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will be equal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73A8F70-F82A-43C3-9C22-722FAE816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503" y="1944826"/>
                <a:ext cx="4436197" cy="523220"/>
              </a:xfrm>
              <a:prstGeom prst="rect">
                <a:avLst/>
              </a:prstGeom>
              <a:blipFill>
                <a:blip r:embed="rId10"/>
                <a:stretch>
                  <a:fillRect l="-412" t="-2326" r="-164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28E072C-CB99-4431-9352-FC8C9A328CA6}"/>
              </a:ext>
            </a:extLst>
          </p:cNvPr>
          <p:cNvSpPr/>
          <p:nvPr/>
        </p:nvSpPr>
        <p:spPr>
          <a:xfrm>
            <a:off x="6346479" y="1475714"/>
            <a:ext cx="1013988" cy="2716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E8C206B-5BC8-4917-8178-D86EB83CED29}"/>
              </a:ext>
            </a:extLst>
          </p:cNvPr>
          <p:cNvSpPr/>
          <p:nvPr/>
        </p:nvSpPr>
        <p:spPr>
          <a:xfrm>
            <a:off x="7693936" y="1465152"/>
            <a:ext cx="1115086" cy="2716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22B13DC-6EB2-42BC-A40B-5DA660894FFC}"/>
                  </a:ext>
                </a:extLst>
              </p:cNvPr>
              <p:cNvSpPr txBox="1"/>
              <p:nvPr/>
            </p:nvSpPr>
            <p:spPr>
              <a:xfrm>
                <a:off x="4246076" y="2625725"/>
                <a:ext cx="25859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−0.6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+0.1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22B13DC-6EB2-42BC-A40B-5DA660894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076" y="2625725"/>
                <a:ext cx="2585900" cy="246221"/>
              </a:xfrm>
              <a:prstGeom prst="rect">
                <a:avLst/>
              </a:prstGeom>
              <a:blipFill>
                <a:blip r:embed="rId11"/>
                <a:stretch>
                  <a:fillRect l="-1415" t="-2500" r="-23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CDF2BA4-5632-43CF-B090-F47A2C40CE94}"/>
                  </a:ext>
                </a:extLst>
              </p:cNvPr>
              <p:cNvSpPr txBox="1"/>
              <p:nvPr/>
            </p:nvSpPr>
            <p:spPr>
              <a:xfrm>
                <a:off x="4398476" y="3094996"/>
                <a:ext cx="13315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CDF2BA4-5632-43CF-B090-F47A2C40C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476" y="3094996"/>
                <a:ext cx="1331518" cy="246221"/>
              </a:xfrm>
              <a:prstGeom prst="rect">
                <a:avLst/>
              </a:prstGeom>
              <a:blipFill>
                <a:blip r:embed="rId12"/>
                <a:stretch>
                  <a:fillRect l="-3211" t="-2500" r="-275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A5D8D68D-E70A-4348-8711-6EADF7A40102}"/>
                  </a:ext>
                </a:extLst>
              </p:cNvPr>
              <p:cNvSpPr txBox="1"/>
              <p:nvPr/>
            </p:nvSpPr>
            <p:spPr>
              <a:xfrm>
                <a:off x="4335102" y="3592936"/>
                <a:ext cx="13998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(3−0.3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A5D8D68D-E70A-4348-8711-6EADF7A40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102" y="3592936"/>
                <a:ext cx="1399807" cy="246221"/>
              </a:xfrm>
              <a:prstGeom prst="rect">
                <a:avLst/>
              </a:prstGeom>
              <a:blipFill>
                <a:blip r:embed="rId13"/>
                <a:stretch>
                  <a:fillRect l="-2174" r="-2609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2C5261FD-6A43-4430-B6DA-4A4B57399CEE}"/>
                  </a:ext>
                </a:extLst>
              </p:cNvPr>
              <p:cNvSpPr txBox="1"/>
              <p:nvPr/>
            </p:nvSpPr>
            <p:spPr>
              <a:xfrm>
                <a:off x="4587091" y="4080314"/>
                <a:ext cx="11431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0.3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2C5261FD-6A43-4430-B6DA-4A4B57399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91" y="4080314"/>
                <a:ext cx="1143133" cy="246221"/>
              </a:xfrm>
              <a:prstGeom prst="rect">
                <a:avLst/>
              </a:prstGeom>
              <a:blipFill>
                <a:blip r:embed="rId14"/>
                <a:stretch>
                  <a:fillRect l="-3191" r="-31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1788679-3FB2-48CE-8494-2668A2F66EBD}"/>
                  </a:ext>
                </a:extLst>
              </p:cNvPr>
              <p:cNvSpPr txBox="1"/>
              <p:nvPr/>
            </p:nvSpPr>
            <p:spPr>
              <a:xfrm>
                <a:off x="5193672" y="4551094"/>
                <a:ext cx="7842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0.3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01788679-3FB2-48CE-8494-2668A2F66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672" y="4551094"/>
                <a:ext cx="784254" cy="246221"/>
              </a:xfrm>
              <a:prstGeom prst="rect">
                <a:avLst/>
              </a:prstGeom>
              <a:blipFill>
                <a:blip r:embed="rId15"/>
                <a:stretch>
                  <a:fillRect l="-6202" r="-387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3184E571-3C11-4829-B9EF-EDB143CC85EC}"/>
                  </a:ext>
                </a:extLst>
              </p:cNvPr>
              <p:cNvSpPr txBox="1"/>
              <p:nvPr/>
            </p:nvSpPr>
            <p:spPr>
              <a:xfrm>
                <a:off x="5066924" y="5030928"/>
                <a:ext cx="6287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3184E571-3C11-4829-B9EF-EDB143CC8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924" y="5030928"/>
                <a:ext cx="628762" cy="246221"/>
              </a:xfrm>
              <a:prstGeom prst="rect">
                <a:avLst/>
              </a:prstGeom>
              <a:blipFill>
                <a:blip r:embed="rId16"/>
                <a:stretch>
                  <a:fillRect l="-6796" r="-582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D75552DE-74D4-4FD2-A9D4-D76E1453803B}"/>
              </a:ext>
            </a:extLst>
          </p:cNvPr>
          <p:cNvSpPr/>
          <p:nvPr/>
        </p:nvSpPr>
        <p:spPr>
          <a:xfrm>
            <a:off x="6696196" y="2742234"/>
            <a:ext cx="293079" cy="44933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D677B02-F6EA-4D55-BFFC-5DE0A0153018}"/>
              </a:ext>
            </a:extLst>
          </p:cNvPr>
          <p:cNvSpPr txBox="1"/>
          <p:nvPr/>
        </p:nvSpPr>
        <p:spPr>
          <a:xfrm>
            <a:off x="6971169" y="2755472"/>
            <a:ext cx="986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474D8528-FC35-4BF3-9B82-50657089DD24}"/>
              </a:ext>
            </a:extLst>
          </p:cNvPr>
          <p:cNvSpPr/>
          <p:nvPr/>
        </p:nvSpPr>
        <p:spPr>
          <a:xfrm>
            <a:off x="5671645" y="3220559"/>
            <a:ext cx="293079" cy="44933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F5ABE8AE-BD98-4467-B501-D05537DAA7A4}"/>
              </a:ext>
            </a:extLst>
          </p:cNvPr>
          <p:cNvSpPr/>
          <p:nvPr/>
        </p:nvSpPr>
        <p:spPr>
          <a:xfrm>
            <a:off x="5653538" y="3754713"/>
            <a:ext cx="293079" cy="44933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円弧 54">
            <a:extLst>
              <a:ext uri="{FF2B5EF4-FFF2-40B4-BE49-F238E27FC236}">
                <a16:creationId xmlns:a16="http://schemas.microsoft.com/office/drawing/2014/main" id="{201E7CBA-2984-4832-B1F0-4C49ED5D5B7D}"/>
              </a:ext>
            </a:extLst>
          </p:cNvPr>
          <p:cNvSpPr/>
          <p:nvPr/>
        </p:nvSpPr>
        <p:spPr>
          <a:xfrm>
            <a:off x="5870821" y="4243600"/>
            <a:ext cx="293079" cy="44933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円弧 55">
            <a:extLst>
              <a:ext uri="{FF2B5EF4-FFF2-40B4-BE49-F238E27FC236}">
                <a16:creationId xmlns:a16="http://schemas.microsoft.com/office/drawing/2014/main" id="{0845D848-7DF4-4B5E-9F72-3DF171A33A75}"/>
              </a:ext>
            </a:extLst>
          </p:cNvPr>
          <p:cNvSpPr/>
          <p:nvPr/>
        </p:nvSpPr>
        <p:spPr>
          <a:xfrm>
            <a:off x="5834608" y="4741541"/>
            <a:ext cx="293079" cy="44933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73C6AEF-185B-4400-85EA-FCBFEB51CCC2}"/>
              </a:ext>
            </a:extLst>
          </p:cNvPr>
          <p:cNvSpPr txBox="1"/>
          <p:nvPr/>
        </p:nvSpPr>
        <p:spPr>
          <a:xfrm>
            <a:off x="5957180" y="3271520"/>
            <a:ext cx="986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38BEBC4C-8C8D-42CB-97EC-1F546AFC2295}"/>
                  </a:ext>
                </a:extLst>
              </p:cNvPr>
              <p:cNvSpPr txBox="1"/>
              <p:nvPr/>
            </p:nvSpPr>
            <p:spPr>
              <a:xfrm>
                <a:off x="5866645" y="3724193"/>
                <a:ext cx="32773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the value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when the bracket is 0 (since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when the skater starts)</a:t>
                </a: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38BEBC4C-8C8D-42CB-97EC-1F546AFC2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645" y="3724193"/>
                <a:ext cx="3277355" cy="461665"/>
              </a:xfrm>
              <a:prstGeom prst="rect">
                <a:avLst/>
              </a:prstGeom>
              <a:blipFill>
                <a:blip r:embed="rId17"/>
                <a:stretch>
                  <a:fillRect t="-1316" r="-1487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DB0BA46-489E-4FF3-A431-B9DA4EDD08A5}"/>
              </a:ext>
            </a:extLst>
          </p:cNvPr>
          <p:cNvSpPr txBox="1"/>
          <p:nvPr/>
        </p:nvSpPr>
        <p:spPr>
          <a:xfrm>
            <a:off x="6102036" y="4312669"/>
            <a:ext cx="986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01ECF71-3B5C-46B7-A092-7B966A72C715}"/>
              </a:ext>
            </a:extLst>
          </p:cNvPr>
          <p:cNvSpPr txBox="1"/>
          <p:nvPr/>
        </p:nvSpPr>
        <p:spPr>
          <a:xfrm>
            <a:off x="5975286" y="4801555"/>
            <a:ext cx="1348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0.3</a:t>
            </a:r>
          </a:p>
        </p:txBody>
      </p:sp>
    </p:spTree>
    <p:extLst>
      <p:ext uri="{BB962C8B-B14F-4D97-AF65-F5344CB8AC3E}">
        <p14:creationId xmlns:p14="http://schemas.microsoft.com/office/powerpoint/2010/main" val="341809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9" grpId="0"/>
      <p:bldP spid="39" grpId="1"/>
      <p:bldP spid="7" grpId="0"/>
      <p:bldP spid="8" grpId="0" animBg="1"/>
      <p:bldP spid="8" grpId="1" animBg="1"/>
      <p:bldP spid="45" grpId="0" animBg="1"/>
      <p:bldP spid="45" grpId="1" animBg="1"/>
      <p:bldP spid="9" grpId="0"/>
      <p:bldP spid="46" grpId="0"/>
      <p:bldP spid="47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the skater is at a fixed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is skating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seconds.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d) A second skater travels such that she has position vector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1.1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−6</m:t>
                        </m:r>
                      </m:e>
                    </m:d>
                    <m:r>
                      <a:rPr lang="en-US" sz="14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relative to the same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the two skaters will meet.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l="-325" t="-132" r="-1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/>
              <p:nvPr/>
            </p:nvSpPr>
            <p:spPr>
              <a:xfrm>
                <a:off x="4137584" y="1562086"/>
                <a:ext cx="2997167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2.4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−0.6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+0.1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84" y="1562086"/>
                <a:ext cx="2997167" cy="215444"/>
              </a:xfrm>
              <a:prstGeom prst="rect">
                <a:avLst/>
              </a:prstGeom>
              <a:blipFill>
                <a:blip r:embed="rId6"/>
                <a:stretch>
                  <a:fillRect l="-407" r="-1426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0EE605EB-39CD-48A4-A98D-60DF71D50D85}"/>
                  </a:ext>
                </a:extLst>
              </p:cNvPr>
              <p:cNvSpPr/>
              <p:nvPr/>
            </p:nvSpPr>
            <p:spPr>
              <a:xfrm>
                <a:off x="7426523" y="1522067"/>
                <a:ext cx="14120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sz="1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1.1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−6</m:t>
                        </m:r>
                      </m:e>
                    </m:d>
                    <m:r>
                      <a:rPr lang="en-US" sz="14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:endParaRPr lang="en-GB" sz="1400" dirty="0"/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0EE605EB-39CD-48A4-A98D-60DF71D50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523" y="1522067"/>
                <a:ext cx="1412053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57C7E4C-FE6F-448F-9B45-E6652052A497}"/>
                  </a:ext>
                </a:extLst>
              </p:cNvPr>
              <p:cNvSpPr txBox="1"/>
              <p:nvPr/>
            </p:nvSpPr>
            <p:spPr>
              <a:xfrm>
                <a:off x="3959441" y="1918193"/>
                <a:ext cx="501588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skaters meet, they will have the same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for the same value of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important that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both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match up…</a:t>
                </a: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57C7E4C-FE6F-448F-9B45-E6652052A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441" y="1918193"/>
                <a:ext cx="5015883" cy="830997"/>
              </a:xfrm>
              <a:prstGeom prst="rect">
                <a:avLst/>
              </a:prstGeom>
              <a:blipFill>
                <a:blip r:embed="rId8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F19D471-14AB-4634-8049-EE2307BEABFE}"/>
                  </a:ext>
                </a:extLst>
              </p:cNvPr>
              <p:cNvSpPr txBox="1"/>
              <p:nvPr/>
            </p:nvSpPr>
            <p:spPr>
              <a:xfrm>
                <a:off x="4117745" y="2827845"/>
                <a:ext cx="26100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u="sng" dirty="0">
                    <a:latin typeface="Comic Sans MS" panose="030F0702030302020204" pitchFamily="66" charset="0"/>
                  </a:rPr>
                  <a:t>Comparing the </a:t>
                </a:r>
                <a14:m>
                  <m:oMath xmlns:m="http://schemas.openxmlformats.org/officeDocument/2006/math">
                    <m:r>
                      <a:rPr lang="en-GB" sz="1400" b="1" i="1" u="sng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components</a:t>
                </a:r>
                <a:endParaRPr lang="en-GB" sz="14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F19D471-14AB-4634-8049-EE2307BEA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745" y="2827845"/>
                <a:ext cx="2610010" cy="307777"/>
              </a:xfrm>
              <a:prstGeom prst="rect">
                <a:avLst/>
              </a:prstGeom>
              <a:blipFill>
                <a:blip r:embed="rId9"/>
                <a:stretch>
                  <a:fillRect l="-699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32D4B873-EE34-49BF-AE21-13C2C073ECDE}"/>
              </a:ext>
            </a:extLst>
          </p:cNvPr>
          <p:cNvSpPr/>
          <p:nvPr/>
        </p:nvSpPr>
        <p:spPr>
          <a:xfrm>
            <a:off x="4508802" y="1537859"/>
            <a:ext cx="1013988" cy="2716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3569E3C-42B8-4FAF-9241-5CD5314B24C1}"/>
                  </a:ext>
                </a:extLst>
              </p:cNvPr>
              <p:cNvSpPr txBox="1"/>
              <p:nvPr/>
            </p:nvSpPr>
            <p:spPr>
              <a:xfrm>
                <a:off x="4296793" y="3320249"/>
                <a:ext cx="12978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2.4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3569E3C-42B8-4FAF-9241-5CD5314B2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793" y="3320249"/>
                <a:ext cx="1297856" cy="215444"/>
              </a:xfrm>
              <a:prstGeom prst="rect">
                <a:avLst/>
              </a:prstGeom>
              <a:blipFill>
                <a:blip r:embed="rId10"/>
                <a:stretch>
                  <a:fillRect l="-2817" r="-234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261FD30-5E7A-4D4D-8612-69016BF5108F}"/>
                  </a:ext>
                </a:extLst>
              </p:cNvPr>
              <p:cNvSpPr txBox="1"/>
              <p:nvPr/>
            </p:nvSpPr>
            <p:spPr>
              <a:xfrm>
                <a:off x="4564603" y="3738978"/>
                <a:ext cx="10253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261FD30-5E7A-4D4D-8612-69016BF51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603" y="3738978"/>
                <a:ext cx="1025344" cy="215444"/>
              </a:xfrm>
              <a:prstGeom prst="rect">
                <a:avLst/>
              </a:prstGeom>
              <a:blipFill>
                <a:blip r:embed="rId11"/>
                <a:stretch>
                  <a:fillRect l="-3571" r="-357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85B3B09-0A87-4FC6-A4AD-30A4540D8720}"/>
                  </a:ext>
                </a:extLst>
              </p:cNvPr>
              <p:cNvSpPr txBox="1"/>
              <p:nvPr/>
            </p:nvSpPr>
            <p:spPr>
              <a:xfrm>
                <a:off x="4502459" y="4165106"/>
                <a:ext cx="10843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(12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85B3B09-0A87-4FC6-A4AD-30A4540D8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459" y="4165106"/>
                <a:ext cx="1084336" cy="215444"/>
              </a:xfrm>
              <a:prstGeom prst="rect">
                <a:avLst/>
              </a:prstGeom>
              <a:blipFill>
                <a:blip r:embed="rId12"/>
                <a:stretch>
                  <a:fillRect l="-3390" r="-395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15F9870-1C85-41A1-B0E6-276F05A2963C}"/>
                  </a:ext>
                </a:extLst>
              </p:cNvPr>
              <p:cNvSpPr txBox="1"/>
              <p:nvPr/>
            </p:nvSpPr>
            <p:spPr>
              <a:xfrm>
                <a:off x="5143131" y="4619347"/>
                <a:ext cx="9128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12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15F9870-1C85-41A1-B0E6-276F05A29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131" y="4619347"/>
                <a:ext cx="912814" cy="215444"/>
              </a:xfrm>
              <a:prstGeom prst="rect">
                <a:avLst/>
              </a:prstGeom>
              <a:blipFill>
                <a:blip r:embed="rId13"/>
                <a:stretch>
                  <a:fillRect l="-4027" r="-402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円弧 66">
            <a:extLst>
              <a:ext uri="{FF2B5EF4-FFF2-40B4-BE49-F238E27FC236}">
                <a16:creationId xmlns:a16="http://schemas.microsoft.com/office/drawing/2014/main" id="{CB9F374C-4B91-4851-9692-F920DC5F32D3}"/>
              </a:ext>
            </a:extLst>
          </p:cNvPr>
          <p:cNvSpPr/>
          <p:nvPr/>
        </p:nvSpPr>
        <p:spPr>
          <a:xfrm>
            <a:off x="5506135" y="3436523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BB03E07-7819-47BA-9083-C61529274145}"/>
              </a:ext>
            </a:extLst>
          </p:cNvPr>
          <p:cNvSpPr txBox="1"/>
          <p:nvPr/>
        </p:nvSpPr>
        <p:spPr>
          <a:xfrm>
            <a:off x="5629056" y="3469904"/>
            <a:ext cx="1348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5</a:t>
            </a:r>
          </a:p>
        </p:txBody>
      </p:sp>
      <p:sp>
        <p:nvSpPr>
          <p:cNvPr id="69" name="円弧 68">
            <a:extLst>
              <a:ext uri="{FF2B5EF4-FFF2-40B4-BE49-F238E27FC236}">
                <a16:creationId xmlns:a16="http://schemas.microsoft.com/office/drawing/2014/main" id="{DF6251F1-511E-47F7-88DF-AA582FA7B1E0}"/>
              </a:ext>
            </a:extLst>
          </p:cNvPr>
          <p:cNvSpPr/>
          <p:nvPr/>
        </p:nvSpPr>
        <p:spPr>
          <a:xfrm>
            <a:off x="5525370" y="3881886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円弧 69">
            <a:extLst>
              <a:ext uri="{FF2B5EF4-FFF2-40B4-BE49-F238E27FC236}">
                <a16:creationId xmlns:a16="http://schemas.microsoft.com/office/drawing/2014/main" id="{93A04699-FAA0-410B-8B9E-342FCD066108}"/>
              </a:ext>
            </a:extLst>
          </p:cNvPr>
          <p:cNvSpPr/>
          <p:nvPr/>
        </p:nvSpPr>
        <p:spPr>
          <a:xfrm>
            <a:off x="5935222" y="4318372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35008A8-9567-4A76-9B4D-BF5A828D61A2}"/>
              </a:ext>
            </a:extLst>
          </p:cNvPr>
          <p:cNvSpPr txBox="1"/>
          <p:nvPr/>
        </p:nvSpPr>
        <p:spPr>
          <a:xfrm>
            <a:off x="5735589" y="3931542"/>
            <a:ext cx="93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8E81E71C-C20D-4460-ACA3-3516148D8CC8}"/>
              </a:ext>
            </a:extLst>
          </p:cNvPr>
          <p:cNvSpPr txBox="1"/>
          <p:nvPr/>
        </p:nvSpPr>
        <p:spPr>
          <a:xfrm>
            <a:off x="6126207" y="4322161"/>
            <a:ext cx="656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51248ACD-D989-414E-BB92-B19E23CFECA0}"/>
                  </a:ext>
                </a:extLst>
              </p:cNvPr>
              <p:cNvSpPr txBox="1"/>
              <p:nvPr/>
            </p:nvSpPr>
            <p:spPr>
              <a:xfrm>
                <a:off x="590366" y="6005744"/>
                <a:ext cx="10436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12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51248ACD-D989-414E-BB92-B19E23CFE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66" y="6005744"/>
                <a:ext cx="1043619" cy="246221"/>
              </a:xfrm>
              <a:prstGeom prst="rect">
                <a:avLst/>
              </a:prstGeom>
              <a:blipFill>
                <a:blip r:embed="rId14"/>
                <a:stretch>
                  <a:fillRect l="-3509" r="-35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9F6E4FB9-15C8-491D-906A-EAB7B570BE6B}"/>
                  </a:ext>
                </a:extLst>
              </p:cNvPr>
              <p:cNvSpPr txBox="1"/>
              <p:nvPr/>
            </p:nvSpPr>
            <p:spPr>
              <a:xfrm>
                <a:off x="4358936" y="5005742"/>
                <a:ext cx="435005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will match when the time is either 0 or 12 seconds</a:t>
                </a:r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9F6E4FB9-15C8-491D-906A-EAB7B570B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936" y="5005742"/>
                <a:ext cx="4350058" cy="523220"/>
              </a:xfrm>
              <a:prstGeom prst="rect">
                <a:avLst/>
              </a:prstGeom>
              <a:blipFill>
                <a:blip r:embed="rId1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FF22542B-3CD7-4439-A680-BEA7AF98FA4A}"/>
                  </a:ext>
                </a:extLst>
              </p:cNvPr>
              <p:cNvSpPr txBox="1"/>
              <p:nvPr/>
            </p:nvSpPr>
            <p:spPr>
              <a:xfrm>
                <a:off x="7288567" y="1090690"/>
                <a:ext cx="172226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5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second skater’s </a:t>
                </a:r>
                <a14:m>
                  <m:oMath xmlns:m="http://schemas.openxmlformats.org/officeDocument/2006/math">
                    <m:r>
                      <a:rPr lang="en-GB" sz="105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05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component is always 0…</a:t>
                </a: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FF22542B-3CD7-4439-A680-BEA7AF98FA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567" y="1090690"/>
                <a:ext cx="1722268" cy="415498"/>
              </a:xfrm>
              <a:prstGeom prst="rect">
                <a:avLst/>
              </a:prstGeom>
              <a:blipFill>
                <a:blip r:embed="rId16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9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1" grpId="0"/>
      <p:bldP spid="62" grpId="0" animBg="1"/>
      <p:bldP spid="62" grpId="1" animBg="1"/>
      <p:bldP spid="6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 animBg="1"/>
      <p:bldP spid="71" grpId="0"/>
      <p:bldP spid="72" grpId="0"/>
      <p:bldP spid="73" grpId="0"/>
      <p:bldP spid="74" grpId="0"/>
      <p:bldP spid="75" grpId="0"/>
      <p:bldP spid="7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the skater is at a fixed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is skating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seconds.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d) A second skater travels such that she has position vector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1.1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−6</m:t>
                        </m:r>
                      </m:e>
                    </m:d>
                    <m:r>
                      <a:rPr lang="en-US" sz="14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relative to the same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the two skaters will meet.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l="-325" t="-132" r="-1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/>
              <p:nvPr/>
            </p:nvSpPr>
            <p:spPr>
              <a:xfrm>
                <a:off x="4137584" y="1562086"/>
                <a:ext cx="2997167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2.4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−0.2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−0.6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+0.1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4F16183-BB20-4615-BB97-039078C63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84" y="1562086"/>
                <a:ext cx="2997167" cy="215444"/>
              </a:xfrm>
              <a:prstGeom prst="rect">
                <a:avLst/>
              </a:prstGeom>
              <a:blipFill>
                <a:blip r:embed="rId6"/>
                <a:stretch>
                  <a:fillRect l="-407" r="-1426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0EE605EB-39CD-48A4-A98D-60DF71D50D85}"/>
                  </a:ext>
                </a:extLst>
              </p:cNvPr>
              <p:cNvSpPr/>
              <p:nvPr/>
            </p:nvSpPr>
            <p:spPr>
              <a:xfrm>
                <a:off x="7426523" y="1522067"/>
                <a:ext cx="14120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sz="1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1.1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−6</m:t>
                        </m:r>
                      </m:e>
                    </m:d>
                    <m:r>
                      <a:rPr lang="en-US" sz="14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:endParaRPr lang="en-GB" sz="1400" dirty="0"/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0EE605EB-39CD-48A4-A98D-60DF71D50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523" y="1522067"/>
                <a:ext cx="1412053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57C7E4C-FE6F-448F-9B45-E6652052A497}"/>
                  </a:ext>
                </a:extLst>
              </p:cNvPr>
              <p:cNvSpPr txBox="1"/>
              <p:nvPr/>
            </p:nvSpPr>
            <p:spPr>
              <a:xfrm>
                <a:off x="3959441" y="1918193"/>
                <a:ext cx="501588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skaters meet, they will have the same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for the same value of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important that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both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match up…</a:t>
                </a: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57C7E4C-FE6F-448F-9B45-E6652052A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441" y="1918193"/>
                <a:ext cx="5015883" cy="830997"/>
              </a:xfrm>
              <a:prstGeom prst="rect">
                <a:avLst/>
              </a:prstGeom>
              <a:blipFill>
                <a:blip r:embed="rId8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F19D471-14AB-4634-8049-EE2307BEABFE}"/>
                  </a:ext>
                </a:extLst>
              </p:cNvPr>
              <p:cNvSpPr txBox="1"/>
              <p:nvPr/>
            </p:nvSpPr>
            <p:spPr>
              <a:xfrm>
                <a:off x="4117745" y="2827845"/>
                <a:ext cx="26100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u="sng" dirty="0">
                    <a:latin typeface="Comic Sans MS" panose="030F0702030302020204" pitchFamily="66" charset="0"/>
                  </a:rPr>
                  <a:t>Comparing the </a:t>
                </a:r>
                <a14:m>
                  <m:oMath xmlns:m="http://schemas.openxmlformats.org/officeDocument/2006/math">
                    <m:r>
                      <a:rPr lang="en-US" sz="1400" b="1" i="1" u="sng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components</a:t>
                </a:r>
                <a:endParaRPr lang="en-GB" sz="14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F19D471-14AB-4634-8049-EE2307BEA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745" y="2827845"/>
                <a:ext cx="2610010" cy="307777"/>
              </a:xfrm>
              <a:prstGeom prst="rect">
                <a:avLst/>
              </a:prstGeom>
              <a:blipFill>
                <a:blip r:embed="rId9"/>
                <a:stretch>
                  <a:fillRect l="-699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32D4B873-EE34-49BF-AE21-13C2C073ECDE}"/>
              </a:ext>
            </a:extLst>
          </p:cNvPr>
          <p:cNvSpPr/>
          <p:nvPr/>
        </p:nvSpPr>
        <p:spPr>
          <a:xfrm>
            <a:off x="5822697" y="1537859"/>
            <a:ext cx="1199540" cy="2716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3569E3C-42B8-4FAF-9241-5CD5314B24C1}"/>
                  </a:ext>
                </a:extLst>
              </p:cNvPr>
              <p:cNvSpPr txBox="1"/>
              <p:nvPr/>
            </p:nvSpPr>
            <p:spPr>
              <a:xfrm>
                <a:off x="4332303" y="3320249"/>
                <a:ext cx="19574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−0.6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+0.1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1.1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A3569E3C-42B8-4FAF-9241-5CD5314B2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3" y="3320249"/>
                <a:ext cx="1957459" cy="215444"/>
              </a:xfrm>
              <a:prstGeom prst="rect">
                <a:avLst/>
              </a:prstGeom>
              <a:blipFill>
                <a:blip r:embed="rId10"/>
                <a:stretch>
                  <a:fillRect r="-155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261FD30-5E7A-4D4D-8612-69016BF5108F}"/>
                  </a:ext>
                </a:extLst>
              </p:cNvPr>
              <p:cNvSpPr txBox="1"/>
              <p:nvPr/>
            </p:nvSpPr>
            <p:spPr>
              <a:xfrm>
                <a:off x="4165108" y="3738978"/>
                <a:ext cx="16116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0.1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−1.7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261FD30-5E7A-4D4D-8612-69016BF51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08" y="3738978"/>
                <a:ext cx="1611660" cy="215444"/>
              </a:xfrm>
              <a:prstGeom prst="rect">
                <a:avLst/>
              </a:prstGeom>
              <a:blipFill>
                <a:blip r:embed="rId11"/>
                <a:stretch>
                  <a:fillRect l="-1887" r="-188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円弧 66">
            <a:extLst>
              <a:ext uri="{FF2B5EF4-FFF2-40B4-BE49-F238E27FC236}">
                <a16:creationId xmlns:a16="http://schemas.microsoft.com/office/drawing/2014/main" id="{CB9F374C-4B91-4851-9692-F920DC5F32D3}"/>
              </a:ext>
            </a:extLst>
          </p:cNvPr>
          <p:cNvSpPr/>
          <p:nvPr/>
        </p:nvSpPr>
        <p:spPr>
          <a:xfrm>
            <a:off x="6198593" y="3436523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BB03E07-7819-47BA-9083-C61529274145}"/>
              </a:ext>
            </a:extLst>
          </p:cNvPr>
          <p:cNvSpPr txBox="1"/>
          <p:nvPr/>
        </p:nvSpPr>
        <p:spPr>
          <a:xfrm>
            <a:off x="6321514" y="3469904"/>
            <a:ext cx="1188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69" name="円弧 68">
            <a:extLst>
              <a:ext uri="{FF2B5EF4-FFF2-40B4-BE49-F238E27FC236}">
                <a16:creationId xmlns:a16="http://schemas.microsoft.com/office/drawing/2014/main" id="{DF6251F1-511E-47F7-88DF-AA582FA7B1E0}"/>
              </a:ext>
            </a:extLst>
          </p:cNvPr>
          <p:cNvSpPr/>
          <p:nvPr/>
        </p:nvSpPr>
        <p:spPr>
          <a:xfrm>
            <a:off x="5738434" y="3881886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円弧 69">
            <a:extLst>
              <a:ext uri="{FF2B5EF4-FFF2-40B4-BE49-F238E27FC236}">
                <a16:creationId xmlns:a16="http://schemas.microsoft.com/office/drawing/2014/main" id="{93A04699-FAA0-410B-8B9E-342FCD066108}"/>
              </a:ext>
            </a:extLst>
          </p:cNvPr>
          <p:cNvSpPr/>
          <p:nvPr/>
        </p:nvSpPr>
        <p:spPr>
          <a:xfrm>
            <a:off x="5739913" y="4318372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35008A8-9567-4A76-9B4D-BF5A828D61A2}"/>
              </a:ext>
            </a:extLst>
          </p:cNvPr>
          <p:cNvSpPr txBox="1"/>
          <p:nvPr/>
        </p:nvSpPr>
        <p:spPr>
          <a:xfrm>
            <a:off x="5859876" y="3931542"/>
            <a:ext cx="1473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10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8E81E71C-C20D-4460-ACA3-3516148D8CC8}"/>
              </a:ext>
            </a:extLst>
          </p:cNvPr>
          <p:cNvSpPr txBox="1"/>
          <p:nvPr/>
        </p:nvSpPr>
        <p:spPr>
          <a:xfrm>
            <a:off x="5913143" y="4375427"/>
            <a:ext cx="993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51248ACD-D989-414E-BB92-B19E23CFECA0}"/>
                  </a:ext>
                </a:extLst>
              </p:cNvPr>
              <p:cNvSpPr txBox="1"/>
              <p:nvPr/>
            </p:nvSpPr>
            <p:spPr>
              <a:xfrm>
                <a:off x="590366" y="6005744"/>
                <a:ext cx="10436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12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51248ACD-D989-414E-BB92-B19E23CFE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66" y="6005744"/>
                <a:ext cx="1043619" cy="246221"/>
              </a:xfrm>
              <a:prstGeom prst="rect">
                <a:avLst/>
              </a:prstGeom>
              <a:blipFill>
                <a:blip r:embed="rId12"/>
                <a:stretch>
                  <a:fillRect l="-3509" r="-35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9F6E4FB9-15C8-491D-906A-EAB7B570BE6B}"/>
                  </a:ext>
                </a:extLst>
              </p:cNvPr>
              <p:cNvSpPr txBox="1"/>
              <p:nvPr/>
            </p:nvSpPr>
            <p:spPr>
              <a:xfrm>
                <a:off x="4296793" y="5360848"/>
                <a:ext cx="43500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will match when the time is either 5 or 12 seconds</a:t>
                </a:r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9F6E4FB9-15C8-491D-906A-EAB7B570B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793" y="5360848"/>
                <a:ext cx="4350058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BAD305C-CC8B-49FC-BDBC-89F31FD44FD6}"/>
              </a:ext>
            </a:extLst>
          </p:cNvPr>
          <p:cNvSpPr/>
          <p:nvPr/>
        </p:nvSpPr>
        <p:spPr>
          <a:xfrm>
            <a:off x="7848286" y="1530461"/>
            <a:ext cx="736421" cy="2716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7C03EB28-8CAE-4FEE-AD00-812CC23C38F3}"/>
                  </a:ext>
                </a:extLst>
              </p:cNvPr>
              <p:cNvSpPr txBox="1"/>
              <p:nvPr/>
            </p:nvSpPr>
            <p:spPr>
              <a:xfrm>
                <a:off x="4342661" y="4173984"/>
                <a:ext cx="14385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+60=0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7C03EB28-8CAE-4FEE-AD00-812CC23C38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661" y="4173984"/>
                <a:ext cx="1438535" cy="215444"/>
              </a:xfrm>
              <a:prstGeom prst="rect">
                <a:avLst/>
              </a:prstGeom>
              <a:blipFill>
                <a:blip r:embed="rId14"/>
                <a:stretch>
                  <a:fillRect l="-2119" r="-211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3F65462-43BB-48EE-8C89-93960104731E}"/>
                  </a:ext>
                </a:extLst>
              </p:cNvPr>
              <p:cNvSpPr txBox="1"/>
              <p:nvPr/>
            </p:nvSpPr>
            <p:spPr>
              <a:xfrm>
                <a:off x="4237608" y="4601592"/>
                <a:ext cx="154869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3F65462-43BB-48EE-8C89-939601047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608" y="4601592"/>
                <a:ext cx="1548694" cy="215444"/>
              </a:xfrm>
              <a:prstGeom prst="rect">
                <a:avLst/>
              </a:prstGeom>
              <a:blipFill>
                <a:blip r:embed="rId15"/>
                <a:stretch>
                  <a:fillRect r="-196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548785F-2606-4719-AB03-8720330BB1B9}"/>
                  </a:ext>
                </a:extLst>
              </p:cNvPr>
              <p:cNvSpPr txBox="1"/>
              <p:nvPr/>
            </p:nvSpPr>
            <p:spPr>
              <a:xfrm>
                <a:off x="5329561" y="5027720"/>
                <a:ext cx="9128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548785F-2606-4719-AB03-8720330BB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561" y="5027720"/>
                <a:ext cx="912814" cy="215444"/>
              </a:xfrm>
              <a:prstGeom prst="rect">
                <a:avLst/>
              </a:prstGeom>
              <a:blipFill>
                <a:blip r:embed="rId16"/>
                <a:stretch>
                  <a:fillRect l="-3333" r="-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>
            <a:extLst>
              <a:ext uri="{FF2B5EF4-FFF2-40B4-BE49-F238E27FC236}">
                <a16:creationId xmlns:a16="http://schemas.microsoft.com/office/drawing/2014/main" id="{601A5500-4F09-47DF-87DA-E78E2193CB31}"/>
              </a:ext>
            </a:extLst>
          </p:cNvPr>
          <p:cNvSpPr/>
          <p:nvPr/>
        </p:nvSpPr>
        <p:spPr>
          <a:xfrm>
            <a:off x="6176399" y="4728225"/>
            <a:ext cx="255474" cy="389752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32823A7-F303-4F3E-891E-704F67AA686B}"/>
              </a:ext>
            </a:extLst>
          </p:cNvPr>
          <p:cNvSpPr txBox="1"/>
          <p:nvPr/>
        </p:nvSpPr>
        <p:spPr>
          <a:xfrm>
            <a:off x="6314120" y="4785280"/>
            <a:ext cx="823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333119F-F35D-4E31-8365-9642360DC03F}"/>
                  </a:ext>
                </a:extLst>
              </p:cNvPr>
              <p:cNvSpPr txBox="1"/>
              <p:nvPr/>
            </p:nvSpPr>
            <p:spPr>
              <a:xfrm>
                <a:off x="4323426" y="5875753"/>
                <a:ext cx="43500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the skaters will meet after 12 seconds as it is the only time when both their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components are the same!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333119F-F35D-4E31-8365-9642360DC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426" y="5875753"/>
                <a:ext cx="4350058" cy="646331"/>
              </a:xfrm>
              <a:prstGeom prst="rect">
                <a:avLst/>
              </a:prstGeom>
              <a:blipFill>
                <a:blip r:embed="rId17"/>
                <a:stretch>
                  <a:fillRect t="-943" r="-84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353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 animBg="1"/>
      <p:bldP spid="62" grpId="1" animBg="1"/>
      <p:bldP spid="6" grpId="0"/>
      <p:bldP spid="64" grpId="0"/>
      <p:bldP spid="67" grpId="0" animBg="1"/>
      <p:bldP spid="68" grpId="0"/>
      <p:bldP spid="69" grpId="0" animBg="1"/>
      <p:bldP spid="70" grpId="0" animBg="1"/>
      <p:bldP spid="71" grpId="0"/>
      <p:bldP spid="72" grpId="0"/>
      <p:bldP spid="74" grpId="0"/>
      <p:bldP spid="26" grpId="0" animBg="1"/>
      <p:bldP spid="26" grpId="1" animBg="1"/>
      <p:bldP spid="27" grpId="0"/>
      <p:bldP spid="28" grpId="0"/>
      <p:bldP spid="29" grpId="0"/>
      <p:bldP spid="30" grpId="0" animBg="1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2963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For the vectors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find:</a:t>
                </a:r>
              </a:p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c) The unit vector in the direction of s</a:t>
                </a: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Give your answers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2) A particle moves in a straight line with acceleration 5ms</a:t>
                </a:r>
                <a:r>
                  <a:rPr lang="en-GB" sz="1600" baseline="30000" dirty="0">
                    <a:latin typeface="Comic Sans MS" panose="030F0702030302020204" pitchFamily="66" charset="0"/>
                  </a:rPr>
                  <a:t>-2</a:t>
                </a:r>
                <a:r>
                  <a:rPr lang="en-GB" sz="1600" dirty="0">
                    <a:latin typeface="Comic Sans MS" panose="030F0702030302020204" pitchFamily="66" charset="0"/>
                  </a:rPr>
                  <a:t>. The initial velocity of the particle is 3ms</a:t>
                </a:r>
                <a:r>
                  <a:rPr lang="en-GB" sz="16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GB" sz="1600" dirty="0">
                    <a:latin typeface="Comic Sans MS" panose="030F0702030302020204" pitchFamily="66" charset="0"/>
                  </a:rPr>
                  <a:t>. Then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seconds,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The velocity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Its displacement from its starting point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2963" y="1544715"/>
                <a:ext cx="3870664" cy="4632248"/>
              </a:xfrm>
              <a:blipFill>
                <a:blip r:embed="rId2"/>
                <a:stretch>
                  <a:fillRect l="-1260" r="-1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4DCBF4A5-DAFB-4092-8C89-C195DC13C55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8431" y="1544715"/>
                <a:ext cx="3870664" cy="46322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3a) Differentiate the following:</a:t>
                </a:r>
              </a:p>
              <a:p>
                <a:pPr marL="0" indent="0">
                  <a:buNone/>
                </a:pPr>
                <a:r>
                  <a:rPr lang="en-GB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b) Integrate the following:</a:t>
                </a:r>
              </a:p>
              <a:p>
                <a:pPr marL="0" indent="0">
                  <a:buNone/>
                </a:pPr>
                <a:r>
                  <a:rPr lang="en-GB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	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4DCBF4A5-DAFB-4092-8C89-C195DC13C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431" y="1544715"/>
                <a:ext cx="3870664" cy="4632248"/>
              </a:xfrm>
              <a:prstGeom prst="rect">
                <a:avLst/>
              </a:prstGeom>
              <a:blipFill>
                <a:blip r:embed="rId3"/>
                <a:stretch>
                  <a:fillRect l="-945" t="-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9A48293-C908-4BF9-80CD-3D2FCADC4927}"/>
                  </a:ext>
                </a:extLst>
              </p:cNvPr>
              <p:cNvSpPr txBox="1"/>
              <p:nvPr/>
            </p:nvSpPr>
            <p:spPr>
              <a:xfrm>
                <a:off x="1247314" y="2450237"/>
                <a:ext cx="7898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19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−43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9A48293-C908-4BF9-80CD-3D2FCADC4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314" y="2450237"/>
                <a:ext cx="789895" cy="215444"/>
              </a:xfrm>
              <a:prstGeom prst="rect">
                <a:avLst/>
              </a:prstGeom>
              <a:blipFill>
                <a:blip r:embed="rId4"/>
                <a:stretch>
                  <a:fillRect l="-4651" r="-697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76E7B2E-BEF5-4D10-A5E3-5D3AFDE8961E}"/>
                  </a:ext>
                </a:extLst>
              </p:cNvPr>
              <p:cNvSpPr txBox="1"/>
              <p:nvPr/>
            </p:nvSpPr>
            <p:spPr>
              <a:xfrm>
                <a:off x="3253668" y="2432481"/>
                <a:ext cx="9245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576E7B2E-BEF5-4D10-A5E3-5D3AFDE89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668" y="2432481"/>
                <a:ext cx="924547" cy="215444"/>
              </a:xfrm>
              <a:prstGeom prst="rect">
                <a:avLst/>
              </a:prstGeom>
              <a:blipFill>
                <a:blip r:embed="rId5"/>
                <a:stretch>
                  <a:fillRect l="-662" r="-5960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991EA94-AE87-4DC7-84AD-1CD6A0758DB8}"/>
                  </a:ext>
                </a:extLst>
              </p:cNvPr>
              <p:cNvSpPr txBox="1"/>
              <p:nvPr/>
            </p:nvSpPr>
            <p:spPr>
              <a:xfrm>
                <a:off x="1850996" y="3036162"/>
                <a:ext cx="849784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991EA94-AE87-4DC7-84AD-1CD6A0758D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996" y="3036162"/>
                <a:ext cx="849784" cy="409086"/>
              </a:xfrm>
              <a:prstGeom prst="rect">
                <a:avLst/>
              </a:prstGeom>
              <a:blipFill>
                <a:blip r:embed="rId6"/>
                <a:stretch>
                  <a:fillRect l="-4317" r="-647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60453E7-93FB-4E68-AFBB-6346C33E24CF}"/>
                  </a:ext>
                </a:extLst>
              </p:cNvPr>
              <p:cNvSpPr txBox="1"/>
              <p:nvPr/>
            </p:nvSpPr>
            <p:spPr>
              <a:xfrm>
                <a:off x="3395711" y="5157926"/>
                <a:ext cx="658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23</m:t>
                      </m:r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60453E7-93FB-4E68-AFBB-6346C33E2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711" y="5157926"/>
                <a:ext cx="658705" cy="215444"/>
              </a:xfrm>
              <a:prstGeom prst="rect">
                <a:avLst/>
              </a:prstGeom>
              <a:blipFill>
                <a:blip r:embed="rId7"/>
                <a:stretch>
                  <a:fillRect l="-5556" r="-185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5797DB5-9E1D-4816-A850-0EE134BF9334}"/>
                  </a:ext>
                </a:extLst>
              </p:cNvPr>
              <p:cNvSpPr txBox="1"/>
              <p:nvPr/>
            </p:nvSpPr>
            <p:spPr>
              <a:xfrm>
                <a:off x="1380480" y="5859262"/>
                <a:ext cx="3926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5797DB5-9E1D-4816-A850-0EE134BF9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480" y="5859262"/>
                <a:ext cx="392608" cy="215444"/>
              </a:xfrm>
              <a:prstGeom prst="rect">
                <a:avLst/>
              </a:prstGeom>
              <a:blipFill>
                <a:blip r:embed="rId8"/>
                <a:stretch>
                  <a:fillRect l="-9231" r="-923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84EBB5F-CBF8-4E41-B708-6DB7B4791EF3}"/>
                  </a:ext>
                </a:extLst>
              </p:cNvPr>
              <p:cNvSpPr txBox="1"/>
              <p:nvPr/>
            </p:nvSpPr>
            <p:spPr>
              <a:xfrm>
                <a:off x="5695028" y="3018406"/>
                <a:ext cx="602024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84EBB5F-CBF8-4E41-B708-6DB7B4791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028" y="3018406"/>
                <a:ext cx="602024" cy="403957"/>
              </a:xfrm>
              <a:prstGeom prst="rect">
                <a:avLst/>
              </a:prstGeom>
              <a:blipFill>
                <a:blip r:embed="rId9"/>
                <a:stretch>
                  <a:fillRect l="-6061" r="-202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EA3AF8FC-95CD-42D6-BE6F-BE36C168730A}"/>
                  </a:ext>
                </a:extLst>
              </p:cNvPr>
              <p:cNvSpPr txBox="1"/>
              <p:nvPr/>
            </p:nvSpPr>
            <p:spPr>
              <a:xfrm>
                <a:off x="5570740" y="1944209"/>
                <a:ext cx="402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EA3AF8FC-95CD-42D6-BE6F-BE36C1687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740" y="1944209"/>
                <a:ext cx="402161" cy="215444"/>
              </a:xfrm>
              <a:prstGeom prst="rect">
                <a:avLst/>
              </a:prstGeom>
              <a:blipFill>
                <a:blip r:embed="rId10"/>
                <a:stretch>
                  <a:fillRect l="-9091" r="-151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10410DC-F62A-409C-98BF-56F1AA733A56}"/>
                  </a:ext>
                </a:extLst>
              </p:cNvPr>
              <p:cNvSpPr txBox="1"/>
              <p:nvPr/>
            </p:nvSpPr>
            <p:spPr>
              <a:xfrm>
                <a:off x="7781280" y="1953087"/>
                <a:ext cx="60337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10410DC-F62A-409C-98BF-56F1AA733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280" y="1953087"/>
                <a:ext cx="603370" cy="215444"/>
              </a:xfrm>
              <a:prstGeom prst="rect">
                <a:avLst/>
              </a:prstGeom>
              <a:blipFill>
                <a:blip r:embed="rId11"/>
                <a:stretch>
                  <a:fillRect l="-6061" r="-404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BA3F026F-EECD-42B9-A43B-E386DBD6EFF8}"/>
                  </a:ext>
                </a:extLst>
              </p:cNvPr>
              <p:cNvSpPr txBox="1"/>
              <p:nvPr/>
            </p:nvSpPr>
            <p:spPr>
              <a:xfrm>
                <a:off x="7745770" y="3124939"/>
                <a:ext cx="827919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BA3F026F-EECD-42B9-A43B-E386DBD6E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770" y="3124939"/>
                <a:ext cx="827919" cy="409086"/>
              </a:xfrm>
              <a:prstGeom prst="rect">
                <a:avLst/>
              </a:prstGeom>
              <a:blipFill>
                <a:blip r:embed="rId12"/>
                <a:stretch>
                  <a:fillRect l="-4444" t="-1493" r="-1481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55502" y="2350041"/>
            <a:ext cx="597310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reflection blurRad="6350" stA="53000" endA="300" endPos="35500" dir="5400000" sy="-90000" algn="bl" rotWithShape="0"/>
                </a:effectLst>
                <a:latin typeface="Weathered SF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8A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4"/>
              </a:solidFill>
              <a:effectLst>
                <a:reflection blurRad="6350" stA="53000" endA="300" endPos="35500" dir="5400000" sy="-90000" algn="bl" rotWithShape="0"/>
              </a:effectLst>
              <a:latin typeface="Weathered SF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a particle starts from the point with position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and moves with constant velocity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then its displacement from its initial position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and its position vector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given as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Unless told otherwise, you can assume that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unit vectors in the due  east and due north directions respectively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t="-132" r="-1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5DF1E4F-A8AB-413B-85EE-DDE91AE994CF}"/>
                  </a:ext>
                </a:extLst>
              </p:cNvPr>
              <p:cNvSpPr txBox="1"/>
              <p:nvPr/>
            </p:nvSpPr>
            <p:spPr>
              <a:xfrm>
                <a:off x="5499716" y="1762218"/>
                <a:ext cx="216386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5DF1E4F-A8AB-413B-85EE-DDE91AE9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716" y="1762218"/>
                <a:ext cx="216386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5384B1F-58AE-4AB0-BEF4-79F1570A7072}"/>
              </a:ext>
            </a:extLst>
          </p:cNvPr>
          <p:cNvCxnSpPr>
            <a:cxnSpLocks/>
          </p:cNvCxnSpPr>
          <p:nvPr/>
        </p:nvCxnSpPr>
        <p:spPr>
          <a:xfrm flipV="1">
            <a:off x="5122415" y="2317074"/>
            <a:ext cx="417250" cy="6747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C64D2449-6172-409F-A16C-72B026017676}"/>
              </a:ext>
            </a:extLst>
          </p:cNvPr>
          <p:cNvCxnSpPr>
            <a:cxnSpLocks/>
          </p:cNvCxnSpPr>
          <p:nvPr/>
        </p:nvCxnSpPr>
        <p:spPr>
          <a:xfrm flipH="1">
            <a:off x="7707296" y="1828799"/>
            <a:ext cx="833022" cy="2056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2CCB816-AAB7-4901-9C1D-1983E7466711}"/>
              </a:ext>
            </a:extLst>
          </p:cNvPr>
          <p:cNvCxnSpPr>
            <a:cxnSpLocks/>
          </p:cNvCxnSpPr>
          <p:nvPr/>
        </p:nvCxnSpPr>
        <p:spPr>
          <a:xfrm flipH="1" flipV="1">
            <a:off x="7327037" y="2328912"/>
            <a:ext cx="147961" cy="7605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F322836-5ABD-41A9-AAA1-4C0262449BCB}"/>
              </a:ext>
            </a:extLst>
          </p:cNvPr>
          <p:cNvCxnSpPr>
            <a:cxnSpLocks/>
          </p:cNvCxnSpPr>
          <p:nvPr/>
        </p:nvCxnSpPr>
        <p:spPr>
          <a:xfrm flipV="1">
            <a:off x="6347534" y="2312637"/>
            <a:ext cx="110972" cy="70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0722A66-3CAF-4314-B080-473FF69D3232}"/>
                  </a:ext>
                </a:extLst>
              </p:cNvPr>
              <p:cNvSpPr txBox="1"/>
              <p:nvPr/>
            </p:nvSpPr>
            <p:spPr>
              <a:xfrm>
                <a:off x="4212455" y="3058359"/>
                <a:ext cx="120292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Position at time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0722A66-3CAF-4314-B080-473FF69D3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5" y="3058359"/>
                <a:ext cx="1202924" cy="553998"/>
              </a:xfrm>
              <a:prstGeom prst="rect">
                <a:avLst/>
              </a:prstGeom>
              <a:blipFill>
                <a:blip r:embed="rId4"/>
                <a:stretch>
                  <a:fillRect l="-9137" t="-13187" r="-13706" b="-25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6DF086B-4F06-4FF6-890F-5F71C1688F50}"/>
              </a:ext>
            </a:extLst>
          </p:cNvPr>
          <p:cNvSpPr txBox="1"/>
          <p:nvPr/>
        </p:nvSpPr>
        <p:spPr>
          <a:xfrm>
            <a:off x="5792680" y="3173768"/>
            <a:ext cx="101649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Original position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7B72E5B-9639-45A8-A148-EB1C2DD30AA2}"/>
              </a:ext>
            </a:extLst>
          </p:cNvPr>
          <p:cNvSpPr txBox="1"/>
          <p:nvPr/>
        </p:nvSpPr>
        <p:spPr>
          <a:xfrm>
            <a:off x="7159842" y="3191523"/>
            <a:ext cx="101649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Velocity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60C28AF-801A-4A51-BA9F-26C5B2FE5B1B}"/>
              </a:ext>
            </a:extLst>
          </p:cNvPr>
          <p:cNvSpPr txBox="1"/>
          <p:nvPr/>
        </p:nvSpPr>
        <p:spPr>
          <a:xfrm>
            <a:off x="8020976" y="1460378"/>
            <a:ext cx="101649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5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1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6CE8AB3-98EE-4EBD-B595-87A06488724F}"/>
              </a:ext>
            </a:extLst>
          </p:cNvPr>
          <p:cNvCxnSpPr>
            <a:cxnSpLocks/>
          </p:cNvCxnSpPr>
          <p:nvPr/>
        </p:nvCxnSpPr>
        <p:spPr>
          <a:xfrm>
            <a:off x="7042954" y="1840640"/>
            <a:ext cx="574089" cy="25449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A particle starts from the point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moves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position vector of the particle after 4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time at which the particle is due east of the origin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sketch can often help you visualise what is happening in a problem…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t="-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99F9517-5280-43AD-8016-67357C57B2E0}"/>
              </a:ext>
            </a:extLst>
          </p:cNvPr>
          <p:cNvCxnSpPr/>
          <p:nvPr/>
        </p:nvCxnSpPr>
        <p:spPr>
          <a:xfrm flipV="1">
            <a:off x="6667132" y="1562472"/>
            <a:ext cx="0" cy="2503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D4AE0F9C-FF67-426B-B6C2-9DE8FB1F1615}"/>
              </a:ext>
            </a:extLst>
          </p:cNvPr>
          <p:cNvCxnSpPr>
            <a:cxnSpLocks/>
          </p:cNvCxnSpPr>
          <p:nvPr/>
        </p:nvCxnSpPr>
        <p:spPr>
          <a:xfrm rot="5400000" flipV="1">
            <a:off x="6668612" y="1590585"/>
            <a:ext cx="0" cy="2503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3A293E9-4610-426B-9E93-DA079E914A3C}"/>
                  </a:ext>
                </a:extLst>
              </p:cNvPr>
              <p:cNvSpPr txBox="1"/>
              <p:nvPr/>
            </p:nvSpPr>
            <p:spPr>
              <a:xfrm>
                <a:off x="6241004" y="1162976"/>
                <a:ext cx="9541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anose="030F0702030302020204" pitchFamily="66" charset="0"/>
                  </a:rPr>
                  <a:t>North (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3A293E9-4610-426B-9E93-DA079E914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004" y="1162976"/>
                <a:ext cx="954107" cy="307777"/>
              </a:xfrm>
              <a:prstGeom prst="rect">
                <a:avLst/>
              </a:prstGeom>
              <a:blipFill>
                <a:blip r:embed="rId4"/>
                <a:stretch>
                  <a:fillRect l="-1923" t="-4000" r="-1282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E7A9C26-7656-49C2-BC91-E8C8C21DC603}"/>
                  </a:ext>
                </a:extLst>
              </p:cNvPr>
              <p:cNvSpPr txBox="1"/>
              <p:nvPr/>
            </p:nvSpPr>
            <p:spPr>
              <a:xfrm>
                <a:off x="7954394" y="2672181"/>
                <a:ext cx="8162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anose="030F0702030302020204" pitchFamily="66" charset="0"/>
                  </a:rPr>
                  <a:t>East (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E7A9C26-7656-49C2-BC91-E8C8C21DC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394" y="2672181"/>
                <a:ext cx="816249" cy="307777"/>
              </a:xfrm>
              <a:prstGeom prst="rect">
                <a:avLst/>
              </a:prstGeom>
              <a:blipFill>
                <a:blip r:embed="rId5"/>
                <a:stretch>
                  <a:fillRect l="-2239" t="-1961" r="-1493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279F573-E8F9-4F35-82F7-A1ECDC0E72A0}"/>
              </a:ext>
            </a:extLst>
          </p:cNvPr>
          <p:cNvGrpSpPr/>
          <p:nvPr/>
        </p:nvGrpSpPr>
        <p:grpSpPr>
          <a:xfrm>
            <a:off x="6968972" y="1757780"/>
            <a:ext cx="152399" cy="170155"/>
            <a:chOff x="6383045" y="4811697"/>
            <a:chExt cx="152399" cy="170155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FECDCAC-6CDD-470F-BB66-C29BF96B9EC9}"/>
                </a:ext>
              </a:extLst>
            </p:cNvPr>
            <p:cNvCxnSpPr>
              <a:cxnSpLocks/>
            </p:cNvCxnSpPr>
            <p:nvPr/>
          </p:nvCxnSpPr>
          <p:spPr>
            <a:xfrm>
              <a:off x="6383045" y="4811697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94834F85-EA2A-4608-8A34-763440E9DF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84524" y="481317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EE16CF2-F97C-49CD-8D4A-188B79504BEE}"/>
                  </a:ext>
                </a:extLst>
              </p:cNvPr>
              <p:cNvSpPr txBox="1"/>
              <p:nvPr/>
            </p:nvSpPr>
            <p:spPr>
              <a:xfrm>
                <a:off x="6764785" y="1509205"/>
                <a:ext cx="11519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EE16CF2-F97C-49CD-8D4A-188B79504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785" y="1509205"/>
                <a:ext cx="1151982" cy="215444"/>
              </a:xfrm>
              <a:prstGeom prst="rect">
                <a:avLst/>
              </a:prstGeom>
              <a:blipFill>
                <a:blip r:embed="rId6"/>
                <a:stretch>
                  <a:fillRect l="-2116" r="-4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DE8FA8A-0D8F-4F37-AD80-9BFE0FD7D435}"/>
                  </a:ext>
                </a:extLst>
              </p:cNvPr>
              <p:cNvSpPr txBox="1"/>
              <p:nvPr/>
            </p:nvSpPr>
            <p:spPr>
              <a:xfrm>
                <a:off x="6835807" y="2130642"/>
                <a:ext cx="976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DE8FA8A-0D8F-4F37-AD80-9BFE0FD7D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07" y="2130642"/>
                <a:ext cx="976678" cy="215444"/>
              </a:xfrm>
              <a:prstGeom prst="rect">
                <a:avLst/>
              </a:prstGeom>
              <a:blipFill>
                <a:blip r:embed="rId7"/>
                <a:stretch>
                  <a:fillRect l="-1863" r="-621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710770E-81B5-4FB1-A57B-049545C09F42}"/>
                  </a:ext>
                </a:extLst>
              </p:cNvPr>
              <p:cNvSpPr txBox="1"/>
              <p:nvPr/>
            </p:nvSpPr>
            <p:spPr>
              <a:xfrm>
                <a:off x="4608991" y="4475825"/>
                <a:ext cx="108593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710770E-81B5-4FB1-A57B-049545C09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991" y="4475825"/>
                <a:ext cx="1085938" cy="246221"/>
              </a:xfrm>
              <a:prstGeom prst="rect">
                <a:avLst/>
              </a:prstGeom>
              <a:blipFill>
                <a:blip r:embed="rId8"/>
                <a:stretch>
                  <a:fillRect l="-1685" r="-2809" b="-1219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74EF49A-93F3-4960-9D50-FE4F819CF3A6}"/>
                  </a:ext>
                </a:extLst>
              </p:cNvPr>
              <p:cNvSpPr txBox="1"/>
              <p:nvPr/>
            </p:nvSpPr>
            <p:spPr>
              <a:xfrm>
                <a:off x="4619348" y="4938943"/>
                <a:ext cx="24206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74EF49A-93F3-4960-9D50-FE4F819CF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348" y="4938943"/>
                <a:ext cx="2420644" cy="246221"/>
              </a:xfrm>
              <a:prstGeom prst="rect">
                <a:avLst/>
              </a:prstGeom>
              <a:blipFill>
                <a:blip r:embed="rId9"/>
                <a:stretch>
                  <a:fillRect l="-1259" r="-2771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BCEA02DD-F416-4F84-BD96-F1C2A6BB54C2}"/>
                  </a:ext>
                </a:extLst>
              </p:cNvPr>
              <p:cNvSpPr txBox="1"/>
              <p:nvPr/>
            </p:nvSpPr>
            <p:spPr>
              <a:xfrm>
                <a:off x="4354498" y="5419817"/>
                <a:ext cx="24206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BCEA02DD-F416-4F84-BD96-F1C2A6BB5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498" y="5419817"/>
                <a:ext cx="2420644" cy="246221"/>
              </a:xfrm>
              <a:prstGeom prst="rect">
                <a:avLst/>
              </a:prstGeom>
              <a:blipFill>
                <a:blip r:embed="rId10"/>
                <a:stretch>
                  <a:fillRect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CE8E59E-9116-46C7-BB23-52658E715103}"/>
                  </a:ext>
                </a:extLst>
              </p:cNvPr>
              <p:cNvSpPr txBox="1"/>
              <p:nvPr/>
            </p:nvSpPr>
            <p:spPr>
              <a:xfrm>
                <a:off x="4523173" y="5916966"/>
                <a:ext cx="135384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CE8E59E-9116-46C7-BB23-52658E715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73" y="5916966"/>
                <a:ext cx="1353845" cy="246221"/>
              </a:xfrm>
              <a:prstGeom prst="rect">
                <a:avLst/>
              </a:prstGeom>
              <a:blipFill>
                <a:blip r:embed="rId11"/>
                <a:stretch>
                  <a:fillRect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弧 32">
            <a:extLst>
              <a:ext uri="{FF2B5EF4-FFF2-40B4-BE49-F238E27FC236}">
                <a16:creationId xmlns:a16="http://schemas.microsoft.com/office/drawing/2014/main" id="{A23F3B1A-EE6D-4111-A210-46C594870BFF}"/>
              </a:ext>
            </a:extLst>
          </p:cNvPr>
          <p:cNvSpPr/>
          <p:nvPr/>
        </p:nvSpPr>
        <p:spPr>
          <a:xfrm>
            <a:off x="6906828" y="4625264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円弧 33">
            <a:extLst>
              <a:ext uri="{FF2B5EF4-FFF2-40B4-BE49-F238E27FC236}">
                <a16:creationId xmlns:a16="http://schemas.microsoft.com/office/drawing/2014/main" id="{C3F8F372-92B7-4039-8797-ECEBBD092FEB}"/>
              </a:ext>
            </a:extLst>
          </p:cNvPr>
          <p:cNvSpPr/>
          <p:nvPr/>
        </p:nvSpPr>
        <p:spPr>
          <a:xfrm>
            <a:off x="6871317" y="5086903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A9351EAA-A9A0-422D-8B76-940AD7C3ED44}"/>
              </a:ext>
            </a:extLst>
          </p:cNvPr>
          <p:cNvSpPr/>
          <p:nvPr/>
        </p:nvSpPr>
        <p:spPr>
          <a:xfrm>
            <a:off x="6409678" y="5575175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2AFE6FF-4567-40D3-BEE7-27CEA0B26EB9}"/>
              </a:ext>
            </a:extLst>
          </p:cNvPr>
          <p:cNvSpPr txBox="1"/>
          <p:nvPr/>
        </p:nvSpPr>
        <p:spPr>
          <a:xfrm>
            <a:off x="7146524" y="4696287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405E80A-4234-4512-B9F9-37D399D93C97}"/>
              </a:ext>
            </a:extLst>
          </p:cNvPr>
          <p:cNvSpPr txBox="1"/>
          <p:nvPr/>
        </p:nvSpPr>
        <p:spPr>
          <a:xfrm>
            <a:off x="7111014" y="5104659"/>
            <a:ext cx="1499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85304A4-0196-4215-96C1-0BADCD8C085B}"/>
              </a:ext>
            </a:extLst>
          </p:cNvPr>
          <p:cNvSpPr txBox="1"/>
          <p:nvPr/>
        </p:nvSpPr>
        <p:spPr>
          <a:xfrm>
            <a:off x="6684886" y="5655075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9812F34-9B95-4BAB-A4CA-222CF2025D9B}"/>
                  </a:ext>
                </a:extLst>
              </p:cNvPr>
              <p:cNvSpPr txBox="1"/>
              <p:nvPr/>
            </p:nvSpPr>
            <p:spPr>
              <a:xfrm>
                <a:off x="3264023" y="3503720"/>
                <a:ext cx="178737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9812F34-9B95-4BAB-A4CA-222CF2025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23" y="3503720"/>
                <a:ext cx="1787371" cy="246221"/>
              </a:xfrm>
              <a:prstGeom prst="rect">
                <a:avLst/>
              </a:prstGeom>
              <a:blipFill>
                <a:blip r:embed="rId12"/>
                <a:stretch>
                  <a:fillRect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E4C6685-CEBF-43AE-81E6-AF99C02F2D2D}"/>
              </a:ext>
            </a:extLst>
          </p:cNvPr>
          <p:cNvSpPr txBox="1"/>
          <p:nvPr/>
        </p:nvSpPr>
        <p:spPr>
          <a:xfrm>
            <a:off x="4518734" y="4021585"/>
            <a:ext cx="2215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Position after 4 seconds</a:t>
            </a:r>
          </a:p>
        </p:txBody>
      </p:sp>
    </p:spTree>
    <p:extLst>
      <p:ext uri="{BB962C8B-B14F-4D97-AF65-F5344CB8AC3E}">
        <p14:creationId xmlns:p14="http://schemas.microsoft.com/office/powerpoint/2010/main" val="370827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  <p:bldP spid="18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6CE8AB3-98EE-4EBD-B595-87A06488724F}"/>
              </a:ext>
            </a:extLst>
          </p:cNvPr>
          <p:cNvCxnSpPr>
            <a:cxnSpLocks/>
          </p:cNvCxnSpPr>
          <p:nvPr/>
        </p:nvCxnSpPr>
        <p:spPr>
          <a:xfrm>
            <a:off x="7042954" y="1840640"/>
            <a:ext cx="574089" cy="25449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A particle starts from the point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moves with constant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position vector of the particle after 4 seconds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time at which the particle is due east of the origin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the particle is due East of the origin, the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component of its position vector will be 0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need to create a formula using the velocity and starting position, and leave the time as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t="-132" r="-812" b="-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99F9517-5280-43AD-8016-67357C57B2E0}"/>
              </a:ext>
            </a:extLst>
          </p:cNvPr>
          <p:cNvCxnSpPr/>
          <p:nvPr/>
        </p:nvCxnSpPr>
        <p:spPr>
          <a:xfrm flipV="1">
            <a:off x="6667132" y="1562472"/>
            <a:ext cx="0" cy="2503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D4AE0F9C-FF67-426B-B6C2-9DE8FB1F1615}"/>
              </a:ext>
            </a:extLst>
          </p:cNvPr>
          <p:cNvCxnSpPr>
            <a:cxnSpLocks/>
          </p:cNvCxnSpPr>
          <p:nvPr/>
        </p:nvCxnSpPr>
        <p:spPr>
          <a:xfrm rot="5400000" flipV="1">
            <a:off x="6668612" y="1590585"/>
            <a:ext cx="0" cy="2503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3A293E9-4610-426B-9E93-DA079E914A3C}"/>
                  </a:ext>
                </a:extLst>
              </p:cNvPr>
              <p:cNvSpPr txBox="1"/>
              <p:nvPr/>
            </p:nvSpPr>
            <p:spPr>
              <a:xfrm>
                <a:off x="6241004" y="1162976"/>
                <a:ext cx="9541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anose="030F0702030302020204" pitchFamily="66" charset="0"/>
                  </a:rPr>
                  <a:t>North (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3A293E9-4610-426B-9E93-DA079E914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004" y="1162976"/>
                <a:ext cx="954107" cy="307777"/>
              </a:xfrm>
              <a:prstGeom prst="rect">
                <a:avLst/>
              </a:prstGeom>
              <a:blipFill>
                <a:blip r:embed="rId4"/>
                <a:stretch>
                  <a:fillRect l="-1923" t="-4000" r="-1282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E7A9C26-7656-49C2-BC91-E8C8C21DC603}"/>
                  </a:ext>
                </a:extLst>
              </p:cNvPr>
              <p:cNvSpPr txBox="1"/>
              <p:nvPr/>
            </p:nvSpPr>
            <p:spPr>
              <a:xfrm>
                <a:off x="7954394" y="2672181"/>
                <a:ext cx="8162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latin typeface="Comic Sans MS" panose="030F0702030302020204" pitchFamily="66" charset="0"/>
                  </a:rPr>
                  <a:t>East (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E7A9C26-7656-49C2-BC91-E8C8C21DC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394" y="2672181"/>
                <a:ext cx="816249" cy="307777"/>
              </a:xfrm>
              <a:prstGeom prst="rect">
                <a:avLst/>
              </a:prstGeom>
              <a:blipFill>
                <a:blip r:embed="rId5"/>
                <a:stretch>
                  <a:fillRect l="-2239" t="-1961" r="-1493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279F573-E8F9-4F35-82F7-A1ECDC0E72A0}"/>
              </a:ext>
            </a:extLst>
          </p:cNvPr>
          <p:cNvGrpSpPr/>
          <p:nvPr/>
        </p:nvGrpSpPr>
        <p:grpSpPr>
          <a:xfrm>
            <a:off x="6968972" y="1757780"/>
            <a:ext cx="152399" cy="170155"/>
            <a:chOff x="6383045" y="4811697"/>
            <a:chExt cx="152399" cy="170155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FECDCAC-6CDD-470F-BB66-C29BF96B9EC9}"/>
                </a:ext>
              </a:extLst>
            </p:cNvPr>
            <p:cNvCxnSpPr>
              <a:cxnSpLocks/>
            </p:cNvCxnSpPr>
            <p:nvPr/>
          </p:nvCxnSpPr>
          <p:spPr>
            <a:xfrm>
              <a:off x="6383045" y="4811697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94834F85-EA2A-4608-8A34-763440E9DF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84524" y="4813176"/>
              <a:ext cx="150920" cy="1686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EE16CF2-F97C-49CD-8D4A-188B79504BEE}"/>
                  </a:ext>
                </a:extLst>
              </p:cNvPr>
              <p:cNvSpPr txBox="1"/>
              <p:nvPr/>
            </p:nvSpPr>
            <p:spPr>
              <a:xfrm>
                <a:off x="6764785" y="1509205"/>
                <a:ext cx="11519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EEE16CF2-F97C-49CD-8D4A-188B79504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785" y="1509205"/>
                <a:ext cx="1151982" cy="215444"/>
              </a:xfrm>
              <a:prstGeom prst="rect">
                <a:avLst/>
              </a:prstGeom>
              <a:blipFill>
                <a:blip r:embed="rId6"/>
                <a:stretch>
                  <a:fillRect l="-2116" r="-4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DE8FA8A-0D8F-4F37-AD80-9BFE0FD7D435}"/>
                  </a:ext>
                </a:extLst>
              </p:cNvPr>
              <p:cNvSpPr txBox="1"/>
              <p:nvPr/>
            </p:nvSpPr>
            <p:spPr>
              <a:xfrm>
                <a:off x="6835807" y="2130642"/>
                <a:ext cx="9766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DE8FA8A-0D8F-4F37-AD80-9BFE0FD7D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07" y="2130642"/>
                <a:ext cx="976678" cy="215444"/>
              </a:xfrm>
              <a:prstGeom prst="rect">
                <a:avLst/>
              </a:prstGeom>
              <a:blipFill>
                <a:blip r:embed="rId7"/>
                <a:stretch>
                  <a:fillRect l="-1863" r="-621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9812F34-9B95-4BAB-A4CA-222CF2025D9B}"/>
                  </a:ext>
                </a:extLst>
              </p:cNvPr>
              <p:cNvSpPr txBox="1"/>
              <p:nvPr/>
            </p:nvSpPr>
            <p:spPr>
              <a:xfrm>
                <a:off x="3264023" y="3503720"/>
                <a:ext cx="178737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9812F34-9B95-4BAB-A4CA-222CF2025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23" y="3503720"/>
                <a:ext cx="1787371" cy="246221"/>
              </a:xfrm>
              <a:prstGeom prst="rect">
                <a:avLst/>
              </a:prstGeom>
              <a:blipFill>
                <a:blip r:embed="rId8"/>
                <a:stretch>
                  <a:fillRect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128D50A-A9B5-4986-A049-78066A69AEF7}"/>
                  </a:ext>
                </a:extLst>
              </p:cNvPr>
              <p:cNvSpPr txBox="1"/>
              <p:nvPr/>
            </p:nvSpPr>
            <p:spPr>
              <a:xfrm>
                <a:off x="4307415" y="4173457"/>
                <a:ext cx="1085938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9128D50A-A9B5-4986-A049-78066A69A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415" y="4173457"/>
                <a:ext cx="1085938" cy="246221"/>
              </a:xfrm>
              <a:prstGeom prst="rect">
                <a:avLst/>
              </a:prstGeom>
              <a:blipFill>
                <a:blip r:embed="rId9"/>
                <a:stretch>
                  <a:fillRect l="-2247" r="-2247" b="-1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3DBA0F49-10D9-475B-8E53-FAF231A5C3E2}"/>
                  </a:ext>
                </a:extLst>
              </p:cNvPr>
              <p:cNvSpPr txBox="1"/>
              <p:nvPr/>
            </p:nvSpPr>
            <p:spPr>
              <a:xfrm>
                <a:off x="4308895" y="4618820"/>
                <a:ext cx="224279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3DBA0F49-10D9-475B-8E53-FAF231A5C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895" y="4618820"/>
                <a:ext cx="2242793" cy="246221"/>
              </a:xfrm>
              <a:prstGeom prst="rect">
                <a:avLst/>
              </a:prstGeom>
              <a:blipFill>
                <a:blip r:embed="rId10"/>
                <a:stretch>
                  <a:fillRect l="-1087" r="-815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1825813-FDD8-4722-9278-DDE0C04BFE2C}"/>
                  </a:ext>
                </a:extLst>
              </p:cNvPr>
              <p:cNvSpPr txBox="1"/>
              <p:nvPr/>
            </p:nvSpPr>
            <p:spPr>
              <a:xfrm>
                <a:off x="4308895" y="5071582"/>
                <a:ext cx="197932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1825813-FDD8-4722-9278-DDE0C04BF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895" y="5071582"/>
                <a:ext cx="1979324" cy="246221"/>
              </a:xfrm>
              <a:prstGeom prst="rect">
                <a:avLst/>
              </a:prstGeom>
              <a:blipFill>
                <a:blip r:embed="rId11"/>
                <a:stretch>
                  <a:fillRect l="-1231" r="-2769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E408B7B-2FD2-4C21-ADBC-BF90F7560030}"/>
                  </a:ext>
                </a:extLst>
              </p:cNvPr>
              <p:cNvSpPr txBox="1"/>
              <p:nvPr/>
            </p:nvSpPr>
            <p:spPr>
              <a:xfrm>
                <a:off x="4317772" y="5533221"/>
                <a:ext cx="21720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E408B7B-2FD2-4C21-ADBC-BF90F7560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72" y="5533221"/>
                <a:ext cx="2172069" cy="246221"/>
              </a:xfrm>
              <a:prstGeom prst="rect">
                <a:avLst/>
              </a:prstGeom>
              <a:blipFill>
                <a:blip r:embed="rId12"/>
                <a:stretch>
                  <a:fillRect l="-840" r="-2521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円弧 26">
            <a:extLst>
              <a:ext uri="{FF2B5EF4-FFF2-40B4-BE49-F238E27FC236}">
                <a16:creationId xmlns:a16="http://schemas.microsoft.com/office/drawing/2014/main" id="{15EF999D-AAAF-4EC8-A621-2875AFE82BBF}"/>
              </a:ext>
            </a:extLst>
          </p:cNvPr>
          <p:cNvSpPr/>
          <p:nvPr/>
        </p:nvSpPr>
        <p:spPr>
          <a:xfrm>
            <a:off x="6454331" y="4305140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E977A7D-E07C-4571-8CF5-9B76E6369837}"/>
                  </a:ext>
                </a:extLst>
              </p:cNvPr>
              <p:cNvSpPr txBox="1"/>
              <p:nvPr/>
            </p:nvSpPr>
            <p:spPr>
              <a:xfrm>
                <a:off x="6609030" y="4314371"/>
                <a:ext cx="26436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values. This means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the position of the particle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E977A7D-E07C-4571-8CF5-9B76E6369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030" y="4314371"/>
                <a:ext cx="2643612" cy="461665"/>
              </a:xfrm>
              <a:prstGeom prst="rect">
                <a:avLst/>
              </a:prstGeom>
              <a:blipFill>
                <a:blip r:embed="rId13"/>
                <a:stretch>
                  <a:fillRect t="-1333" r="-230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>
            <a:extLst>
              <a:ext uri="{FF2B5EF4-FFF2-40B4-BE49-F238E27FC236}">
                <a16:creationId xmlns:a16="http://schemas.microsoft.com/office/drawing/2014/main" id="{82715AD1-F07A-4F84-A05F-5891F5AFCA2F}"/>
              </a:ext>
            </a:extLst>
          </p:cNvPr>
          <p:cNvSpPr/>
          <p:nvPr/>
        </p:nvSpPr>
        <p:spPr>
          <a:xfrm>
            <a:off x="6429178" y="4759381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円弧 30">
            <a:extLst>
              <a:ext uri="{FF2B5EF4-FFF2-40B4-BE49-F238E27FC236}">
                <a16:creationId xmlns:a16="http://schemas.microsoft.com/office/drawing/2014/main" id="{B5DB74B1-E975-4BB9-863A-8B7995C4D5C6}"/>
              </a:ext>
            </a:extLst>
          </p:cNvPr>
          <p:cNvSpPr/>
          <p:nvPr/>
        </p:nvSpPr>
        <p:spPr>
          <a:xfrm>
            <a:off x="6421780" y="5231377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95995B-B1CE-4052-A86D-AE14E71183A3}"/>
              </a:ext>
            </a:extLst>
          </p:cNvPr>
          <p:cNvSpPr txBox="1"/>
          <p:nvPr/>
        </p:nvSpPr>
        <p:spPr>
          <a:xfrm>
            <a:off x="6672404" y="4866633"/>
            <a:ext cx="1412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B1AE09C0-1C7A-482B-B881-75154B87EBB2}"/>
                  </a:ext>
                </a:extLst>
              </p:cNvPr>
              <p:cNvSpPr txBox="1"/>
              <p:nvPr/>
            </p:nvSpPr>
            <p:spPr>
              <a:xfrm>
                <a:off x="6636190" y="5201611"/>
                <a:ext cx="18650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Refactorise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components separately</a:t>
                </a: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B1AE09C0-1C7A-482B-B881-75154B87EB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190" y="5201611"/>
                <a:ext cx="1865014" cy="461665"/>
              </a:xfrm>
              <a:prstGeom prst="rect">
                <a:avLst/>
              </a:prstGeom>
              <a:blipFill>
                <a:blip r:embed="rId1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38B7B57-9AF0-4C27-A976-6F9B5C481DF4}"/>
              </a:ext>
            </a:extLst>
          </p:cNvPr>
          <p:cNvSpPr/>
          <p:nvPr/>
        </p:nvSpPr>
        <p:spPr>
          <a:xfrm>
            <a:off x="5767056" y="5522614"/>
            <a:ext cx="606583" cy="27160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E3F37E31-6861-407D-A6B4-5E3EC07BEFD4}"/>
              </a:ext>
            </a:extLst>
          </p:cNvPr>
          <p:cNvCxnSpPr/>
          <p:nvPr/>
        </p:nvCxnSpPr>
        <p:spPr>
          <a:xfrm>
            <a:off x="6283105" y="5803271"/>
            <a:ext cx="461727" cy="26255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3D96C03-F166-4594-93CD-C012E7273CD0}"/>
                  </a:ext>
                </a:extLst>
              </p:cNvPr>
              <p:cNvSpPr txBox="1"/>
              <p:nvPr/>
            </p:nvSpPr>
            <p:spPr>
              <a:xfrm>
                <a:off x="5332490" y="6097904"/>
                <a:ext cx="329546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component will be 0, therefore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3D96C03-F166-4594-93CD-C012E7273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490" y="6097904"/>
                <a:ext cx="3295462" cy="276999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8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7" grpId="0" animBg="1"/>
      <p:bldP spid="29" grpId="0"/>
      <p:bldP spid="30" grpId="0" animBg="1"/>
      <p:bldP spid="31" grpId="0" animBg="1"/>
      <p:bldP spid="32" grpId="0"/>
      <p:bldP spid="33" grpId="0"/>
      <p:bldP spid="5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You can also use some of the other 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suvat</a:t>
                </a:r>
                <a:r>
                  <a:rPr lang="en-GB" sz="1400" dirty="0">
                    <a:latin typeface="Comic Sans MS" panose="030F0702030302020204" pitchFamily="66" charset="0"/>
                  </a:rPr>
                  <a:t> formula in 2 dimensions, when the quantities are given as vectors…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speed of the particle and the bearing on which it is travelling at time 3 seconds.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this particle is accelerating, its velocity is not constant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you can use the formulae without a diagram (!)</a:t>
                </a: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t="-132" r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D149E01-B3BF-427F-8A00-37324C65C9AE}"/>
                  </a:ext>
                </a:extLst>
              </p:cNvPr>
              <p:cNvSpPr txBox="1"/>
              <p:nvPr/>
            </p:nvSpPr>
            <p:spPr>
              <a:xfrm>
                <a:off x="4491255" y="1954040"/>
                <a:ext cx="103092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D149E01-B3BF-427F-8A00-37324C65C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255" y="1954040"/>
                <a:ext cx="1030923" cy="246221"/>
              </a:xfrm>
              <a:prstGeom prst="rect">
                <a:avLst/>
              </a:prstGeom>
              <a:blipFill>
                <a:blip r:embed="rId6"/>
                <a:stretch>
                  <a:fillRect l="-2367" r="-295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0EBDDFD-E6BC-4287-90B3-F2661FC76EB6}"/>
                  </a:ext>
                </a:extLst>
              </p:cNvPr>
              <p:cNvSpPr txBox="1"/>
              <p:nvPr/>
            </p:nvSpPr>
            <p:spPr>
              <a:xfrm>
                <a:off x="4444479" y="2396151"/>
                <a:ext cx="269362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0EBDDFD-E6BC-4287-90B3-F2661FC76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479" y="2396151"/>
                <a:ext cx="2693623" cy="246221"/>
              </a:xfrm>
              <a:prstGeom prst="rect">
                <a:avLst/>
              </a:prstGeom>
              <a:blipFill>
                <a:blip r:embed="rId7"/>
                <a:stretch>
                  <a:fillRect r="-679" b="-3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96B507F-FB8D-4960-8CDA-487599771D7A}"/>
              </a:ext>
            </a:extLst>
          </p:cNvPr>
          <p:cNvSpPr txBox="1"/>
          <p:nvPr/>
        </p:nvSpPr>
        <p:spPr>
          <a:xfrm>
            <a:off x="4428199" y="1522829"/>
            <a:ext cx="3042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speed after 3 seconds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364B6A2-E6B4-4757-BCC1-E0EA570EAA5E}"/>
                  </a:ext>
                </a:extLst>
              </p:cNvPr>
              <p:cNvSpPr txBox="1"/>
              <p:nvPr/>
            </p:nvSpPr>
            <p:spPr>
              <a:xfrm>
                <a:off x="4497291" y="2856369"/>
                <a:ext cx="186897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364B6A2-E6B4-4757-BCC1-E0EA570EA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291" y="2856369"/>
                <a:ext cx="1868973" cy="246221"/>
              </a:xfrm>
              <a:prstGeom prst="rect">
                <a:avLst/>
              </a:prstGeom>
              <a:blipFill>
                <a:blip r:embed="rId8"/>
                <a:stretch>
                  <a:fillRect l="-1307" t="-2500" r="-654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991FA4A1-6ADD-45EA-9029-B2ADC3CD30A7}"/>
              </a:ext>
            </a:extLst>
          </p:cNvPr>
          <p:cNvCxnSpPr>
            <a:cxnSpLocks/>
          </p:cNvCxnSpPr>
          <p:nvPr/>
        </p:nvCxnSpPr>
        <p:spPr>
          <a:xfrm flipV="1">
            <a:off x="7562533" y="3060071"/>
            <a:ext cx="929618" cy="167444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13A00117-33D9-41D8-A8EC-E07D1FCD452C}"/>
                  </a:ext>
                </a:extLst>
              </p:cNvPr>
              <p:cNvSpPr txBox="1"/>
              <p:nvPr/>
            </p:nvSpPr>
            <p:spPr>
              <a:xfrm>
                <a:off x="7231438" y="3580645"/>
                <a:ext cx="78720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i="1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13A00117-33D9-41D8-A8EC-E07D1FCD4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438" y="3580645"/>
                <a:ext cx="787202" cy="246221"/>
              </a:xfrm>
              <a:prstGeom prst="rect">
                <a:avLst/>
              </a:prstGeom>
              <a:blipFill>
                <a:blip r:embed="rId9"/>
                <a:stretch>
                  <a:fillRect l="-5426" r="-7752" b="-2926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DA9DA0B9-AFAB-42CB-991C-9755A7E77FED}"/>
              </a:ext>
            </a:extLst>
          </p:cNvPr>
          <p:cNvCxnSpPr>
            <a:cxnSpLocks/>
          </p:cNvCxnSpPr>
          <p:nvPr/>
        </p:nvCxnSpPr>
        <p:spPr>
          <a:xfrm flipV="1">
            <a:off x="7570078" y="4742057"/>
            <a:ext cx="90396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65F411B-B780-4B46-9C89-44E26B40DE53}"/>
              </a:ext>
            </a:extLst>
          </p:cNvPr>
          <p:cNvCxnSpPr>
            <a:cxnSpLocks/>
          </p:cNvCxnSpPr>
          <p:nvPr/>
        </p:nvCxnSpPr>
        <p:spPr>
          <a:xfrm flipV="1">
            <a:off x="8482969" y="3069125"/>
            <a:ext cx="0" cy="16714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6AC9391-557B-4B1C-8A18-4BF13C3846B1}"/>
                  </a:ext>
                </a:extLst>
              </p:cNvPr>
              <p:cNvSpPr txBox="1"/>
              <p:nvPr/>
            </p:nvSpPr>
            <p:spPr>
              <a:xfrm>
                <a:off x="7877912" y="4788104"/>
                <a:ext cx="2372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i="1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6AC9391-557B-4B1C-8A18-4BF13C384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7912" y="4788104"/>
                <a:ext cx="237244" cy="246221"/>
              </a:xfrm>
              <a:prstGeom prst="rect">
                <a:avLst/>
              </a:prstGeom>
              <a:blipFill>
                <a:blip r:embed="rId10"/>
                <a:stretch>
                  <a:fillRect l="-17949" r="-17949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2EE17159-61DE-4F05-A060-79AB0A89F3B2}"/>
                  </a:ext>
                </a:extLst>
              </p:cNvPr>
              <p:cNvSpPr txBox="1"/>
              <p:nvPr/>
            </p:nvSpPr>
            <p:spPr>
              <a:xfrm>
                <a:off x="8538910" y="3824617"/>
                <a:ext cx="35426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i="1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2EE17159-61DE-4F05-A060-79AB0A89F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8910" y="3824617"/>
                <a:ext cx="354263" cy="246221"/>
              </a:xfrm>
              <a:prstGeom prst="rect">
                <a:avLst/>
              </a:prstGeom>
              <a:blipFill>
                <a:blip r:embed="rId11"/>
                <a:stretch>
                  <a:fillRect l="-13793" r="-17241" b="-2926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D96863B-FFC2-4254-ADB9-0FE4880E2742}"/>
              </a:ext>
            </a:extLst>
          </p:cNvPr>
          <p:cNvSpPr txBox="1"/>
          <p:nvPr/>
        </p:nvSpPr>
        <p:spPr>
          <a:xfrm>
            <a:off x="4508099" y="3617960"/>
            <a:ext cx="21146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the speed is the magnitude of the velocity…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円弧 50">
            <a:extLst>
              <a:ext uri="{FF2B5EF4-FFF2-40B4-BE49-F238E27FC236}">
                <a16:creationId xmlns:a16="http://schemas.microsoft.com/office/drawing/2014/main" id="{89337D48-B38A-40B9-85DB-17128F01F7EB}"/>
              </a:ext>
            </a:extLst>
          </p:cNvPr>
          <p:cNvSpPr/>
          <p:nvPr/>
        </p:nvSpPr>
        <p:spPr>
          <a:xfrm>
            <a:off x="6943218" y="2068934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E2E5347-BFA8-4D2A-93B4-01CF3D06C649}"/>
              </a:ext>
            </a:extLst>
          </p:cNvPr>
          <p:cNvSpPr txBox="1"/>
          <p:nvPr/>
        </p:nvSpPr>
        <p:spPr>
          <a:xfrm>
            <a:off x="7167180" y="2185752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EF0D09D4-D67E-4E8B-A08F-F3E64D33D830}"/>
              </a:ext>
            </a:extLst>
          </p:cNvPr>
          <p:cNvSpPr/>
          <p:nvPr/>
        </p:nvSpPr>
        <p:spPr>
          <a:xfrm>
            <a:off x="6923602" y="2565366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E581D2D-A4D4-41A0-9D5A-57BE3884BE69}"/>
              </a:ext>
            </a:extLst>
          </p:cNvPr>
          <p:cNvSpPr txBox="1"/>
          <p:nvPr/>
        </p:nvSpPr>
        <p:spPr>
          <a:xfrm>
            <a:off x="7047976" y="2645969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021B89EB-0A7E-4031-BA6A-C8D784048102}"/>
                  </a:ext>
                </a:extLst>
              </p:cNvPr>
              <p:cNvSpPr txBox="1"/>
              <p:nvPr/>
            </p:nvSpPr>
            <p:spPr>
              <a:xfrm>
                <a:off x="4481467" y="5128788"/>
                <a:ext cx="2045303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(10)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021B89EB-0A7E-4031-BA6A-C8D784048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467" y="5128788"/>
                <a:ext cx="2045303" cy="298159"/>
              </a:xfrm>
              <a:prstGeom prst="rect">
                <a:avLst/>
              </a:prstGeom>
              <a:blipFill>
                <a:blip r:embed="rId12"/>
                <a:stretch>
                  <a:fillRect l="-2976" r="-298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7FEB5698-06E8-470B-AA33-861898A19945}"/>
                  </a:ext>
                </a:extLst>
              </p:cNvPr>
              <p:cNvSpPr txBox="1"/>
              <p:nvPr/>
            </p:nvSpPr>
            <p:spPr>
              <a:xfrm>
                <a:off x="5015621" y="5681050"/>
                <a:ext cx="131275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=10.4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7FEB5698-06E8-470B-AA33-861898A19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621" y="5681050"/>
                <a:ext cx="1312751" cy="246221"/>
              </a:xfrm>
              <a:prstGeom prst="rect">
                <a:avLst/>
              </a:prstGeom>
              <a:blipFill>
                <a:blip r:embed="rId1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円弧 56">
            <a:extLst>
              <a:ext uri="{FF2B5EF4-FFF2-40B4-BE49-F238E27FC236}">
                <a16:creationId xmlns:a16="http://schemas.microsoft.com/office/drawing/2014/main" id="{67F533DA-7F28-433D-8E7C-CB14A6D004AE}"/>
              </a:ext>
            </a:extLst>
          </p:cNvPr>
          <p:cNvSpPr/>
          <p:nvPr/>
        </p:nvSpPr>
        <p:spPr>
          <a:xfrm>
            <a:off x="6424152" y="5298003"/>
            <a:ext cx="275208" cy="461639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C06B6AE-759D-4827-B610-67DCD9EEB579}"/>
              </a:ext>
            </a:extLst>
          </p:cNvPr>
          <p:cNvSpPr txBox="1"/>
          <p:nvPr/>
        </p:nvSpPr>
        <p:spPr>
          <a:xfrm>
            <a:off x="6548526" y="5378606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8322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  <p:bldP spid="44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  <p:bldP spid="55" grpId="0"/>
      <p:bldP spid="56" grpId="0"/>
      <p:bldP spid="57" grpId="0" animBg="1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You can also use some of the other 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suvat</a:t>
                </a:r>
                <a:r>
                  <a:rPr lang="en-GB" sz="1400" dirty="0">
                    <a:latin typeface="Comic Sans MS" panose="030F0702030302020204" pitchFamily="66" charset="0"/>
                  </a:rPr>
                  <a:t> formula in 2 dimensions, when the quantities are given as vectors…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The particle moves with constant acceleration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speed of the particle and the bearing on which it is travelling at time 3 seconds.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this particle is accelerating, its velocity is not constant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you can use the formulae without a diagram (!)</a:t>
                </a: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t="-132" r="-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7FEB5698-06E8-470B-AA33-861898A19945}"/>
                  </a:ext>
                </a:extLst>
              </p:cNvPr>
              <p:cNvSpPr txBox="1"/>
              <p:nvPr/>
            </p:nvSpPr>
            <p:spPr>
              <a:xfrm>
                <a:off x="1376128" y="5934547"/>
                <a:ext cx="175637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𝑆𝑝𝑒𝑒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=10.4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7FEB5698-06E8-470B-AA33-861898A19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28" y="5934547"/>
                <a:ext cx="1756371" cy="246221"/>
              </a:xfrm>
              <a:prstGeom prst="rect">
                <a:avLst/>
              </a:prstGeom>
              <a:blipFill>
                <a:blip r:embed="rId6"/>
                <a:stretch>
                  <a:fillRect l="-3819" t="-2500" r="-104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2F454FA-9AB4-41E2-B750-88EC22AC3C39}"/>
              </a:ext>
            </a:extLst>
          </p:cNvPr>
          <p:cNvCxnSpPr>
            <a:cxnSpLocks/>
          </p:cNvCxnSpPr>
          <p:nvPr/>
        </p:nvCxnSpPr>
        <p:spPr>
          <a:xfrm flipV="1">
            <a:off x="7707389" y="1810692"/>
            <a:ext cx="929618" cy="167444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F9BEDBAA-23C6-4C07-88C3-A14DFC94BFEC}"/>
                  </a:ext>
                </a:extLst>
              </p:cNvPr>
              <p:cNvSpPr txBox="1"/>
              <p:nvPr/>
            </p:nvSpPr>
            <p:spPr>
              <a:xfrm>
                <a:off x="7838021" y="1824271"/>
                <a:ext cx="690509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F9BEDBAA-23C6-4C07-88C3-A14DFC94B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8021" y="1824271"/>
                <a:ext cx="690509" cy="215444"/>
              </a:xfrm>
              <a:prstGeom prst="rect">
                <a:avLst/>
              </a:prstGeom>
              <a:blipFill>
                <a:blip r:embed="rId7"/>
                <a:stretch>
                  <a:fillRect l="-5310" r="-7965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ACAB975C-8255-41FA-AA19-CFB78912F137}"/>
              </a:ext>
            </a:extLst>
          </p:cNvPr>
          <p:cNvCxnSpPr>
            <a:cxnSpLocks/>
          </p:cNvCxnSpPr>
          <p:nvPr/>
        </p:nvCxnSpPr>
        <p:spPr>
          <a:xfrm flipV="1">
            <a:off x="7714934" y="3492678"/>
            <a:ext cx="90396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35521225-3DC1-4DF3-86D7-120312BE89CA}"/>
              </a:ext>
            </a:extLst>
          </p:cNvPr>
          <p:cNvCxnSpPr>
            <a:cxnSpLocks/>
          </p:cNvCxnSpPr>
          <p:nvPr/>
        </p:nvCxnSpPr>
        <p:spPr>
          <a:xfrm flipV="1">
            <a:off x="8627825" y="1819746"/>
            <a:ext cx="0" cy="16714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094DACB-5205-4015-A3FD-74741D8D688D}"/>
                  </a:ext>
                </a:extLst>
              </p:cNvPr>
              <p:cNvSpPr txBox="1"/>
              <p:nvPr/>
            </p:nvSpPr>
            <p:spPr>
              <a:xfrm>
                <a:off x="8095196" y="3538725"/>
                <a:ext cx="20678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094DACB-5205-4015-A3FD-74741D8D6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196" y="3538725"/>
                <a:ext cx="206788" cy="215444"/>
              </a:xfrm>
              <a:prstGeom prst="rect">
                <a:avLst/>
              </a:prstGeom>
              <a:blipFill>
                <a:blip r:embed="rId8"/>
                <a:stretch>
                  <a:fillRect l="-20588" r="-17647"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081F02-AB3C-482E-B954-7FCCB9676E9B}"/>
                  </a:ext>
                </a:extLst>
              </p:cNvPr>
              <p:cNvSpPr txBox="1"/>
              <p:nvPr/>
            </p:nvSpPr>
            <p:spPr>
              <a:xfrm>
                <a:off x="8683766" y="2575238"/>
                <a:ext cx="309379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9081F02-AB3C-482E-B954-7FCCB9676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3766" y="2575238"/>
                <a:ext cx="309379" cy="215444"/>
              </a:xfrm>
              <a:prstGeom prst="rect">
                <a:avLst/>
              </a:prstGeom>
              <a:blipFill>
                <a:blip r:embed="rId9"/>
                <a:stretch>
                  <a:fillRect l="-14000" r="-18000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BCFE2AB6-061B-4533-A3DC-3642EA683D56}"/>
              </a:ext>
            </a:extLst>
          </p:cNvPr>
          <p:cNvCxnSpPr>
            <a:cxnSpLocks/>
          </p:cNvCxnSpPr>
          <p:nvPr/>
        </p:nvCxnSpPr>
        <p:spPr>
          <a:xfrm flipV="1">
            <a:off x="7711916" y="2299580"/>
            <a:ext cx="0" cy="119913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844A5AC-BEC0-48C0-8379-75EC03CE14E4}"/>
                  </a:ext>
                </a:extLst>
              </p:cNvPr>
              <p:cNvSpPr txBox="1"/>
              <p:nvPr/>
            </p:nvSpPr>
            <p:spPr>
              <a:xfrm>
                <a:off x="7624510" y="2113512"/>
                <a:ext cx="17588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b="1" i="1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844A5AC-BEC0-48C0-8379-75EC03CE1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510" y="2113512"/>
                <a:ext cx="175881" cy="215444"/>
              </a:xfrm>
              <a:prstGeom prst="rect">
                <a:avLst/>
              </a:prstGeom>
              <a:blipFill>
                <a:blip r:embed="rId10"/>
                <a:stretch>
                  <a:fillRect l="-24138" r="-17241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円弧 5">
            <a:extLst>
              <a:ext uri="{FF2B5EF4-FFF2-40B4-BE49-F238E27FC236}">
                <a16:creationId xmlns:a16="http://schemas.microsoft.com/office/drawing/2014/main" id="{4A93D3F0-C739-4DAE-910B-67696D282830}"/>
              </a:ext>
            </a:extLst>
          </p:cNvPr>
          <p:cNvSpPr/>
          <p:nvPr/>
        </p:nvSpPr>
        <p:spPr>
          <a:xfrm>
            <a:off x="8229600" y="1258432"/>
            <a:ext cx="914400" cy="914400"/>
          </a:xfrm>
          <a:prstGeom prst="arc">
            <a:avLst>
              <a:gd name="adj1" fmla="val 5781086"/>
              <a:gd name="adj2" fmla="val 72306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F5661264-E8C6-418A-8BFE-4BE51F7A9A48}"/>
              </a:ext>
            </a:extLst>
          </p:cNvPr>
          <p:cNvSpPr/>
          <p:nvPr/>
        </p:nvSpPr>
        <p:spPr>
          <a:xfrm rot="10800000">
            <a:off x="7205049" y="3103830"/>
            <a:ext cx="914400" cy="914400"/>
          </a:xfrm>
          <a:prstGeom prst="arc">
            <a:avLst>
              <a:gd name="adj1" fmla="val 5781086"/>
              <a:gd name="adj2" fmla="val 72306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758D888-0BE7-441F-8052-A5D21624DC63}"/>
                  </a:ext>
                </a:extLst>
              </p:cNvPr>
              <p:cNvSpPr txBox="1"/>
              <p:nvPr/>
            </p:nvSpPr>
            <p:spPr>
              <a:xfrm>
                <a:off x="7749767" y="2901635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758D888-0BE7-441F-8052-A5D21624D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9767" y="2901635"/>
                <a:ext cx="146322" cy="215444"/>
              </a:xfrm>
              <a:prstGeom prst="rect">
                <a:avLst/>
              </a:prstGeom>
              <a:blipFill>
                <a:blip r:embed="rId11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A9529DA0-C271-4497-8015-00003D18FC0B}"/>
                  </a:ext>
                </a:extLst>
              </p:cNvPr>
              <p:cNvSpPr txBox="1"/>
              <p:nvPr/>
            </p:nvSpPr>
            <p:spPr>
              <a:xfrm>
                <a:off x="8446883" y="2159250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A9529DA0-C271-4497-8015-00003D18F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883" y="2159250"/>
                <a:ext cx="146322" cy="215444"/>
              </a:xfrm>
              <a:prstGeom prst="rect">
                <a:avLst/>
              </a:prstGeom>
              <a:blipFill>
                <a:blip r:embed="rId12"/>
                <a:stretch>
                  <a:fillRect l="-33333" r="-20833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6C6F557-64BD-4C27-9AD4-5DDAC70C1855}"/>
              </a:ext>
            </a:extLst>
          </p:cNvPr>
          <p:cNvSpPr txBox="1"/>
          <p:nvPr/>
        </p:nvSpPr>
        <p:spPr>
          <a:xfrm>
            <a:off x="3984579" y="1522829"/>
            <a:ext cx="3177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bearing after 3 seconds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A7B9010-5C4A-4EC0-8725-ADC515AA1CE0}"/>
              </a:ext>
            </a:extLst>
          </p:cNvPr>
          <p:cNvSpPr txBox="1"/>
          <p:nvPr/>
        </p:nvSpPr>
        <p:spPr>
          <a:xfrm>
            <a:off x="4100694" y="1879694"/>
            <a:ext cx="31601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bearing is the angle on which the particle is travelling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always measured clockwise from due north..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find it using the triangle we drew previously, using alternate angles…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E76599D-1FBD-4964-A2AC-CFB774946C3C}"/>
                  </a:ext>
                </a:extLst>
              </p:cNvPr>
              <p:cNvSpPr txBox="1"/>
              <p:nvPr/>
            </p:nvSpPr>
            <p:spPr>
              <a:xfrm>
                <a:off x="4970353" y="4223441"/>
                <a:ext cx="142923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𝐴𝑑𝑗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E76599D-1FBD-4964-A2AC-CFB774946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353" y="4223441"/>
                <a:ext cx="1429237" cy="484043"/>
              </a:xfrm>
              <a:prstGeom prst="rect">
                <a:avLst/>
              </a:prstGeom>
              <a:blipFill>
                <a:blip r:embed="rId13"/>
                <a:stretch>
                  <a:fillRect l="-2553" b="-11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1A037C8-CEFC-4078-82ED-C6FF6D0DE2A9}"/>
                  </a:ext>
                </a:extLst>
              </p:cNvPr>
              <p:cNvSpPr txBox="1"/>
              <p:nvPr/>
            </p:nvSpPr>
            <p:spPr>
              <a:xfrm>
                <a:off x="4961300" y="4884345"/>
                <a:ext cx="1305229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F1A037C8-CEFC-4078-82ED-C6FF6D0DE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300" y="4884345"/>
                <a:ext cx="1305229" cy="484043"/>
              </a:xfrm>
              <a:prstGeom prst="rect">
                <a:avLst/>
              </a:prstGeom>
              <a:blipFill>
                <a:blip r:embed="rId14"/>
                <a:stretch>
                  <a:fillRect l="-32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8EA87642-D140-49EC-AE2B-FB1BBDDA5938}"/>
                  </a:ext>
                </a:extLst>
              </p:cNvPr>
              <p:cNvSpPr txBox="1"/>
              <p:nvPr/>
            </p:nvSpPr>
            <p:spPr>
              <a:xfrm>
                <a:off x="4970353" y="5581462"/>
                <a:ext cx="80284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8EA87642-D140-49EC-AE2B-FB1BBDDA5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353" y="5581462"/>
                <a:ext cx="802847" cy="220253"/>
              </a:xfrm>
              <a:prstGeom prst="rect">
                <a:avLst/>
              </a:prstGeom>
              <a:blipFill>
                <a:blip r:embed="rId15"/>
                <a:stretch>
                  <a:fillRect l="-4545" t="-2778" r="-1515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6528C4D-49DC-4C0E-AE11-EB2F4B248E2C}"/>
                  </a:ext>
                </a:extLst>
              </p:cNvPr>
              <p:cNvSpPr txBox="1"/>
              <p:nvPr/>
            </p:nvSpPr>
            <p:spPr>
              <a:xfrm>
                <a:off x="4409038" y="6088455"/>
                <a:ext cx="1294906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𝐵𝑒𝑎𝑟𝑖𝑛𝑔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017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6528C4D-49DC-4C0E-AE11-EB2F4B248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038" y="6088455"/>
                <a:ext cx="1294906" cy="220253"/>
              </a:xfrm>
              <a:prstGeom prst="rect">
                <a:avLst/>
              </a:prstGeom>
              <a:blipFill>
                <a:blip r:embed="rId16"/>
                <a:stretch>
                  <a:fillRect l="-4225" t="-2778" r="-469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円弧 64">
            <a:extLst>
              <a:ext uri="{FF2B5EF4-FFF2-40B4-BE49-F238E27FC236}">
                <a16:creationId xmlns:a16="http://schemas.microsoft.com/office/drawing/2014/main" id="{7ADA09E0-6B49-4BBC-B3FC-34DF3E7D9F2E}"/>
              </a:ext>
            </a:extLst>
          </p:cNvPr>
          <p:cNvSpPr/>
          <p:nvPr/>
        </p:nvSpPr>
        <p:spPr>
          <a:xfrm>
            <a:off x="6306457" y="4483191"/>
            <a:ext cx="248252" cy="604857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711CA516-E985-4EE1-89F7-5DC6795DCACB}"/>
              </a:ext>
            </a:extLst>
          </p:cNvPr>
          <p:cNvSpPr txBox="1"/>
          <p:nvPr/>
        </p:nvSpPr>
        <p:spPr>
          <a:xfrm>
            <a:off x="6533438" y="4618113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E9D94E74-D5C9-4332-86DC-754F8A578AA9}"/>
              </a:ext>
            </a:extLst>
          </p:cNvPr>
          <p:cNvSpPr/>
          <p:nvPr/>
        </p:nvSpPr>
        <p:spPr>
          <a:xfrm>
            <a:off x="6187253" y="5033944"/>
            <a:ext cx="248252" cy="604857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円弧 67">
            <a:extLst>
              <a:ext uri="{FF2B5EF4-FFF2-40B4-BE49-F238E27FC236}">
                <a16:creationId xmlns:a16="http://schemas.microsoft.com/office/drawing/2014/main" id="{205CD569-1D67-4BE6-89E8-BEBFC5431DBE}"/>
              </a:ext>
            </a:extLst>
          </p:cNvPr>
          <p:cNvSpPr/>
          <p:nvPr/>
        </p:nvSpPr>
        <p:spPr>
          <a:xfrm>
            <a:off x="5714964" y="5711446"/>
            <a:ext cx="224109" cy="508286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5E02F66-0DC8-48A8-871A-FBCC89E49492}"/>
              </a:ext>
            </a:extLst>
          </p:cNvPr>
          <p:cNvSpPr txBox="1"/>
          <p:nvPr/>
        </p:nvSpPr>
        <p:spPr>
          <a:xfrm>
            <a:off x="6261833" y="5152268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6B8D531-C652-4BF2-A916-73F2188D8258}"/>
              </a:ext>
            </a:extLst>
          </p:cNvPr>
          <p:cNvSpPr txBox="1"/>
          <p:nvPr/>
        </p:nvSpPr>
        <p:spPr>
          <a:xfrm>
            <a:off x="5890641" y="5686422"/>
            <a:ext cx="212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Bearings are always given as 3 digit integers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A3206D9-3C0A-4A10-8801-7ECA8534A86B}"/>
                  </a:ext>
                </a:extLst>
              </p:cNvPr>
              <p:cNvSpPr txBox="1"/>
              <p:nvPr/>
            </p:nvSpPr>
            <p:spPr>
              <a:xfrm>
                <a:off x="7686393" y="2765835"/>
                <a:ext cx="395941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16.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A3206D9-3C0A-4A10-8801-7ECA8534A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393" y="2765835"/>
                <a:ext cx="395941" cy="188834"/>
              </a:xfrm>
              <a:prstGeom prst="rect">
                <a:avLst/>
              </a:prstGeom>
              <a:blipFill>
                <a:blip r:embed="rId17"/>
                <a:stretch>
                  <a:fillRect l="-9231" t="-3226" r="-307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1F5963F-9EBC-46C5-BE42-AB5102944B48}"/>
                  </a:ext>
                </a:extLst>
              </p:cNvPr>
              <p:cNvSpPr txBox="1"/>
              <p:nvPr/>
            </p:nvSpPr>
            <p:spPr>
              <a:xfrm>
                <a:off x="8265815" y="2376536"/>
                <a:ext cx="395941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16.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1F5963F-9EBC-46C5-BE42-AB5102944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815" y="2376536"/>
                <a:ext cx="395941" cy="188834"/>
              </a:xfrm>
              <a:prstGeom prst="rect">
                <a:avLst/>
              </a:prstGeom>
              <a:blipFill>
                <a:blip r:embed="rId17"/>
                <a:stretch>
                  <a:fillRect l="-9231" t="-3226" r="-307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023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" grpId="0" animBg="1"/>
      <p:bldP spid="47" grpId="0" animBg="1"/>
      <p:bldP spid="7" grpId="0"/>
      <p:bldP spid="7" grpId="1"/>
      <p:bldP spid="59" grpId="0"/>
      <p:bldP spid="59" grpId="1"/>
      <p:bldP spid="60" grpId="0"/>
      <p:bldP spid="8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 animBg="1"/>
      <p:bldP spid="69" grpId="0"/>
      <p:bldP spid="70" grpId="0"/>
      <p:bldP spid="71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Further Kinematics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two-dimensional vectors to solve problems about movement in a plane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An ice skater is skating on a large flat ice rink.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the skater is at a fixed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is skating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2.4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−0.6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the skater is travelling with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−5.6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+3.4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elative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 skater has position vector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seconds.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Modelling the skater as having constant acceleration,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acceleration of the ice skater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</a:t>
                </a: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 expression for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𝒔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𝒕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19" y="1544715"/>
                <a:ext cx="3755255" cy="4632248"/>
              </a:xfrm>
              <a:blipFill>
                <a:blip r:embed="rId2"/>
                <a:stretch>
                  <a:fillRect l="-325" t="-132" r="-1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8A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4272262-9CDF-4861-9E16-B10BE76DD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052" cy="276999"/>
              </a:xfrm>
              <a:prstGeom prst="rect">
                <a:avLst/>
              </a:prstGeom>
              <a:blipFill>
                <a:blip r:embed="rId3"/>
                <a:stretch>
                  <a:fillRect l="-1471" r="-1961"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/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C10CC66-CD02-4254-B69C-F2DC7C21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401" y="0"/>
                <a:ext cx="1156599" cy="276999"/>
              </a:xfrm>
              <a:prstGeom prst="rect">
                <a:avLst/>
              </a:prstGeom>
              <a:blipFill>
                <a:blip r:embed="rId4"/>
                <a:stretch>
                  <a:fillRect l="-1546" r="-3093" b="-204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/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8B75BE5-B8DC-4E1E-A75F-8EFD34D7E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724" y="285184"/>
                <a:ext cx="156927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41FE0E1-FDD6-44AF-9E40-9D9CCA1D83E5}"/>
                  </a:ext>
                </a:extLst>
              </p:cNvPr>
              <p:cNvSpPr txBox="1"/>
              <p:nvPr/>
            </p:nvSpPr>
            <p:spPr>
              <a:xfrm>
                <a:off x="4828430" y="1981201"/>
                <a:ext cx="103092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41FE0E1-FDD6-44AF-9E40-9D9CCA1D8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430" y="1981201"/>
                <a:ext cx="1030923" cy="246221"/>
              </a:xfrm>
              <a:prstGeom prst="rect">
                <a:avLst/>
              </a:prstGeom>
              <a:blipFill>
                <a:blip r:embed="rId6"/>
                <a:stretch>
                  <a:fillRect l="-1775" r="-355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1D458EC-F622-4365-BE4C-0379A2B74306}"/>
                  </a:ext>
                </a:extLst>
              </p:cNvPr>
              <p:cNvSpPr txBox="1"/>
              <p:nvPr/>
            </p:nvSpPr>
            <p:spPr>
              <a:xfrm>
                <a:off x="4323883" y="2417686"/>
                <a:ext cx="2164119" cy="4156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5.6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3.4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−0.6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1D458EC-F622-4365-BE4C-0379A2B74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83" y="2417686"/>
                <a:ext cx="2164119" cy="415627"/>
              </a:xfrm>
              <a:prstGeom prst="rect">
                <a:avLst/>
              </a:prstGeom>
              <a:blipFill>
                <a:blip r:embed="rId7"/>
                <a:stretch>
                  <a:fillRect t="-2941" r="-845" b="-1617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F7FB94A-6208-4F5B-B3C9-05E5CA822F4A}"/>
                  </a:ext>
                </a:extLst>
              </p:cNvPr>
              <p:cNvSpPr txBox="1"/>
              <p:nvPr/>
            </p:nvSpPr>
            <p:spPr>
              <a:xfrm>
                <a:off x="4485160" y="3031725"/>
                <a:ext cx="1139158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F7FB94A-6208-4F5B-B3C9-05E5CA822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160" y="3031725"/>
                <a:ext cx="1139158" cy="409023"/>
              </a:xfrm>
              <a:prstGeom prst="rect">
                <a:avLst/>
              </a:prstGeom>
              <a:blipFill>
                <a:blip r:embed="rId8"/>
                <a:stretch>
                  <a:fillRect t="-1493" r="-1070" b="-1641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945DA4B-8000-475F-8FEB-6285280C9031}"/>
                  </a:ext>
                </a:extLst>
              </p:cNvPr>
              <p:cNvSpPr txBox="1"/>
              <p:nvPr/>
            </p:nvSpPr>
            <p:spPr>
              <a:xfrm>
                <a:off x="4316485" y="3591019"/>
                <a:ext cx="1067022" cy="41062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945DA4B-8000-475F-8FEB-6285280C9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485" y="3591019"/>
                <a:ext cx="1067022" cy="410625"/>
              </a:xfrm>
              <a:prstGeom prst="rect">
                <a:avLst/>
              </a:prstGeom>
              <a:blipFill>
                <a:blip r:embed="rId9"/>
                <a:stretch>
                  <a:fillRect t="-1493" r="-2857" b="-1641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3E782E1-4BBB-40C9-A8D4-58DE1670BF72}"/>
                  </a:ext>
                </a:extLst>
              </p:cNvPr>
              <p:cNvSpPr txBox="1"/>
              <p:nvPr/>
            </p:nvSpPr>
            <p:spPr>
              <a:xfrm>
                <a:off x="4813634" y="4221334"/>
                <a:ext cx="170758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−0.4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+0.2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3E782E1-4BBB-40C9-A8D4-58DE1670B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634" y="4221334"/>
                <a:ext cx="1707582" cy="246221"/>
              </a:xfrm>
              <a:prstGeom prst="rect">
                <a:avLst/>
              </a:prstGeom>
              <a:blipFill>
                <a:blip r:embed="rId10"/>
                <a:stretch>
                  <a:fillRect l="-1429" b="-2926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59741F3-34D8-4C58-BF1F-255F2BEBF8C6}"/>
                  </a:ext>
                </a:extLst>
              </p:cNvPr>
              <p:cNvSpPr txBox="1"/>
              <p:nvPr/>
            </p:nvSpPr>
            <p:spPr>
              <a:xfrm>
                <a:off x="1414967" y="5989470"/>
                <a:ext cx="1493935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−0.4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+0.2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59741F3-34D8-4C58-BF1F-255F2BEBF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967" y="5989470"/>
                <a:ext cx="1493935" cy="215444"/>
              </a:xfrm>
              <a:prstGeom prst="rect">
                <a:avLst/>
              </a:prstGeom>
              <a:blipFill>
                <a:blip r:embed="rId11"/>
                <a:stretch>
                  <a:fillRect l="-1224" b="-314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円弧 14">
            <a:extLst>
              <a:ext uri="{FF2B5EF4-FFF2-40B4-BE49-F238E27FC236}">
                <a16:creationId xmlns:a16="http://schemas.microsoft.com/office/drawing/2014/main" id="{C9C4D03C-8E48-4FE3-855C-3ECB123B578F}"/>
              </a:ext>
            </a:extLst>
          </p:cNvPr>
          <p:cNvSpPr/>
          <p:nvPr/>
        </p:nvSpPr>
        <p:spPr>
          <a:xfrm>
            <a:off x="6430744" y="2104008"/>
            <a:ext cx="298529" cy="569314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0C5E642-BD93-4EF8-BAFA-3795268120D0}"/>
                  </a:ext>
                </a:extLst>
              </p:cNvPr>
              <p:cNvSpPr txBox="1"/>
              <p:nvPr/>
            </p:nvSpPr>
            <p:spPr>
              <a:xfrm>
                <a:off x="6719869" y="1928179"/>
                <a:ext cx="193585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 (remember you can use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the column vector notation)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C0C5E642-BD93-4EF8-BAFA-379526812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869" y="1928179"/>
                <a:ext cx="1935859" cy="830997"/>
              </a:xfrm>
              <a:prstGeom prst="rect">
                <a:avLst/>
              </a:prstGeom>
              <a:blipFill>
                <a:blip r:embed="rId12"/>
                <a:stretch>
                  <a:fillRect r="-2516" b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円弧 16">
            <a:extLst>
              <a:ext uri="{FF2B5EF4-FFF2-40B4-BE49-F238E27FC236}">
                <a16:creationId xmlns:a16="http://schemas.microsoft.com/office/drawing/2014/main" id="{7141C738-AC41-4A1C-B39D-373DF9D3F9FA}"/>
              </a:ext>
            </a:extLst>
          </p:cNvPr>
          <p:cNvSpPr/>
          <p:nvPr/>
        </p:nvSpPr>
        <p:spPr>
          <a:xfrm>
            <a:off x="6370080" y="3774490"/>
            <a:ext cx="298529" cy="569314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円弧 17">
            <a:extLst>
              <a:ext uri="{FF2B5EF4-FFF2-40B4-BE49-F238E27FC236}">
                <a16:creationId xmlns:a16="http://schemas.microsoft.com/office/drawing/2014/main" id="{446B9A1B-3A7E-4941-A404-A7EE5690A468}"/>
              </a:ext>
            </a:extLst>
          </p:cNvPr>
          <p:cNvSpPr/>
          <p:nvPr/>
        </p:nvSpPr>
        <p:spPr>
          <a:xfrm>
            <a:off x="6378958" y="2682537"/>
            <a:ext cx="298529" cy="569314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B849E556-7FBC-4034-AD1F-117488FA40FB}"/>
              </a:ext>
            </a:extLst>
          </p:cNvPr>
          <p:cNvSpPr/>
          <p:nvPr/>
        </p:nvSpPr>
        <p:spPr>
          <a:xfrm>
            <a:off x="5537059" y="3278821"/>
            <a:ext cx="298529" cy="569314"/>
          </a:xfrm>
          <a:prstGeom prst="arc">
            <a:avLst>
              <a:gd name="adj1" fmla="val 16200000"/>
              <a:gd name="adj2" fmla="val 528545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D16A3EA-D4F9-4EE7-8901-13A40E9ACFA4}"/>
              </a:ext>
            </a:extLst>
          </p:cNvPr>
          <p:cNvSpPr txBox="1"/>
          <p:nvPr/>
        </p:nvSpPr>
        <p:spPr>
          <a:xfrm>
            <a:off x="6648847" y="2842579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C8D252F-35E5-48CD-A29C-EAEC9D66F15F}"/>
              </a:ext>
            </a:extLst>
          </p:cNvPr>
          <p:cNvSpPr txBox="1"/>
          <p:nvPr/>
        </p:nvSpPr>
        <p:spPr>
          <a:xfrm>
            <a:off x="5849856" y="3392994"/>
            <a:ext cx="1143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E45E341-2B34-4296-A7EB-75612E0916BA}"/>
                  </a:ext>
                </a:extLst>
              </p:cNvPr>
              <p:cNvSpPr txBox="1"/>
              <p:nvPr/>
            </p:nvSpPr>
            <p:spPr>
              <a:xfrm>
                <a:off x="6648846" y="3774734"/>
                <a:ext cx="20867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Write in </a:t>
                </a:r>
                <a14:m>
                  <m:oMath xmlns:m="http://schemas.openxmlformats.org/officeDocument/2006/math">
                    <m:r>
                      <a:rPr lang="en-GB" sz="1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form, (or you could leave it as it is!) 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E45E341-2B34-4296-A7EB-75612E091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846" y="3774734"/>
                <a:ext cx="2086781" cy="461665"/>
              </a:xfrm>
              <a:prstGeom prst="rect">
                <a:avLst/>
              </a:prstGeom>
              <a:blipFill>
                <a:blip r:embed="rId13"/>
                <a:stretch>
                  <a:fillRect r="-292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CF8198E-95BF-4521-836D-EA142E8F512E}"/>
              </a:ext>
            </a:extLst>
          </p:cNvPr>
          <p:cNvSpPr txBox="1"/>
          <p:nvPr/>
        </p:nvSpPr>
        <p:spPr>
          <a:xfrm>
            <a:off x="3984579" y="1522829"/>
            <a:ext cx="2199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Finding the acceleration</a:t>
            </a:r>
          </a:p>
        </p:txBody>
      </p:sp>
    </p:spTree>
    <p:extLst>
      <p:ext uri="{BB962C8B-B14F-4D97-AF65-F5344CB8AC3E}">
        <p14:creationId xmlns:p14="http://schemas.microsoft.com/office/powerpoint/2010/main" val="274020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1919DE-BD8F-4430-B9D6-94F9BA985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C19B01-5271-4A02-93C1-AADC2A47D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4330C-5173-478E-8E8D-8774E63878EE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2924</Words>
  <Application>Microsoft Office PowerPoint</Application>
  <PresentationFormat>On-screen Show (4:3)</PresentationFormat>
  <Paragraphs>310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Permanent Marker</vt:lpstr>
      <vt:lpstr>Weathered SF</vt:lpstr>
      <vt:lpstr>Wingdings</vt:lpstr>
      <vt:lpstr>Office テーマ</vt:lpstr>
      <vt:lpstr>PowerPoint Presentation</vt:lpstr>
      <vt:lpstr>Prior knowledge check</vt:lpstr>
      <vt:lpstr>PowerPoint Presentation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  <vt:lpstr>Further Kinematics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84</cp:revision>
  <dcterms:created xsi:type="dcterms:W3CDTF">2018-06-16T01:40:49Z</dcterms:created>
  <dcterms:modified xsi:type="dcterms:W3CDTF">2020-12-27T07:42:08Z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