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351" r:id="rId7"/>
    <p:sldId id="348" r:id="rId8"/>
    <p:sldId id="358" r:id="rId9"/>
    <p:sldId id="359" r:id="rId10"/>
    <p:sldId id="360" r:id="rId11"/>
    <p:sldId id="361" r:id="rId12"/>
    <p:sldId id="362" r:id="rId13"/>
    <p:sldId id="3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7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39.png"/><Relationship Id="rId7" Type="http://schemas.openxmlformats.org/officeDocument/2006/relationships/image" Target="../media/image64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8.png"/><Relationship Id="rId7" Type="http://schemas.openxmlformats.org/officeDocument/2006/relationships/image" Target="../media/image25.png"/><Relationship Id="rId12" Type="http://schemas.openxmlformats.org/officeDocument/2006/relationships/image" Target="../media/image1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18.png"/><Relationship Id="rId5" Type="http://schemas.openxmlformats.org/officeDocument/2006/relationships/image" Target="../media/image80.png"/><Relationship Id="rId10" Type="http://schemas.openxmlformats.org/officeDocument/2006/relationships/image" Target="../media/image17.png"/><Relationship Id="rId4" Type="http://schemas.openxmlformats.org/officeDocument/2006/relationships/image" Target="../media/image70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45.png"/><Relationship Id="rId3" Type="http://schemas.openxmlformats.org/officeDocument/2006/relationships/image" Target="../media/image39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9969" y="1714793"/>
            <a:ext cx="7649851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Parametric </a:t>
            </a:r>
          </a:p>
          <a:p>
            <a:pPr algn="ctr"/>
            <a:r>
              <a:rPr lang="en-US" sz="115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Equations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47185" y="539093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define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coordinates on a curve using separate functions,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&gt;−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is a constant to be found.</a:t>
                </a:r>
              </a:p>
              <a:p>
                <a:pPr marL="342900" indent="-342900" algn="ctr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2"/>
                <a:stretch>
                  <a:fillRect l="-167" t="-766" r="-1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931813" y="5011783"/>
                <a:ext cx="1006558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13" y="5011783"/>
                <a:ext cx="1006558" cy="4667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124889" y="5133703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89" y="5133703"/>
                <a:ext cx="543418" cy="246221"/>
              </a:xfrm>
              <a:prstGeom prst="rect">
                <a:avLst/>
              </a:prstGeom>
              <a:blipFill>
                <a:blip r:embed="rId4"/>
                <a:stretch>
                  <a:fillRect l="-5618" r="-674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021585" y="1593499"/>
            <a:ext cx="4900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So essentially, when curves are expressed parametrically, you have separate functions for the domain and range…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36188" t="42221" r="15358" b="26784"/>
          <a:stretch/>
        </p:blipFill>
        <p:spPr>
          <a:xfrm>
            <a:off x="3877121" y="2639996"/>
            <a:ext cx="5127544" cy="18449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03172" y="2886892"/>
                <a:ext cx="1006558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172" y="2886892"/>
                <a:ext cx="1006558" cy="4667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56420" y="4650208"/>
                <a:ext cx="490047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curve is shown above, although remember that we are only considering the part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420" y="4650208"/>
                <a:ext cx="4900474" cy="923330"/>
              </a:xfrm>
              <a:prstGeom prst="rect">
                <a:avLst/>
              </a:prstGeom>
              <a:blipFill>
                <a:blip r:embed="rId7"/>
                <a:stretch>
                  <a:fillRect t="-3311" r="-1119" b="-10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463036" y="5821680"/>
                <a:ext cx="121366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0&lt;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36" y="5821680"/>
                <a:ext cx="1213666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18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 lnSpcReduction="10000"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Rearrange to make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the subject: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𝑘𝑡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=2−4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𝑙𝑛𝑡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=1+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Write in terms of powers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4+3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𝑐𝑜𝑡𝑥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State the ranges of the following functions: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fun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−2,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−4&lt;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A circle has </a:t>
                </a:r>
                <a:r>
                  <a:rPr lang="en-US" sz="18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800" dirty="0">
                    <a:latin typeface="Comic Sans MS" panose="030F0702030302020204" pitchFamily="66" charset="0"/>
                  </a:rPr>
                  <a:t> (0,4) and radius 5. Find the coordinates of the intersection between the circle and the line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−10=0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  <a:blipFill>
                <a:blip r:embed="rId3"/>
                <a:stretch>
                  <a:fillRect l="-1339" t="-1284" r="-16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92924" y="2209799"/>
                <a:ext cx="782265" cy="372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924" y="2209799"/>
                <a:ext cx="782265" cy="372025"/>
              </a:xfrm>
              <a:prstGeom prst="rect">
                <a:avLst/>
              </a:prstGeom>
              <a:blipFill>
                <a:blip r:embed="rId4"/>
                <a:stretch>
                  <a:fillRect l="-4688" r="-4688" b="-14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570892" y="2631829"/>
                <a:ext cx="726609" cy="438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num>
                            <m:den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892" y="2631829"/>
                <a:ext cx="726609" cy="438390"/>
              </a:xfrm>
              <a:prstGeom prst="rect">
                <a:avLst/>
              </a:prstGeom>
              <a:blipFill>
                <a:blip r:embed="rId5"/>
                <a:stretch>
                  <a:fillRect l="-5042" r="-5042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32894" y="3030416"/>
                <a:ext cx="810222" cy="364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num>
                            <m:den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894" y="3030416"/>
                <a:ext cx="810222" cy="364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74987" y="3475893"/>
                <a:ext cx="1494833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987" y="3475893"/>
                <a:ext cx="1494833" cy="484043"/>
              </a:xfrm>
              <a:prstGeom prst="rect">
                <a:avLst/>
              </a:prstGeom>
              <a:blipFill>
                <a:blip r:embed="rId7"/>
                <a:stretch>
                  <a:fillRect l="-20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28803" y="4706815"/>
                <a:ext cx="944809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3" y="4706815"/>
                <a:ext cx="944809" cy="220253"/>
              </a:xfrm>
              <a:prstGeom prst="rect">
                <a:avLst/>
              </a:prstGeom>
              <a:blipFill>
                <a:blip r:embed="rId8"/>
                <a:stretch>
                  <a:fillRect l="-3871" t="-2778" r="-258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48157" y="5058509"/>
                <a:ext cx="1467646" cy="2714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𝒄𝒐𝒔𝒙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157" y="5058509"/>
                <a:ext cx="1467646" cy="271421"/>
              </a:xfrm>
              <a:prstGeom prst="rect">
                <a:avLst/>
              </a:prstGeom>
              <a:blipFill>
                <a:blip r:embed="rId9"/>
                <a:stretch>
                  <a:fillRect l="-2490" r="-1660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160587" y="5445370"/>
                <a:ext cx="955326" cy="4122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𝒄𝒐𝒔𝒙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</m:e>
                                <m:sup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587" y="5445370"/>
                <a:ext cx="955326" cy="412292"/>
              </a:xfrm>
              <a:prstGeom prst="rect">
                <a:avLst/>
              </a:prstGeom>
              <a:blipFill>
                <a:blip r:embed="rId10"/>
                <a:stretch>
                  <a:fillRect r="-2548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21172" y="5879123"/>
                <a:ext cx="1656159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𝒄𝒐𝒔𝒙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172" y="5879123"/>
                <a:ext cx="1656159" cy="220253"/>
              </a:xfrm>
              <a:prstGeom prst="rect">
                <a:avLst/>
              </a:prstGeom>
              <a:blipFill>
                <a:blip r:embed="rId11"/>
                <a:stretch>
                  <a:fillRect l="-1845" t="-2703" r="-2214" b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20004" y="2702169"/>
                <a:ext cx="5612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4" y="2702169"/>
                <a:ext cx="561244" cy="246221"/>
              </a:xfrm>
              <a:prstGeom prst="rect">
                <a:avLst/>
              </a:prstGeom>
              <a:blipFill>
                <a:blip r:embed="rId12"/>
                <a:stretch>
                  <a:fillRect l="-8696" r="-760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78619" y="3089030"/>
                <a:ext cx="952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8619" y="3089030"/>
                <a:ext cx="952568" cy="246221"/>
              </a:xfrm>
              <a:prstGeom prst="rect">
                <a:avLst/>
              </a:prstGeom>
              <a:blipFill>
                <a:blip r:embed="rId13"/>
                <a:stretch>
                  <a:fillRect l="-4487" r="-4487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499771" y="3733798"/>
                <a:ext cx="11064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771" y="3733798"/>
                <a:ext cx="1106457" cy="246221"/>
              </a:xfrm>
              <a:prstGeom prst="rect">
                <a:avLst/>
              </a:prstGeom>
              <a:blipFill>
                <a:blip r:embed="rId14"/>
                <a:stretch>
                  <a:fillRect r="-3846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96387" y="4097214"/>
                <a:ext cx="9525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387" y="4097214"/>
                <a:ext cx="952568" cy="246221"/>
              </a:xfrm>
              <a:prstGeom prst="rect">
                <a:avLst/>
              </a:prstGeom>
              <a:blipFill>
                <a:blip r:embed="rId15"/>
                <a:stretch>
                  <a:fillRect l="-4487" r="-4487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77895" y="5890844"/>
                <a:ext cx="25720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endParaRPr lang="en-GB" sz="20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895" y="5890844"/>
                <a:ext cx="2572051" cy="307777"/>
              </a:xfrm>
              <a:prstGeom prst="rect">
                <a:avLst/>
              </a:prstGeom>
              <a:blipFill>
                <a:blip r:embed="rId16"/>
                <a:stretch>
                  <a:fillRect l="-4739" t="-25490" b="-49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793" y="1691347"/>
            <a:ext cx="871264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Teachings for</a:t>
            </a:r>
            <a:endParaRPr lang="en-US" sz="115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  <a:p>
            <a:pPr algn="ctr"/>
            <a:r>
              <a:rPr lang="en-US" sz="115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exercise 8A</a:t>
            </a:r>
            <a:endParaRPr lang="en-US" sz="11500" b="1" cap="none" spc="0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37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define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coordinates on a curve using separate functions,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When creating a function, it is possible to write the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coordinates as functions of a third parameter (usually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used)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Therefore:</a:t>
                </a: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This process is often used in Physics to represent horizontal and vertical movement separately (resolving forces)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letter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usually chosen as it  can represent time.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1149" r="-1836" b="-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30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34440" y="3407228"/>
                <a:ext cx="8148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0" y="3407228"/>
                <a:ext cx="814838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72640" y="3407228"/>
                <a:ext cx="8063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640" y="3407228"/>
                <a:ext cx="806375" cy="338554"/>
              </a:xfrm>
              <a:prstGeom prst="rect">
                <a:avLst/>
              </a:prstGeom>
              <a:blipFill>
                <a:blip r:embed="rId3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5474" y="3836126"/>
                <a:ext cx="12352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≤3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474" y="3836126"/>
                <a:ext cx="123521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7" name="TextBox 1056"/>
          <p:cNvSpPr txBox="1"/>
          <p:nvPr/>
        </p:nvSpPr>
        <p:spPr>
          <a:xfrm>
            <a:off x="3936275" y="1574074"/>
            <a:ext cx="8382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936275" y="1878874"/>
            <a:ext cx="838200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 = 2t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936275" y="2183674"/>
            <a:ext cx="8382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 = t</a:t>
            </a:r>
            <a:r>
              <a:rPr lang="en-GB" sz="1400" baseline="30000" dirty="0">
                <a:latin typeface="Comic Sans MS" pitchFamily="66" charset="0"/>
              </a:rPr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774475" y="15740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-3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74475" y="18788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-6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74475" y="21836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384075" y="15740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-2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384075" y="18788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384075" y="21836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993675" y="15740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-1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93675" y="18788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993675" y="21836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603275" y="15740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603275" y="18788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603275" y="21836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212875" y="15740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212875" y="18788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212875" y="21836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822475" y="15740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822475" y="18788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822475" y="21836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432075" y="15740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432075" y="18788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432075" y="2183674"/>
            <a:ext cx="609600" cy="30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cxnSp>
        <p:nvCxnSpPr>
          <p:cNvPr id="1060" name="Straight Arrow Connector 1059"/>
          <p:cNvCxnSpPr/>
          <p:nvPr/>
        </p:nvCxnSpPr>
        <p:spPr>
          <a:xfrm>
            <a:off x="5155475" y="4469674"/>
            <a:ext cx="2971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6200000">
            <a:off x="5193575" y="4431574"/>
            <a:ext cx="2971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1" name="TextBox 1060"/>
          <p:cNvSpPr txBox="1"/>
          <p:nvPr/>
        </p:nvSpPr>
        <p:spPr>
          <a:xfrm>
            <a:off x="7974875" y="4469674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926875" y="4469674"/>
            <a:ext cx="449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-10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679475" y="2793274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641804" y="5688874"/>
            <a:ext cx="449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-10</a:t>
            </a:r>
          </a:p>
        </p:txBody>
      </p:sp>
      <p:grpSp>
        <p:nvGrpSpPr>
          <p:cNvPr id="1064" name="Group 1063"/>
          <p:cNvGrpSpPr/>
          <p:nvPr/>
        </p:nvGrpSpPr>
        <p:grpSpPr>
          <a:xfrm>
            <a:off x="6603275" y="4393474"/>
            <a:ext cx="152400" cy="152400"/>
            <a:chOff x="4267200" y="5257800"/>
            <a:chExt cx="152400" cy="152400"/>
          </a:xfrm>
        </p:grpSpPr>
        <p:cxnSp>
          <p:nvCxnSpPr>
            <p:cNvPr id="1063" name="Straight Connector 1062"/>
            <p:cNvCxnSpPr/>
            <p:nvPr/>
          </p:nvCxnSpPr>
          <p:spPr>
            <a:xfrm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6298475" y="4241074"/>
            <a:ext cx="152400" cy="152400"/>
            <a:chOff x="4267200" y="52578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6908075" y="4241074"/>
            <a:ext cx="152400" cy="152400"/>
            <a:chOff x="4267200" y="5257800"/>
            <a:chExt cx="152400" cy="152400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7212875" y="3707674"/>
            <a:ext cx="152400" cy="152400"/>
            <a:chOff x="4267200" y="5257800"/>
            <a:chExt cx="152400" cy="152400"/>
          </a:xfrm>
        </p:grpSpPr>
        <p:cxnSp>
          <p:nvCxnSpPr>
            <p:cNvPr id="109" name="Straight Connector 108"/>
            <p:cNvCxnSpPr/>
            <p:nvPr/>
          </p:nvCxnSpPr>
          <p:spPr>
            <a:xfrm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16200000"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5993675" y="3707674"/>
            <a:ext cx="152400" cy="152400"/>
            <a:chOff x="4267200" y="5257800"/>
            <a:chExt cx="152400" cy="152400"/>
          </a:xfrm>
        </p:grpSpPr>
        <p:cxnSp>
          <p:nvCxnSpPr>
            <p:cNvPr id="112" name="Straight Connector 111"/>
            <p:cNvCxnSpPr/>
            <p:nvPr/>
          </p:nvCxnSpPr>
          <p:spPr>
            <a:xfrm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7517675" y="2945674"/>
            <a:ext cx="152400" cy="152400"/>
            <a:chOff x="4267200" y="5257800"/>
            <a:chExt cx="152400" cy="152400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6200000"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5612675" y="2945674"/>
            <a:ext cx="152400" cy="152400"/>
            <a:chOff x="4267200" y="5257800"/>
            <a:chExt cx="152400" cy="152400"/>
          </a:xfrm>
        </p:grpSpPr>
        <p:cxnSp>
          <p:nvCxnSpPr>
            <p:cNvPr id="118" name="Straight Connector 117"/>
            <p:cNvCxnSpPr/>
            <p:nvPr/>
          </p:nvCxnSpPr>
          <p:spPr>
            <a:xfrm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6200000">
              <a:off x="4267200" y="52578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6" name="Freeform 1065"/>
          <p:cNvSpPr/>
          <p:nvPr/>
        </p:nvSpPr>
        <p:spPr>
          <a:xfrm>
            <a:off x="5691923" y="3018826"/>
            <a:ext cx="1901952" cy="1453896"/>
          </a:xfrm>
          <a:custGeom>
            <a:avLst/>
            <a:gdLst>
              <a:gd name="connsiteX0" fmla="*/ 0 w 1901952"/>
              <a:gd name="connsiteY0" fmla="*/ 0 h 1453896"/>
              <a:gd name="connsiteX1" fmla="*/ 374904 w 1901952"/>
              <a:gd name="connsiteY1" fmla="*/ 758952 h 1453896"/>
              <a:gd name="connsiteX2" fmla="*/ 676656 w 1901952"/>
              <a:gd name="connsiteY2" fmla="*/ 1298448 h 1453896"/>
              <a:gd name="connsiteX3" fmla="*/ 987552 w 1901952"/>
              <a:gd name="connsiteY3" fmla="*/ 1453896 h 1453896"/>
              <a:gd name="connsiteX4" fmla="*/ 1298448 w 1901952"/>
              <a:gd name="connsiteY4" fmla="*/ 1298448 h 1453896"/>
              <a:gd name="connsiteX5" fmla="*/ 1591056 w 1901952"/>
              <a:gd name="connsiteY5" fmla="*/ 758952 h 1453896"/>
              <a:gd name="connsiteX6" fmla="*/ 1901952 w 1901952"/>
              <a:gd name="connsiteY6" fmla="*/ 0 h 145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1952" h="1453896">
                <a:moveTo>
                  <a:pt x="0" y="0"/>
                </a:moveTo>
                <a:cubicBezTo>
                  <a:pt x="131064" y="271272"/>
                  <a:pt x="262128" y="542544"/>
                  <a:pt x="374904" y="758952"/>
                </a:cubicBezTo>
                <a:cubicBezTo>
                  <a:pt x="487680" y="975360"/>
                  <a:pt x="574548" y="1182624"/>
                  <a:pt x="676656" y="1298448"/>
                </a:cubicBezTo>
                <a:cubicBezTo>
                  <a:pt x="778764" y="1414272"/>
                  <a:pt x="883920" y="1453896"/>
                  <a:pt x="987552" y="1453896"/>
                </a:cubicBezTo>
                <a:cubicBezTo>
                  <a:pt x="1091184" y="1453896"/>
                  <a:pt x="1197864" y="1414272"/>
                  <a:pt x="1298448" y="1298448"/>
                </a:cubicBezTo>
                <a:cubicBezTo>
                  <a:pt x="1399032" y="1182624"/>
                  <a:pt x="1490472" y="975360"/>
                  <a:pt x="1591056" y="758952"/>
                </a:cubicBezTo>
                <a:cubicBezTo>
                  <a:pt x="1691640" y="542544"/>
                  <a:pt x="1796796" y="271272"/>
                  <a:pt x="1901952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8" name="TextBox 1067"/>
          <p:cNvSpPr txBox="1"/>
          <p:nvPr/>
        </p:nvSpPr>
        <p:spPr>
          <a:xfrm>
            <a:off x="478972" y="4304212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the x and y co-ordinates to plot by substituting the t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define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coordinates on a curve using separate functions,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Draw the graph of the function:</a:t>
                </a:r>
              </a:p>
              <a:p>
                <a:pPr marL="342900" indent="-342900" algn="ctr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5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683137" y="2862943"/>
                <a:ext cx="7350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137" y="2862943"/>
                <a:ext cx="73507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7676606" y="3071948"/>
                <a:ext cx="7266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606" y="3071948"/>
                <a:ext cx="726609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536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57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061" grpId="0"/>
      <p:bldP spid="95" grpId="0"/>
      <p:bldP spid="96" grpId="0"/>
      <p:bldP spid="97" grpId="0"/>
      <p:bldP spid="1066" grpId="0" animBg="1"/>
      <p:bldP spid="1068" grpId="0"/>
      <p:bldP spid="91" grpId="0"/>
      <p:bldP spid="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68" name="TextBox 1067"/>
              <p:cNvSpPr txBox="1"/>
              <p:nvPr/>
            </p:nvSpPr>
            <p:spPr>
              <a:xfrm>
                <a:off x="374467" y="5022668"/>
                <a:ext cx="33440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Rewrite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and then substitute it into the equation for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8" name="TextBox 10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7" y="5022668"/>
                <a:ext cx="3344093" cy="523220"/>
              </a:xfrm>
              <a:prstGeom prst="rect">
                <a:avLst/>
              </a:prstGeom>
              <a:blipFill>
                <a:blip r:embed="rId2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267200" y="1600200"/>
                <a:ext cx="8148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600200"/>
                <a:ext cx="814838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267200" y="2057400"/>
                <a:ext cx="701026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057400"/>
                <a:ext cx="701026" cy="512448"/>
              </a:xfrm>
              <a:prstGeom prst="rect">
                <a:avLst/>
              </a:prstGeom>
              <a:blipFill rotWithShape="1">
                <a:blip r:embed="rId5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32366" y="3540034"/>
                <a:ext cx="8063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6" y="3540034"/>
                <a:ext cx="806375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32366" y="4073434"/>
                <a:ext cx="1029513" cy="561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6" y="4073434"/>
                <a:ext cx="1029513" cy="5610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232366" y="4683034"/>
                <a:ext cx="833305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6" y="4683034"/>
                <a:ext cx="833305" cy="5848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/>
          <p:cNvSpPr/>
          <p:nvPr/>
        </p:nvSpPr>
        <p:spPr>
          <a:xfrm>
            <a:off x="4800600" y="17526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4994366" y="3768634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4994366" y="4378234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5334000" y="1905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451566" y="3768634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t with 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527766" y="453063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define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coordinates on a curve using separate functions,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Draw the graph of the function:</a:t>
                </a:r>
              </a:p>
              <a:p>
                <a:pPr marL="342900" indent="-342900" algn="ctr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Cartesian equation of the curve</a:t>
                </a: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9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34440" y="3407228"/>
                <a:ext cx="8148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0" y="3407228"/>
                <a:ext cx="81483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72640" y="3407228"/>
                <a:ext cx="8063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640" y="3407228"/>
                <a:ext cx="806375" cy="338554"/>
              </a:xfrm>
              <a:prstGeom prst="rect">
                <a:avLst/>
              </a:prstGeom>
              <a:blipFill>
                <a:blip r:embed="rId11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345474" y="3836126"/>
                <a:ext cx="12352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≤3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474" y="3836126"/>
                <a:ext cx="123521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84617" y="2854234"/>
                <a:ext cx="45371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Now we can replace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 in the second equation…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2854234"/>
                <a:ext cx="4537166" cy="338554"/>
              </a:xfrm>
              <a:prstGeom prst="rect">
                <a:avLst/>
              </a:prstGeom>
              <a:blipFill>
                <a:blip r:embed="rId13"/>
                <a:stretch>
                  <a:fillRect l="-134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2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8" grpId="0"/>
      <p:bldP spid="61" grpId="0"/>
      <p:bldP spid="63" grpId="0"/>
      <p:bldP spid="64" grpId="0"/>
      <p:bldP spid="65" grpId="0"/>
      <p:bldP spid="66" grpId="0"/>
      <p:bldP spid="8" grpId="0" animBg="1"/>
      <p:bldP spid="90" grpId="0" animBg="1"/>
      <p:bldP spid="91" grpId="0" animBg="1"/>
      <p:bldP spid="92" grpId="0"/>
      <p:bldP spid="94" grpId="0"/>
      <p:bldP spid="98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define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coordinates on a curve using separate functions,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is a constant to be found.</a:t>
                </a:r>
              </a:p>
              <a:p>
                <a:pPr marL="342900" indent="-342900" algn="ctr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2"/>
                <a:stretch>
                  <a:fillRect l="-167" t="-766" r="-1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79520" y="1443445"/>
                <a:ext cx="53035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Rewrite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and then substitute it into the equation for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520" y="1443445"/>
                <a:ext cx="5303520" cy="523220"/>
              </a:xfrm>
              <a:prstGeom prst="rect">
                <a:avLst/>
              </a:prstGeom>
              <a:blipFill>
                <a:blip r:embed="rId3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02628" y="2277290"/>
                <a:ext cx="12302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628" y="2277290"/>
                <a:ext cx="1230209" cy="246221"/>
              </a:xfrm>
              <a:prstGeom prst="rect">
                <a:avLst/>
              </a:prstGeom>
              <a:blipFill>
                <a:blip r:embed="rId4"/>
                <a:stretch>
                  <a:fillRect l="-148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93770" y="2717073"/>
                <a:ext cx="979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770" y="2717073"/>
                <a:ext cx="979114" cy="246221"/>
              </a:xfrm>
              <a:prstGeom prst="rect">
                <a:avLst/>
              </a:prstGeom>
              <a:blipFill>
                <a:blip r:embed="rId5"/>
                <a:stretch>
                  <a:fillRect l="-3125" r="-375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41072" y="3148147"/>
                <a:ext cx="9791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2" y="3148147"/>
                <a:ext cx="979114" cy="246221"/>
              </a:xfrm>
              <a:prstGeom prst="rect">
                <a:avLst/>
              </a:prstGeom>
              <a:blipFill>
                <a:blip r:embed="rId6"/>
                <a:stretch>
                  <a:fillRect l="-3125" r="-312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5804263" y="2375262"/>
            <a:ext cx="326571" cy="44631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63194" y="2423159"/>
            <a:ext cx="1979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Inverse logarithm</a:t>
            </a:r>
          </a:p>
        </p:txBody>
      </p:sp>
      <p:sp>
        <p:nvSpPr>
          <p:cNvPr id="11" name="Arc 10"/>
          <p:cNvSpPr/>
          <p:nvPr/>
        </p:nvSpPr>
        <p:spPr>
          <a:xfrm>
            <a:off x="5468983" y="2832462"/>
            <a:ext cx="326571" cy="44631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728062" y="2902130"/>
            <a:ext cx="1195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85209" y="3984171"/>
                <a:ext cx="878959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09" y="3984171"/>
                <a:ext cx="878959" cy="4667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89563" y="4606834"/>
                <a:ext cx="1365438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−3+5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563" y="4606834"/>
                <a:ext cx="1365438" cy="4667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6499" y="5246914"/>
                <a:ext cx="1006558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499" y="5246914"/>
                <a:ext cx="1006558" cy="4667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5969726" y="4293326"/>
            <a:ext cx="326572" cy="55734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41719" y="4291148"/>
                <a:ext cx="2035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with the expression 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719" y="4291148"/>
                <a:ext cx="2035630" cy="523220"/>
              </a:xfrm>
              <a:prstGeom prst="rect">
                <a:avLst/>
              </a:prstGeom>
              <a:blipFill>
                <a:blip r:embed="rId10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930537" y="4924698"/>
            <a:ext cx="326572" cy="557349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167845" y="5048793"/>
            <a:ext cx="1086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" name="Rectangle 2"/>
          <p:cNvSpPr/>
          <p:nvPr/>
        </p:nvSpPr>
        <p:spPr>
          <a:xfrm>
            <a:off x="4223657" y="3108960"/>
            <a:ext cx="1027612" cy="28738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072743" y="4245429"/>
            <a:ext cx="152400" cy="23077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050971" y="4868091"/>
            <a:ext cx="644435" cy="23077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94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3" grpId="0" animBg="1"/>
      <p:bldP spid="3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define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coordinates on a curve using separate functions,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&gt;−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is a constant to be found.</a:t>
                </a:r>
              </a:p>
              <a:p>
                <a:pPr marL="342900" indent="-342900" algn="ctr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2"/>
                <a:stretch>
                  <a:fillRect l="-167" t="-766" r="-1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31813" y="5011783"/>
                <a:ext cx="1006558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13" y="5011783"/>
                <a:ext cx="1006558" cy="4667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67199" y="1719942"/>
                <a:ext cx="12302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1719942"/>
                <a:ext cx="1230209" cy="246221"/>
              </a:xfrm>
              <a:prstGeom prst="rect">
                <a:avLst/>
              </a:prstGeom>
              <a:blipFill>
                <a:blip r:embed="rId4"/>
                <a:stretch>
                  <a:fillRect l="-148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62845" y="2142307"/>
                <a:ext cx="14111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5" y="2142307"/>
                <a:ext cx="1411156" cy="246221"/>
              </a:xfrm>
              <a:prstGeom prst="rect">
                <a:avLst/>
              </a:prstGeom>
              <a:blipFill>
                <a:blip r:embed="rId5"/>
                <a:stretch>
                  <a:fillRect l="-129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58490" y="2573381"/>
                <a:ext cx="8983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490" y="2573381"/>
                <a:ext cx="898386" cy="246221"/>
              </a:xfrm>
              <a:prstGeom prst="rect">
                <a:avLst/>
              </a:prstGeom>
              <a:blipFill>
                <a:blip r:embed="rId6"/>
                <a:stretch>
                  <a:fillRect l="-340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54135" y="3004455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135" y="3004455"/>
                <a:ext cx="543418" cy="246221"/>
              </a:xfrm>
              <a:prstGeom prst="rect">
                <a:avLst/>
              </a:prstGeom>
              <a:blipFill>
                <a:blip r:embed="rId7"/>
                <a:stretch>
                  <a:fillRect l="-5618" r="-674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608319" y="1859281"/>
            <a:ext cx="243841" cy="404947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23707" y="1800495"/>
                <a:ext cx="31851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We are given the limit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Sub this in to find the limit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3707" y="1800495"/>
                <a:ext cx="3185161" cy="523220"/>
              </a:xfrm>
              <a:prstGeom prst="rect">
                <a:avLst/>
              </a:prstGeom>
              <a:blipFill>
                <a:blip r:embed="rId8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525588" y="2307772"/>
            <a:ext cx="243841" cy="404947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068388" y="2712721"/>
            <a:ext cx="243841" cy="404947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688873" y="2349135"/>
            <a:ext cx="947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23114" y="2767146"/>
            <a:ext cx="947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78532" y="3381100"/>
                <a:ext cx="3886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Check what happens as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 increases…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532" y="3381100"/>
                <a:ext cx="3886200" cy="338554"/>
              </a:xfrm>
              <a:prstGeom prst="rect">
                <a:avLst/>
              </a:prstGeom>
              <a:blipFill>
                <a:blip r:embed="rId9"/>
                <a:stretch>
                  <a:fillRect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71553" y="3918856"/>
                <a:ext cx="12302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553" y="3918856"/>
                <a:ext cx="1230209" cy="246221"/>
              </a:xfrm>
              <a:prstGeom prst="rect">
                <a:avLst/>
              </a:prstGeom>
              <a:blipFill>
                <a:blip r:embed="rId10"/>
                <a:stretch>
                  <a:fillRect l="-198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67199" y="4341221"/>
                <a:ext cx="14111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4341221"/>
                <a:ext cx="1411156" cy="246221"/>
              </a:xfrm>
              <a:prstGeom prst="rect">
                <a:avLst/>
              </a:prstGeom>
              <a:blipFill>
                <a:blip r:embed="rId11"/>
                <a:stretch>
                  <a:fillRect l="-129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62844" y="4772295"/>
                <a:ext cx="8983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4" y="4772295"/>
                <a:ext cx="898386" cy="246221"/>
              </a:xfrm>
              <a:prstGeom prst="rect">
                <a:avLst/>
              </a:prstGeom>
              <a:blipFill>
                <a:blip r:embed="rId12"/>
                <a:stretch>
                  <a:fillRect l="-270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58489" y="5203369"/>
                <a:ext cx="111460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=0.693…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489" y="5203369"/>
                <a:ext cx="1114601" cy="246221"/>
              </a:xfrm>
              <a:prstGeom prst="rect">
                <a:avLst/>
              </a:prstGeom>
              <a:blipFill>
                <a:blip r:embed="rId13"/>
                <a:stretch>
                  <a:fillRect l="-219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612673" y="4058195"/>
            <a:ext cx="243841" cy="404947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815148" y="4103912"/>
                <a:ext cx="1421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148" y="4103912"/>
                <a:ext cx="1421676" cy="307777"/>
              </a:xfrm>
              <a:prstGeom prst="rect">
                <a:avLst/>
              </a:prstGeom>
              <a:blipFill>
                <a:blip r:embed="rId14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5529942" y="4506686"/>
            <a:ext cx="243841" cy="404947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290456" y="4911635"/>
            <a:ext cx="243841" cy="404947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693227" y="4548049"/>
            <a:ext cx="947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545182" y="4966060"/>
            <a:ext cx="947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84764" y="5738947"/>
                <a:ext cx="4341225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x increases, the domain is therefore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(remember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cannot be included, so neither can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764" y="5738947"/>
                <a:ext cx="4341225" cy="646331"/>
              </a:xfrm>
              <a:prstGeom prst="rect">
                <a:avLst/>
              </a:prstGeom>
              <a:blipFill>
                <a:blip r:embed="rId15"/>
                <a:stretch>
                  <a:fillRect t="-8491" b="-160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719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5" grpId="0"/>
      <p:bldP spid="26" grpId="0"/>
      <p:bldP spid="27" grpId="0" animBg="1"/>
      <p:bldP spid="30" grpId="0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define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 coordinates on a curve using separate functions,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b="1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&gt;−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is a constant to be found.</a:t>
                </a:r>
              </a:p>
              <a:p>
                <a:pPr marL="342900" indent="-342900" algn="ctr"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2"/>
                <a:stretch>
                  <a:fillRect l="-167" t="-766" r="-1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931813" y="5011783"/>
                <a:ext cx="1006558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13" y="5011783"/>
                <a:ext cx="1006558" cy="4667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124889" y="5133703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89" y="5133703"/>
                <a:ext cx="543418" cy="246221"/>
              </a:xfrm>
              <a:prstGeom prst="rect">
                <a:avLst/>
              </a:prstGeom>
              <a:blipFill>
                <a:blip r:embed="rId4"/>
                <a:stretch>
                  <a:fillRect l="-5618" r="-674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75907" y="1598022"/>
                <a:ext cx="878959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907" y="1598022"/>
                <a:ext cx="878959" cy="4667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320936" y="1885406"/>
            <a:ext cx="313510" cy="54428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97285" y="1870163"/>
                <a:ext cx="31851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We are given the limit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Sub this in to find the limit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7285" y="1870163"/>
                <a:ext cx="3185161" cy="523220"/>
              </a:xfrm>
              <a:prstGeom prst="rect">
                <a:avLst/>
              </a:prstGeom>
              <a:blipFill>
                <a:blip r:embed="rId6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84615" y="2198913"/>
                <a:ext cx="1059906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5" y="2198913"/>
                <a:ext cx="1059906" cy="4667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275906" y="2773679"/>
                <a:ext cx="54713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906" y="2773679"/>
                <a:ext cx="547136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5246913" y="2473234"/>
            <a:ext cx="313510" cy="54428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532120" y="2610391"/>
            <a:ext cx="1016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80262" y="3814353"/>
                <a:ext cx="878959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2" y="3814353"/>
                <a:ext cx="878959" cy="4667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5325291" y="4101737"/>
            <a:ext cx="313510" cy="54428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562601" y="4182289"/>
                <a:ext cx="15087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182289"/>
                <a:ext cx="1508760" cy="307777"/>
              </a:xfrm>
              <a:prstGeom prst="rect">
                <a:avLst/>
              </a:prstGeom>
              <a:blipFill>
                <a:blip r:embed="rId10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288970" y="4415244"/>
                <a:ext cx="1059906" cy="4667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970" y="4415244"/>
                <a:ext cx="1059906" cy="4667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280261" y="4990010"/>
                <a:ext cx="54713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1" y="4990010"/>
                <a:ext cx="547136" cy="4626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5251268" y="4689565"/>
            <a:ext cx="313510" cy="54428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5536475" y="4826722"/>
            <a:ext cx="1016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78532" y="3381100"/>
                <a:ext cx="3886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Check what happens as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itchFamily="66" charset="0"/>
                  </a:rPr>
                  <a:t> increases…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532" y="3381100"/>
                <a:ext cx="3886200" cy="338554"/>
              </a:xfrm>
              <a:prstGeom prst="rect">
                <a:avLst/>
              </a:prstGeom>
              <a:blipFill>
                <a:blip r:embed="rId13"/>
                <a:stretch>
                  <a:fillRect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162698" y="5514698"/>
                <a:ext cx="4458788" cy="104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will continue decreasing, but will never reach 0.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Therefore, the range is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8" y="5514698"/>
                <a:ext cx="4458788" cy="1043940"/>
              </a:xfrm>
              <a:prstGeom prst="rect">
                <a:avLst/>
              </a:prstGeom>
              <a:blipFill>
                <a:blip r:embed="rId14"/>
                <a:stretch>
                  <a:fillRect t="-1170" b="-5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475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 animBg="1"/>
      <p:bldP spid="53" grpId="0"/>
      <p:bldP spid="54" grpId="0"/>
      <p:bldP spid="55" grpId="0"/>
      <p:bldP spid="56" grpId="0" animBg="1"/>
      <p:bldP spid="57" grpId="0"/>
      <p:bldP spid="58" grpId="0"/>
      <p:bldP spid="59" grpId="0" animBg="1"/>
      <p:bldP spid="60" grpId="0"/>
      <p:bldP spid="61" grpId="0"/>
      <p:bldP spid="62" grpId="0"/>
      <p:bldP spid="63" grpId="0" animBg="1"/>
      <p:bldP spid="64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A95792-83B8-423C-BF42-C836D8A0B1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1381F2-A61D-4988-800D-8AA8B4DB51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EE31CE-A559-45E7-A90E-657750D254B2}">
  <ds:schemaRefs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2286</TotalTime>
  <Words>1530</Words>
  <Application>Microsoft Office PowerPoint</Application>
  <PresentationFormat>On-screen Show (4:3)</PresentationFormat>
  <Paragraphs>211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Cambria Math</vt:lpstr>
      <vt:lpstr>Comic Sans MS</vt:lpstr>
      <vt:lpstr>Mesquito SF</vt:lpstr>
      <vt:lpstr>Wingdings</vt:lpstr>
      <vt:lpstr>Office Theme</vt:lpstr>
      <vt:lpstr>PowerPoint Presentation</vt:lpstr>
      <vt:lpstr>Prior Knowledge Check</vt:lpstr>
      <vt:lpstr>PowerPoint Presentation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598</cp:revision>
  <dcterms:created xsi:type="dcterms:W3CDTF">2018-04-30T00:32:33Z</dcterms:created>
  <dcterms:modified xsi:type="dcterms:W3CDTF">2020-12-30T14:26:55Z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