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62" r:id="rId10"/>
    <p:sldId id="363" r:id="rId11"/>
    <p:sldId id="349" r:id="rId12"/>
    <p:sldId id="350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52" r:id="rId23"/>
    <p:sldId id="353" r:id="rId24"/>
    <p:sldId id="354" r:id="rId25"/>
    <p:sldId id="355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56" r:id="rId35"/>
    <p:sldId id="357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3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5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7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7000">
              <a:schemeClr val="accent5">
                <a:lumMod val="20000"/>
                <a:lumOff val="80000"/>
              </a:schemeClr>
            </a:gs>
            <a:gs pos="95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7.png"/><Relationship Id="rId7" Type="http://schemas.openxmlformats.org/officeDocument/2006/relationships/image" Target="../media/image9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89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6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1.png"/><Relationship Id="rId2" Type="http://schemas.openxmlformats.org/officeDocument/2006/relationships/image" Target="../media/image79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8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7.png"/><Relationship Id="rId3" Type="http://schemas.openxmlformats.org/officeDocument/2006/relationships/image" Target="../media/image67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19.png"/><Relationship Id="rId2" Type="http://schemas.openxmlformats.org/officeDocument/2006/relationships/image" Target="../media/image79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89.png"/><Relationship Id="rId9" Type="http://schemas.openxmlformats.org/officeDocument/2006/relationships/image" Target="../media/image103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.png"/><Relationship Id="rId7" Type="http://schemas.openxmlformats.org/officeDocument/2006/relationships/image" Target="../media/image11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89.png"/><Relationship Id="rId9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89.png"/><Relationship Id="rId10" Type="http://schemas.openxmlformats.org/officeDocument/2006/relationships/image" Target="../media/image127.png"/><Relationship Id="rId4" Type="http://schemas.openxmlformats.org/officeDocument/2006/relationships/image" Target="../media/image67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2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89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67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47.png"/><Relationship Id="rId3" Type="http://schemas.openxmlformats.org/officeDocument/2006/relationships/image" Target="../media/image122.png"/><Relationship Id="rId7" Type="http://schemas.openxmlformats.org/officeDocument/2006/relationships/image" Target="../media/image143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89.png"/><Relationship Id="rId10" Type="http://schemas.openxmlformats.org/officeDocument/2006/relationships/image" Target="../media/image144.png"/><Relationship Id="rId4" Type="http://schemas.openxmlformats.org/officeDocument/2006/relationships/image" Target="../media/image67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9" Type="http://schemas.openxmlformats.org/officeDocument/2006/relationships/image" Target="../media/image185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41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4" Type="http://schemas.openxmlformats.org/officeDocument/2006/relationships/image" Target="../media/image190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3" Type="http://schemas.openxmlformats.org/officeDocument/2006/relationships/image" Target="../media/image2020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4" Type="http://schemas.openxmlformats.org/officeDocument/2006/relationships/image" Target="../media/image2030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3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image" Target="../media/image194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03.png"/><Relationship Id="rId5" Type="http://schemas.openxmlformats.org/officeDocument/2006/relationships/image" Target="../media/image217.png"/><Relationship Id="rId15" Type="http://schemas.openxmlformats.org/officeDocument/2006/relationships/image" Target="../media/image225.png"/><Relationship Id="rId10" Type="http://schemas.openxmlformats.org/officeDocument/2006/relationships/image" Target="../media/image20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5.png"/><Relationship Id="rId17" Type="http://schemas.openxmlformats.org/officeDocument/2006/relationships/image" Target="../media/image231.png"/><Relationship Id="rId2" Type="http://schemas.openxmlformats.org/officeDocument/2006/relationships/image" Target="../media/image194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03.png"/><Relationship Id="rId5" Type="http://schemas.openxmlformats.org/officeDocument/2006/relationships/image" Target="../media/image217.png"/><Relationship Id="rId15" Type="http://schemas.openxmlformats.org/officeDocument/2006/relationships/image" Target="../media/image229.png"/><Relationship Id="rId10" Type="http://schemas.openxmlformats.org/officeDocument/2006/relationships/image" Target="../media/image202.png"/><Relationship Id="rId19" Type="http://schemas.openxmlformats.org/officeDocument/2006/relationships/image" Target="../media/image233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1.png"/><Relationship Id="rId7" Type="http://schemas.openxmlformats.org/officeDocument/2006/relationships/image" Target="../media/image26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53.png"/><Relationship Id="rId10" Type="http://schemas.openxmlformats.org/officeDocument/2006/relationships/image" Target="../media/image266.png"/><Relationship Id="rId4" Type="http://schemas.openxmlformats.org/officeDocument/2006/relationships/image" Target="../media/image252.png"/><Relationship Id="rId9" Type="http://schemas.openxmlformats.org/officeDocument/2006/relationships/image" Target="../media/image2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51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image" Target="../media/image250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53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image" Target="../media/image252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6.png"/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250.png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4.png"/><Relationship Id="rId5" Type="http://schemas.openxmlformats.org/officeDocument/2006/relationships/image" Target="../media/image253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52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4.png"/><Relationship Id="rId5" Type="http://schemas.openxmlformats.org/officeDocument/2006/relationships/image" Target="../media/image294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3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4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3.png"/><Relationship Id="rId5" Type="http://schemas.openxmlformats.org/officeDocument/2006/relationships/image" Target="../media/image294.png"/><Relationship Id="rId10" Type="http://schemas.openxmlformats.org/officeDocument/2006/relationships/image" Target="../media/image312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9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8.png"/><Relationship Id="rId2" Type="http://schemas.openxmlformats.org/officeDocument/2006/relationships/image" Target="../media/image317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2.png"/><Relationship Id="rId5" Type="http://schemas.openxmlformats.org/officeDocument/2006/relationships/image" Target="../media/image294.png"/><Relationship Id="rId15" Type="http://schemas.openxmlformats.org/officeDocument/2006/relationships/image" Target="../media/image321.png"/><Relationship Id="rId10" Type="http://schemas.openxmlformats.org/officeDocument/2006/relationships/image" Target="../media/image303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25.png"/><Relationship Id="rId7" Type="http://schemas.openxmlformats.org/officeDocument/2006/relationships/image" Target="../media/image343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Relationship Id="rId9" Type="http://schemas.openxmlformats.org/officeDocument/2006/relationships/image" Target="../media/image3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6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6.png"/><Relationship Id="rId5" Type="http://schemas.openxmlformats.org/officeDocument/2006/relationships/image" Target="../media/image363.png"/><Relationship Id="rId10" Type="http://schemas.openxmlformats.org/officeDocument/2006/relationships/image" Target="../media/image365.png"/><Relationship Id="rId4" Type="http://schemas.openxmlformats.org/officeDocument/2006/relationships/image" Target="../media/image348.png"/><Relationship Id="rId9" Type="http://schemas.openxmlformats.org/officeDocument/2006/relationships/image" Target="../media/image3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3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1.png"/><Relationship Id="rId5" Type="http://schemas.openxmlformats.org/officeDocument/2006/relationships/image" Target="../media/image363.png"/><Relationship Id="rId10" Type="http://schemas.openxmlformats.org/officeDocument/2006/relationships/image" Target="../media/image370.png"/><Relationship Id="rId4" Type="http://schemas.openxmlformats.org/officeDocument/2006/relationships/image" Target="../media/image348.png"/><Relationship Id="rId9" Type="http://schemas.openxmlformats.org/officeDocument/2006/relationships/image" Target="../media/image36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6.png"/><Relationship Id="rId5" Type="http://schemas.openxmlformats.org/officeDocument/2006/relationships/image" Target="../media/image363.png"/><Relationship Id="rId10" Type="http://schemas.openxmlformats.org/officeDocument/2006/relationships/image" Target="../media/image375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4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2.png"/><Relationship Id="rId5" Type="http://schemas.openxmlformats.org/officeDocument/2006/relationships/image" Target="../media/image359.png"/><Relationship Id="rId15" Type="http://schemas.openxmlformats.org/officeDocument/2006/relationships/image" Target="../media/image386.png"/><Relationship Id="rId10" Type="http://schemas.openxmlformats.org/officeDocument/2006/relationships/image" Target="../media/image381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Relationship Id="rId14" Type="http://schemas.openxmlformats.org/officeDocument/2006/relationships/image" Target="../media/image3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0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9.png"/><Relationship Id="rId5" Type="http://schemas.openxmlformats.org/officeDocument/2006/relationships/image" Target="../media/image359.png"/><Relationship Id="rId15" Type="http://schemas.openxmlformats.org/officeDocument/2006/relationships/image" Target="../media/image392.png"/><Relationship Id="rId10" Type="http://schemas.openxmlformats.org/officeDocument/2006/relationships/image" Target="../media/image386.png"/><Relationship Id="rId4" Type="http://schemas.openxmlformats.org/officeDocument/2006/relationships/image" Target="../media/image348.png"/><Relationship Id="rId9" Type="http://schemas.openxmlformats.org/officeDocument/2006/relationships/image" Target="../media/image384.png"/><Relationship Id="rId14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3" Type="http://schemas.openxmlformats.org/officeDocument/2006/relationships/image" Target="../media/image347.png"/><Relationship Id="rId21" Type="http://schemas.openxmlformats.org/officeDocument/2006/relationships/image" Target="../media/image402.png"/><Relationship Id="rId7" Type="http://schemas.openxmlformats.org/officeDocument/2006/relationships/image" Target="../media/image361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5" Type="http://schemas.openxmlformats.org/officeDocument/2006/relationships/image" Target="../media/image406.png"/><Relationship Id="rId2" Type="http://schemas.openxmlformats.org/officeDocument/2006/relationships/image" Target="../media/image379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92.png"/><Relationship Id="rId24" Type="http://schemas.openxmlformats.org/officeDocument/2006/relationships/image" Target="../media/image405.png"/><Relationship Id="rId5" Type="http://schemas.openxmlformats.org/officeDocument/2006/relationships/image" Target="../media/image359.png"/><Relationship Id="rId15" Type="http://schemas.openxmlformats.org/officeDocument/2006/relationships/image" Target="../media/image396.png"/><Relationship Id="rId23" Type="http://schemas.openxmlformats.org/officeDocument/2006/relationships/image" Target="../media/image404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4" Type="http://schemas.openxmlformats.org/officeDocument/2006/relationships/image" Target="../media/image348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Relationship Id="rId22" Type="http://schemas.openxmlformats.org/officeDocument/2006/relationships/image" Target="../media/image4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1.png"/><Relationship Id="rId5" Type="http://schemas.openxmlformats.org/officeDocument/2006/relationships/image" Target="../media/image359.png"/><Relationship Id="rId10" Type="http://schemas.openxmlformats.org/officeDocument/2006/relationships/image" Target="../media/image410.png"/><Relationship Id="rId4" Type="http://schemas.openxmlformats.org/officeDocument/2006/relationships/image" Target="../media/image348.png"/><Relationship Id="rId9" Type="http://schemas.openxmlformats.org/officeDocument/2006/relationships/image" Target="../media/image40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png"/><Relationship Id="rId13" Type="http://schemas.openxmlformats.org/officeDocument/2006/relationships/image" Target="../media/image419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7.png"/><Relationship Id="rId5" Type="http://schemas.openxmlformats.org/officeDocument/2006/relationships/image" Target="../media/image359.png"/><Relationship Id="rId10" Type="http://schemas.openxmlformats.org/officeDocument/2006/relationships/image" Target="../media/image416.png"/><Relationship Id="rId4" Type="http://schemas.openxmlformats.org/officeDocument/2006/relationships/image" Target="../media/image348.png"/><Relationship Id="rId9" Type="http://schemas.openxmlformats.org/officeDocument/2006/relationships/image" Target="../media/image415.png"/><Relationship Id="rId14" Type="http://schemas.openxmlformats.org/officeDocument/2006/relationships/image" Target="../media/image4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25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24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23.png"/><Relationship Id="rId5" Type="http://schemas.openxmlformats.org/officeDocument/2006/relationships/image" Target="../media/image359.png"/><Relationship Id="rId10" Type="http://schemas.openxmlformats.org/officeDocument/2006/relationships/image" Target="../media/image422.png"/><Relationship Id="rId4" Type="http://schemas.openxmlformats.org/officeDocument/2006/relationships/image" Target="../media/image348.png"/><Relationship Id="rId9" Type="http://schemas.openxmlformats.org/officeDocument/2006/relationships/image" Target="../media/image4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80.png"/><Relationship Id="rId10" Type="http://schemas.openxmlformats.org/officeDocument/2006/relationships/image" Target="../media/image17.png"/><Relationship Id="rId4" Type="http://schemas.openxmlformats.org/officeDocument/2006/relationships/image" Target="../media/image7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969" y="1714793"/>
            <a:ext cx="764985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Parametric </a:t>
            </a:r>
          </a:p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Equations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313DA6-E47F-4E10-80A0-614716C6A3BB}"/>
              </a:ext>
            </a:extLst>
          </p:cNvPr>
          <p:cNvSpPr txBox="1"/>
          <p:nvPr/>
        </p:nvSpPr>
        <p:spPr>
          <a:xfrm>
            <a:off x="2247185" y="539093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21585" y="1593499"/>
            <a:ext cx="490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So essentially, when curves are expressed parametrically, you have separate functions for the domain and range…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6188" t="42221" r="15358" b="26784"/>
          <a:stretch/>
        </p:blipFill>
        <p:spPr>
          <a:xfrm>
            <a:off x="3877121" y="2639996"/>
            <a:ext cx="5127544" cy="1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curve is shown above, although remember that we are only considering the part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blipFill>
                <a:blip r:embed="rId7"/>
                <a:stretch>
                  <a:fillRect t="-3311" r="-111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0&lt;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8B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8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226" t="-809" r="-2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 good method with these is to rewrite both equations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respectively.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then substitute both into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blipFill>
                <a:blip r:embed="rId4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blipFill>
                <a:blip r:embed="rId5"/>
                <a:stretch>
                  <a:fillRect l="-2116" r="-317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blipFill>
                <a:blip r:embed="rId6"/>
                <a:stretch>
                  <a:fillRect l="-2116" r="-26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blipFill>
                <a:blip r:embed="rId7"/>
                <a:stretch>
                  <a:fillRect l="-3627" r="-31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blipFill>
                <a:blip r:embed="rId8"/>
                <a:stretch>
                  <a:fillRect l="-3627" r="-2073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blipFill>
                <a:blip r:embed="rId9"/>
                <a:stretch>
                  <a:fillRect l="-2622" t="-2500" r="-1873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blipFill>
                <a:blip r:embed="rId10"/>
                <a:stretch>
                  <a:fillRect r="-1695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54284" y="3590103"/>
            <a:ext cx="380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these into the trig identity above…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364479" y="277367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71308" y="2727955"/>
            <a:ext cx="101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8242662" y="279545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506097" y="2736663"/>
            <a:ext cx="5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574970" y="434993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38404" y="4291143"/>
            <a:ext cx="181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3690" y="3065419"/>
            <a:ext cx="1166949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20490" y="4193179"/>
            <a:ext cx="509453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11038" y="4615544"/>
            <a:ext cx="731522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73334" y="4611190"/>
            <a:ext cx="770711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21529" y="4188825"/>
            <a:ext cx="531226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814453" y="3078482"/>
            <a:ext cx="1180015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226" t="-809" r="-2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1885" y="5714996"/>
            <a:ext cx="30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So the equation is a circle,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centre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(2,-3), with radius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020272" y="3573016"/>
            <a:ext cx="144016" cy="144016"/>
            <a:chOff x="5436096" y="4653136"/>
            <a:chExt cx="144016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6732240" y="3284984"/>
            <a:ext cx="720080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blipFill>
                <a:blip r:embed="rId4"/>
                <a:stretch>
                  <a:fillRect r="-128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4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11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blipFill>
                <a:blip r:embed="rId5"/>
                <a:stretch>
                  <a:fillRect l="-3053" r="-381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blipFill>
                <a:blip r:embed="rId6"/>
                <a:stretch>
                  <a:fillRect l="-5369" r="-26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blipFill>
                <a:blip r:embed="rId7"/>
                <a:stretch>
                  <a:fillRect l="-3302" r="-141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blipFill>
                <a:blip r:embed="rId8"/>
                <a:stretch>
                  <a:fillRect l="-4575" t="-2899" r="-2614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blipFill>
                <a:blip r:embed="rId9"/>
                <a:stretch>
                  <a:fillRect l="-4094" r="-233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177341" y="171237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440776" y="1653587"/>
            <a:ext cx="17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double-angle formula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7152187" y="210447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905092" y="248769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12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blipFill>
                <a:blip r:embed="rId13"/>
                <a:stretch>
                  <a:fillRect l="-2632" r="-225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blipFill>
                <a:blip r:embed="rId16"/>
                <a:stretch>
                  <a:fillRect l="-2966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blipFill>
                <a:blip r:embed="rId17"/>
                <a:stretch>
                  <a:fillRect l="-2966" t="-2500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blipFill>
                <a:blip r:embed="rId18"/>
                <a:stretch>
                  <a:fillRect l="-2652" t="-250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876762" y="379418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22440" y="3682136"/>
            <a:ext cx="275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887119" y="435496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088410" y="4376074"/>
            <a:ext cx="1981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the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75030" y="489798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Multiply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635803" y="537885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blipFill>
                <a:blip r:embed="rId2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850347" y="5886361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69391" y="5898595"/>
            <a:ext cx="1905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5229" y="1627237"/>
            <a:ext cx="822496" cy="2015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310277" y="3590682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21971" y="3583284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849073" y="2661486"/>
            <a:ext cx="960099" cy="472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536658" y="4092271"/>
            <a:ext cx="275039" cy="2755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08655" y="3978340"/>
            <a:ext cx="539889" cy="4871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495663" y="1994182"/>
            <a:ext cx="384531" cy="1897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479388" y="2379216"/>
            <a:ext cx="169988" cy="1790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blipFill>
                <a:blip r:embed="rId6"/>
                <a:stretch>
                  <a:fillRect l="-2652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232038" y="1793333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54084" y="1812964"/>
            <a:ext cx="222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Square root both sides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blipFill>
                <a:blip r:embed="rId7"/>
                <a:stretch>
                  <a:fillRect l="-2662" b="-229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066903" y="2487878"/>
            <a:ext cx="48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Check that the right side would square and give the correct expression which we had previously!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8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domain, consider what values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6"/>
                <a:stretch>
                  <a:fillRect t="-1163" r="-1001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blipFill>
                <a:blip r:embed="rId7"/>
                <a:stretch>
                  <a:fillRect l="-3077" r="-461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8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Arc 60"/>
          <p:cNvSpPr>
            <a:spLocks/>
          </p:cNvSpPr>
          <p:nvPr/>
        </p:nvSpPr>
        <p:spPr bwMode="auto">
          <a:xfrm>
            <a:off x="7088821" y="3182890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61"/>
          <p:cNvSpPr>
            <a:spLocks/>
          </p:cNvSpPr>
          <p:nvPr/>
        </p:nvSpPr>
        <p:spPr bwMode="auto">
          <a:xfrm flipH="1">
            <a:off x="6403021" y="3182890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63"/>
          <p:cNvSpPr>
            <a:spLocks/>
          </p:cNvSpPr>
          <p:nvPr/>
        </p:nvSpPr>
        <p:spPr bwMode="auto">
          <a:xfrm flipH="1" flipV="1">
            <a:off x="5058054" y="2860335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64"/>
          <p:cNvSpPr>
            <a:spLocks/>
          </p:cNvSpPr>
          <p:nvPr/>
        </p:nvSpPr>
        <p:spPr bwMode="auto">
          <a:xfrm flipV="1">
            <a:off x="5743854" y="2860335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</a:t>
            </a: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-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blipFill>
                <a:blip r:embed="rId10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9" name="TextBox 8"/>
              <p:cNvSpPr txBox="1"/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  <a:blipFill>
                <a:blip r:embed="rId13"/>
                <a:stretch>
                  <a:fillRect l="-5682" r="-4545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4" name="TextBox 43"/>
              <p:cNvSpPr txBox="1"/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  <a:blipFill>
                <a:blip r:embed="rId14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1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565" r="-3390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17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0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9" grpId="0" animBg="1"/>
      <p:bldP spid="44" grpId="0" animBg="1"/>
      <p:bldP spid="4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range, consider what values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blipFill>
                <a:blip r:embed="rId8"/>
                <a:stretch>
                  <a:fillRect l="-5369" r="-33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9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411730" y="3182890"/>
            <a:ext cx="677048" cy="914400"/>
            <a:chOff x="6411729" y="3182890"/>
            <a:chExt cx="1363663" cy="914400"/>
          </a:xfrm>
        </p:grpSpPr>
        <p:sp>
          <p:nvSpPr>
            <p:cNvPr id="57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0240" y="2860335"/>
            <a:ext cx="681952" cy="914400"/>
            <a:chOff x="5058054" y="2860335"/>
            <a:chExt cx="1354138" cy="914400"/>
          </a:xfrm>
        </p:grpSpPr>
        <p:sp>
          <p:nvSpPr>
            <p:cNvPr id="59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</a:t>
            </a:r>
            <a:r>
              <a:rPr lang="en-GB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>
                <a:latin typeface="Comic Sans MS" pitchFamily="66" charset="0"/>
              </a:rPr>
              <a:t>π</a:t>
            </a:r>
            <a:r>
              <a:rPr lang="en-GB" sz="1200" dirty="0">
                <a:latin typeface="Comic Sans MS" pitchFamily="66" charset="0"/>
              </a:rPr>
              <a:t>/</a:t>
            </a:r>
            <a:r>
              <a:rPr lang="en-GB" sz="12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63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1</a:t>
            </a: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>
                <a:latin typeface="Comic Sans MS" pitchFamily="66" charset="0"/>
              </a:rPr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omic Sans MS" pitchFamily="66" charset="0"/>
              </a:rPr>
              <a:t>-</a:t>
            </a:r>
            <a:r>
              <a:rPr lang="el-GR" sz="1200" dirty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blipFill>
                <a:blip r:embed="rId11"/>
                <a:stretch>
                  <a:fillRect b="-10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3" name="TextBox 72"/>
              <p:cNvSpPr txBox="1"/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  <a:blipFill>
                <a:blip r:embed="rId14"/>
                <a:stretch>
                  <a:fillRect l="-5682" t="-1961" r="-4545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4" name="TextBox 73"/>
              <p:cNvSpPr txBox="1"/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  <a:blipFill>
                <a:blip r:embed="rId15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1130" r="-339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7093131" y="2847272"/>
            <a:ext cx="681952" cy="914400"/>
            <a:chOff x="5058054" y="2860335"/>
            <a:chExt cx="1354138" cy="914400"/>
          </a:xfrm>
        </p:grpSpPr>
        <p:sp>
          <p:nvSpPr>
            <p:cNvPr id="77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40130" y="3178536"/>
            <a:ext cx="677048" cy="914400"/>
            <a:chOff x="6411729" y="3182890"/>
            <a:chExt cx="1363663" cy="914400"/>
          </a:xfrm>
        </p:grpSpPr>
        <p:sp>
          <p:nvSpPr>
            <p:cNvPr id="80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1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 animBg="1"/>
      <p:bldP spid="74" grpId="0" animBg="1"/>
      <p:bldP spid="75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46125" t="26349" r="25246" b="22896"/>
          <a:stretch/>
        </p:blipFill>
        <p:spPr>
          <a:xfrm>
            <a:off x="3994952" y="1358282"/>
            <a:ext cx="4678532" cy="466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blipFill>
                <a:blip r:embed="rId9"/>
                <a:stretch>
                  <a:fillRect l="-1504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62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84024" y="3091795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you can use the identity above to remind yourself of those involving cot and cosec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blipFill>
                <a:blip r:embed="rId6"/>
                <a:stretch>
                  <a:fillRect l="-1987" r="-13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blipFill>
                <a:blip r:embed="rId7"/>
                <a:stretch>
                  <a:fillRect l="-1826" r="-27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blipFill>
                <a:blip r:embed="rId8"/>
                <a:stretch>
                  <a:fillRect l="-4314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blipFill>
                <a:blip r:embed="rId9"/>
                <a:stretch>
                  <a:fillRect l="-1826" r="-456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blipFill>
                <a:blip r:embed="rId10"/>
                <a:stretch>
                  <a:fillRect l="-4331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20684" y="2280604"/>
            <a:ext cx="105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393055" y="2330896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8245112" y="2326542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529348" y="2254478"/>
            <a:ext cx="53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0480" y="1480710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Start by rearranging the parametric equations, as in the previous examples…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blipFill>
                <a:blip r:embed="rId11"/>
                <a:stretch>
                  <a:fillRect l="-1935" t="-2500" r="-193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221855" y="3924564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497382" y="3861210"/>
            <a:ext cx="17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6035" y="3753395"/>
            <a:ext cx="53993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69131" y="4245429"/>
            <a:ext cx="788125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92389" y="3753395"/>
            <a:ext cx="72281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44492" y="4245430"/>
            <a:ext cx="55299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548845" y="2569030"/>
            <a:ext cx="148045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827417" y="2564676"/>
            <a:ext cx="138901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blipFill>
                <a:blip r:embed="rId12"/>
                <a:stretch>
                  <a:fillRect l="-362" t="-2500" r="-21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blipFill>
                <a:blip r:embed="rId13"/>
                <a:stretch>
                  <a:fillRect l="-1235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99786" y="4407890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57896" y="4518707"/>
            <a:ext cx="120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655797" y="4891216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800695" y="4862696"/>
            <a:ext cx="173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Expand bracket and 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14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>
                    <a:latin typeface="Comic Sans MS" panose="030F0702030302020204" pitchFamily="66" charset="0"/>
                  </a:rPr>
                  <a:t>Rearrange to make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the subject: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𝑙𝑛𝑡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2) Write in terms of powers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4+3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3) State the ranges of the following functions: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−2,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>
                    <a:latin typeface="Comic Sans MS" panose="030F0702030302020204" pitchFamily="66" charset="0"/>
                  </a:rPr>
                  <a:t>4) A circle has </a:t>
                </a:r>
                <a:r>
                  <a:rPr lang="en-US" sz="1800" dirty="0" err="1">
                    <a:latin typeface="Comic Sans MS" panose="030F0702030302020204" pitchFamily="66" charset="0"/>
                  </a:rPr>
                  <a:t>centre</a:t>
                </a:r>
                <a:r>
                  <a:rPr lang="en-US" sz="1800" dirty="0">
                    <a:latin typeface="Comic Sans MS" panose="030F0702030302020204" pitchFamily="66" charset="0"/>
                  </a:rPr>
                  <a:t> (0,4) and radius 5. Find the coordinates of the intersection between the circle and the line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  <a:blipFill>
                <a:blip r:embed="rId3"/>
                <a:stretch>
                  <a:fillRect l="-1339" t="-1284" r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blipFill>
                <a:blip r:embed="rId4"/>
                <a:stretch>
                  <a:fillRect l="-4688" r="-4688" b="-14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blipFill>
                <a:blip r:embed="rId5"/>
                <a:stretch>
                  <a:fillRect l="-5042" r="-504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blipFill>
                <a:blip r:embed="rId7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blipFill>
                <a:blip r:embed="rId8"/>
                <a:stretch>
                  <a:fillRect l="-3871" t="-2778" r="-258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blipFill>
                <a:blip r:embed="rId9"/>
                <a:stretch>
                  <a:fillRect l="-2490" r="-1660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blipFill>
                <a:blip r:embed="rId10"/>
                <a:stretch>
                  <a:fillRect r="-2548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blipFill>
                <a:blip r:embed="rId11"/>
                <a:stretch>
                  <a:fillRect l="-1845" t="-2703" r="-2214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blipFill>
                <a:blip r:embed="rId12"/>
                <a:stretch>
                  <a:fillRect l="-8696" r="-76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blipFill>
                <a:blip r:embed="rId13"/>
                <a:stretch>
                  <a:fillRect l="-4487" r="-448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blipFill>
                <a:blip r:embed="rId14"/>
                <a:stretch>
                  <a:fillRect r="-384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blipFill>
                <a:blip r:embed="rId15"/>
                <a:stretch>
                  <a:fillRect l="-4487" r="-448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blipFill>
                <a:blip r:embed="rId16"/>
                <a:stretch>
                  <a:fillRect l="-4739" t="-25490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which the curve is defined, use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function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blipFill>
                <a:blip r:embed="rId8"/>
                <a:stretch>
                  <a:fillRect l="-1826" r="-27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blipFill>
                <a:blip r:embed="rId9"/>
                <a:stretch>
                  <a:fillRect l="-5369" r="-201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93"/>
          <p:cNvSpPr>
            <a:spLocks noChangeShapeType="1"/>
          </p:cNvSpPr>
          <p:nvPr/>
        </p:nvSpPr>
        <p:spPr bwMode="auto">
          <a:xfrm flipH="1">
            <a:off x="4945834" y="2682195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94"/>
          <p:cNvSpPr>
            <a:spLocks noChangeShapeType="1"/>
          </p:cNvSpPr>
          <p:nvPr/>
        </p:nvSpPr>
        <p:spPr bwMode="auto">
          <a:xfrm>
            <a:off x="4947422" y="3596594"/>
            <a:ext cx="1366292" cy="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95"/>
          <p:cNvSpPr>
            <a:spLocks noChangeShapeType="1"/>
          </p:cNvSpPr>
          <p:nvPr/>
        </p:nvSpPr>
        <p:spPr bwMode="auto">
          <a:xfrm>
            <a:off x="56332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96"/>
          <p:cNvSpPr>
            <a:spLocks noChangeShapeType="1"/>
          </p:cNvSpPr>
          <p:nvPr/>
        </p:nvSpPr>
        <p:spPr bwMode="auto">
          <a:xfrm>
            <a:off x="63190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03"/>
              <p:cNvSpPr txBox="1">
                <a:spLocks noChangeArrowheads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104"/>
          <p:cNvSpPr>
            <a:spLocks noChangeShapeType="1"/>
          </p:cNvSpPr>
          <p:nvPr/>
        </p:nvSpPr>
        <p:spPr bwMode="auto">
          <a:xfrm>
            <a:off x="4947422" y="2929845"/>
            <a:ext cx="0" cy="131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05"/>
              <p:cNvSpPr txBox="1">
                <a:spLocks noChangeArrowheads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109"/>
          <p:cNvSpPr>
            <a:spLocks/>
          </p:cNvSpPr>
          <p:nvPr/>
        </p:nvSpPr>
        <p:spPr bwMode="auto">
          <a:xfrm flipH="1" flipV="1">
            <a:off x="4963942" y="514905"/>
            <a:ext cx="668337" cy="2823590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55234736 h 21600"/>
              <a:gd name="T4" fmla="*/ 0 w 15788"/>
              <a:gd name="T5" fmla="*/ 17394232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Arc 111"/>
          <p:cNvSpPr>
            <a:spLocks/>
          </p:cNvSpPr>
          <p:nvPr/>
        </p:nvSpPr>
        <p:spPr bwMode="auto">
          <a:xfrm>
            <a:off x="5613586" y="3338495"/>
            <a:ext cx="668337" cy="2884752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47896249 h 21600"/>
              <a:gd name="T4" fmla="*/ 0 w 15788"/>
              <a:gd name="T5" fmla="*/ 1508323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3"/>
              <p:cNvSpPr txBox="1">
                <a:spLocks noChangeArrowheads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l-GR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ine 114"/>
          <p:cNvSpPr>
            <a:spLocks noChangeShapeType="1"/>
          </p:cNvSpPr>
          <p:nvPr/>
        </p:nvSpPr>
        <p:spPr bwMode="auto">
          <a:xfrm flipH="1">
            <a:off x="6320609" y="2679020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5"/>
              <p:cNvSpPr txBox="1">
                <a:spLocks noChangeArrowheads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105"/>
              <p:cNvSpPr txBox="1">
                <a:spLocks noChangeArrowheads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05"/>
              <p:cNvSpPr txBox="1">
                <a:spLocks noChangeArrowheads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there are asymptotes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between these,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 any value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blipFill>
                <a:blip r:embed="rId1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blipFill>
                <a:blip r:embed="rId17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18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62" grpId="0" animBg="1"/>
      <p:bldP spid="63" grpId="0" animBg="1"/>
      <p:bldP spid="64" grpId="0" animBg="1"/>
      <p:bldP spid="65" grpId="0" animBg="1"/>
      <p:bldP spid="68" grpId="0"/>
      <p:bldP spid="69" grpId="0" animBg="1"/>
      <p:bldP spid="70" grpId="0"/>
      <p:bldP spid="73" grpId="0" animBg="1"/>
      <p:bldP spid="75" grpId="0" animBg="1"/>
      <p:bldP spid="77" grpId="0"/>
      <p:bldP spid="78" grpId="0" animBg="1"/>
      <p:bldP spid="80" grpId="0"/>
      <p:bldP spid="81" grpId="0"/>
      <p:bldP spid="82" grpId="0"/>
      <p:bldP spid="2" grpId="0"/>
      <p:bldP spid="4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b) Hence, sketch the curve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7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4802778" y="-143690"/>
            <a:ext cx="4754878" cy="1976846"/>
          </a:xfrm>
          <a:prstGeom prst="arc">
            <a:avLst>
              <a:gd name="adj1" fmla="val 18882349"/>
              <a:gd name="adj2" fmla="val 270127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blipFill>
                <a:blip r:embed="rId10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blipFill>
                <a:blip r:embed="rId11"/>
                <a:stretch>
                  <a:fillRect l="-30769" r="-2692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blipFill>
                <a:blip r:embed="rId12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blipFill>
                <a:blip r:embed="rId13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7384" y="6183086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roots and y-intercept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" grpId="0" animBg="1"/>
      <p:bldP spid="33" grpId="0"/>
      <p:bldP spid="34" grpId="0"/>
      <p:bldP spid="35" grpId="0"/>
      <p:bldP spid="3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8C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5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plot graphs of parametric equations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Draw the curve given by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Draw up a table, choose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work out the corresponding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  <a:sym typeface="Wingdings" panose="05000000000000000000" pitchFamily="2" charset="2"/>
                  </a:rPr>
                  <a:t> coordinates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  <a:blipFill>
                <a:blip r:embed="rId2"/>
                <a:stretch>
                  <a:fillRect l="-165" t="-809" r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A suggestion would be to use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correspond to ‘exact’ trig ratios, such 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etc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blipFill>
                <a:blip r:embed="rId3"/>
                <a:stretch>
                  <a:fillRect t="-1504" r="-912"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67944" y="155679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blipFill>
                <a:blip r:embed="rId4"/>
                <a:stretch>
                  <a:fillRect l="-27273" r="-27273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blipFill>
                <a:blip r:embed="rId5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blipFill>
                <a:blip r:embed="rId6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5597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67944" y="191683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67944" y="227687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blipFill>
                <a:blip r:embed="rId7"/>
                <a:stretch>
                  <a:fillRect l="-8333" r="-555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86003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6408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6814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72200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7625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8031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88436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38842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blipFill>
                <a:blip r:embed="rId8"/>
                <a:stretch>
                  <a:fillRect l="-28571" t="-1961" r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blipFill>
                <a:blip r:embed="rId9"/>
                <a:stretch>
                  <a:fillRect l="-28571" r="-23810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blipFill>
                <a:blip r:embed="rId10"/>
                <a:stretch>
                  <a:fillRect l="-14286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blipFill>
                <a:blip r:embed="rId11"/>
                <a:stretch>
                  <a:fillRect l="-17143" t="-1754" r="-1142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blipFill>
                <a:blip r:embed="rId12"/>
                <a:stretch>
                  <a:fillRect l="-17143" t="-3448" r="-11429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blipFill>
                <a:blip r:embed="rId13"/>
                <a:stretch>
                  <a:fillRect l="-16667" t="-1754" r="-8333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blipFill>
                <a:blip r:embed="rId14"/>
                <a:stretch>
                  <a:fillRect l="-16667" r="-1388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blipFill>
                <a:blip r:embed="rId15"/>
                <a:stretch>
                  <a:fillRect l="-17143" t="-3509" r="-8571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35597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86003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6408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86814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72200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87625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38031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88436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38842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35597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86003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6408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86814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372200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87625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38031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88436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838842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blipFill>
                <a:blip r:embed="rId16"/>
                <a:stretch>
                  <a:fillRect l="-30769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blipFill>
                <a:blip r:embed="rId17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blipFill>
                <a:blip r:embed="rId18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blipFill>
                <a:blip r:embed="rId1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blipFill>
                <a:blip r:embed="rId20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blipFill>
                <a:blip r:embed="rId2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blipFill>
                <a:blip r:embed="rId22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blipFill>
                <a:blip r:embed="rId24"/>
                <a:stretch>
                  <a:fillRect l="-13235" r="-1029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blipFill>
                <a:blip r:embed="rId25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blipFill>
                <a:blip r:embed="rId27"/>
                <a:stretch>
                  <a:fillRect l="-11429" r="-10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blipFill>
                <a:blip r:embed="rId28"/>
                <a:stretch>
                  <a:fillRect l="-9859" r="-98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blipFill>
                <a:blip r:embed="rId29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blipFill>
                <a:blip r:embed="rId30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blipFill>
                <a:blip r:embed="rId3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blipFill>
                <a:blip r:embed="rId32"/>
                <a:stretch>
                  <a:fillRect l="-1923" r="-134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 flipV="1">
            <a:off x="4716016" y="3501008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83968" y="4653136"/>
            <a:ext cx="3960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blipFill>
                <a:blip r:embed="rId3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30830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449999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4644008" y="4653136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7668344" y="4581128"/>
            <a:ext cx="144016" cy="144016"/>
            <a:chOff x="5436096" y="4653136"/>
            <a:chExt cx="144016" cy="14401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6372200" y="3717032"/>
            <a:ext cx="144016" cy="144016"/>
            <a:chOff x="5436096" y="4653136"/>
            <a:chExt cx="144016" cy="144016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6372200" y="5445224"/>
            <a:ext cx="144016" cy="144016"/>
            <a:chOff x="5436096" y="4653136"/>
            <a:chExt cx="144016" cy="144016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5065009" y="4581128"/>
            <a:ext cx="144016" cy="144016"/>
            <a:chOff x="5436096" y="4653136"/>
            <a:chExt cx="144016" cy="144016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5453446" y="3969122"/>
            <a:ext cx="144016" cy="144016"/>
            <a:chOff x="5436096" y="4653136"/>
            <a:chExt cx="144016" cy="14401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299662" y="3977830"/>
            <a:ext cx="144016" cy="144016"/>
            <a:chOff x="5436096" y="4653136"/>
            <a:chExt cx="144016" cy="144016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5449091" y="5201385"/>
            <a:ext cx="144016" cy="144016"/>
            <a:chOff x="5436096" y="4653136"/>
            <a:chExt cx="144016" cy="144016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7295307" y="5210093"/>
            <a:ext cx="144016" cy="144016"/>
            <a:chOff x="5436096" y="4653136"/>
            <a:chExt cx="144016" cy="144016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5146767" y="3796937"/>
            <a:ext cx="2595154" cy="1715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blipFill>
                <a:blip r:embed="rId46"/>
                <a:stretch>
                  <a:fillRect l="-1622" r="-27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blipFill>
                <a:blip r:embed="rId47"/>
                <a:stretch>
                  <a:fillRect l="-5385" r="-307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2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90" grpId="0"/>
      <p:bldP spid="91" grpId="0"/>
      <p:bldP spid="179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3" grpId="0" animBg="1"/>
      <p:bldP spid="241" grpId="0"/>
      <p:bldP spid="2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8D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5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6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7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You need to use the coordinate given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would generate it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Then, you can use that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in the other equation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9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blipFill>
                <a:blip r:embed="rId3"/>
                <a:stretch>
                  <a:fillRect l="-3846"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blipFill>
                <a:blip r:embed="rId4"/>
                <a:stretch>
                  <a:fillRect l="-3419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blipFill>
                <a:blip r:embed="rId5"/>
                <a:stretch>
                  <a:fillRect l="-4420" t="-4348" r="-442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blipFill>
                <a:blip r:embed="rId6"/>
                <a:stretch>
                  <a:fillRect l="-1408" t="-4444" r="-21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blipFill>
                <a:blip r:embed="rId7"/>
                <a:stretch>
                  <a:fillRect l="-1626" r="-569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11215" y="173435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have a coordinate where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part is 0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blipFill>
                <a:blip r:embed="rId8"/>
                <a:stretch>
                  <a:fillRect t="-2326" r="-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201467" y="30449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924278" y="2182850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588998" y="2613924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cannot be 0, the bracket must be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blipFill>
                <a:blip r:embed="rId9"/>
                <a:stretch>
                  <a:fillRect t="-2326" r="-10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895703" y="265507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Subtract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8983" y="308179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Cube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0744" y="3787187"/>
            <a:ext cx="472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 this value of t will give us the y-coordinate of 0.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also know that it will give an x-coordinate of -4 when substituted into the other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03398" y="50261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481626" y="5431148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749142" y="5467941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710917" y="5905765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blipFill>
                <a:blip r:embed="rId15"/>
                <a:stretch>
                  <a:fillRect l="-108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1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  <a:blipFill>
                <a:blip r:embed="rId15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732688" y="4595125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on the y-axis,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blipFill>
                <a:blip r:embed="rId16"/>
                <a:stretch>
                  <a:fillRect l="-624" r="-2287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28631" y="5104577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002654" y="5631446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100351" y="519362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3563" y="575097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 for 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7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where the curve crosses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dirty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  <a:blipFill>
                <a:blip r:embed="rId12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3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5834743" y="5085805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6753497" y="5090159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  <a:blipFill>
                <a:blip r:embed="rId1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5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is given parametrically by the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meets the curve at A. Find the coordinates of A.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t="-809" r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example you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with their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Then, solve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use it to find out what the coordinates would be!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blipFill>
                <a:blip r:embed="rId3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is telling us that the curves intersect when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blipFill>
                <a:blip r:embed="rId8"/>
                <a:stretch>
                  <a:fillRect t="-2083" r="-126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142542" y="1702751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6020409" y="168088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030767" y="211736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183167" y="255385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018255" y="2182145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8872" y="2599395"/>
            <a:ext cx="64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=4(−2)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  <a:blipFill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723007" y="428647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blipFill>
                <a:blip r:embed="rId15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706731" y="473184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8041558" y="427020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blipFill>
                <a:blip r:embed="rId16"/>
                <a:stretch>
                  <a:fillRect l="-840" t="-2326" r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8025282" y="4715567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215476" y="4752232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9526" y="4805498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40676" y="5737767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the curves intersect at (4,-8)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  <p:bldP spid="33" grpId="0"/>
      <p:bldP spid="40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18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  <p:bldP spid="61" grpId="0" animBg="1"/>
      <p:bldP spid="62" grpId="0"/>
      <p:bldP spid="63" grpId="0" animBg="1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8A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blipFill>
                <a:blip r:embed="rId8"/>
                <a:stretch>
                  <a:fillRect l="-4651" r="-348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blipFill>
                <a:blip r:embed="rId9"/>
                <a:stretch>
                  <a:fillRect l="-4054" r="-3378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blipFill>
                <a:blip r:embed="rId10"/>
                <a:stretch>
                  <a:fillRect l="-5366" t="-1724" r="-1463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71581" y="422535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intersection will be where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blipFill>
                <a:blip r:embed="rId11"/>
                <a:stretch>
                  <a:fillRect l="-319" t="-2326" r="-319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871432" y="475221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701615" y="527037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132689" y="5762414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974541" y="4832428"/>
            <a:ext cx="158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blipFill>
                <a:blip r:embed="rId12"/>
                <a:stretch>
                  <a:fillRect l="-88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31591" y="5842622"/>
            <a:ext cx="167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answers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2459" y="6032503"/>
            <a:ext cx="326571" cy="370115"/>
            <a:chOff x="8456023" y="5033554"/>
            <a:chExt cx="326571" cy="37011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One of the answers is outside of the range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blipFill>
                <a:blip r:embed="rId1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blipFill>
                <a:blip r:embed="rId6"/>
                <a:stretch>
                  <a:fillRect l="-11111" r="-555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blipFill>
                <a:blip r:embed="rId7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566385" y="4216473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32354" y="479500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6041" y="4886284"/>
            <a:ext cx="13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So the full coordinates of the intersection are: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blipFill>
                <a:blip r:embed="rId11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1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687621" y="4159275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43633" y="5356703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631015" y="454680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034478" y="494304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 (which in this case cannot be 0 since then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 – not possible for the same value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050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Calculate, and remember to find other values within the allowed range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blipFill>
                <a:blip r:embed="rId15"/>
                <a:stretch>
                  <a:fillRect t="-2353" r="-53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These are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that would make the x-coordinate 0. Now we need to find the values of y we would get from them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blipFill>
                <a:blip r:embed="rId17"/>
                <a:stretch>
                  <a:fillRect t="-1163" r="-3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coordinates of the points A and B where the curve meets the y-axis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  <a:blipFill>
                <a:blip r:embed="rId9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96040" y="5953909"/>
                <a:ext cx="871649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40" y="5953909"/>
                <a:ext cx="871649" cy="50000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56063" y="5945201"/>
                <a:ext cx="971035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063" y="5945201"/>
                <a:ext cx="971035" cy="49564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6156960" y="4972594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075714" y="4976948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94302" y="5980035"/>
                <a:ext cx="90531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2" y="5980035"/>
                <a:ext cx="905312" cy="5763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649227" y="5953909"/>
                <a:ext cx="100469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27" y="5953909"/>
                <a:ext cx="1004699" cy="5763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8E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0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When the plane has travelled 600m horizontally, is has climbed 120m.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angle of elevation,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blipFill>
                <a:blip r:embed="rId8"/>
                <a:stretch>
                  <a:fillRect l="-5298" r="-132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887918" y="3509554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35338" y="4207015"/>
            <a:ext cx="121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040318" y="4071257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061167" y="3597415"/>
            <a:ext cx="12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703" y="5008203"/>
            <a:ext cx="452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Note that this model is assuming that the plane’s angle of elevation remains constant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1" grpId="0"/>
      <p:bldP spid="6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Given that the plane’s speed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parametric equations for the plane’s motion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60554" y="3348838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54" y="3348838"/>
                <a:ext cx="12516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56199" y="3762494"/>
                <a:ext cx="1646989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99" y="3762494"/>
                <a:ext cx="1646989" cy="335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60553" y="4193569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53" y="4193569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51845" y="4838005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𝑣𝑠𝑖𝑛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45" y="4838005"/>
                <a:ext cx="1251625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69262" y="5247307"/>
                <a:ext cx="1628010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2" y="5247307"/>
                <a:ext cx="1628010" cy="335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77970" y="5682736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70" y="5682736"/>
                <a:ext cx="9731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262387" y="3492137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258032" y="3923212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240615" y="4994365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236260" y="5425440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09508" y="3893507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3863" y="5404445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vertical height of the plane after 10 seconds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 vertical height is represented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678913" y="3439885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39724" y="3827417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782490" y="3876091"/>
            <a:ext cx="1079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Show that the plane’s motion is a straight line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To do this, you should find an equation for the plane’s motion in Cartesian form, and show that it is linear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49.0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49.0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469907" y="3317965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625738" y="3370992"/>
            <a:ext cx="147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49.0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935816" y="4576354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896628" y="5050971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above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blipFill>
                <a:blip r:embed="rId15"/>
                <a:stretch>
                  <a:fillRect t="-1163" r="-1322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87292" y="513012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Since this is a linear equation, the motion of the plane is a straight line with a 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blipFill>
                <a:blip r:embed="rId16"/>
                <a:stretch>
                  <a:fillRect t="-2000" r="-57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506686" y="3513910"/>
            <a:ext cx="718457" cy="4484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416731" y="4450080"/>
            <a:ext cx="148046" cy="1741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508171" y="4811486"/>
            <a:ext cx="448492" cy="3962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e) Explain why the domain,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is not realistic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This would mean that the plane continues climbing indefinitely at the same speed and with the same elevation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When creating a function, it is possible to write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coordinates as functions of a third parameter (usually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used)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Therefore: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This process is often used in Physics to represent horizontal and vertical movement separately (resolving forces)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is usually chosen as it  can represent time.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1836" b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 b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68318" y="3617946"/>
            <a:ext cx="517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want the stone’s height above the ground to be 0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 – do not confuse this with a SUVAT question!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14935" y="4432662"/>
            <a:ext cx="225499" cy="59218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627222" y="4468272"/>
            <a:ext cx="215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Set the height above the ground equal to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>
                    <a:solidFill>
                      <a:srgbClr val="FF0000"/>
                    </a:solidFill>
                    <a:latin typeface="Comic Sans MS" pitchFamily="66" charset="0"/>
                  </a:rPr>
                  <a:t>Summarise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we can use the quadratic formula…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blipFill>
                <a:blip r:embed="rId9"/>
                <a:stretch>
                  <a:fillRect l="-2439" r="-487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blipFill>
                <a:blip r:embed="rId11"/>
                <a:stretch>
                  <a:fillRect l="-4348" r="-652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0" y="621310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model is valid until the stone hits the ground, so we need to find out when this happens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 b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−4(−4.9)(25)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2(−4.9)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blipFill>
                <a:blip r:embed="rId8"/>
                <a:stretch>
                  <a:fillRect l="-3279" r="-573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blipFill>
                <a:blip r:embed="rId10"/>
                <a:stretch>
                  <a:fillRect l="-4348" r="-65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756288" y="4794110"/>
            <a:ext cx="223216" cy="86122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973839" y="4970494"/>
            <a:ext cx="73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=−1.92</m:t>
                    </m:r>
                  </m:oMath>
                </a14:m>
                <a:r>
                  <a:rPr lang="en-GB" sz="1400" dirty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2.648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blipFill>
                <a:blip r:embed="rId11"/>
                <a:stretch>
                  <a:fillRect l="-4202" t="-25000" r="-3361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061202" y="6058628"/>
            <a:ext cx="326571" cy="370115"/>
            <a:chOff x="8456023" y="5033554"/>
            <a:chExt cx="326571" cy="37011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must be positive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708391" y="5643196"/>
            <a:ext cx="216409" cy="64439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821439" y="5680243"/>
            <a:ext cx="121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Use your calculator!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 animBg="1"/>
      <p:bldP spid="29" grpId="0"/>
      <p:bldP spid="30" grpId="0"/>
      <p:bldP spid="34" grpId="0"/>
      <p:bldP spid="35" grpId="0" animBg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≤2.648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horizontal distance travelled by the stone by the time it hits the floor ground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(2.648)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947954" y="4175801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when the stone hits the floor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blipFill>
                <a:blip r:embed="rId8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961017" y="4842007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=9.36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2564" r="-4274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266959" y="4987910"/>
            <a:ext cx="103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 animBg="1"/>
      <p:bldP spid="39" grpId="0"/>
      <p:bldP spid="40" grpId="0" animBg="1"/>
      <p:bldP spid="43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a) Find the coordinates of the figure skater at the beginning of their motion.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At the beginning of their motion,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blipFill>
                <a:blip r:embed="rId6"/>
                <a:stretch>
                  <a:fillRect l="-2410" r="-24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20(0)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blipFill>
                <a:blip r:embed="rId7"/>
                <a:stretch>
                  <a:fillRect l="-1546" r="-51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blipFill>
                <a:blip r:embed="rId8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blipFill>
                <a:blip r:embed="rId9"/>
                <a:stretch>
                  <a:fillRect l="-224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blipFill>
                <a:blip r:embed="rId10"/>
                <a:stretch>
                  <a:fillRect l="-1695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=−6</m:t>
                      </m:r>
                      <m:rad>
                        <m:radPr>
                          <m:deg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blipFill>
                <a:blip r:embed="rId11"/>
                <a:stretch>
                  <a:fillRect l="-4412" r="-4412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79146" y="4828944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557375" y="5207767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00902" y="5170791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8306027" y="4833298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blipFill>
                <a:blip r:embed="rId1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8284256" y="5212121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427783" y="5175145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8,−6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blipFill>
                <a:blip r:embed="rId14"/>
                <a:stretch>
                  <a:fillRect l="-3402" t="-12963" b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1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1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1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459809" y="4842007"/>
            <a:ext cx="158705" cy="45280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429329" y="5342749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224678" y="5826075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609805" y="5427694"/>
            <a:ext cx="120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12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2753" y="5915374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3" grpId="0"/>
      <p:bldP spid="44" grpId="0"/>
      <p:bldP spid="50" grpId="0" animBg="1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15375" y="450237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497512" y="502053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16878" y="5101123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So the intersection happens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in some cases you might need to use your knowledge of trig equations to find more values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blipFill>
                <a:blip r:embed="rId13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181135" y="4781047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blipFill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115820" y="5255664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26774" y="5327546"/>
            <a:ext cx="97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blipFill>
                <a:blip r:embed="rId13"/>
                <a:stretch>
                  <a:fillRect l="-3698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2" grpId="0"/>
      <p:bldP spid="33" grpId="0" animBg="1"/>
      <p:bldP spid="34" grpId="0"/>
      <p:bldP spid="35" grpId="0" animBg="1"/>
      <p:bldP spid="36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623786" y="4554624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541054" y="4933447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5449614" y="535581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350952" y="587397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08316" y="4974849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4773" y="5418986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7887" y="5776038"/>
            <a:ext cx="272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Remember to find other possible values (you will need 4 as there are 4 intersections with the y-axis)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  <a:blipFill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9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85786" y="4663481"/>
            <a:ext cx="215311" cy="587788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566264" y="4826803"/>
            <a:ext cx="133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Divide all by 20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32" grpId="0"/>
      <p:bldP spid="33" grpId="0"/>
      <p:bldP spid="34" grpId="0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5808491" y="4868091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7873" y="4855028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12845" y="5612673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62227" y="5599610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7573982" y="3020346"/>
            <a:ext cx="144016" cy="144016"/>
            <a:chOff x="5436096" y="4653136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87045" y="1282986"/>
            <a:ext cx="144016" cy="144016"/>
            <a:chOff x="5436096" y="4653136"/>
            <a:chExt cx="144016" cy="1440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91399" y="2271409"/>
            <a:ext cx="144016" cy="144016"/>
            <a:chOff x="5436096" y="4653136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7045" y="4008769"/>
            <a:ext cx="144016" cy="144016"/>
            <a:chOff x="5436096" y="4653136"/>
            <a:chExt cx="144016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062652" y="308283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75716" y="109292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54092" y="212924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2504" y="402771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-11.59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743" y="4841967"/>
            <a:ext cx="801188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345680" y="4820195"/>
            <a:ext cx="779417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302034" y="6313715"/>
            <a:ext cx="7141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363097" y="6265818"/>
            <a:ext cx="8665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  <a:blipFill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7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6" grpId="0"/>
      <p:bldP spid="40" grpId="0"/>
      <p:bldP spid="44" grpId="0"/>
      <p:bldP spid="45" grpId="0"/>
      <p:bldP spid="50" grpId="0"/>
      <p:bldP spid="9" grpId="0"/>
      <p:bldP spid="63" grpId="0"/>
      <p:bldP spid="64" grpId="0"/>
      <p:bldP spid="65" grpId="0"/>
      <p:bldP spid="10" grpId="0" animBg="1"/>
      <p:bldP spid="1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/>
          <p:cNvSpPr txBox="1"/>
          <p:nvPr/>
        </p:nvSpPr>
        <p:spPr>
          <a:xfrm>
            <a:off x="3936275" y="15740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36275" y="1878874"/>
            <a:ext cx="8382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x = 2t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36275" y="21836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 = t</a:t>
            </a:r>
            <a:r>
              <a:rPr lang="en-GB" sz="1400" baseline="30000" dirty="0">
                <a:latin typeface="Comic Sans MS" pitchFamily="66" charset="0"/>
              </a:rPr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4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74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4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84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84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84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936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936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-2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36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6032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032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032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2128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128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128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22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2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822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822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432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432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432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9</a:t>
            </a:r>
          </a:p>
        </p:txBody>
      </p:sp>
      <p:cxnSp>
        <p:nvCxnSpPr>
          <p:cNvPr id="1060" name="Straight Arrow Connector 1059"/>
          <p:cNvCxnSpPr/>
          <p:nvPr/>
        </p:nvCxnSpPr>
        <p:spPr>
          <a:xfrm>
            <a:off x="5155475" y="44696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>
            <a:off x="5193575" y="44315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060"/>
          <p:cNvSpPr txBox="1"/>
          <p:nvPr/>
        </p:nvSpPr>
        <p:spPr>
          <a:xfrm>
            <a:off x="7974875" y="44696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926875" y="44696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679475" y="27932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10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641804" y="56888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-10</a:t>
            </a:r>
          </a:p>
        </p:txBody>
      </p:sp>
      <p:grpSp>
        <p:nvGrpSpPr>
          <p:cNvPr id="1064" name="Group 1063"/>
          <p:cNvGrpSpPr/>
          <p:nvPr/>
        </p:nvGrpSpPr>
        <p:grpSpPr>
          <a:xfrm>
            <a:off x="6603275" y="4393474"/>
            <a:ext cx="152400" cy="152400"/>
            <a:chOff x="4267200" y="5257800"/>
            <a:chExt cx="152400" cy="152400"/>
          </a:xfrm>
        </p:grpSpPr>
        <p:cxnSp>
          <p:nvCxnSpPr>
            <p:cNvPr id="1063" name="Straight Connector 106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298475" y="4241074"/>
            <a:ext cx="152400" cy="152400"/>
            <a:chOff x="4267200" y="525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908075" y="4241074"/>
            <a:ext cx="152400" cy="152400"/>
            <a:chOff x="4267200" y="525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212875" y="3707674"/>
            <a:ext cx="152400" cy="152400"/>
            <a:chOff x="4267200" y="525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5993675" y="3707674"/>
            <a:ext cx="152400" cy="152400"/>
            <a:chOff x="4267200" y="525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517675" y="2945674"/>
            <a:ext cx="152400" cy="152400"/>
            <a:chOff x="4267200" y="525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612675" y="2945674"/>
            <a:ext cx="152400" cy="152400"/>
            <a:chOff x="4267200" y="5257800"/>
            <a:chExt cx="152400" cy="15240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/>
          <p:cNvSpPr/>
          <p:nvPr/>
        </p:nvSpPr>
        <p:spPr>
          <a:xfrm>
            <a:off x="5691923" y="3018826"/>
            <a:ext cx="1901952" cy="1453896"/>
          </a:xfrm>
          <a:custGeom>
            <a:avLst/>
            <a:gdLst>
              <a:gd name="connsiteX0" fmla="*/ 0 w 1901952"/>
              <a:gd name="connsiteY0" fmla="*/ 0 h 1453896"/>
              <a:gd name="connsiteX1" fmla="*/ 374904 w 1901952"/>
              <a:gd name="connsiteY1" fmla="*/ 758952 h 1453896"/>
              <a:gd name="connsiteX2" fmla="*/ 676656 w 1901952"/>
              <a:gd name="connsiteY2" fmla="*/ 1298448 h 1453896"/>
              <a:gd name="connsiteX3" fmla="*/ 987552 w 1901952"/>
              <a:gd name="connsiteY3" fmla="*/ 1453896 h 1453896"/>
              <a:gd name="connsiteX4" fmla="*/ 1298448 w 1901952"/>
              <a:gd name="connsiteY4" fmla="*/ 1298448 h 1453896"/>
              <a:gd name="connsiteX5" fmla="*/ 1591056 w 1901952"/>
              <a:gd name="connsiteY5" fmla="*/ 758952 h 1453896"/>
              <a:gd name="connsiteX6" fmla="*/ 1901952 w 1901952"/>
              <a:gd name="connsiteY6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952" h="1453896">
                <a:moveTo>
                  <a:pt x="0" y="0"/>
                </a:moveTo>
                <a:cubicBezTo>
                  <a:pt x="131064" y="271272"/>
                  <a:pt x="262128" y="542544"/>
                  <a:pt x="374904" y="758952"/>
                </a:cubicBezTo>
                <a:cubicBezTo>
                  <a:pt x="487680" y="975360"/>
                  <a:pt x="574548" y="1182624"/>
                  <a:pt x="676656" y="1298448"/>
                </a:cubicBezTo>
                <a:cubicBezTo>
                  <a:pt x="778764" y="1414272"/>
                  <a:pt x="883920" y="1453896"/>
                  <a:pt x="987552" y="1453896"/>
                </a:cubicBezTo>
                <a:cubicBezTo>
                  <a:pt x="1091184" y="1453896"/>
                  <a:pt x="1197864" y="1414272"/>
                  <a:pt x="1298448" y="1298448"/>
                </a:cubicBezTo>
                <a:cubicBezTo>
                  <a:pt x="1399032" y="1182624"/>
                  <a:pt x="1490472" y="975360"/>
                  <a:pt x="1591056" y="758952"/>
                </a:cubicBezTo>
                <a:cubicBezTo>
                  <a:pt x="1691640" y="542544"/>
                  <a:pt x="1796796" y="271272"/>
                  <a:pt x="1901952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8" name="TextBox 1067"/>
          <p:cNvSpPr txBox="1"/>
          <p:nvPr/>
        </p:nvSpPr>
        <p:spPr>
          <a:xfrm>
            <a:off x="478972" y="430421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Work out the x and y co-ordinates to plot by substituting the t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5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3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57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61" grpId="0"/>
      <p:bldP spid="95" grpId="0"/>
      <p:bldP spid="96" grpId="0"/>
      <p:bldP spid="97" grpId="0"/>
      <p:bldP spid="1066" grpId="0" animBg="1"/>
      <p:bldP spid="1068" grpId="0"/>
      <p:bldP spid="91" grpId="0"/>
      <p:bldP spid="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on figure of eight motion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132792" y="478110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cos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blipFill>
                <a:blip r:embed="rId10"/>
                <a:stretch>
                  <a:fillRect t="-1653" r="-150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14146" y="5625162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cos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blipFill>
                <a:blip r:embed="rId11"/>
                <a:stretch>
                  <a:fillRect r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blipFill>
                <a:blip r:embed="rId12"/>
                <a:stretch>
                  <a:fillRect l="-768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blipFill>
                <a:blip r:embed="rId13"/>
                <a:stretch>
                  <a:fillRect l="-326" t="-1274" r="-293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968607" y="3635567"/>
            <a:ext cx="121186" cy="92541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  <p:bldP spid="17" grpId="0"/>
      <p:bldP spid="6" grpId="0"/>
      <p:bldP spid="7" grpId="0"/>
      <p:bldP spid="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on figure of eight motion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sin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blipFill>
                <a:blip r:embed="rId9"/>
                <a:stretch>
                  <a:fillRect t="-1653" r="-7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70079" y="464466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sin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blipFill>
                <a:blip r:embed="rId10"/>
                <a:stretch>
                  <a:fillRect t="-1075" r="-442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11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830951" y="5799596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blipFill>
                <a:blip r:embed="rId13"/>
                <a:stretch>
                  <a:fillRect t="-1653" r="-16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122843" y="3944038"/>
            <a:ext cx="121187" cy="55084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blipFill>
                <a:blip r:embed="rId14"/>
                <a:stretch>
                  <a:fillRect l="-923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5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7" grpId="0"/>
      <p:bldP spid="19" grpId="0"/>
      <p:bldP spid="21" grpId="0"/>
      <p:bldP spid="21" grpId="1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itchFamily="66" charset="0"/>
                  </a:rPr>
                  <a:t> are measured in </a:t>
                </a:r>
                <a:r>
                  <a:rPr lang="en-US" sz="1400" dirty="0" err="1">
                    <a:latin typeface="Comic Sans MS" pitchFamily="66" charset="0"/>
                  </a:rPr>
                  <a:t>metres</a:t>
                </a:r>
                <a:r>
                  <a:rPr lang="en-US" sz="1400" dirty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>
                    <a:latin typeface="Comic Sans MS" pitchFamily="66" charset="0"/>
                  </a:rPr>
                  <a:t>d) Find how long it takes the figure skater to complete on figure of eight motion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skater will have completed a full figure 8 when both his x and y coordinates are in their original position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lowest common multiple of the periods of x and y (be careful with equivalent fractions!)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one figure-eight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blipFill>
                <a:blip r:embed="rId8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9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blipFill>
                <a:blip r:embed="rId10"/>
                <a:stretch>
                  <a:fillRect l="-552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94035" y="3086100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08360" y="2238375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blipFill>
                <a:blip r:embed="rId11"/>
                <a:stretch>
                  <a:fillRect l="-3593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0.628 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blipFill>
                <a:blip r:embed="rId12"/>
                <a:stretch>
                  <a:fillRect l="-1345" r="-179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blipFill>
                <a:blip r:embed="rId13"/>
                <a:stretch>
                  <a:fillRect l="-1099" r="-274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/>
              <p:cNvSpPr txBox="1"/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8" name="TextBox 1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blipFill>
                <a:blip r:embed="rId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blipFill rotWithShape="1"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4800600" y="17526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4994366" y="37686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4994366" y="43782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334000" y="1905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451566" y="376863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Replace t with </a:t>
            </a:r>
            <a:r>
              <a:rPr lang="en-GB" sz="1400" baseline="300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27766" y="45306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the Cartesian equation of the curve</a:t>
                </a: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9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Now we can replace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 the second equation…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blipFill>
                <a:blip r:embed="rId13"/>
                <a:stretch>
                  <a:fillRect l="-134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/>
      <p:bldP spid="61" grpId="0"/>
      <p:bldP spid="63" grpId="0"/>
      <p:bldP spid="64" grpId="0"/>
      <p:bldP spid="65" grpId="0"/>
      <p:bldP spid="66" grpId="0"/>
      <p:bldP spid="8" grpId="0" animBg="1"/>
      <p:bldP spid="90" grpId="0" animBg="1"/>
      <p:bldP spid="91" grpId="0" animBg="1"/>
      <p:bldP spid="92" grpId="0"/>
      <p:bldP spid="94" grpId="0"/>
      <p:bldP spid="9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>
                    <a:latin typeface="Comic Sans MS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blipFill>
                <a:blip r:embed="rId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blipFill>
                <a:blip r:embed="rId5"/>
                <a:stretch>
                  <a:fillRect l="-3125" r="-37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blipFill>
                <a:blip r:embed="rId6"/>
                <a:stretch>
                  <a:fillRect l="-3125" r="-31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5804263" y="23752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63194" y="2423159"/>
            <a:ext cx="197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</a:p>
        </p:txBody>
      </p:sp>
      <p:sp>
        <p:nvSpPr>
          <p:cNvPr id="11" name="Arc 10"/>
          <p:cNvSpPr/>
          <p:nvPr/>
        </p:nvSpPr>
        <p:spPr>
          <a:xfrm>
            <a:off x="5468983" y="28324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28062" y="2902130"/>
            <a:ext cx="119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969726" y="4293326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blipFill>
                <a:blip r:embed="rId10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30537" y="4924698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67845" y="5048793"/>
            <a:ext cx="108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3657" y="3108960"/>
            <a:ext cx="1027612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72743" y="4245429"/>
            <a:ext cx="152400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50971" y="4868091"/>
            <a:ext cx="644435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blipFill>
                <a:blip r:embed="rId5"/>
                <a:stretch>
                  <a:fillRect l="-12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blipFill>
                <a:blip r:embed="rId6"/>
                <a:stretch>
                  <a:fillRect l="-340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blipFill>
                <a:blip r:embed="rId7"/>
                <a:stretch>
                  <a:fillRect l="-5618" r="-674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08319" y="185928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blipFill>
                <a:blip r:embed="rId8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25588" y="2307772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068388" y="271272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88873" y="2349135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23114" y="2767146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9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blipFill>
                <a:blip r:embed="rId10"/>
                <a:stretch>
                  <a:fillRect l="-19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blipFill>
                <a:blip r:embed="rId11"/>
                <a:stretch>
                  <a:fillRect l="-129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blipFill>
                <a:blip r:embed="rId12"/>
                <a:stretch>
                  <a:fillRect l="-270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=0.693…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blipFill>
                <a:blip r:embed="rId13"/>
                <a:stretch>
                  <a:fillRect l="-219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12673" y="405819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blipFill>
                <a:blip r:embed="rId1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29942" y="4506686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290456" y="491163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93227" y="4548049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5182" y="4966060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x increases, the domain is therefore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cannot be included, so neither can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blipFill>
                <a:blip r:embed="rId15"/>
                <a:stretch>
                  <a:fillRect t="-8491" b="-16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320936" y="1885406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5246913" y="2473234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532120" y="2610391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5325291" y="4101737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5251268" y="4689565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5536475" y="4826722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13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will continue decreasing, but will never reach 0.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Therefore, the range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blipFill>
                <a:blip r:embed="rId14"/>
                <a:stretch>
                  <a:fillRect t="-1170" b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7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7521</Words>
  <Application>Microsoft Office PowerPoint</Application>
  <PresentationFormat>画面に合わせる (4:3)</PresentationFormat>
  <Paragraphs>1260</Paragraphs>
  <Slides>52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52</vt:i4>
      </vt:variant>
    </vt:vector>
  </HeadingPairs>
  <TitlesOfParts>
    <vt:vector size="61" baseType="lpstr">
      <vt:lpstr>Mesquito SF</vt:lpstr>
      <vt:lpstr>Arial</vt:lpstr>
      <vt:lpstr>Arial Black</vt:lpstr>
      <vt:lpstr>Calibri</vt:lpstr>
      <vt:lpstr>Calibri Light</vt:lpstr>
      <vt:lpstr>Cambria Math</vt:lpstr>
      <vt:lpstr>Comic Sans MS</vt:lpstr>
      <vt:lpstr>Wingdings</vt:lpstr>
      <vt:lpstr>Office Theme</vt:lpstr>
      <vt:lpstr>PowerPoint プレゼンテーション</vt:lpstr>
      <vt:lpstr>Prior Knowledge Check</vt:lpstr>
      <vt:lpstr>PowerPoint プレゼンテーション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プレゼンテーション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プレゼンテーション</vt:lpstr>
      <vt:lpstr>Parametric Equations</vt:lpstr>
      <vt:lpstr>PowerPoint プレゼンテーション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プレゼンテーション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Mike Pye</cp:lastModifiedBy>
  <cp:revision>596</cp:revision>
  <dcterms:created xsi:type="dcterms:W3CDTF">2018-04-30T00:32:33Z</dcterms:created>
  <dcterms:modified xsi:type="dcterms:W3CDTF">2018-08-13T23:57:51Z</dcterms:modified>
</cp:coreProperties>
</file>