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5"/>
  </p:notesMasterIdLst>
  <p:sldIdLst>
    <p:sldId id="268" r:id="rId5"/>
    <p:sldId id="328" r:id="rId6"/>
    <p:sldId id="329" r:id="rId7"/>
    <p:sldId id="330" r:id="rId8"/>
    <p:sldId id="331" r:id="rId9"/>
    <p:sldId id="332" r:id="rId10"/>
    <p:sldId id="334" r:id="rId11"/>
    <p:sldId id="333" r:id="rId12"/>
    <p:sldId id="335" r:id="rId13"/>
    <p:sldId id="33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77" autoAdjust="0"/>
  </p:normalViewPr>
  <p:slideViewPr>
    <p:cSldViewPr snapToGrid="0">
      <p:cViewPr varScale="1">
        <p:scale>
          <a:sx n="69" d="100"/>
          <a:sy n="69" d="100"/>
        </p:scale>
        <p:origin x="11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CDDDB4-0AC1-496B-AA93-203801B6EF00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BFA5C6-CF0B-4F17-A101-65DFB65EC8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418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14926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9370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3784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5954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3154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BFA5C6-CF0B-4F17-A101-65DFB65EC8FA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729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/>
            </a:gs>
            <a:gs pos="6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chemeClr val="accent2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21/12/2020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13" Type="http://schemas.openxmlformats.org/officeDocument/2006/relationships/image" Target="../media/image169.png"/><Relationship Id="rId3" Type="http://schemas.openxmlformats.org/officeDocument/2006/relationships/image" Target="../media/image161.png"/><Relationship Id="rId7" Type="http://schemas.openxmlformats.org/officeDocument/2006/relationships/image" Target="../media/image163.png"/><Relationship Id="rId12" Type="http://schemas.openxmlformats.org/officeDocument/2006/relationships/image" Target="../media/image16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11" Type="http://schemas.openxmlformats.org/officeDocument/2006/relationships/image" Target="../media/image167.png"/><Relationship Id="rId5" Type="http://schemas.openxmlformats.org/officeDocument/2006/relationships/image" Target="../media/image159.png"/><Relationship Id="rId10" Type="http://schemas.openxmlformats.org/officeDocument/2006/relationships/image" Target="../media/image166.png"/><Relationship Id="rId4" Type="http://schemas.openxmlformats.org/officeDocument/2006/relationships/image" Target="../media/image158.png"/><Relationship Id="rId9" Type="http://schemas.openxmlformats.org/officeDocument/2006/relationships/image" Target="../media/image16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4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1.png"/><Relationship Id="rId4" Type="http://schemas.openxmlformats.org/officeDocument/2006/relationships/image" Target="../media/image2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7.png"/><Relationship Id="rId2" Type="http://schemas.openxmlformats.org/officeDocument/2006/relationships/image" Target="../media/image2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3.png"/><Relationship Id="rId3" Type="http://schemas.openxmlformats.org/officeDocument/2006/relationships/image" Target="../media/image219.png"/><Relationship Id="rId7" Type="http://schemas.openxmlformats.org/officeDocument/2006/relationships/image" Target="../media/image222.png"/><Relationship Id="rId2" Type="http://schemas.openxmlformats.org/officeDocument/2006/relationships/image" Target="../media/image2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2.png"/><Relationship Id="rId5" Type="http://schemas.openxmlformats.org/officeDocument/2006/relationships/image" Target="../media/image221.png"/><Relationship Id="rId10" Type="http://schemas.openxmlformats.org/officeDocument/2006/relationships/image" Target="../media/image144.png"/><Relationship Id="rId4" Type="http://schemas.openxmlformats.org/officeDocument/2006/relationships/image" Target="../media/image220.png"/><Relationship Id="rId9" Type="http://schemas.openxmlformats.org/officeDocument/2006/relationships/image" Target="../media/image14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6.png"/><Relationship Id="rId4" Type="http://schemas.openxmlformats.org/officeDocument/2006/relationships/image" Target="../media/image22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0.png"/><Relationship Id="rId3" Type="http://schemas.openxmlformats.org/officeDocument/2006/relationships/image" Target="../media/image145.png"/><Relationship Id="rId7" Type="http://schemas.openxmlformats.org/officeDocument/2006/relationships/image" Target="../media/image14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8.png"/><Relationship Id="rId5" Type="http://schemas.openxmlformats.org/officeDocument/2006/relationships/image" Target="../media/image147.png"/><Relationship Id="rId10" Type="http://schemas.openxmlformats.org/officeDocument/2006/relationships/image" Target="../media/image152.png"/><Relationship Id="rId4" Type="http://schemas.openxmlformats.org/officeDocument/2006/relationships/image" Target="../media/image146.png"/><Relationship Id="rId9" Type="http://schemas.openxmlformats.org/officeDocument/2006/relationships/image" Target="../media/image15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3" Type="http://schemas.openxmlformats.org/officeDocument/2006/relationships/image" Target="../media/image145.png"/><Relationship Id="rId7" Type="http://schemas.openxmlformats.org/officeDocument/2006/relationships/image" Target="../media/image15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5.png"/><Relationship Id="rId5" Type="http://schemas.openxmlformats.org/officeDocument/2006/relationships/image" Target="../media/image154.png"/><Relationship Id="rId4" Type="http://schemas.openxmlformats.org/officeDocument/2006/relationships/image" Target="../media/image15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4.png"/><Relationship Id="rId3" Type="http://schemas.openxmlformats.org/officeDocument/2006/relationships/image" Target="../media/image161.png"/><Relationship Id="rId7" Type="http://schemas.openxmlformats.org/officeDocument/2006/relationships/image" Target="../media/image16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2.png"/><Relationship Id="rId5" Type="http://schemas.openxmlformats.org/officeDocument/2006/relationships/image" Target="../media/image159.png"/><Relationship Id="rId4" Type="http://schemas.openxmlformats.org/officeDocument/2006/relationships/image" Target="../media/image158.png"/><Relationship Id="rId9" Type="http://schemas.openxmlformats.org/officeDocument/2006/relationships/image" Target="../media/image16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260440" y="2707093"/>
            <a:ext cx="8658716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6600" dirty="0">
                <a:ln w="19050">
                  <a:solidFill>
                    <a:schemeClr val="tx1"/>
                  </a:solidFill>
                </a:ln>
                <a:solidFill>
                  <a:srgbClr val="00B0F0"/>
                </a:solidFill>
                <a:effectLst>
                  <a:reflection blurRad="6350" stA="53000" endA="300" endPos="35500" dir="5400000" sy="-90000" algn="bl" rotWithShape="0"/>
                </a:effectLst>
                <a:latin typeface="Sue Ellen Francisco " panose="02000000000000000000" pitchFamily="2" charset="0"/>
                <a:ea typeface="Permanent Marker" panose="02000000000000000000" pitchFamily="2" charset="0"/>
                <a:cs typeface="Microsoft Himalaya" panose="01010100010101010101" pitchFamily="2" charset="0"/>
              </a:rPr>
              <a:t>Teachings for Exercise 7F</a:t>
            </a:r>
            <a:endParaRPr lang="ja-JP" altLang="en-US" sz="6600" b="0" cap="none" spc="0" dirty="0">
              <a:ln w="19050">
                <a:solidFill>
                  <a:schemeClr val="tx1"/>
                </a:solidFill>
              </a:ln>
              <a:solidFill>
                <a:srgbClr val="00B0F0"/>
              </a:solidFill>
              <a:effectLst>
                <a:reflection blurRad="6350" stA="53000" endA="300" endPos="35500" dir="5400000" sy="-90000" algn="bl" rotWithShape="0"/>
              </a:effectLst>
              <a:latin typeface="Sue Ellen Francisco " panose="02000000000000000000" pitchFamily="2" charset="0"/>
              <a:cs typeface="Microsoft Himalaya" panose="01010100010101010101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2496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34">
            <a:extLst>
              <a:ext uri="{FF2B5EF4-FFF2-40B4-BE49-F238E27FC236}">
                <a16:creationId xmlns:a16="http://schemas.microsoft.com/office/drawing/2014/main" id="{65653204-08A1-4B7E-A5F9-798A71698A88}"/>
              </a:ext>
            </a:extLst>
          </p:cNvPr>
          <p:cNvCxnSpPr>
            <a:cxnSpLocks/>
          </p:cNvCxnSpPr>
          <p:nvPr/>
        </p:nvCxnSpPr>
        <p:spPr>
          <a:xfrm flipV="1">
            <a:off x="5649083" y="4096695"/>
            <a:ext cx="0" cy="13353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82">
                <a:extLst>
                  <a:ext uri="{FF2B5EF4-FFF2-40B4-BE49-F238E27FC236}">
                    <a16:creationId xmlns:a16="http://schemas.microsoft.com/office/drawing/2014/main" id="{662B67A0-0328-4363-ADA1-14B87D8DB6A7}"/>
                  </a:ext>
                </a:extLst>
              </p:cNvPr>
              <p:cNvSpPr txBox="1"/>
              <p:nvPr/>
            </p:nvSpPr>
            <p:spPr>
              <a:xfrm>
                <a:off x="4502062" y="4026746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82">
                <a:extLst>
                  <a:ext uri="{FF2B5EF4-FFF2-40B4-BE49-F238E27FC236}">
                    <a16:creationId xmlns:a16="http://schemas.microsoft.com/office/drawing/2014/main" id="{662B67A0-0328-4363-ADA1-14B87D8DB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062" y="4026746"/>
                <a:ext cx="33611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inextensible string is attached to a block A of mass 2kg. The block A is held at rest on a smooth fixed plane which is inclined to the horizontal at an angle of 30˚. The string lies along the line of greatest slope of the plane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up the plane), and passes over a smooth light pulley which is fixed at the top of the plane. The other end of the string is attached to a block B of mass 5kg. The system is released from rest. By modelling the blocks as particles and ignoring air resistance: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c) Calculate the magnitude of the force exerted on the pulley by the string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A2870C29-3219-43A3-A7A7-0F1B42B3AAD2}"/>
              </a:ext>
            </a:extLst>
          </p:cNvPr>
          <p:cNvCxnSpPr>
            <a:endCxn id="13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0D56B3-418F-4F38-A01B-C3343529581D}"/>
              </a:ext>
            </a:extLst>
          </p:cNvPr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9822A-E4E6-43A8-9AF1-CDFC020E32CC}"/>
              </a:ext>
            </a:extLst>
          </p:cNvPr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4AF15962-E5BF-4395-8FFA-A562028E3139}"/>
              </a:ext>
            </a:extLst>
          </p:cNvPr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86DA7A9-E2F2-4CFE-83F0-513A90301BF2}"/>
              </a:ext>
            </a:extLst>
          </p:cNvPr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3F2F7EA8-3BF5-4567-902A-C8ABC760921D}"/>
              </a:ext>
            </a:extLst>
          </p:cNvPr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>
            <a:extLst>
              <a:ext uri="{FF2B5EF4-FFF2-40B4-BE49-F238E27FC236}">
                <a16:creationId xmlns:a16="http://schemas.microsoft.com/office/drawing/2014/main" id="{74D7E4D9-3C5F-46FC-867C-57423EC3251C}"/>
              </a:ext>
            </a:extLst>
          </p:cNvPr>
          <p:cNvSpPr txBox="1"/>
          <p:nvPr/>
        </p:nvSpPr>
        <p:spPr>
          <a:xfrm>
            <a:off x="4818355" y="32677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30˚</a:t>
            </a: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C0BBF48-0C30-4405-9707-9FE8BA9667F7}"/>
              </a:ext>
            </a:extLst>
          </p:cNvPr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30">
            <a:extLst>
              <a:ext uri="{FF2B5EF4-FFF2-40B4-BE49-F238E27FC236}">
                <a16:creationId xmlns:a16="http://schemas.microsoft.com/office/drawing/2014/main" id="{F9A11F18-730F-41A0-98A1-D6FFE149CA42}"/>
              </a:ext>
            </a:extLst>
          </p:cNvPr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34">
            <a:extLst>
              <a:ext uri="{FF2B5EF4-FFF2-40B4-BE49-F238E27FC236}">
                <a16:creationId xmlns:a16="http://schemas.microsoft.com/office/drawing/2014/main" id="{027616B7-6336-4289-BDE9-0BE525131CBF}"/>
              </a:ext>
            </a:extLst>
          </p:cNvPr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9">
            <a:extLst>
              <a:ext uri="{FF2B5EF4-FFF2-40B4-BE49-F238E27FC236}">
                <a16:creationId xmlns:a16="http://schemas.microsoft.com/office/drawing/2014/main" id="{CB576A2B-E2CD-4FDF-A4A0-2164E3C0A7D8}"/>
              </a:ext>
            </a:extLst>
          </p:cNvPr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40">
            <a:extLst>
              <a:ext uri="{FF2B5EF4-FFF2-40B4-BE49-F238E27FC236}">
                <a16:creationId xmlns:a16="http://schemas.microsoft.com/office/drawing/2014/main" id="{1FB5DC76-B863-4664-A4C0-C8E97808466C}"/>
              </a:ext>
            </a:extLst>
          </p:cNvPr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FF8630C8-80FF-4FFF-82D6-A07F2F398698}"/>
              </a:ext>
            </a:extLst>
          </p:cNvPr>
          <p:cNvCxnSpPr>
            <a:cxnSpLocks/>
          </p:cNvCxnSpPr>
          <p:nvPr/>
        </p:nvCxnSpPr>
        <p:spPr>
          <a:xfrm>
            <a:off x="7086600" y="2057400"/>
            <a:ext cx="619217" cy="11030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4">
            <a:extLst>
              <a:ext uri="{FF2B5EF4-FFF2-40B4-BE49-F238E27FC236}">
                <a16:creationId xmlns:a16="http://schemas.microsoft.com/office/drawing/2014/main" id="{D476AD23-993F-42CD-A72B-B4124B5C2386}"/>
              </a:ext>
            </a:extLst>
          </p:cNvPr>
          <p:cNvCxnSpPr>
            <a:cxnSpLocks/>
          </p:cNvCxnSpPr>
          <p:nvPr/>
        </p:nvCxnSpPr>
        <p:spPr>
          <a:xfrm flipH="1">
            <a:off x="7086600" y="3160450"/>
            <a:ext cx="628095" cy="34475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46">
            <a:extLst>
              <a:ext uri="{FF2B5EF4-FFF2-40B4-BE49-F238E27FC236}">
                <a16:creationId xmlns:a16="http://schemas.microsoft.com/office/drawing/2014/main" id="{2180016C-1508-4277-AD05-A2C0F9B12649}"/>
              </a:ext>
            </a:extLst>
          </p:cNvPr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993266"/>
              <a:gd name="adj2" fmla="val 53841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79B12BA4-1692-46C3-AE6C-7E5B3C0921F5}"/>
              </a:ext>
            </a:extLst>
          </p:cNvPr>
          <p:cNvSpPr txBox="1"/>
          <p:nvPr/>
        </p:nvSpPr>
        <p:spPr>
          <a:xfrm>
            <a:off x="7023162" y="24258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21" name="TextBox 48">
            <a:extLst>
              <a:ext uri="{FF2B5EF4-FFF2-40B4-BE49-F238E27FC236}">
                <a16:creationId xmlns:a16="http://schemas.microsoft.com/office/drawing/2014/main" id="{62226CD4-6AB2-47E4-BC80-C2620766A94F}"/>
              </a:ext>
            </a:extLst>
          </p:cNvPr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DEF85668-7573-4376-A74D-05F5ED9BCF67}"/>
              </a:ext>
            </a:extLst>
          </p:cNvPr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2gCos30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5962EE4-E718-4B15-8B2E-F4A6047D86D4}"/>
              </a:ext>
            </a:extLst>
          </p:cNvPr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2gSin30</a:t>
            </a:r>
          </a:p>
        </p:txBody>
      </p:sp>
      <p:cxnSp>
        <p:nvCxnSpPr>
          <p:cNvPr id="24" name="Straight Connector 51">
            <a:extLst>
              <a:ext uri="{FF2B5EF4-FFF2-40B4-BE49-F238E27FC236}">
                <a16:creationId xmlns:a16="http://schemas.microsoft.com/office/drawing/2014/main" id="{BFFA0482-9019-44CB-B110-E9736EAB6C4B}"/>
              </a:ext>
            </a:extLst>
          </p:cNvPr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4">
            <a:extLst>
              <a:ext uri="{FF2B5EF4-FFF2-40B4-BE49-F238E27FC236}">
                <a16:creationId xmlns:a16="http://schemas.microsoft.com/office/drawing/2014/main" id="{026B4D5E-DD33-4241-B305-2AE241DA552E}"/>
              </a:ext>
            </a:extLst>
          </p:cNvPr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26" name="Straight Connector 59">
            <a:extLst>
              <a:ext uri="{FF2B5EF4-FFF2-40B4-BE49-F238E27FC236}">
                <a16:creationId xmlns:a16="http://schemas.microsoft.com/office/drawing/2014/main" id="{E8564850-58A0-4C91-A3AE-55148719AA13}"/>
              </a:ext>
            </a:extLst>
          </p:cNvPr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0">
            <a:extLst>
              <a:ext uri="{FF2B5EF4-FFF2-40B4-BE49-F238E27FC236}">
                <a16:creationId xmlns:a16="http://schemas.microsoft.com/office/drawing/2014/main" id="{D1EDFAA9-4AEC-417A-8F02-2D14D72EE375}"/>
              </a:ext>
            </a:extLst>
          </p:cNvPr>
          <p:cNvSpPr txBox="1"/>
          <p:nvPr/>
        </p:nvSpPr>
        <p:spPr>
          <a:xfrm>
            <a:off x="8332433" y="3429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B8C822C-E28E-4B9A-895D-941669081384}"/>
              </a:ext>
            </a:extLst>
          </p:cNvPr>
          <p:cNvSpPr txBox="1"/>
          <p:nvPr/>
        </p:nvSpPr>
        <p:spPr>
          <a:xfrm>
            <a:off x="6799554" y="1720790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9" name="TextBox 62">
            <a:extLst>
              <a:ext uri="{FF2B5EF4-FFF2-40B4-BE49-F238E27FC236}">
                <a16:creationId xmlns:a16="http://schemas.microsoft.com/office/drawing/2014/main" id="{37AA9094-849C-4D72-B5E5-99C46C1880F0}"/>
              </a:ext>
            </a:extLst>
          </p:cNvPr>
          <p:cNvSpPr txBox="1"/>
          <p:nvPr/>
        </p:nvSpPr>
        <p:spPr>
          <a:xfrm>
            <a:off x="8390877" y="26936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cxnSp>
        <p:nvCxnSpPr>
          <p:cNvPr id="30" name="Straight Connector 63">
            <a:extLst>
              <a:ext uri="{FF2B5EF4-FFF2-40B4-BE49-F238E27FC236}">
                <a16:creationId xmlns:a16="http://schemas.microsoft.com/office/drawing/2014/main" id="{FAF8762A-C88D-4970-8118-6455F1FB6DE4}"/>
              </a:ext>
            </a:extLst>
          </p:cNvPr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4">
            <a:extLst>
              <a:ext uri="{FF2B5EF4-FFF2-40B4-BE49-F238E27FC236}">
                <a16:creationId xmlns:a16="http://schemas.microsoft.com/office/drawing/2014/main" id="{2BAD9142-A89D-42BB-8EBC-2BDECE88DFE1}"/>
              </a:ext>
            </a:extLst>
          </p:cNvPr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5">
            <a:extLst>
              <a:ext uri="{FF2B5EF4-FFF2-40B4-BE49-F238E27FC236}">
                <a16:creationId xmlns:a16="http://schemas.microsoft.com/office/drawing/2014/main" id="{297E8D65-D680-4B5A-BDD4-E39F932620BB}"/>
              </a:ext>
            </a:extLst>
          </p:cNvPr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09F7E629-36FB-48C9-9106-B9B3C1DF3CB3}"/>
              </a:ext>
            </a:extLst>
          </p:cNvPr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>
            <a:extLst>
              <a:ext uri="{FF2B5EF4-FFF2-40B4-BE49-F238E27FC236}">
                <a16:creationId xmlns:a16="http://schemas.microsoft.com/office/drawing/2014/main" id="{8A1B0DE8-4ED2-4F86-B53A-CB0B654FF85F}"/>
              </a:ext>
            </a:extLst>
          </p:cNvPr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2">
            <a:extLst>
              <a:ext uri="{FF2B5EF4-FFF2-40B4-BE49-F238E27FC236}">
                <a16:creationId xmlns:a16="http://schemas.microsoft.com/office/drawing/2014/main" id="{1C3B6D2A-DDB1-45D1-B262-B728A7B7679A}"/>
              </a:ext>
            </a:extLst>
          </p:cNvPr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BAD5AB14-FD1B-4617-94B1-5FE00AD66360}"/>
              </a:ext>
            </a:extLst>
          </p:cNvPr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39" name="TextBox 77">
            <a:extLst>
              <a:ext uri="{FF2B5EF4-FFF2-40B4-BE49-F238E27FC236}">
                <a16:creationId xmlns:a16="http://schemas.microsoft.com/office/drawing/2014/main" id="{70D1EB13-BCAF-4626-A59B-9C0F276D138E}"/>
              </a:ext>
            </a:extLst>
          </p:cNvPr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1" name="TextBox 88">
            <a:extLst>
              <a:ext uri="{FF2B5EF4-FFF2-40B4-BE49-F238E27FC236}">
                <a16:creationId xmlns:a16="http://schemas.microsoft.com/office/drawing/2014/main" id="{1749963A-C3BE-4364-AAF4-70E122DC3F3E}"/>
              </a:ext>
            </a:extLst>
          </p:cNvPr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on the blocks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42" name="Straight Connector 90">
            <a:extLst>
              <a:ext uri="{FF2B5EF4-FFF2-40B4-BE49-F238E27FC236}">
                <a16:creationId xmlns:a16="http://schemas.microsoft.com/office/drawing/2014/main" id="{967BF226-C2B1-418F-A523-5F7C3EC31002}"/>
              </a:ext>
            </a:extLst>
          </p:cNvPr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91">
            <a:extLst>
              <a:ext uri="{FF2B5EF4-FFF2-40B4-BE49-F238E27FC236}">
                <a16:creationId xmlns:a16="http://schemas.microsoft.com/office/drawing/2014/main" id="{7F353111-87AA-45C7-9CD9-6005B9AE27E5}"/>
              </a:ext>
            </a:extLst>
          </p:cNvPr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27">
            <a:extLst>
              <a:ext uri="{FF2B5EF4-FFF2-40B4-BE49-F238E27FC236}">
                <a16:creationId xmlns:a16="http://schemas.microsoft.com/office/drawing/2014/main" id="{331CD8D0-9BBB-4EF4-B7F9-211500557F94}"/>
              </a:ext>
            </a:extLst>
          </p:cNvPr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630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/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/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32">
            <a:extLst>
              <a:ext uri="{FF2B5EF4-FFF2-40B4-BE49-F238E27FC236}">
                <a16:creationId xmlns:a16="http://schemas.microsoft.com/office/drawing/2014/main" id="{2784A8E2-C995-469D-81E4-0AD099A464BF}"/>
              </a:ext>
            </a:extLst>
          </p:cNvPr>
          <p:cNvCxnSpPr>
            <a:endCxn id="46" idx="1"/>
          </p:cNvCxnSpPr>
          <p:nvPr/>
        </p:nvCxnSpPr>
        <p:spPr>
          <a:xfrm flipV="1">
            <a:off x="4282289" y="3988930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30">
            <a:extLst>
              <a:ext uri="{FF2B5EF4-FFF2-40B4-BE49-F238E27FC236}">
                <a16:creationId xmlns:a16="http://schemas.microsoft.com/office/drawing/2014/main" id="{E3ABEEF7-DB2C-4735-864D-3838ACC2340C}"/>
              </a:ext>
            </a:extLst>
          </p:cNvPr>
          <p:cNvSpPr/>
          <p:nvPr/>
        </p:nvSpPr>
        <p:spPr>
          <a:xfrm>
            <a:off x="5349089" y="3944293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90">
            <a:extLst>
              <a:ext uri="{FF2B5EF4-FFF2-40B4-BE49-F238E27FC236}">
                <a16:creationId xmlns:a16="http://schemas.microsoft.com/office/drawing/2014/main" id="{8323A3F2-44BD-4C73-AF5F-0497CCF94B49}"/>
              </a:ext>
            </a:extLst>
          </p:cNvPr>
          <p:cNvCxnSpPr>
            <a:cxnSpLocks/>
          </p:cNvCxnSpPr>
          <p:nvPr/>
        </p:nvCxnSpPr>
        <p:spPr>
          <a:xfrm flipH="1">
            <a:off x="4617267" y="4070290"/>
            <a:ext cx="626226" cy="370198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90">
            <a:extLst>
              <a:ext uri="{FF2B5EF4-FFF2-40B4-BE49-F238E27FC236}">
                <a16:creationId xmlns:a16="http://schemas.microsoft.com/office/drawing/2014/main" id="{B1139605-3D59-4719-BB3E-84CF9A2C1FF1}"/>
              </a:ext>
            </a:extLst>
          </p:cNvPr>
          <p:cNvCxnSpPr>
            <a:cxnSpLocks/>
          </p:cNvCxnSpPr>
          <p:nvPr/>
        </p:nvCxnSpPr>
        <p:spPr>
          <a:xfrm>
            <a:off x="5649390" y="4345148"/>
            <a:ext cx="0" cy="706686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82">
                <a:extLst>
                  <a:ext uri="{FF2B5EF4-FFF2-40B4-BE49-F238E27FC236}">
                    <a16:creationId xmlns:a16="http://schemas.microsoft.com/office/drawing/2014/main" id="{8351CC3B-322E-4298-8C4B-87751F596580}"/>
                  </a:ext>
                </a:extLst>
              </p:cNvPr>
              <p:cNvSpPr txBox="1"/>
              <p:nvPr/>
            </p:nvSpPr>
            <p:spPr>
              <a:xfrm>
                <a:off x="5650343" y="4604659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82">
                <a:extLst>
                  <a:ext uri="{FF2B5EF4-FFF2-40B4-BE49-F238E27FC236}">
                    <a16:creationId xmlns:a16="http://schemas.microsoft.com/office/drawing/2014/main" id="{8351CC3B-322E-4298-8C4B-87751F596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343" y="4604659"/>
                <a:ext cx="33611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27">
            <a:extLst>
              <a:ext uri="{FF2B5EF4-FFF2-40B4-BE49-F238E27FC236}">
                <a16:creationId xmlns:a16="http://schemas.microsoft.com/office/drawing/2014/main" id="{9718F791-3EA4-432C-9C4D-5F19AC6E233A}"/>
              </a:ext>
            </a:extLst>
          </p:cNvPr>
          <p:cNvSpPr/>
          <p:nvPr/>
        </p:nvSpPr>
        <p:spPr>
          <a:xfrm>
            <a:off x="7944416" y="810285"/>
            <a:ext cx="914400" cy="914400"/>
          </a:xfrm>
          <a:prstGeom prst="arc">
            <a:avLst>
              <a:gd name="adj1" fmla="val 6129215"/>
              <a:gd name="adj2" fmla="val 86219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D0DBA569-EBF2-4F4C-BB33-3B570B2F326F}"/>
              </a:ext>
            </a:extLst>
          </p:cNvPr>
          <p:cNvSpPr txBox="1"/>
          <p:nvPr/>
        </p:nvSpPr>
        <p:spPr>
          <a:xfrm>
            <a:off x="7805999" y="1629046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60˚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5A31AB3-911E-420A-99B3-967947AE4424}"/>
              </a:ext>
            </a:extLst>
          </p:cNvPr>
          <p:cNvCxnSpPr>
            <a:cxnSpLocks/>
          </p:cNvCxnSpPr>
          <p:nvPr/>
        </p:nvCxnSpPr>
        <p:spPr>
          <a:xfrm flipH="1">
            <a:off x="4725909" y="3956365"/>
            <a:ext cx="851027" cy="148476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28">
            <a:extLst>
              <a:ext uri="{FF2B5EF4-FFF2-40B4-BE49-F238E27FC236}">
                <a16:creationId xmlns:a16="http://schemas.microsoft.com/office/drawing/2014/main" id="{09154658-B506-4768-A39D-8B9D5A777FA1}"/>
              </a:ext>
            </a:extLst>
          </p:cNvPr>
          <p:cNvSpPr txBox="1"/>
          <p:nvPr/>
        </p:nvSpPr>
        <p:spPr>
          <a:xfrm>
            <a:off x="5274562" y="43179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65" name="TextBox 28">
            <a:extLst>
              <a:ext uri="{FF2B5EF4-FFF2-40B4-BE49-F238E27FC236}">
                <a16:creationId xmlns:a16="http://schemas.microsoft.com/office/drawing/2014/main" id="{6866D43C-38F1-4C0D-BFC6-7EE4A800D4DA}"/>
              </a:ext>
            </a:extLst>
          </p:cNvPr>
          <p:cNvSpPr txBox="1"/>
          <p:nvPr/>
        </p:nvSpPr>
        <p:spPr>
          <a:xfrm>
            <a:off x="5002958" y="4145909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2">
                <a:extLst>
                  <a:ext uri="{FF2B5EF4-FFF2-40B4-BE49-F238E27FC236}">
                    <a16:creationId xmlns:a16="http://schemas.microsoft.com/office/drawing/2014/main" id="{87CA7C97-5DC9-4559-8C70-CE37C1B47A74}"/>
                  </a:ext>
                </a:extLst>
              </p:cNvPr>
              <p:cNvSpPr txBox="1"/>
              <p:nvPr/>
            </p:nvSpPr>
            <p:spPr>
              <a:xfrm>
                <a:off x="4520043" y="5392059"/>
                <a:ext cx="3438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2">
                <a:extLst>
                  <a:ext uri="{FF2B5EF4-FFF2-40B4-BE49-F238E27FC236}">
                    <a16:creationId xmlns:a16="http://schemas.microsoft.com/office/drawing/2014/main" id="{87CA7C97-5DC9-4559-8C70-CE37C1B47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043" y="5392059"/>
                <a:ext cx="3438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2">
                <a:extLst>
                  <a:ext uri="{FF2B5EF4-FFF2-40B4-BE49-F238E27FC236}">
                    <a16:creationId xmlns:a16="http://schemas.microsoft.com/office/drawing/2014/main" id="{40C41BED-DDB8-4544-B2B0-A851308CAF0E}"/>
                  </a:ext>
                </a:extLst>
              </p:cNvPr>
              <p:cNvSpPr txBox="1"/>
              <p:nvPr/>
            </p:nvSpPr>
            <p:spPr>
              <a:xfrm>
                <a:off x="4977989" y="4748633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2">
                <a:extLst>
                  <a:ext uri="{FF2B5EF4-FFF2-40B4-BE49-F238E27FC236}">
                    <a16:creationId xmlns:a16="http://schemas.microsoft.com/office/drawing/2014/main" id="{40C41BED-DDB8-4544-B2B0-A851308CA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989" y="4748633"/>
                <a:ext cx="70403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2">
                <a:extLst>
                  <a:ext uri="{FF2B5EF4-FFF2-40B4-BE49-F238E27FC236}">
                    <a16:creationId xmlns:a16="http://schemas.microsoft.com/office/drawing/2014/main" id="{9C8B919F-D133-4305-B98F-CD8B0D4207FC}"/>
                  </a:ext>
                </a:extLst>
              </p:cNvPr>
              <p:cNvSpPr txBox="1"/>
              <p:nvPr/>
            </p:nvSpPr>
            <p:spPr>
              <a:xfrm>
                <a:off x="4528857" y="4553024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2">
                <a:extLst>
                  <a:ext uri="{FF2B5EF4-FFF2-40B4-BE49-F238E27FC236}">
                    <a16:creationId xmlns:a16="http://schemas.microsoft.com/office/drawing/2014/main" id="{9C8B919F-D133-4305-B98F-CD8B0D420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857" y="4553024"/>
                <a:ext cx="704039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F37F7B2-240C-4790-A5FF-6C087F787A81}"/>
              </a:ext>
            </a:extLst>
          </p:cNvPr>
          <p:cNvSpPr txBox="1"/>
          <p:nvPr/>
        </p:nvSpPr>
        <p:spPr>
          <a:xfrm>
            <a:off x="6007608" y="3951284"/>
            <a:ext cx="302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overall resultant force on the pulley will equal: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9FB527-38F1-4CE8-9876-CF5A60423553}"/>
                  </a:ext>
                </a:extLst>
              </p:cNvPr>
              <p:cNvSpPr txBox="1"/>
              <p:nvPr/>
            </p:nvSpPr>
            <p:spPr>
              <a:xfrm>
                <a:off x="6400800" y="4549140"/>
                <a:ext cx="708527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" name="テキスト ボックス 1">
                <a:extLst>
                  <a:ext uri="{FF2B5EF4-FFF2-40B4-BE49-F238E27FC236}">
                    <a16:creationId xmlns:a16="http://schemas.microsoft.com/office/drawing/2014/main" id="{B09FB527-38F1-4CE8-9876-CF5A604235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4549140"/>
                <a:ext cx="708527" cy="215444"/>
              </a:xfrm>
              <a:prstGeom prst="rect">
                <a:avLst/>
              </a:prstGeom>
              <a:blipFill>
                <a:blip r:embed="rId10"/>
                <a:stretch>
                  <a:fillRect l="-5172" r="-431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591FD688-C011-4097-A465-C02D52F5B49C}"/>
                  </a:ext>
                </a:extLst>
              </p:cNvPr>
              <p:cNvSpPr txBox="1"/>
              <p:nvPr/>
            </p:nvSpPr>
            <p:spPr>
              <a:xfrm>
                <a:off x="6409944" y="4896612"/>
                <a:ext cx="1393908" cy="4840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15</m:t>
                              </m:r>
                            </m:num>
                            <m:den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den>
                          </m:f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591FD688-C011-4097-A465-C02D52F5B4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9944" y="4896612"/>
                <a:ext cx="1393908" cy="484043"/>
              </a:xfrm>
              <a:prstGeom prst="rect">
                <a:avLst/>
              </a:prstGeom>
              <a:blipFill>
                <a:blip r:embed="rId11"/>
                <a:stretch>
                  <a:fillRect l="-1316" r="-1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A84E552F-8CAE-4FAE-8CA6-B12FFEF34ABF}"/>
                  </a:ext>
                </a:extLst>
              </p:cNvPr>
              <p:cNvSpPr txBox="1"/>
              <p:nvPr/>
            </p:nvSpPr>
            <p:spPr>
              <a:xfrm>
                <a:off x="6428232" y="5518404"/>
                <a:ext cx="846514" cy="4524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  <m:rad>
                            <m:radPr>
                              <m:degHide m:val="on"/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A84E552F-8CAE-4FAE-8CA6-B12FFEF34A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232" y="5518404"/>
                <a:ext cx="846514" cy="4524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Arc 100">
            <a:extLst>
              <a:ext uri="{FF2B5EF4-FFF2-40B4-BE49-F238E27FC236}">
                <a16:creationId xmlns:a16="http://schemas.microsoft.com/office/drawing/2014/main" id="{CE797F3C-E17E-417F-B9B8-0C99F510DA2A}"/>
              </a:ext>
            </a:extLst>
          </p:cNvPr>
          <p:cNvSpPr/>
          <p:nvPr/>
        </p:nvSpPr>
        <p:spPr>
          <a:xfrm>
            <a:off x="7695401" y="4736680"/>
            <a:ext cx="362505" cy="43722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101">
                <a:extLst>
                  <a:ext uri="{FF2B5EF4-FFF2-40B4-BE49-F238E27FC236}">
                    <a16:creationId xmlns:a16="http://schemas.microsoft.com/office/drawing/2014/main" id="{1E0F4CF0-FD5D-417A-BDFB-6C0912E769CC}"/>
                  </a:ext>
                </a:extLst>
              </p:cNvPr>
              <p:cNvSpPr txBox="1"/>
              <p:nvPr/>
            </p:nvSpPr>
            <p:spPr>
              <a:xfrm>
                <a:off x="7971260" y="4712563"/>
                <a:ext cx="125545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  <a:sym typeface="Wingdings" pitchFamily="2" charset="2"/>
                  </a:rPr>
                  <a:t>We know the value of </a:t>
                </a:r>
                <a14:m>
                  <m:oMath xmlns:m="http://schemas.openxmlformats.org/officeDocument/2006/math">
                    <m:r>
                      <a:rPr lang="en-US" sz="12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itchFamily="2" charset="2"/>
                      </a:rPr>
                      <m:t>𝑇</m:t>
                    </m:r>
                  </m:oMath>
                </a14:m>
                <a:endParaRPr lang="en-GB" sz="1200" baseline="-250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0" name="TextBox 101">
                <a:extLst>
                  <a:ext uri="{FF2B5EF4-FFF2-40B4-BE49-F238E27FC236}">
                    <a16:creationId xmlns:a16="http://schemas.microsoft.com/office/drawing/2014/main" id="{1E0F4CF0-FD5D-417A-BDFB-6C0912E769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71260" y="4712563"/>
                <a:ext cx="1255450" cy="461665"/>
              </a:xfrm>
              <a:prstGeom prst="rect">
                <a:avLst/>
              </a:prstGeom>
              <a:blipFill>
                <a:blip r:embed="rId13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Arc 100">
            <a:extLst>
              <a:ext uri="{FF2B5EF4-FFF2-40B4-BE49-F238E27FC236}">
                <a16:creationId xmlns:a16="http://schemas.microsoft.com/office/drawing/2014/main" id="{EA10019C-9F04-4FAD-AD60-C07F0B545418}"/>
              </a:ext>
            </a:extLst>
          </p:cNvPr>
          <p:cNvSpPr/>
          <p:nvPr/>
        </p:nvSpPr>
        <p:spPr>
          <a:xfrm>
            <a:off x="7714636" y="5279698"/>
            <a:ext cx="362505" cy="43722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3" name="TextBox 101">
            <a:extLst>
              <a:ext uri="{FF2B5EF4-FFF2-40B4-BE49-F238E27FC236}">
                <a16:creationId xmlns:a16="http://schemas.microsoft.com/office/drawing/2014/main" id="{32962997-9A90-4216-8C03-94480F5B635F}"/>
              </a:ext>
            </a:extLst>
          </p:cNvPr>
          <p:cNvSpPr txBox="1"/>
          <p:nvPr/>
        </p:nvSpPr>
        <p:spPr>
          <a:xfrm>
            <a:off x="7888550" y="5343499"/>
            <a:ext cx="1255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Simplify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244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2" grpId="0"/>
      <p:bldP spid="67" grpId="0"/>
      <p:bldP spid="68" grpId="0"/>
      <p:bldP spid="69" grpId="0" animBg="1"/>
      <p:bldP spid="70" grpId="0"/>
      <p:bldP spid="71" grpId="0" animBg="1"/>
      <p:bldP spid="7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>
            <a:endCxn id="31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10kg are connected by a light inextensible string. The string passes over a small smooth pulley which is fixed at the top of a plane inclined at an angle of 25° to the horizontal. P is resting on the plane and Q hangs freely with the string vertical and taut. The coefficient of friction between P and the plane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the system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440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800600" y="3276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30" name="Rectangle 29"/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2057400"/>
            <a:ext cx="685800" cy="11430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600" y="3124200"/>
            <a:ext cx="685800" cy="3810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764379"/>
              <a:gd name="adj2" fmla="val 52456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10400" y="2514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5gCos25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5gSin25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60" name="Straight Connector 59"/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305800" y="3429000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10g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81800" y="1676401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3820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6293922" y="1979117"/>
            <a:ext cx="444335" cy="2534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024023" y="212711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4146331" y="3815256"/>
            <a:ext cx="48400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We will need to form 2 equations, one for each particle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For particle P, we need to calculate the frictional force first</a:t>
            </a:r>
          </a:p>
          <a:p>
            <a:pPr marL="285750" indent="-285750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Resolve perpendicular to find the normal reaction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800600" y="48768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1" name="Arc 80"/>
          <p:cNvSpPr/>
          <p:nvPr/>
        </p:nvSpPr>
        <p:spPr>
          <a:xfrm>
            <a:off x="5634250" y="50292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TextBox 81"/>
          <p:cNvSpPr txBox="1"/>
          <p:nvPr/>
        </p:nvSpPr>
        <p:spPr>
          <a:xfrm>
            <a:off x="6172200" y="4953000"/>
            <a:ext cx="1524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  <a:sym typeface="Wingdings" pitchFamily="2" charset="2"/>
              </a:rPr>
              <a:t>Resolve perpendicular for P</a:t>
            </a:r>
            <a:endParaRPr lang="en-GB" sz="1100" baseline="-25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886200" y="5257800"/>
                <a:ext cx="20426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−5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25=(5×0)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200" y="5257800"/>
                <a:ext cx="2042610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800600" y="5638800"/>
                <a:ext cx="1273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𝑅</m:t>
                      </m:r>
                      <m:r>
                        <a:rPr lang="en-GB" sz="1400" b="0" i="1" smtClean="0">
                          <a:latin typeface="Cambria Math"/>
                        </a:rPr>
                        <m:t>=5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638800"/>
                <a:ext cx="1273938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5791200" y="54102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6324600" y="5486400"/>
            <a:ext cx="914400" cy="269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00FF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11613" y="838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91" name="Straight Connector 90"/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タイトル 1">
            <a:extLst>
              <a:ext uri="{FF2B5EF4-FFF2-40B4-BE49-F238E27FC236}">
                <a16:creationId xmlns:a16="http://schemas.microsoft.com/office/drawing/2014/main" id="{BBF280A2-0758-4AC4-BF1B-5F23A44E2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C4E82A3A-236E-4F58-B151-03D1DFC158D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CEB2D90-DE64-4898-82AD-A96622942652}"/>
                  </a:ext>
                </a:extLst>
              </p:cNvPr>
              <p:cNvSpPr txBox="1"/>
              <p:nvPr/>
            </p:nvSpPr>
            <p:spPr>
              <a:xfrm>
                <a:off x="8655468" y="4474344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(↖)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9" name="テキスト ボックス 68">
                <a:extLst>
                  <a:ext uri="{FF2B5EF4-FFF2-40B4-BE49-F238E27FC236}">
                    <a16:creationId xmlns:a16="http://schemas.microsoft.com/office/drawing/2014/main" id="{0CEB2D90-DE64-4898-82AD-A966229426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55468" y="4474344"/>
                <a:ext cx="488532" cy="246221"/>
              </a:xfrm>
              <a:prstGeom prst="rect">
                <a:avLst/>
              </a:prstGeom>
              <a:blipFill>
                <a:blip r:embed="rId5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0468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3" dur="500"/>
                                        <p:tgtEl>
                                          <p:spTgt spid="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2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  <p:set>
                                      <p:cBhvr>
                                        <p:cTn id="23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34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3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0" grpId="0" animBg="1"/>
      <p:bldP spid="31" grpId="0" animBg="1"/>
      <p:bldP spid="40" grpId="0" animBg="1"/>
      <p:bldP spid="47" grpId="0" animBg="1"/>
      <p:bldP spid="48" grpId="0"/>
      <p:bldP spid="49" grpId="0"/>
      <p:bldP spid="50" grpId="0"/>
      <p:bldP spid="50" grpId="1"/>
      <p:bldP spid="51" grpId="0"/>
      <p:bldP spid="55" grpId="0"/>
      <p:bldP spid="55" grpId="1"/>
      <p:bldP spid="55" grpId="2"/>
      <p:bldP spid="61" grpId="0"/>
      <p:bldP spid="62" grpId="0"/>
      <p:bldP spid="63" grpId="0"/>
      <p:bldP spid="66" grpId="0"/>
      <p:bldP spid="73" grpId="0"/>
      <p:bldP spid="76" grpId="0"/>
      <p:bldP spid="77" grpId="0"/>
      <p:bldP spid="78" grpId="0"/>
      <p:bldP spid="80" grpId="0"/>
      <p:bldP spid="81" grpId="0" animBg="1"/>
      <p:bldP spid="82" grpId="0"/>
      <p:bldP spid="83" grpId="0"/>
      <p:bldP spid="84" grpId="0"/>
      <p:bldP spid="86" grpId="0" animBg="1"/>
      <p:bldP spid="87" grpId="0"/>
      <p:bldP spid="8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>
            <a:endCxn id="31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10kg are connected by a light inextensible string. The string passes over a small smooth pulley which is fixed at the top of a plane inclined at an angle of 25° to the horizontal. P is resting on the plane and Q hangs freely with the string vertical and taut. The coefficient of friction between P and the plane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the system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440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800600" y="3276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30" name="Rectangle 29"/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2057400"/>
            <a:ext cx="685800" cy="114300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600" y="3124200"/>
            <a:ext cx="685800" cy="3810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764379"/>
              <a:gd name="adj2" fmla="val 52456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10400" y="2514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5gSin25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305800" y="3429000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10g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81800" y="1676401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3820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6293922" y="1979117"/>
            <a:ext cx="444335" cy="2534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6024023" y="2127116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11613" y="838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53" name="Arc 52"/>
          <p:cNvSpPr/>
          <p:nvPr/>
        </p:nvSpPr>
        <p:spPr>
          <a:xfrm>
            <a:off x="6019800" y="4114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/>
          <p:cNvSpPr txBox="1"/>
          <p:nvPr/>
        </p:nvSpPr>
        <p:spPr>
          <a:xfrm>
            <a:off x="6324600" y="41910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 for particle P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4191000" y="3962400"/>
                <a:ext cx="10674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𝜇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3962400"/>
                <a:ext cx="1067472" cy="307777"/>
              </a:xfrm>
              <a:prstGeom prst="rect">
                <a:avLst/>
              </a:prstGeom>
              <a:blipFill rotWithShape="1">
                <a:blip r:embed="rId2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191000" y="4343400"/>
                <a:ext cx="213744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=(0.2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×5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343400"/>
                <a:ext cx="2137445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91000" y="4724400"/>
                <a:ext cx="1446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14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lang="en-GB" sz="1400" b="0" i="1" smtClean="0">
                              <a:latin typeface="Cambria Math"/>
                            </a:rPr>
                            <m:t>𝑀𝐴𝑋</m:t>
                          </m:r>
                        </m:sub>
                      </m:sSub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  <a:ea typeface="Cambria Math"/>
                        </a:rPr>
                        <m:t>25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4724400"/>
                <a:ext cx="144693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Arc 67"/>
          <p:cNvSpPr/>
          <p:nvPr/>
        </p:nvSpPr>
        <p:spPr>
          <a:xfrm>
            <a:off x="6019800" y="4495800"/>
            <a:ext cx="53340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68"/>
          <p:cNvSpPr txBox="1"/>
          <p:nvPr/>
        </p:nvSpPr>
        <p:spPr>
          <a:xfrm>
            <a:off x="6477000" y="4572000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5562600" y="2133600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gCos25</a:t>
            </a:r>
          </a:p>
        </p:txBody>
      </p:sp>
      <p:cxnSp>
        <p:nvCxnSpPr>
          <p:cNvPr id="75" name="Straight Connector 74"/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タイトル 1">
            <a:extLst>
              <a:ext uri="{FF2B5EF4-FFF2-40B4-BE49-F238E27FC236}">
                <a16:creationId xmlns:a16="http://schemas.microsoft.com/office/drawing/2014/main" id="{CD2F7BA7-5C75-4B78-BAD8-FF303793C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8" name="コンテンツ プレースホルダー 2">
            <a:extLst>
              <a:ext uri="{FF2B5EF4-FFF2-40B4-BE49-F238E27FC236}">
                <a16:creationId xmlns:a16="http://schemas.microsoft.com/office/drawing/2014/main" id="{DDF34528-EF02-483B-8C69-CB65F269DA6D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5674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" grpId="0"/>
      <p:bldP spid="53" grpId="0" animBg="1"/>
      <p:bldP spid="54" grpId="0"/>
      <p:bldP spid="57" grpId="0"/>
      <p:bldP spid="59" grpId="0"/>
      <p:bldP spid="67" grpId="0"/>
      <p:bldP spid="68" grpId="0" animBg="1"/>
      <p:bldP spid="69" grpId="0"/>
      <p:bldP spid="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>
            <a:endCxn id="31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10kg are connected by a light inextensible string. The string passes over a small smooth pulley which is fixed at the top of a plane inclined at an angle of 25° to the horizontal. P is resting on the plane and Q hangs freely with the string vertical and taut. The coefficient of friction between P and the plane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the system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440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800600" y="3276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30" name="Rectangle 29"/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2057400"/>
            <a:ext cx="685800" cy="114300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600" y="3124200"/>
            <a:ext cx="685800" cy="38100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764379"/>
              <a:gd name="adj2" fmla="val 52456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10400" y="2514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5gSin25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305800" y="3429000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10g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81800" y="1676401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3820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6293922" y="1979117"/>
            <a:ext cx="444335" cy="25344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11613" y="838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62600" y="2133600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gCos25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4146331" y="3815256"/>
            <a:ext cx="4840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Now we can form 2 equations using P and Q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4114800" y="4191000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Equation for P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Resolve Parallel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6684579" y="419100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Equation for Q</a:t>
            </a:r>
          </a:p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Resolve Vertically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3954517" y="4724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517" y="47244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TextBox 81"/>
          <p:cNvSpPr txBox="1"/>
          <p:nvPr/>
        </p:nvSpPr>
        <p:spPr>
          <a:xfrm>
            <a:off x="5029200" y="4648200"/>
            <a:ext cx="10746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Resolve Parallel for P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3954517" y="5105400"/>
                <a:ext cx="24608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25−5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25=5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4517" y="5105400"/>
                <a:ext cx="2460866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6676696" y="472440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696" y="4724400"/>
                <a:ext cx="829586" cy="307777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6676696" y="5105400"/>
                <a:ext cx="1399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6696" y="5105400"/>
                <a:ext cx="1399935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85"/>
          <p:cNvSpPr/>
          <p:nvPr/>
        </p:nvSpPr>
        <p:spPr>
          <a:xfrm>
            <a:off x="7693572" y="48768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0066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TextBox 86"/>
          <p:cNvSpPr txBox="1"/>
          <p:nvPr/>
        </p:nvSpPr>
        <p:spPr>
          <a:xfrm>
            <a:off x="8226972" y="4724400"/>
            <a:ext cx="914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006600"/>
                </a:solidFill>
                <a:latin typeface="Comic Sans MS" pitchFamily="66" charset="0"/>
                <a:sym typeface="Wingdings" pitchFamily="2" charset="2"/>
              </a:rPr>
              <a:t>Resolve Vertically for Q</a:t>
            </a:r>
            <a:endParaRPr lang="en-GB" sz="1100" baseline="-25000" dirty="0">
              <a:solidFill>
                <a:srgbClr val="0066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962400" y="5562600"/>
                <a:ext cx="246086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25−5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25=5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5562600"/>
                <a:ext cx="2460866" cy="307777"/>
              </a:xfrm>
              <a:prstGeom prst="rect">
                <a:avLst/>
              </a:prstGeom>
              <a:blipFill rotWithShape="1">
                <a:blip r:embed="rId5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5098742" y="5902911"/>
                <a:ext cx="1399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8742" y="5902911"/>
                <a:ext cx="1399935" cy="307777"/>
              </a:xfrm>
              <a:prstGeom prst="rect">
                <a:avLst/>
              </a:prstGeom>
              <a:blipFill>
                <a:blip r:embed="rId6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2" name="TextBox 91"/>
              <p:cNvSpPr txBox="1"/>
              <p:nvPr/>
            </p:nvSpPr>
            <p:spPr>
              <a:xfrm>
                <a:off x="3962400" y="6248400"/>
                <a:ext cx="27613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𝑔𝐶𝑜𝑠</m:t>
                      </m:r>
                      <m:r>
                        <a:rPr lang="en-GB" sz="1400" b="0" i="1" smtClean="0">
                          <a:latin typeface="Cambria Math"/>
                        </a:rPr>
                        <m:t>25−5</m:t>
                      </m:r>
                      <m:r>
                        <a:rPr lang="en-GB" sz="1400" b="0" i="1" smtClean="0">
                          <a:latin typeface="Cambria Math"/>
                        </a:rPr>
                        <m:t>𝑔𝑆𝑖𝑛</m:t>
                      </m:r>
                      <m:r>
                        <a:rPr lang="en-GB" sz="1400" b="0" i="1" smtClean="0">
                          <a:latin typeface="Cambria Math"/>
                        </a:rPr>
                        <m:t>25=15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2" name="TextBox 9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6248400"/>
                <a:ext cx="2761333" cy="307777"/>
              </a:xfrm>
              <a:prstGeom prst="rect">
                <a:avLst/>
              </a:prstGeom>
              <a:blipFill rotWithShape="1"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/>
              <p:cNvSpPr txBox="1"/>
              <p:nvPr/>
            </p:nvSpPr>
            <p:spPr>
              <a:xfrm>
                <a:off x="5604641" y="6550223"/>
                <a:ext cx="89793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/>
                        </a:rPr>
                        <m:t>4</m:t>
                      </m:r>
                      <m:r>
                        <a:rPr lang="en-GB" sz="1400" b="0" i="1" smtClean="0">
                          <a:latin typeface="Cambria Math"/>
                        </a:rPr>
                        <m:t>.56=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3" name="TextBox 9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04641" y="6550223"/>
                <a:ext cx="897938" cy="307777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Arc 93"/>
          <p:cNvSpPr/>
          <p:nvPr/>
        </p:nvSpPr>
        <p:spPr>
          <a:xfrm>
            <a:off x="6479628" y="6379779"/>
            <a:ext cx="522889" cy="333704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5" name="TextBox 94"/>
          <p:cNvSpPr txBox="1"/>
          <p:nvPr/>
        </p:nvSpPr>
        <p:spPr>
          <a:xfrm>
            <a:off x="6934200" y="64008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Solve for a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6400800" y="5715000"/>
            <a:ext cx="21546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Add the equations together</a:t>
            </a:r>
          </a:p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The T’s cancel out!</a:t>
            </a:r>
            <a:endParaRPr lang="en-GB" sz="11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67" name="Straight Connector 66"/>
          <p:cNvCxnSpPr/>
          <p:nvPr/>
        </p:nvCxnSpPr>
        <p:spPr>
          <a:xfrm>
            <a:off x="4038600" y="5486400"/>
            <a:ext cx="44958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タイトル 1">
            <a:extLst>
              <a:ext uri="{FF2B5EF4-FFF2-40B4-BE49-F238E27FC236}">
                <a16:creationId xmlns:a16="http://schemas.microsoft.com/office/drawing/2014/main" id="{0CD2DE6F-E9AE-4D4F-A416-612029215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76" name="コンテンツ プレースホルダー 2">
            <a:extLst>
              <a:ext uri="{FF2B5EF4-FFF2-40B4-BE49-F238E27FC236}">
                <a16:creationId xmlns:a16="http://schemas.microsoft.com/office/drawing/2014/main" id="{F434D4D1-CD37-4F5E-B539-FD7CD542E68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C9D2867E-7009-4B61-BAFF-1B64B3827F25}"/>
                  </a:ext>
                </a:extLst>
              </p:cNvPr>
              <p:cNvSpPr txBox="1"/>
              <p:nvPr/>
            </p:nvSpPr>
            <p:spPr>
              <a:xfrm>
                <a:off x="8598023" y="4412203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(↓)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0" name="テキスト ボックス 99">
                <a:extLst>
                  <a:ext uri="{FF2B5EF4-FFF2-40B4-BE49-F238E27FC236}">
                    <a16:creationId xmlns:a16="http://schemas.microsoft.com/office/drawing/2014/main" id="{C9D2867E-7009-4B61-BAFF-1B64B3827F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8023" y="4412203"/>
                <a:ext cx="450060" cy="246221"/>
              </a:xfrm>
              <a:prstGeom prst="rect">
                <a:avLst/>
              </a:prstGeom>
              <a:blipFill>
                <a:blip r:embed="rId9"/>
                <a:stretch>
                  <a:fillRect l="-9459" r="-16216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FA19EBE8-83D6-491A-9522-6035F8B87081}"/>
                  </a:ext>
                </a:extLst>
              </p:cNvPr>
              <p:cNvSpPr txBox="1"/>
              <p:nvPr/>
            </p:nvSpPr>
            <p:spPr>
              <a:xfrm>
                <a:off x="5774922" y="4412204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01" name="テキスト ボックス 100">
                <a:extLst>
                  <a:ext uri="{FF2B5EF4-FFF2-40B4-BE49-F238E27FC236}">
                    <a16:creationId xmlns:a16="http://schemas.microsoft.com/office/drawing/2014/main" id="{FA19EBE8-83D6-491A-9522-6035F8B870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74922" y="4412204"/>
                <a:ext cx="488532" cy="246221"/>
              </a:xfrm>
              <a:prstGeom prst="rect">
                <a:avLst/>
              </a:prstGeom>
              <a:blipFill>
                <a:blip r:embed="rId10"/>
                <a:stretch>
                  <a:fillRect l="-8750" r="-1500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49361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2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4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56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9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2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0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0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2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61" grpId="0"/>
      <p:bldP spid="66" grpId="0"/>
      <p:bldP spid="73" grpId="0"/>
      <p:bldP spid="77" grpId="0"/>
      <p:bldP spid="78" grpId="0"/>
      <p:bldP spid="72" grpId="0"/>
      <p:bldP spid="55" grpId="0"/>
      <p:bldP spid="80" grpId="0"/>
      <p:bldP spid="82" grpId="0"/>
      <p:bldP spid="83" grpId="0"/>
      <p:bldP spid="84" grpId="0"/>
      <p:bldP spid="85" grpId="0"/>
      <p:bldP spid="86" grpId="0" animBg="1"/>
      <p:bldP spid="87" grpId="0"/>
      <p:bldP spid="90" grpId="0"/>
      <p:bldP spid="91" grpId="0"/>
      <p:bldP spid="92" grpId="0"/>
      <p:bldP spid="93" grpId="0"/>
      <p:bldP spid="94" grpId="0" animBg="1"/>
      <p:bldP spid="95" grpId="0"/>
      <p:bldP spid="100" grpId="0"/>
      <p:bldP spid="1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>
            <a:endCxn id="31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Two particles, P and Q, of masses 5kg and 10kg are connected by a light inextensible string. The string passes over a small smooth pulley which is fixed at the top of a plane inclined at an angle of 25° to the horizontal. P is resting on the plane and Q hangs freely with the string vertical and taut. The coefficient of friction between P and the plane is 0.2. 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acceleration of the system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Find the tension in the string</a:t>
            </a: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Arc 27"/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440978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4800600" y="3276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30" name="Rectangle 29"/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5" name="Straight Connector 34"/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1" name="Straight Connector 40"/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7086600" y="2057400"/>
            <a:ext cx="685800" cy="1143000"/>
          </a:xfrm>
          <a:prstGeom prst="line">
            <a:avLst/>
          </a:prstGeom>
          <a:ln w="25400">
            <a:solidFill>
              <a:srgbClr val="0000FF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H="1">
            <a:off x="7086600" y="3124200"/>
            <a:ext cx="685800" cy="38100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Arc 46"/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764379"/>
              <a:gd name="adj2" fmla="val 524563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7010400" y="25146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25˚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5gSin25</a:t>
            </a:r>
          </a:p>
        </p:txBody>
      </p:sp>
      <p:cxnSp>
        <p:nvCxnSpPr>
          <p:cNvPr id="52" name="Straight Connector 51"/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rgbClr val="0000FF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8305800" y="3429000"/>
            <a:ext cx="4683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Comic Sans MS" pitchFamily="66" charset="0"/>
              </a:rPr>
              <a:t>10g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6781800" y="1676401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P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8382000" y="2667000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Q</a:t>
            </a:r>
          </a:p>
        </p:txBody>
      </p:sp>
      <p:cxnSp>
        <p:nvCxnSpPr>
          <p:cNvPr id="64" name="Straight Connector 63"/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/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006600"/>
                </a:solidFill>
                <a:latin typeface="Comic Sans MS" pitchFamily="66" charset="0"/>
              </a:rPr>
              <a:t>a</a:t>
            </a:r>
          </a:p>
        </p:txBody>
      </p:sp>
      <p:cxnSp>
        <p:nvCxnSpPr>
          <p:cNvPr id="70" name="Straight Connector 69"/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</a:p>
        </p:txBody>
      </p:sp>
      <p:cxnSp>
        <p:nvCxnSpPr>
          <p:cNvPr id="74" name="Straight Connector 73"/>
          <p:cNvCxnSpPr/>
          <p:nvPr/>
        </p:nvCxnSpPr>
        <p:spPr>
          <a:xfrm flipH="1">
            <a:off x="6293922" y="1979117"/>
            <a:ext cx="444335" cy="25344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66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211613" y="838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itchFamily="66" charset="0"/>
              </a:rPr>
              <a:t>5gCos25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5562600" y="2133600"/>
            <a:ext cx="7873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gCos25</a:t>
            </a:r>
          </a:p>
        </p:txBody>
      </p:sp>
      <p:cxnSp>
        <p:nvCxnSpPr>
          <p:cNvPr id="67" name="Straight Connector 66"/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4114800" y="3810000"/>
            <a:ext cx="48400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Use one of the previous equations to find the tension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4114800" y="4267200"/>
                <a:ext cx="139993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1" smtClean="0"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267200"/>
                <a:ext cx="1399935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4114800" y="4648200"/>
                <a:ext cx="177869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10</m:t>
                      </m:r>
                      <m:r>
                        <a:rPr lang="en-GB" sz="1400" b="0" i="1" smtClean="0">
                          <a:latin typeface="Cambria Math"/>
                        </a:rPr>
                        <m:t>𝑔</m:t>
                      </m:r>
                      <m:r>
                        <a:rPr lang="en-GB" sz="1400" b="0" i="1" smtClean="0">
                          <a:latin typeface="Cambria Math"/>
                        </a:rPr>
                        <m:t>−</m:t>
                      </m:r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=10</m:t>
                      </m:r>
                      <m:r>
                        <a:rPr lang="en-GB" sz="1400" b="0" i="0" smtClean="0">
                          <a:latin typeface="Cambria Math"/>
                        </a:rPr>
                        <m:t>(4.56)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648200"/>
                <a:ext cx="1778692" cy="307777"/>
              </a:xfrm>
              <a:prstGeom prst="rect">
                <a:avLst/>
              </a:prstGeom>
              <a:blipFill rotWithShape="1">
                <a:blip r:embed="rId4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4648200" y="5029200"/>
                <a:ext cx="1041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GB" sz="1400" b="0" i="1" smtClean="0">
                          <a:latin typeface="Cambria Math"/>
                        </a:rPr>
                        <m:t>=52.4</m:t>
                      </m:r>
                      <m:r>
                        <a:rPr lang="en-GB" sz="1400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00" y="5029200"/>
                <a:ext cx="1041375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9" name="Arc 98"/>
          <p:cNvSpPr/>
          <p:nvPr/>
        </p:nvSpPr>
        <p:spPr>
          <a:xfrm>
            <a:off x="5638800" y="44196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0" name="TextBox 99"/>
          <p:cNvSpPr txBox="1"/>
          <p:nvPr/>
        </p:nvSpPr>
        <p:spPr>
          <a:xfrm>
            <a:off x="6096000" y="4343400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We now know the acceleration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1" name="Arc 100"/>
          <p:cNvSpPr/>
          <p:nvPr/>
        </p:nvSpPr>
        <p:spPr>
          <a:xfrm>
            <a:off x="5638800" y="4800600"/>
            <a:ext cx="537950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TextBox 101"/>
          <p:cNvSpPr txBox="1"/>
          <p:nvPr/>
        </p:nvSpPr>
        <p:spPr>
          <a:xfrm>
            <a:off x="6172200" y="4876800"/>
            <a:ext cx="1066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Solve for 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69F7F5-E3B4-45E7-984D-5DE398EFA325}"/>
              </a:ext>
            </a:extLst>
          </p:cNvPr>
          <p:cNvSpPr txBox="1"/>
          <p:nvPr/>
        </p:nvSpPr>
        <p:spPr>
          <a:xfrm>
            <a:off x="1832692" y="5033640"/>
            <a:ext cx="90762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4.56ms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-2</a:t>
            </a: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7947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  <p:bldP spid="76" grpId="0"/>
      <p:bldP spid="97" grpId="0"/>
      <p:bldP spid="98" grpId="0"/>
      <p:bldP spid="99" grpId="0" animBg="1"/>
      <p:bldP spid="100" grpId="0"/>
      <p:bldP spid="101" grpId="0" animBg="1"/>
      <p:bldP spid="10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2248" y="1600201"/>
                <a:ext cx="3875314" cy="496388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involving connected particles on rough and smooth inclined surfaces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 of a light inextensible string is attached to a block A of mass 2kg. The block A is held at rest on a smooth fixed plane which is inclined to the horizontal at an angle of 30˚. The string lies along the line of greatest slope of the plane (</a:t>
                </a:r>
                <a:r>
                  <a:rPr lang="en-GB" sz="1400" dirty="0" err="1">
                    <a:latin typeface="Comic Sans MS" pitchFamily="66" charset="0"/>
                  </a:rPr>
                  <a:t>ie</a:t>
                </a:r>
                <a:r>
                  <a:rPr lang="en-GB" sz="1400" dirty="0">
                    <a:latin typeface="Comic Sans MS" pitchFamily="66" charset="0"/>
                  </a:rPr>
                  <a:t> – up the plane), and passes over a smooth light pulley which is fixed at the top of the plane. The other end of the string is attached to a block B of mass 5kg. The system is released from rest. By modelling the blocks as particles and ignoring air resistance: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ai) Show that the acceleration of block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itchFamily="66" charset="0"/>
                  </a:rPr>
                  <a:t>i</a:t>
                </a:r>
                <a:r>
                  <a:rPr lang="en-GB" sz="1400" dirty="0" err="1">
                    <a:latin typeface="Comic Sans MS" pitchFamily="66" charset="0"/>
                  </a:rPr>
                  <a:t>i</a:t>
                </a:r>
                <a:r>
                  <a:rPr lang="en-GB" sz="1400" dirty="0">
                    <a:latin typeface="Comic Sans MS" pitchFamily="66" charset="0"/>
                  </a:rPr>
                  <a:t>) Find the tension in the string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2248" y="1600201"/>
                <a:ext cx="3875314" cy="4963886"/>
              </a:xfrm>
              <a:blipFill>
                <a:blip r:embed="rId3"/>
                <a:stretch>
                  <a:fillRect l="-315" t="-737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A2870C29-3219-43A3-A7A7-0F1B42B3AAD2}"/>
              </a:ext>
            </a:extLst>
          </p:cNvPr>
          <p:cNvCxnSpPr>
            <a:endCxn id="13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0D56B3-418F-4F38-A01B-C3343529581D}"/>
              </a:ext>
            </a:extLst>
          </p:cNvPr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9822A-E4E6-43A8-9AF1-CDFC020E32CC}"/>
              </a:ext>
            </a:extLst>
          </p:cNvPr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4AF15962-E5BF-4395-8FFA-A562028E3139}"/>
              </a:ext>
            </a:extLst>
          </p:cNvPr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86DA7A9-E2F2-4CFE-83F0-513A90301BF2}"/>
              </a:ext>
            </a:extLst>
          </p:cNvPr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3F2F7EA8-3BF5-4567-902A-C8ABC760921D}"/>
              </a:ext>
            </a:extLst>
          </p:cNvPr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>
            <a:extLst>
              <a:ext uri="{FF2B5EF4-FFF2-40B4-BE49-F238E27FC236}">
                <a16:creationId xmlns:a16="http://schemas.microsoft.com/office/drawing/2014/main" id="{74D7E4D9-3C5F-46FC-867C-57423EC3251C}"/>
              </a:ext>
            </a:extLst>
          </p:cNvPr>
          <p:cNvSpPr txBox="1"/>
          <p:nvPr/>
        </p:nvSpPr>
        <p:spPr>
          <a:xfrm>
            <a:off x="4818355" y="32677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30˚</a:t>
            </a: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C0BBF48-0C30-4405-9707-9FE8BA9667F7}"/>
              </a:ext>
            </a:extLst>
          </p:cNvPr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30">
            <a:extLst>
              <a:ext uri="{FF2B5EF4-FFF2-40B4-BE49-F238E27FC236}">
                <a16:creationId xmlns:a16="http://schemas.microsoft.com/office/drawing/2014/main" id="{F9A11F18-730F-41A0-98A1-D6FFE149CA42}"/>
              </a:ext>
            </a:extLst>
          </p:cNvPr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34">
            <a:extLst>
              <a:ext uri="{FF2B5EF4-FFF2-40B4-BE49-F238E27FC236}">
                <a16:creationId xmlns:a16="http://schemas.microsoft.com/office/drawing/2014/main" id="{027616B7-6336-4289-BDE9-0BE525131CBF}"/>
              </a:ext>
            </a:extLst>
          </p:cNvPr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9">
            <a:extLst>
              <a:ext uri="{FF2B5EF4-FFF2-40B4-BE49-F238E27FC236}">
                <a16:creationId xmlns:a16="http://schemas.microsoft.com/office/drawing/2014/main" id="{CB576A2B-E2CD-4FDF-A4A0-2164E3C0A7D8}"/>
              </a:ext>
            </a:extLst>
          </p:cNvPr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40">
            <a:extLst>
              <a:ext uri="{FF2B5EF4-FFF2-40B4-BE49-F238E27FC236}">
                <a16:creationId xmlns:a16="http://schemas.microsoft.com/office/drawing/2014/main" id="{1FB5DC76-B863-4664-A4C0-C8E97808466C}"/>
              </a:ext>
            </a:extLst>
          </p:cNvPr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FF8630C8-80FF-4FFF-82D6-A07F2F398698}"/>
              </a:ext>
            </a:extLst>
          </p:cNvPr>
          <p:cNvCxnSpPr>
            <a:cxnSpLocks/>
          </p:cNvCxnSpPr>
          <p:nvPr/>
        </p:nvCxnSpPr>
        <p:spPr>
          <a:xfrm>
            <a:off x="7086600" y="2057400"/>
            <a:ext cx="619217" cy="11030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4">
            <a:extLst>
              <a:ext uri="{FF2B5EF4-FFF2-40B4-BE49-F238E27FC236}">
                <a16:creationId xmlns:a16="http://schemas.microsoft.com/office/drawing/2014/main" id="{D476AD23-993F-42CD-A72B-B4124B5C2386}"/>
              </a:ext>
            </a:extLst>
          </p:cNvPr>
          <p:cNvCxnSpPr>
            <a:cxnSpLocks/>
          </p:cNvCxnSpPr>
          <p:nvPr/>
        </p:nvCxnSpPr>
        <p:spPr>
          <a:xfrm flipH="1">
            <a:off x="7086600" y="3160450"/>
            <a:ext cx="628095" cy="3447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46">
            <a:extLst>
              <a:ext uri="{FF2B5EF4-FFF2-40B4-BE49-F238E27FC236}">
                <a16:creationId xmlns:a16="http://schemas.microsoft.com/office/drawing/2014/main" id="{2180016C-1508-4277-AD05-A2C0F9B12649}"/>
              </a:ext>
            </a:extLst>
          </p:cNvPr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993266"/>
              <a:gd name="adj2" fmla="val 53841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79B12BA4-1692-46C3-AE6C-7E5B3C0921F5}"/>
              </a:ext>
            </a:extLst>
          </p:cNvPr>
          <p:cNvSpPr txBox="1"/>
          <p:nvPr/>
        </p:nvSpPr>
        <p:spPr>
          <a:xfrm>
            <a:off x="7023162" y="24258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21" name="TextBox 48">
            <a:extLst>
              <a:ext uri="{FF2B5EF4-FFF2-40B4-BE49-F238E27FC236}">
                <a16:creationId xmlns:a16="http://schemas.microsoft.com/office/drawing/2014/main" id="{62226CD4-6AB2-47E4-BC80-C2620766A94F}"/>
              </a:ext>
            </a:extLst>
          </p:cNvPr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DEF85668-7573-4376-A74D-05F5ED9BCF67}"/>
              </a:ext>
            </a:extLst>
          </p:cNvPr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2gCos30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5962EE4-E718-4B15-8B2E-F4A6047D86D4}"/>
              </a:ext>
            </a:extLst>
          </p:cNvPr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2gSin30</a:t>
            </a:r>
          </a:p>
        </p:txBody>
      </p:sp>
      <p:cxnSp>
        <p:nvCxnSpPr>
          <p:cNvPr id="24" name="Straight Connector 51">
            <a:extLst>
              <a:ext uri="{FF2B5EF4-FFF2-40B4-BE49-F238E27FC236}">
                <a16:creationId xmlns:a16="http://schemas.microsoft.com/office/drawing/2014/main" id="{BFFA0482-9019-44CB-B110-E9736EAB6C4B}"/>
              </a:ext>
            </a:extLst>
          </p:cNvPr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4">
            <a:extLst>
              <a:ext uri="{FF2B5EF4-FFF2-40B4-BE49-F238E27FC236}">
                <a16:creationId xmlns:a16="http://schemas.microsoft.com/office/drawing/2014/main" id="{026B4D5E-DD33-4241-B305-2AE241DA552E}"/>
              </a:ext>
            </a:extLst>
          </p:cNvPr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26" name="Straight Connector 59">
            <a:extLst>
              <a:ext uri="{FF2B5EF4-FFF2-40B4-BE49-F238E27FC236}">
                <a16:creationId xmlns:a16="http://schemas.microsoft.com/office/drawing/2014/main" id="{E8564850-58A0-4C91-A3AE-55148719AA13}"/>
              </a:ext>
            </a:extLst>
          </p:cNvPr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0">
            <a:extLst>
              <a:ext uri="{FF2B5EF4-FFF2-40B4-BE49-F238E27FC236}">
                <a16:creationId xmlns:a16="http://schemas.microsoft.com/office/drawing/2014/main" id="{D1EDFAA9-4AEC-417A-8F02-2D14D72EE375}"/>
              </a:ext>
            </a:extLst>
          </p:cNvPr>
          <p:cNvSpPr txBox="1"/>
          <p:nvPr/>
        </p:nvSpPr>
        <p:spPr>
          <a:xfrm>
            <a:off x="8332433" y="3429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5g</a:t>
            </a: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B8C822C-E28E-4B9A-895D-941669081384}"/>
              </a:ext>
            </a:extLst>
          </p:cNvPr>
          <p:cNvSpPr txBox="1"/>
          <p:nvPr/>
        </p:nvSpPr>
        <p:spPr>
          <a:xfrm>
            <a:off x="6799554" y="1720790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9" name="TextBox 62">
            <a:extLst>
              <a:ext uri="{FF2B5EF4-FFF2-40B4-BE49-F238E27FC236}">
                <a16:creationId xmlns:a16="http://schemas.microsoft.com/office/drawing/2014/main" id="{37AA9094-849C-4D72-B5E5-99C46C1880F0}"/>
              </a:ext>
            </a:extLst>
          </p:cNvPr>
          <p:cNvSpPr txBox="1"/>
          <p:nvPr/>
        </p:nvSpPr>
        <p:spPr>
          <a:xfrm>
            <a:off x="8390877" y="26936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cxnSp>
        <p:nvCxnSpPr>
          <p:cNvPr id="30" name="Straight Connector 63">
            <a:extLst>
              <a:ext uri="{FF2B5EF4-FFF2-40B4-BE49-F238E27FC236}">
                <a16:creationId xmlns:a16="http://schemas.microsoft.com/office/drawing/2014/main" id="{FAF8762A-C88D-4970-8118-6455F1FB6DE4}"/>
              </a:ext>
            </a:extLst>
          </p:cNvPr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4">
            <a:extLst>
              <a:ext uri="{FF2B5EF4-FFF2-40B4-BE49-F238E27FC236}">
                <a16:creationId xmlns:a16="http://schemas.microsoft.com/office/drawing/2014/main" id="{2BAD9142-A89D-42BB-8EBC-2BDECE88DFE1}"/>
              </a:ext>
            </a:extLst>
          </p:cNvPr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5">
            <a:extLst>
              <a:ext uri="{FF2B5EF4-FFF2-40B4-BE49-F238E27FC236}">
                <a16:creationId xmlns:a16="http://schemas.microsoft.com/office/drawing/2014/main" id="{297E8D65-D680-4B5A-BDD4-E39F932620BB}"/>
              </a:ext>
            </a:extLst>
          </p:cNvPr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09F7E629-36FB-48C9-9106-B9B3C1DF3CB3}"/>
              </a:ext>
            </a:extLst>
          </p:cNvPr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>
            <a:extLst>
              <a:ext uri="{FF2B5EF4-FFF2-40B4-BE49-F238E27FC236}">
                <a16:creationId xmlns:a16="http://schemas.microsoft.com/office/drawing/2014/main" id="{8A1B0DE8-4ED2-4F86-B53A-CB0B654FF85F}"/>
              </a:ext>
            </a:extLst>
          </p:cNvPr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2">
            <a:extLst>
              <a:ext uri="{FF2B5EF4-FFF2-40B4-BE49-F238E27FC236}">
                <a16:creationId xmlns:a16="http://schemas.microsoft.com/office/drawing/2014/main" id="{1C3B6D2A-DDB1-45D1-B262-B728A7B7679A}"/>
              </a:ext>
            </a:extLst>
          </p:cNvPr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BAD5AB14-FD1B-4617-94B1-5FE00AD66360}"/>
              </a:ext>
            </a:extLst>
          </p:cNvPr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39" name="TextBox 77">
            <a:extLst>
              <a:ext uri="{FF2B5EF4-FFF2-40B4-BE49-F238E27FC236}">
                <a16:creationId xmlns:a16="http://schemas.microsoft.com/office/drawing/2014/main" id="{70D1EB13-BCAF-4626-A59B-9C0F276D138E}"/>
              </a:ext>
            </a:extLst>
          </p:cNvPr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</a:t>
            </a:r>
          </a:p>
        </p:txBody>
      </p:sp>
      <p:sp>
        <p:nvSpPr>
          <p:cNvPr id="41" name="TextBox 88">
            <a:extLst>
              <a:ext uri="{FF2B5EF4-FFF2-40B4-BE49-F238E27FC236}">
                <a16:creationId xmlns:a16="http://schemas.microsoft.com/office/drawing/2014/main" id="{1749963A-C3BE-4364-AAF4-70E122DC3F3E}"/>
              </a:ext>
            </a:extLst>
          </p:cNvPr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on the blocks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42" name="Straight Connector 90">
            <a:extLst>
              <a:ext uri="{FF2B5EF4-FFF2-40B4-BE49-F238E27FC236}">
                <a16:creationId xmlns:a16="http://schemas.microsoft.com/office/drawing/2014/main" id="{967BF226-C2B1-418F-A523-5F7C3EC31002}"/>
              </a:ext>
            </a:extLst>
          </p:cNvPr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91">
            <a:extLst>
              <a:ext uri="{FF2B5EF4-FFF2-40B4-BE49-F238E27FC236}">
                <a16:creationId xmlns:a16="http://schemas.microsoft.com/office/drawing/2014/main" id="{7F353111-87AA-45C7-9CD9-6005B9AE27E5}"/>
              </a:ext>
            </a:extLst>
          </p:cNvPr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27">
            <a:extLst>
              <a:ext uri="{FF2B5EF4-FFF2-40B4-BE49-F238E27FC236}">
                <a16:creationId xmlns:a16="http://schemas.microsoft.com/office/drawing/2014/main" id="{331CD8D0-9BBB-4EF4-B7F9-211500557F94}"/>
              </a:ext>
            </a:extLst>
          </p:cNvPr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630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1377FF6-6B39-4AFE-862A-E4AC6EC6436A}"/>
              </a:ext>
            </a:extLst>
          </p:cNvPr>
          <p:cNvSpPr txBox="1"/>
          <p:nvPr/>
        </p:nvSpPr>
        <p:spPr>
          <a:xfrm>
            <a:off x="4182701" y="3765450"/>
            <a:ext cx="486171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Note that as the plane is smooth, there will be no frictional force. Hence, we also do not need the normal reaction…</a:t>
            </a:r>
          </a:p>
          <a:p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Form equations for each block separately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F27365-43C6-47F7-AF3A-E15679F00558}"/>
              </a:ext>
            </a:extLst>
          </p:cNvPr>
          <p:cNvSpPr txBox="1"/>
          <p:nvPr/>
        </p:nvSpPr>
        <p:spPr>
          <a:xfrm>
            <a:off x="4893794" y="4934139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Block A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79">
                <a:extLst>
                  <a:ext uri="{FF2B5EF4-FFF2-40B4-BE49-F238E27FC236}">
                    <a16:creationId xmlns:a16="http://schemas.microsoft.com/office/drawing/2014/main" id="{5C547C5B-5DB7-4B94-92F1-C07839EDB01A}"/>
                  </a:ext>
                </a:extLst>
              </p:cNvPr>
              <p:cNvSpPr txBox="1"/>
              <p:nvPr/>
            </p:nvSpPr>
            <p:spPr>
              <a:xfrm>
                <a:off x="4907943" y="5349968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79">
                <a:extLst>
                  <a:ext uri="{FF2B5EF4-FFF2-40B4-BE49-F238E27FC236}">
                    <a16:creationId xmlns:a16="http://schemas.microsoft.com/office/drawing/2014/main" id="{5C547C5B-5DB7-4B94-92F1-C07839EDB0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7943" y="5349968"/>
                <a:ext cx="82958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82">
                <a:extLst>
                  <a:ext uri="{FF2B5EF4-FFF2-40B4-BE49-F238E27FC236}">
                    <a16:creationId xmlns:a16="http://schemas.microsoft.com/office/drawing/2014/main" id="{7EF64ABD-DD76-4111-8D38-B896DE5A11F5}"/>
                  </a:ext>
                </a:extLst>
              </p:cNvPr>
              <p:cNvSpPr txBox="1"/>
              <p:nvPr/>
            </p:nvSpPr>
            <p:spPr>
              <a:xfrm>
                <a:off x="4037932" y="5713212"/>
                <a:ext cx="165013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𝑔𝑆𝑖𝑛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30=2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82">
                <a:extLst>
                  <a:ext uri="{FF2B5EF4-FFF2-40B4-BE49-F238E27FC236}">
                    <a16:creationId xmlns:a16="http://schemas.microsoft.com/office/drawing/2014/main" id="{7EF64ABD-DD76-4111-8D38-B896DE5A11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7932" y="5713212"/>
                <a:ext cx="1650132" cy="307777"/>
              </a:xfrm>
              <a:prstGeom prst="rect">
                <a:avLst/>
              </a:prstGeom>
              <a:blipFill>
                <a:blip r:embed="rId5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4CD6E5B-DFDD-47EB-AD4A-D8A42AFF2526}"/>
                  </a:ext>
                </a:extLst>
              </p:cNvPr>
              <p:cNvSpPr txBox="1"/>
              <p:nvPr/>
            </p:nvSpPr>
            <p:spPr>
              <a:xfrm>
                <a:off x="7674745" y="4944864"/>
                <a:ext cx="45006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(↓)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84CD6E5B-DFDD-47EB-AD4A-D8A42AFF25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745" y="4944864"/>
                <a:ext cx="450060" cy="246221"/>
              </a:xfrm>
              <a:prstGeom prst="rect">
                <a:avLst/>
              </a:prstGeom>
              <a:blipFill>
                <a:blip r:embed="rId6"/>
                <a:stretch>
                  <a:fillRect l="-10811" r="-14865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70314EC-9362-4F84-90D4-2B39526311C9}"/>
                  </a:ext>
                </a:extLst>
              </p:cNvPr>
              <p:cNvSpPr txBox="1"/>
              <p:nvPr/>
            </p:nvSpPr>
            <p:spPr>
              <a:xfrm>
                <a:off x="5703902" y="4953741"/>
                <a:ext cx="488532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𝑅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(↗)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テキスト ボックス 47">
                <a:extLst>
                  <a:ext uri="{FF2B5EF4-FFF2-40B4-BE49-F238E27FC236}">
                    <a16:creationId xmlns:a16="http://schemas.microsoft.com/office/drawing/2014/main" id="{B70314EC-9362-4F84-90D4-2B39526311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03902" y="4953741"/>
                <a:ext cx="488532" cy="246221"/>
              </a:xfrm>
              <a:prstGeom prst="rect">
                <a:avLst/>
              </a:prstGeom>
              <a:blipFill>
                <a:blip r:embed="rId7"/>
                <a:stretch>
                  <a:fillRect l="-10000" r="-13750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868A12F5-6162-492C-AF38-A4961912BF44}"/>
              </a:ext>
            </a:extLst>
          </p:cNvPr>
          <p:cNvSpPr txBox="1"/>
          <p:nvPr/>
        </p:nvSpPr>
        <p:spPr>
          <a:xfrm>
            <a:off x="6866117" y="4935619"/>
            <a:ext cx="81624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u="sng" dirty="0">
                <a:latin typeface="Comic Sans MS" panose="030F0702030302020204" pitchFamily="66" charset="0"/>
              </a:rPr>
              <a:t>Block B</a:t>
            </a:r>
            <a:endParaRPr lang="en-GB" sz="1400" u="sng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79">
                <a:extLst>
                  <a:ext uri="{FF2B5EF4-FFF2-40B4-BE49-F238E27FC236}">
                    <a16:creationId xmlns:a16="http://schemas.microsoft.com/office/drawing/2014/main" id="{7173FD00-19EF-4918-89E6-CA1796DE7BDA}"/>
                  </a:ext>
                </a:extLst>
              </p:cNvPr>
              <p:cNvSpPr txBox="1"/>
              <p:nvPr/>
            </p:nvSpPr>
            <p:spPr>
              <a:xfrm>
                <a:off x="7270882" y="5378080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𝐹</m:t>
                      </m:r>
                      <m:r>
                        <a:rPr lang="en-GB" sz="1400" b="0" i="1" smtClean="0">
                          <a:latin typeface="Cambria Math"/>
                        </a:rPr>
                        <m:t>=</m:t>
                      </m:r>
                      <m:r>
                        <a:rPr lang="en-GB" sz="1400" b="0" i="1" smtClean="0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79">
                <a:extLst>
                  <a:ext uri="{FF2B5EF4-FFF2-40B4-BE49-F238E27FC236}">
                    <a16:creationId xmlns:a16="http://schemas.microsoft.com/office/drawing/2014/main" id="{7173FD00-19EF-4918-89E6-CA1796DE7B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0882" y="5378080"/>
                <a:ext cx="829586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2">
                <a:extLst>
                  <a:ext uri="{FF2B5EF4-FFF2-40B4-BE49-F238E27FC236}">
                    <a16:creationId xmlns:a16="http://schemas.microsoft.com/office/drawing/2014/main" id="{74F5D20A-C775-4D7E-A95E-CB2C6EB3E36A}"/>
                  </a:ext>
                </a:extLst>
              </p:cNvPr>
              <p:cNvSpPr txBox="1"/>
              <p:nvPr/>
            </p:nvSpPr>
            <p:spPr>
              <a:xfrm>
                <a:off x="6853633" y="5732446"/>
                <a:ext cx="12011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82">
                <a:extLst>
                  <a:ext uri="{FF2B5EF4-FFF2-40B4-BE49-F238E27FC236}">
                    <a16:creationId xmlns:a16="http://schemas.microsoft.com/office/drawing/2014/main" id="{74F5D20A-C775-4D7E-A95E-CB2C6EB3E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3633" y="5732446"/>
                <a:ext cx="1201163" cy="307777"/>
              </a:xfrm>
              <a:prstGeom prst="rect">
                <a:avLst/>
              </a:prstGeom>
              <a:blipFill>
                <a:blip r:embed="rId9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3" name="Arc 98">
            <a:extLst>
              <a:ext uri="{FF2B5EF4-FFF2-40B4-BE49-F238E27FC236}">
                <a16:creationId xmlns:a16="http://schemas.microsoft.com/office/drawing/2014/main" id="{A249CCF4-43C8-44C6-8319-740BD984DFF6}"/>
              </a:ext>
            </a:extLst>
          </p:cNvPr>
          <p:cNvSpPr/>
          <p:nvPr/>
        </p:nvSpPr>
        <p:spPr>
          <a:xfrm>
            <a:off x="5487879" y="5502675"/>
            <a:ext cx="380261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99">
            <a:extLst>
              <a:ext uri="{FF2B5EF4-FFF2-40B4-BE49-F238E27FC236}">
                <a16:creationId xmlns:a16="http://schemas.microsoft.com/office/drawing/2014/main" id="{9C8D5BAF-F704-4AC0-A202-980731F8D858}"/>
              </a:ext>
            </a:extLst>
          </p:cNvPr>
          <p:cNvSpPr txBox="1"/>
          <p:nvPr/>
        </p:nvSpPr>
        <p:spPr>
          <a:xfrm>
            <a:off x="5803037" y="5497497"/>
            <a:ext cx="7753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5" name="Arc 98">
            <a:extLst>
              <a:ext uri="{FF2B5EF4-FFF2-40B4-BE49-F238E27FC236}">
                <a16:creationId xmlns:a16="http://schemas.microsoft.com/office/drawing/2014/main" id="{AC394444-85A5-4E0D-8C92-8D76EE62FAA9}"/>
              </a:ext>
            </a:extLst>
          </p:cNvPr>
          <p:cNvSpPr/>
          <p:nvPr/>
        </p:nvSpPr>
        <p:spPr>
          <a:xfrm>
            <a:off x="7868574" y="5530787"/>
            <a:ext cx="380261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99">
            <a:extLst>
              <a:ext uri="{FF2B5EF4-FFF2-40B4-BE49-F238E27FC236}">
                <a16:creationId xmlns:a16="http://schemas.microsoft.com/office/drawing/2014/main" id="{47829473-EA24-4A9B-B01A-5B4DCCF1A111}"/>
              </a:ext>
            </a:extLst>
          </p:cNvPr>
          <p:cNvSpPr txBox="1"/>
          <p:nvPr/>
        </p:nvSpPr>
        <p:spPr>
          <a:xfrm>
            <a:off x="8146742" y="5479741"/>
            <a:ext cx="7753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chemeClr val="accent6">
                  <a:lumMod val="75000"/>
                </a:schemeClr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82">
                <a:extLst>
                  <a:ext uri="{FF2B5EF4-FFF2-40B4-BE49-F238E27FC236}">
                    <a16:creationId xmlns:a16="http://schemas.microsoft.com/office/drawing/2014/main" id="{C26B4A63-23F6-4A26-8629-C371A76B8B45}"/>
                  </a:ext>
                </a:extLst>
              </p:cNvPr>
              <p:cNvSpPr txBox="1"/>
              <p:nvPr/>
            </p:nvSpPr>
            <p:spPr>
              <a:xfrm>
                <a:off x="4588347" y="6121585"/>
                <a:ext cx="1101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82">
                <a:extLst>
                  <a:ext uri="{FF2B5EF4-FFF2-40B4-BE49-F238E27FC236}">
                    <a16:creationId xmlns:a16="http://schemas.microsoft.com/office/drawing/2014/main" id="{C26B4A63-23F6-4A26-8629-C371A76B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8347" y="6121585"/>
                <a:ext cx="1101775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98">
            <a:extLst>
              <a:ext uri="{FF2B5EF4-FFF2-40B4-BE49-F238E27FC236}">
                <a16:creationId xmlns:a16="http://schemas.microsoft.com/office/drawing/2014/main" id="{1E3D91FD-CD76-4FE2-BC88-428AD06A380E}"/>
              </a:ext>
            </a:extLst>
          </p:cNvPr>
          <p:cNvSpPr/>
          <p:nvPr/>
        </p:nvSpPr>
        <p:spPr>
          <a:xfrm>
            <a:off x="5498236" y="5921405"/>
            <a:ext cx="380261" cy="3810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TextBox 99">
            <a:extLst>
              <a:ext uri="{FF2B5EF4-FFF2-40B4-BE49-F238E27FC236}">
                <a16:creationId xmlns:a16="http://schemas.microsoft.com/office/drawing/2014/main" id="{E133A62C-5C02-4C74-AA2B-95FDA6E08C21}"/>
              </a:ext>
            </a:extLst>
          </p:cNvPr>
          <p:cNvSpPr txBox="1"/>
          <p:nvPr/>
        </p:nvSpPr>
        <p:spPr>
          <a:xfrm>
            <a:off x="5813394" y="5916227"/>
            <a:ext cx="77531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Sin30 = 0.5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931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0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5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3" presetID="7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  <p:set>
                                      <p:cBhvr>
                                        <p:cTn id="2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58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5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8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  <p:bldP spid="13" grpId="0" animBg="1"/>
      <p:bldP spid="15" grpId="0" animBg="1"/>
      <p:bldP spid="19" grpId="0" animBg="1"/>
      <p:bldP spid="20" grpId="0"/>
      <p:bldP spid="21" grpId="0"/>
      <p:bldP spid="22" grpId="0"/>
      <p:bldP spid="23" grpId="0"/>
      <p:bldP spid="23" grpId="1"/>
      <p:bldP spid="25" grpId="0"/>
      <p:bldP spid="27" grpId="0"/>
      <p:bldP spid="27" grpId="1"/>
      <p:bldP spid="28" grpId="0"/>
      <p:bldP spid="29" grpId="0"/>
      <p:bldP spid="32" grpId="0"/>
      <p:bldP spid="35" grpId="0"/>
      <p:bldP spid="38" grpId="0"/>
      <p:bldP spid="38" grpId="1"/>
      <p:bldP spid="39" grpId="0"/>
      <p:bldP spid="39" grpId="1"/>
      <p:bldP spid="41" grpId="0"/>
      <p:bldP spid="44" grpId="0" animBg="1"/>
      <p:bldP spid="4" grpId="0"/>
      <p:bldP spid="45" grpId="0"/>
      <p:bldP spid="46" grpId="0"/>
      <p:bldP spid="47" grpId="0"/>
      <p:bldP spid="48" grpId="0"/>
      <p:bldP spid="49" grpId="0"/>
      <p:bldP spid="51" grpId="0"/>
      <p:bldP spid="52" grpId="0"/>
      <p:bldP spid="53" grpId="0" animBg="1"/>
      <p:bldP spid="54" grpId="0"/>
      <p:bldP spid="55" grpId="0" animBg="1"/>
      <p:bldP spid="58" grpId="0"/>
      <p:bldP spid="59" grpId="0"/>
      <p:bldP spid="60" grpId="0" animBg="1"/>
      <p:bldP spid="6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42248" y="1600201"/>
                <a:ext cx="3875314" cy="4963886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GB" sz="1400" b="1" dirty="0">
                    <a:latin typeface="Comic Sans MS" pitchFamily="66" charset="0"/>
                  </a:rPr>
                  <a:t>You can solve problems involving connected particles on rough and smooth inclined surfaces</a:t>
                </a: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b="1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One end of a light inextensible string is attached to a block A of mass 2kg. The block A is held at rest on a smooth fixed plane which is inclined to the horizontal at an angle of 30˚. The string lies along the line of greatest slope of the plane (</a:t>
                </a:r>
                <a:r>
                  <a:rPr lang="en-GB" sz="1400" dirty="0" err="1">
                    <a:latin typeface="Comic Sans MS" pitchFamily="66" charset="0"/>
                  </a:rPr>
                  <a:t>ie</a:t>
                </a:r>
                <a:r>
                  <a:rPr lang="en-GB" sz="1400" dirty="0">
                    <a:latin typeface="Comic Sans MS" pitchFamily="66" charset="0"/>
                  </a:rPr>
                  <a:t> – up the plane), and passes over a smooth light pulley which is fixed at the top of the plane. The other end of the string is attached to a block B of mass 5kg. The system is released from rest. By modelling the blocks as particles and ignoring air resistance: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ai) Show that the acceleration of block B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  <m:r>
                      <a:rPr lang="en-US" sz="1400" b="0" i="1" smtClean="0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 err="1">
                    <a:latin typeface="Comic Sans MS" pitchFamily="66" charset="0"/>
                  </a:rPr>
                  <a:t>i</a:t>
                </a:r>
                <a:r>
                  <a:rPr lang="en-GB" sz="1400" dirty="0" err="1">
                    <a:latin typeface="Comic Sans MS" pitchFamily="66" charset="0"/>
                  </a:rPr>
                  <a:t>i</a:t>
                </a:r>
                <a:r>
                  <a:rPr lang="en-GB" sz="1400" dirty="0">
                    <a:latin typeface="Comic Sans MS" pitchFamily="66" charset="0"/>
                  </a:rPr>
                  <a:t>) Find the tension in the string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42248" y="1600201"/>
                <a:ext cx="3875314" cy="4963886"/>
              </a:xfrm>
              <a:blipFill>
                <a:blip r:embed="rId3"/>
                <a:stretch>
                  <a:fillRect l="-315" t="-737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A2870C29-3219-43A3-A7A7-0F1B42B3AAD2}"/>
              </a:ext>
            </a:extLst>
          </p:cNvPr>
          <p:cNvCxnSpPr>
            <a:endCxn id="13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0D56B3-418F-4F38-A01B-C3343529581D}"/>
              </a:ext>
            </a:extLst>
          </p:cNvPr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9822A-E4E6-43A8-9AF1-CDFC020E32CC}"/>
              </a:ext>
            </a:extLst>
          </p:cNvPr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4AF15962-E5BF-4395-8FFA-A562028E3139}"/>
              </a:ext>
            </a:extLst>
          </p:cNvPr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86DA7A9-E2F2-4CFE-83F0-513A90301BF2}"/>
              </a:ext>
            </a:extLst>
          </p:cNvPr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3F2F7EA8-3BF5-4567-902A-C8ABC760921D}"/>
              </a:ext>
            </a:extLst>
          </p:cNvPr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>
            <a:extLst>
              <a:ext uri="{FF2B5EF4-FFF2-40B4-BE49-F238E27FC236}">
                <a16:creationId xmlns:a16="http://schemas.microsoft.com/office/drawing/2014/main" id="{74D7E4D9-3C5F-46FC-867C-57423EC3251C}"/>
              </a:ext>
            </a:extLst>
          </p:cNvPr>
          <p:cNvSpPr txBox="1"/>
          <p:nvPr/>
        </p:nvSpPr>
        <p:spPr>
          <a:xfrm>
            <a:off x="4818355" y="32677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30˚</a:t>
            </a: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C0BBF48-0C30-4405-9707-9FE8BA9667F7}"/>
              </a:ext>
            </a:extLst>
          </p:cNvPr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30">
            <a:extLst>
              <a:ext uri="{FF2B5EF4-FFF2-40B4-BE49-F238E27FC236}">
                <a16:creationId xmlns:a16="http://schemas.microsoft.com/office/drawing/2014/main" id="{F9A11F18-730F-41A0-98A1-D6FFE149CA42}"/>
              </a:ext>
            </a:extLst>
          </p:cNvPr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34">
            <a:extLst>
              <a:ext uri="{FF2B5EF4-FFF2-40B4-BE49-F238E27FC236}">
                <a16:creationId xmlns:a16="http://schemas.microsoft.com/office/drawing/2014/main" id="{027616B7-6336-4289-BDE9-0BE525131CBF}"/>
              </a:ext>
            </a:extLst>
          </p:cNvPr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9">
            <a:extLst>
              <a:ext uri="{FF2B5EF4-FFF2-40B4-BE49-F238E27FC236}">
                <a16:creationId xmlns:a16="http://schemas.microsoft.com/office/drawing/2014/main" id="{CB576A2B-E2CD-4FDF-A4A0-2164E3C0A7D8}"/>
              </a:ext>
            </a:extLst>
          </p:cNvPr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40">
            <a:extLst>
              <a:ext uri="{FF2B5EF4-FFF2-40B4-BE49-F238E27FC236}">
                <a16:creationId xmlns:a16="http://schemas.microsoft.com/office/drawing/2014/main" id="{1FB5DC76-B863-4664-A4C0-C8E97808466C}"/>
              </a:ext>
            </a:extLst>
          </p:cNvPr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FF8630C8-80FF-4FFF-82D6-A07F2F398698}"/>
              </a:ext>
            </a:extLst>
          </p:cNvPr>
          <p:cNvCxnSpPr>
            <a:cxnSpLocks/>
          </p:cNvCxnSpPr>
          <p:nvPr/>
        </p:nvCxnSpPr>
        <p:spPr>
          <a:xfrm>
            <a:off x="7086600" y="2057400"/>
            <a:ext cx="619217" cy="11030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4">
            <a:extLst>
              <a:ext uri="{FF2B5EF4-FFF2-40B4-BE49-F238E27FC236}">
                <a16:creationId xmlns:a16="http://schemas.microsoft.com/office/drawing/2014/main" id="{D476AD23-993F-42CD-A72B-B4124B5C2386}"/>
              </a:ext>
            </a:extLst>
          </p:cNvPr>
          <p:cNvCxnSpPr>
            <a:cxnSpLocks/>
          </p:cNvCxnSpPr>
          <p:nvPr/>
        </p:nvCxnSpPr>
        <p:spPr>
          <a:xfrm flipH="1">
            <a:off x="7086600" y="3160450"/>
            <a:ext cx="628095" cy="34475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46">
            <a:extLst>
              <a:ext uri="{FF2B5EF4-FFF2-40B4-BE49-F238E27FC236}">
                <a16:creationId xmlns:a16="http://schemas.microsoft.com/office/drawing/2014/main" id="{2180016C-1508-4277-AD05-A2C0F9B12649}"/>
              </a:ext>
            </a:extLst>
          </p:cNvPr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993266"/>
              <a:gd name="adj2" fmla="val 53841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79B12BA4-1692-46C3-AE6C-7E5B3C0921F5}"/>
              </a:ext>
            </a:extLst>
          </p:cNvPr>
          <p:cNvSpPr txBox="1"/>
          <p:nvPr/>
        </p:nvSpPr>
        <p:spPr>
          <a:xfrm>
            <a:off x="7023162" y="24258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21" name="TextBox 48">
            <a:extLst>
              <a:ext uri="{FF2B5EF4-FFF2-40B4-BE49-F238E27FC236}">
                <a16:creationId xmlns:a16="http://schemas.microsoft.com/office/drawing/2014/main" id="{62226CD4-6AB2-47E4-BC80-C2620766A94F}"/>
              </a:ext>
            </a:extLst>
          </p:cNvPr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DEF85668-7573-4376-A74D-05F5ED9BCF67}"/>
              </a:ext>
            </a:extLst>
          </p:cNvPr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2gCos30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5962EE4-E718-4B15-8B2E-F4A6047D86D4}"/>
              </a:ext>
            </a:extLst>
          </p:cNvPr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2gSin30</a:t>
            </a:r>
          </a:p>
        </p:txBody>
      </p:sp>
      <p:cxnSp>
        <p:nvCxnSpPr>
          <p:cNvPr id="24" name="Straight Connector 51">
            <a:extLst>
              <a:ext uri="{FF2B5EF4-FFF2-40B4-BE49-F238E27FC236}">
                <a16:creationId xmlns:a16="http://schemas.microsoft.com/office/drawing/2014/main" id="{BFFA0482-9019-44CB-B110-E9736EAB6C4B}"/>
              </a:ext>
            </a:extLst>
          </p:cNvPr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4">
            <a:extLst>
              <a:ext uri="{FF2B5EF4-FFF2-40B4-BE49-F238E27FC236}">
                <a16:creationId xmlns:a16="http://schemas.microsoft.com/office/drawing/2014/main" id="{026B4D5E-DD33-4241-B305-2AE241DA552E}"/>
              </a:ext>
            </a:extLst>
          </p:cNvPr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26" name="Straight Connector 59">
            <a:extLst>
              <a:ext uri="{FF2B5EF4-FFF2-40B4-BE49-F238E27FC236}">
                <a16:creationId xmlns:a16="http://schemas.microsoft.com/office/drawing/2014/main" id="{E8564850-58A0-4C91-A3AE-55148719AA13}"/>
              </a:ext>
            </a:extLst>
          </p:cNvPr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0">
            <a:extLst>
              <a:ext uri="{FF2B5EF4-FFF2-40B4-BE49-F238E27FC236}">
                <a16:creationId xmlns:a16="http://schemas.microsoft.com/office/drawing/2014/main" id="{D1EDFAA9-4AEC-417A-8F02-2D14D72EE375}"/>
              </a:ext>
            </a:extLst>
          </p:cNvPr>
          <p:cNvSpPr txBox="1"/>
          <p:nvPr/>
        </p:nvSpPr>
        <p:spPr>
          <a:xfrm>
            <a:off x="8332433" y="3429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B8C822C-E28E-4B9A-895D-941669081384}"/>
              </a:ext>
            </a:extLst>
          </p:cNvPr>
          <p:cNvSpPr txBox="1"/>
          <p:nvPr/>
        </p:nvSpPr>
        <p:spPr>
          <a:xfrm>
            <a:off x="6799554" y="1720790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9" name="TextBox 62">
            <a:extLst>
              <a:ext uri="{FF2B5EF4-FFF2-40B4-BE49-F238E27FC236}">
                <a16:creationId xmlns:a16="http://schemas.microsoft.com/office/drawing/2014/main" id="{37AA9094-849C-4D72-B5E5-99C46C1880F0}"/>
              </a:ext>
            </a:extLst>
          </p:cNvPr>
          <p:cNvSpPr txBox="1"/>
          <p:nvPr/>
        </p:nvSpPr>
        <p:spPr>
          <a:xfrm>
            <a:off x="8390877" y="26936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cxnSp>
        <p:nvCxnSpPr>
          <p:cNvPr id="30" name="Straight Connector 63">
            <a:extLst>
              <a:ext uri="{FF2B5EF4-FFF2-40B4-BE49-F238E27FC236}">
                <a16:creationId xmlns:a16="http://schemas.microsoft.com/office/drawing/2014/main" id="{FAF8762A-C88D-4970-8118-6455F1FB6DE4}"/>
              </a:ext>
            </a:extLst>
          </p:cNvPr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4">
            <a:extLst>
              <a:ext uri="{FF2B5EF4-FFF2-40B4-BE49-F238E27FC236}">
                <a16:creationId xmlns:a16="http://schemas.microsoft.com/office/drawing/2014/main" id="{2BAD9142-A89D-42BB-8EBC-2BDECE88DFE1}"/>
              </a:ext>
            </a:extLst>
          </p:cNvPr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5">
            <a:extLst>
              <a:ext uri="{FF2B5EF4-FFF2-40B4-BE49-F238E27FC236}">
                <a16:creationId xmlns:a16="http://schemas.microsoft.com/office/drawing/2014/main" id="{297E8D65-D680-4B5A-BDD4-E39F932620BB}"/>
              </a:ext>
            </a:extLst>
          </p:cNvPr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09F7E629-36FB-48C9-9106-B9B3C1DF3CB3}"/>
              </a:ext>
            </a:extLst>
          </p:cNvPr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>
            <a:extLst>
              <a:ext uri="{FF2B5EF4-FFF2-40B4-BE49-F238E27FC236}">
                <a16:creationId xmlns:a16="http://schemas.microsoft.com/office/drawing/2014/main" id="{8A1B0DE8-4ED2-4F86-B53A-CB0B654FF85F}"/>
              </a:ext>
            </a:extLst>
          </p:cNvPr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2">
            <a:extLst>
              <a:ext uri="{FF2B5EF4-FFF2-40B4-BE49-F238E27FC236}">
                <a16:creationId xmlns:a16="http://schemas.microsoft.com/office/drawing/2014/main" id="{1C3B6D2A-DDB1-45D1-B262-B728A7B7679A}"/>
              </a:ext>
            </a:extLst>
          </p:cNvPr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BAD5AB14-FD1B-4617-94B1-5FE00AD66360}"/>
              </a:ext>
            </a:extLst>
          </p:cNvPr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39" name="TextBox 77">
            <a:extLst>
              <a:ext uri="{FF2B5EF4-FFF2-40B4-BE49-F238E27FC236}">
                <a16:creationId xmlns:a16="http://schemas.microsoft.com/office/drawing/2014/main" id="{70D1EB13-BCAF-4626-A59B-9C0F276D138E}"/>
              </a:ext>
            </a:extLst>
          </p:cNvPr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1" name="TextBox 88">
            <a:extLst>
              <a:ext uri="{FF2B5EF4-FFF2-40B4-BE49-F238E27FC236}">
                <a16:creationId xmlns:a16="http://schemas.microsoft.com/office/drawing/2014/main" id="{1749963A-C3BE-4364-AAF4-70E122DC3F3E}"/>
              </a:ext>
            </a:extLst>
          </p:cNvPr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on the blocks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42" name="Straight Connector 90">
            <a:extLst>
              <a:ext uri="{FF2B5EF4-FFF2-40B4-BE49-F238E27FC236}">
                <a16:creationId xmlns:a16="http://schemas.microsoft.com/office/drawing/2014/main" id="{967BF226-C2B1-418F-A523-5F7C3EC31002}"/>
              </a:ext>
            </a:extLst>
          </p:cNvPr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91">
            <a:extLst>
              <a:ext uri="{FF2B5EF4-FFF2-40B4-BE49-F238E27FC236}">
                <a16:creationId xmlns:a16="http://schemas.microsoft.com/office/drawing/2014/main" id="{7F353111-87AA-45C7-9CD9-6005B9AE27E5}"/>
              </a:ext>
            </a:extLst>
          </p:cNvPr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27">
            <a:extLst>
              <a:ext uri="{FF2B5EF4-FFF2-40B4-BE49-F238E27FC236}">
                <a16:creationId xmlns:a16="http://schemas.microsoft.com/office/drawing/2014/main" id="{331CD8D0-9BBB-4EF4-B7F9-211500557F94}"/>
              </a:ext>
            </a:extLst>
          </p:cNvPr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630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82">
                <a:extLst>
                  <a:ext uri="{FF2B5EF4-FFF2-40B4-BE49-F238E27FC236}">
                    <a16:creationId xmlns:a16="http://schemas.microsoft.com/office/drawing/2014/main" id="{74F5D20A-C775-4D7E-A95E-CB2C6EB3E36A}"/>
                  </a:ext>
                </a:extLst>
              </p:cNvPr>
              <p:cNvSpPr txBox="1"/>
              <p:nvPr/>
            </p:nvSpPr>
            <p:spPr>
              <a:xfrm>
                <a:off x="4669727" y="4125588"/>
                <a:ext cx="120116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82">
                <a:extLst>
                  <a:ext uri="{FF2B5EF4-FFF2-40B4-BE49-F238E27FC236}">
                    <a16:creationId xmlns:a16="http://schemas.microsoft.com/office/drawing/2014/main" id="{74F5D20A-C775-4D7E-A95E-CB2C6EB3E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9727" y="4125588"/>
                <a:ext cx="1201163" cy="307777"/>
              </a:xfrm>
              <a:prstGeom prst="rect">
                <a:avLst/>
              </a:prstGeom>
              <a:blipFill>
                <a:blip r:embed="rId4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82">
                <a:extLst>
                  <a:ext uri="{FF2B5EF4-FFF2-40B4-BE49-F238E27FC236}">
                    <a16:creationId xmlns:a16="http://schemas.microsoft.com/office/drawing/2014/main" id="{C26B4A63-23F6-4A26-8629-C371A76B8B45}"/>
                  </a:ext>
                </a:extLst>
              </p:cNvPr>
              <p:cNvSpPr txBox="1"/>
              <p:nvPr/>
            </p:nvSpPr>
            <p:spPr>
              <a:xfrm>
                <a:off x="4765901" y="3742369"/>
                <a:ext cx="11017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82">
                <a:extLst>
                  <a:ext uri="{FF2B5EF4-FFF2-40B4-BE49-F238E27FC236}">
                    <a16:creationId xmlns:a16="http://schemas.microsoft.com/office/drawing/2014/main" id="{C26B4A63-23F6-4A26-8629-C371A76B8B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5901" y="3742369"/>
                <a:ext cx="1101775" cy="307777"/>
              </a:xfrm>
              <a:prstGeom prst="rect">
                <a:avLst/>
              </a:prstGeom>
              <a:blipFill>
                <a:blip r:embed="rId5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82">
                <a:extLst>
                  <a:ext uri="{FF2B5EF4-FFF2-40B4-BE49-F238E27FC236}">
                    <a16:creationId xmlns:a16="http://schemas.microsoft.com/office/drawing/2014/main" id="{B6050245-6420-452C-B8F9-C3899ED7487A}"/>
                  </a:ext>
                </a:extLst>
              </p:cNvPr>
              <p:cNvSpPr txBox="1"/>
              <p:nvPr/>
            </p:nvSpPr>
            <p:spPr>
              <a:xfrm>
                <a:off x="5008558" y="4917179"/>
                <a:ext cx="8753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=7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2" name="TextBox 82">
                <a:extLst>
                  <a:ext uri="{FF2B5EF4-FFF2-40B4-BE49-F238E27FC236}">
                    <a16:creationId xmlns:a16="http://schemas.microsoft.com/office/drawing/2014/main" id="{B6050245-6420-452C-B8F9-C3899ED748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8558" y="4917179"/>
                <a:ext cx="875368" cy="307777"/>
              </a:xfrm>
              <a:prstGeom prst="rect">
                <a:avLst/>
              </a:prstGeom>
              <a:blipFill>
                <a:blip r:embed="rId6"/>
                <a:stretch>
                  <a:fillRect b="-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/>
              <p:nvPr/>
            </p:nvSpPr>
            <p:spPr>
              <a:xfrm>
                <a:off x="4981925" y="5281164"/>
                <a:ext cx="805926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1925" y="5281164"/>
                <a:ext cx="805926" cy="495520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/>
              <p:nvPr/>
            </p:nvSpPr>
            <p:spPr>
              <a:xfrm>
                <a:off x="4912383" y="5859692"/>
                <a:ext cx="912942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2383" y="5859692"/>
                <a:ext cx="912942" cy="500650"/>
              </a:xfrm>
              <a:prstGeom prst="rect">
                <a:avLst/>
              </a:prstGeom>
              <a:blipFill>
                <a:blip r:embed="rId8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D94B5EF7-81DB-416F-96F2-8D08306955E6}"/>
              </a:ext>
            </a:extLst>
          </p:cNvPr>
          <p:cNvSpPr txBox="1"/>
          <p:nvPr/>
        </p:nvSpPr>
        <p:spPr>
          <a:xfrm>
            <a:off x="5123735" y="4528929"/>
            <a:ext cx="2795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Add the equations together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6" name="Arc 100">
            <a:extLst>
              <a:ext uri="{FF2B5EF4-FFF2-40B4-BE49-F238E27FC236}">
                <a16:creationId xmlns:a16="http://schemas.microsoft.com/office/drawing/2014/main" id="{BA8002AC-8D0D-4940-ABF0-F894237800C7}"/>
              </a:ext>
            </a:extLst>
          </p:cNvPr>
          <p:cNvSpPr/>
          <p:nvPr/>
        </p:nvSpPr>
        <p:spPr>
          <a:xfrm>
            <a:off x="5665433" y="5102440"/>
            <a:ext cx="362505" cy="43722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TextBox 101">
            <a:extLst>
              <a:ext uri="{FF2B5EF4-FFF2-40B4-BE49-F238E27FC236}">
                <a16:creationId xmlns:a16="http://schemas.microsoft.com/office/drawing/2014/main" id="{453C2864-5586-4339-A5D4-AD534F6365C1}"/>
              </a:ext>
            </a:extLst>
          </p:cNvPr>
          <p:cNvSpPr txBox="1"/>
          <p:nvPr/>
        </p:nvSpPr>
        <p:spPr>
          <a:xfrm>
            <a:off x="5868140" y="5169763"/>
            <a:ext cx="125545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Divide by 7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8" name="Arc 100">
            <a:extLst>
              <a:ext uri="{FF2B5EF4-FFF2-40B4-BE49-F238E27FC236}">
                <a16:creationId xmlns:a16="http://schemas.microsoft.com/office/drawing/2014/main" id="{834EC4AD-FF9A-4FB6-A445-F4325B84AA8B}"/>
              </a:ext>
            </a:extLst>
          </p:cNvPr>
          <p:cNvSpPr/>
          <p:nvPr/>
        </p:nvSpPr>
        <p:spPr>
          <a:xfrm>
            <a:off x="5684668" y="5645458"/>
            <a:ext cx="362505" cy="437226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TextBox 101">
            <a:extLst>
              <a:ext uri="{FF2B5EF4-FFF2-40B4-BE49-F238E27FC236}">
                <a16:creationId xmlns:a16="http://schemas.microsoft.com/office/drawing/2014/main" id="{4981E9E9-50E6-4C7E-B8AB-CE9CDB7CABF6}"/>
              </a:ext>
            </a:extLst>
          </p:cNvPr>
          <p:cNvSpPr txBox="1"/>
          <p:nvPr/>
        </p:nvSpPr>
        <p:spPr>
          <a:xfrm>
            <a:off x="5983550" y="5560381"/>
            <a:ext cx="24502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this value in either 1) or 2) to get the tension…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EA88E7B5-1AA0-40F6-9A40-6F1B5F3BBEDA}"/>
              </a:ext>
            </a:extLst>
          </p:cNvPr>
          <p:cNvSpPr txBox="1"/>
          <p:nvPr/>
        </p:nvSpPr>
        <p:spPr>
          <a:xfrm>
            <a:off x="4341180" y="3764131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1)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8D275505-FB11-4FD0-A0CA-6225F044AD00}"/>
              </a:ext>
            </a:extLst>
          </p:cNvPr>
          <p:cNvSpPr txBox="1"/>
          <p:nvPr/>
        </p:nvSpPr>
        <p:spPr>
          <a:xfrm>
            <a:off x="4350058" y="4136993"/>
            <a:ext cx="3593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2)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640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3" grpId="0"/>
      <p:bldP spid="64" grpId="0"/>
      <p:bldP spid="65" grpId="0"/>
      <p:bldP spid="66" grpId="0" animBg="1"/>
      <p:bldP spid="67" grpId="0"/>
      <p:bldP spid="68" grpId="0" animBg="1"/>
      <p:bldP spid="6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inextensible string is attached to a block A of mass 2kg. The block A is held at rest on a smooth fixed plane which is inclined to the horizontal at an angle of 30˚. The string lies along the line of greatest slope of the plane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up the plane), and passes over a smooth light pulley which is fixed at the top of the plane. The other end of the string is attached to a block B of mass 5kg. The system is released from rest. By modelling the blocks as particles and ignoring air resistance: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b) State how you have used the fact that the string is inextensible in your calculations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A2870C29-3219-43A3-A7A7-0F1B42B3AAD2}"/>
              </a:ext>
            </a:extLst>
          </p:cNvPr>
          <p:cNvCxnSpPr>
            <a:endCxn id="13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0D56B3-418F-4F38-A01B-C3343529581D}"/>
              </a:ext>
            </a:extLst>
          </p:cNvPr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9822A-E4E6-43A8-9AF1-CDFC020E32CC}"/>
              </a:ext>
            </a:extLst>
          </p:cNvPr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4AF15962-E5BF-4395-8FFA-A562028E3139}"/>
              </a:ext>
            </a:extLst>
          </p:cNvPr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86DA7A9-E2F2-4CFE-83F0-513A90301BF2}"/>
              </a:ext>
            </a:extLst>
          </p:cNvPr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3F2F7EA8-3BF5-4567-902A-C8ABC760921D}"/>
              </a:ext>
            </a:extLst>
          </p:cNvPr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>
            <a:extLst>
              <a:ext uri="{FF2B5EF4-FFF2-40B4-BE49-F238E27FC236}">
                <a16:creationId xmlns:a16="http://schemas.microsoft.com/office/drawing/2014/main" id="{74D7E4D9-3C5F-46FC-867C-57423EC3251C}"/>
              </a:ext>
            </a:extLst>
          </p:cNvPr>
          <p:cNvSpPr txBox="1"/>
          <p:nvPr/>
        </p:nvSpPr>
        <p:spPr>
          <a:xfrm>
            <a:off x="4818355" y="32677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30˚</a:t>
            </a: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C0BBF48-0C30-4405-9707-9FE8BA9667F7}"/>
              </a:ext>
            </a:extLst>
          </p:cNvPr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30">
            <a:extLst>
              <a:ext uri="{FF2B5EF4-FFF2-40B4-BE49-F238E27FC236}">
                <a16:creationId xmlns:a16="http://schemas.microsoft.com/office/drawing/2014/main" id="{F9A11F18-730F-41A0-98A1-D6FFE149CA42}"/>
              </a:ext>
            </a:extLst>
          </p:cNvPr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34">
            <a:extLst>
              <a:ext uri="{FF2B5EF4-FFF2-40B4-BE49-F238E27FC236}">
                <a16:creationId xmlns:a16="http://schemas.microsoft.com/office/drawing/2014/main" id="{027616B7-6336-4289-BDE9-0BE525131CBF}"/>
              </a:ext>
            </a:extLst>
          </p:cNvPr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9">
            <a:extLst>
              <a:ext uri="{FF2B5EF4-FFF2-40B4-BE49-F238E27FC236}">
                <a16:creationId xmlns:a16="http://schemas.microsoft.com/office/drawing/2014/main" id="{CB576A2B-E2CD-4FDF-A4A0-2164E3C0A7D8}"/>
              </a:ext>
            </a:extLst>
          </p:cNvPr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40">
            <a:extLst>
              <a:ext uri="{FF2B5EF4-FFF2-40B4-BE49-F238E27FC236}">
                <a16:creationId xmlns:a16="http://schemas.microsoft.com/office/drawing/2014/main" id="{1FB5DC76-B863-4664-A4C0-C8E97808466C}"/>
              </a:ext>
            </a:extLst>
          </p:cNvPr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FF8630C8-80FF-4FFF-82D6-A07F2F398698}"/>
              </a:ext>
            </a:extLst>
          </p:cNvPr>
          <p:cNvCxnSpPr>
            <a:cxnSpLocks/>
          </p:cNvCxnSpPr>
          <p:nvPr/>
        </p:nvCxnSpPr>
        <p:spPr>
          <a:xfrm>
            <a:off x="7086600" y="2057400"/>
            <a:ext cx="619217" cy="11030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4">
            <a:extLst>
              <a:ext uri="{FF2B5EF4-FFF2-40B4-BE49-F238E27FC236}">
                <a16:creationId xmlns:a16="http://schemas.microsoft.com/office/drawing/2014/main" id="{D476AD23-993F-42CD-A72B-B4124B5C2386}"/>
              </a:ext>
            </a:extLst>
          </p:cNvPr>
          <p:cNvCxnSpPr>
            <a:cxnSpLocks/>
          </p:cNvCxnSpPr>
          <p:nvPr/>
        </p:nvCxnSpPr>
        <p:spPr>
          <a:xfrm flipH="1">
            <a:off x="7086600" y="3160450"/>
            <a:ext cx="628095" cy="34475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46">
            <a:extLst>
              <a:ext uri="{FF2B5EF4-FFF2-40B4-BE49-F238E27FC236}">
                <a16:creationId xmlns:a16="http://schemas.microsoft.com/office/drawing/2014/main" id="{2180016C-1508-4277-AD05-A2C0F9B12649}"/>
              </a:ext>
            </a:extLst>
          </p:cNvPr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993266"/>
              <a:gd name="adj2" fmla="val 53841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79B12BA4-1692-46C3-AE6C-7E5B3C0921F5}"/>
              </a:ext>
            </a:extLst>
          </p:cNvPr>
          <p:cNvSpPr txBox="1"/>
          <p:nvPr/>
        </p:nvSpPr>
        <p:spPr>
          <a:xfrm>
            <a:off x="7023162" y="24258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21" name="TextBox 48">
            <a:extLst>
              <a:ext uri="{FF2B5EF4-FFF2-40B4-BE49-F238E27FC236}">
                <a16:creationId xmlns:a16="http://schemas.microsoft.com/office/drawing/2014/main" id="{62226CD4-6AB2-47E4-BC80-C2620766A94F}"/>
              </a:ext>
            </a:extLst>
          </p:cNvPr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DEF85668-7573-4376-A74D-05F5ED9BCF67}"/>
              </a:ext>
            </a:extLst>
          </p:cNvPr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2gCos30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5962EE4-E718-4B15-8B2E-F4A6047D86D4}"/>
              </a:ext>
            </a:extLst>
          </p:cNvPr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2gSin30</a:t>
            </a:r>
          </a:p>
        </p:txBody>
      </p:sp>
      <p:cxnSp>
        <p:nvCxnSpPr>
          <p:cNvPr id="24" name="Straight Connector 51">
            <a:extLst>
              <a:ext uri="{FF2B5EF4-FFF2-40B4-BE49-F238E27FC236}">
                <a16:creationId xmlns:a16="http://schemas.microsoft.com/office/drawing/2014/main" id="{BFFA0482-9019-44CB-B110-E9736EAB6C4B}"/>
              </a:ext>
            </a:extLst>
          </p:cNvPr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4">
            <a:extLst>
              <a:ext uri="{FF2B5EF4-FFF2-40B4-BE49-F238E27FC236}">
                <a16:creationId xmlns:a16="http://schemas.microsoft.com/office/drawing/2014/main" id="{026B4D5E-DD33-4241-B305-2AE241DA552E}"/>
              </a:ext>
            </a:extLst>
          </p:cNvPr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26" name="Straight Connector 59">
            <a:extLst>
              <a:ext uri="{FF2B5EF4-FFF2-40B4-BE49-F238E27FC236}">
                <a16:creationId xmlns:a16="http://schemas.microsoft.com/office/drawing/2014/main" id="{E8564850-58A0-4C91-A3AE-55148719AA13}"/>
              </a:ext>
            </a:extLst>
          </p:cNvPr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0">
            <a:extLst>
              <a:ext uri="{FF2B5EF4-FFF2-40B4-BE49-F238E27FC236}">
                <a16:creationId xmlns:a16="http://schemas.microsoft.com/office/drawing/2014/main" id="{D1EDFAA9-4AEC-417A-8F02-2D14D72EE375}"/>
              </a:ext>
            </a:extLst>
          </p:cNvPr>
          <p:cNvSpPr txBox="1"/>
          <p:nvPr/>
        </p:nvSpPr>
        <p:spPr>
          <a:xfrm>
            <a:off x="8332433" y="3429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B8C822C-E28E-4B9A-895D-941669081384}"/>
              </a:ext>
            </a:extLst>
          </p:cNvPr>
          <p:cNvSpPr txBox="1"/>
          <p:nvPr/>
        </p:nvSpPr>
        <p:spPr>
          <a:xfrm>
            <a:off x="6799554" y="1720790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9" name="TextBox 62">
            <a:extLst>
              <a:ext uri="{FF2B5EF4-FFF2-40B4-BE49-F238E27FC236}">
                <a16:creationId xmlns:a16="http://schemas.microsoft.com/office/drawing/2014/main" id="{37AA9094-849C-4D72-B5E5-99C46C1880F0}"/>
              </a:ext>
            </a:extLst>
          </p:cNvPr>
          <p:cNvSpPr txBox="1"/>
          <p:nvPr/>
        </p:nvSpPr>
        <p:spPr>
          <a:xfrm>
            <a:off x="8390877" y="26936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cxnSp>
        <p:nvCxnSpPr>
          <p:cNvPr id="30" name="Straight Connector 63">
            <a:extLst>
              <a:ext uri="{FF2B5EF4-FFF2-40B4-BE49-F238E27FC236}">
                <a16:creationId xmlns:a16="http://schemas.microsoft.com/office/drawing/2014/main" id="{FAF8762A-C88D-4970-8118-6455F1FB6DE4}"/>
              </a:ext>
            </a:extLst>
          </p:cNvPr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4">
            <a:extLst>
              <a:ext uri="{FF2B5EF4-FFF2-40B4-BE49-F238E27FC236}">
                <a16:creationId xmlns:a16="http://schemas.microsoft.com/office/drawing/2014/main" id="{2BAD9142-A89D-42BB-8EBC-2BDECE88DFE1}"/>
              </a:ext>
            </a:extLst>
          </p:cNvPr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5">
            <a:extLst>
              <a:ext uri="{FF2B5EF4-FFF2-40B4-BE49-F238E27FC236}">
                <a16:creationId xmlns:a16="http://schemas.microsoft.com/office/drawing/2014/main" id="{297E8D65-D680-4B5A-BDD4-E39F932620BB}"/>
              </a:ext>
            </a:extLst>
          </p:cNvPr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09F7E629-36FB-48C9-9106-B9B3C1DF3CB3}"/>
              </a:ext>
            </a:extLst>
          </p:cNvPr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>
            <a:extLst>
              <a:ext uri="{FF2B5EF4-FFF2-40B4-BE49-F238E27FC236}">
                <a16:creationId xmlns:a16="http://schemas.microsoft.com/office/drawing/2014/main" id="{8A1B0DE8-4ED2-4F86-B53A-CB0B654FF85F}"/>
              </a:ext>
            </a:extLst>
          </p:cNvPr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2">
            <a:extLst>
              <a:ext uri="{FF2B5EF4-FFF2-40B4-BE49-F238E27FC236}">
                <a16:creationId xmlns:a16="http://schemas.microsoft.com/office/drawing/2014/main" id="{1C3B6D2A-DDB1-45D1-B262-B728A7B7679A}"/>
              </a:ext>
            </a:extLst>
          </p:cNvPr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BAD5AB14-FD1B-4617-94B1-5FE00AD66360}"/>
              </a:ext>
            </a:extLst>
          </p:cNvPr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39" name="TextBox 77">
            <a:extLst>
              <a:ext uri="{FF2B5EF4-FFF2-40B4-BE49-F238E27FC236}">
                <a16:creationId xmlns:a16="http://schemas.microsoft.com/office/drawing/2014/main" id="{70D1EB13-BCAF-4626-A59B-9C0F276D138E}"/>
              </a:ext>
            </a:extLst>
          </p:cNvPr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1" name="TextBox 88">
            <a:extLst>
              <a:ext uri="{FF2B5EF4-FFF2-40B4-BE49-F238E27FC236}">
                <a16:creationId xmlns:a16="http://schemas.microsoft.com/office/drawing/2014/main" id="{1749963A-C3BE-4364-AAF4-70E122DC3F3E}"/>
              </a:ext>
            </a:extLst>
          </p:cNvPr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on the blocks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42" name="Straight Connector 90">
            <a:extLst>
              <a:ext uri="{FF2B5EF4-FFF2-40B4-BE49-F238E27FC236}">
                <a16:creationId xmlns:a16="http://schemas.microsoft.com/office/drawing/2014/main" id="{967BF226-C2B1-418F-A523-5F7C3EC31002}"/>
              </a:ext>
            </a:extLst>
          </p:cNvPr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91">
            <a:extLst>
              <a:ext uri="{FF2B5EF4-FFF2-40B4-BE49-F238E27FC236}">
                <a16:creationId xmlns:a16="http://schemas.microsoft.com/office/drawing/2014/main" id="{7F353111-87AA-45C7-9CD9-6005B9AE27E5}"/>
              </a:ext>
            </a:extLst>
          </p:cNvPr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27">
            <a:extLst>
              <a:ext uri="{FF2B5EF4-FFF2-40B4-BE49-F238E27FC236}">
                <a16:creationId xmlns:a16="http://schemas.microsoft.com/office/drawing/2014/main" id="{331CD8D0-9BBB-4EF4-B7F9-211500557F94}"/>
              </a:ext>
            </a:extLst>
          </p:cNvPr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630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/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blipFill>
                <a:blip r:embed="rId3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/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blipFill>
                <a:blip r:embed="rId4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2C7D3300-B10C-4F90-86E6-923282A2526C}"/>
              </a:ext>
            </a:extLst>
          </p:cNvPr>
          <p:cNvSpPr txBox="1"/>
          <p:nvPr/>
        </p:nvSpPr>
        <p:spPr>
          <a:xfrm>
            <a:off x="4227968" y="4016575"/>
            <a:ext cx="452673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If the string is inextensible, it cannot stretch. Hence, the acceleration of both particles is the same</a:t>
            </a:r>
          </a:p>
          <a:p>
            <a:pPr algn="ctr"/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(you must remember to refer to your calculations, rather than just saying ‘the string doesn’t stretch…)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23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Straight Connector 34">
            <a:extLst>
              <a:ext uri="{FF2B5EF4-FFF2-40B4-BE49-F238E27FC236}">
                <a16:creationId xmlns:a16="http://schemas.microsoft.com/office/drawing/2014/main" id="{65653204-08A1-4B7E-A5F9-798A71698A88}"/>
              </a:ext>
            </a:extLst>
          </p:cNvPr>
          <p:cNvCxnSpPr>
            <a:cxnSpLocks/>
          </p:cNvCxnSpPr>
          <p:nvPr/>
        </p:nvCxnSpPr>
        <p:spPr>
          <a:xfrm flipV="1">
            <a:off x="5649083" y="4096695"/>
            <a:ext cx="0" cy="133538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82">
                <a:extLst>
                  <a:ext uri="{FF2B5EF4-FFF2-40B4-BE49-F238E27FC236}">
                    <a16:creationId xmlns:a16="http://schemas.microsoft.com/office/drawing/2014/main" id="{662B67A0-0328-4363-ADA1-14B87D8DB6A7}"/>
                  </a:ext>
                </a:extLst>
              </p:cNvPr>
              <p:cNvSpPr txBox="1"/>
              <p:nvPr/>
            </p:nvSpPr>
            <p:spPr>
              <a:xfrm>
                <a:off x="4502062" y="4026746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TextBox 82">
                <a:extLst>
                  <a:ext uri="{FF2B5EF4-FFF2-40B4-BE49-F238E27FC236}">
                    <a16:creationId xmlns:a16="http://schemas.microsoft.com/office/drawing/2014/main" id="{662B67A0-0328-4363-ADA1-14B87D8DB6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2062" y="4026746"/>
                <a:ext cx="336118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2248" y="1600201"/>
            <a:ext cx="3875314" cy="49638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solve problems involving connected particles on rough and smooth inclined surfaces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One end of a light inextensible string is attached to a block A of mass 2kg. The block A is held at rest on a smooth fixed plane which is inclined to the horizontal at an angle of 30˚. The string lies along the line of greatest slope of the plane (</a:t>
            </a:r>
            <a:r>
              <a:rPr lang="en-GB" sz="1400" dirty="0" err="1">
                <a:latin typeface="Comic Sans MS" pitchFamily="66" charset="0"/>
              </a:rPr>
              <a:t>ie</a:t>
            </a:r>
            <a:r>
              <a:rPr lang="en-GB" sz="1400" dirty="0">
                <a:latin typeface="Comic Sans MS" pitchFamily="66" charset="0"/>
              </a:rPr>
              <a:t> – up the plane), and passes over a smooth light pulley which is fixed at the top of the plane. The other end of the string is attached to a block B of mass 5kg. The system is released from rest. By modelling the blocks as particles and ignoring air resistance: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c) Calculate the magnitude of the force exerted on the pulley by the string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56" name="タイトル 1">
            <a:extLst>
              <a:ext uri="{FF2B5EF4-FFF2-40B4-BE49-F238E27FC236}">
                <a16:creationId xmlns:a16="http://schemas.microsoft.com/office/drawing/2014/main" id="{43DFA446-99EE-4376-9695-F4F83555A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161" y="-6988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Applications of Forces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7" name="コンテンツ プレースホルダー 2">
            <a:extLst>
              <a:ext uri="{FF2B5EF4-FFF2-40B4-BE49-F238E27FC236}">
                <a16:creationId xmlns:a16="http://schemas.microsoft.com/office/drawing/2014/main" id="{83E64492-B18B-4C7D-80C8-C6AA1F942CC6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7F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5" name="Straight Connector 32">
            <a:extLst>
              <a:ext uri="{FF2B5EF4-FFF2-40B4-BE49-F238E27FC236}">
                <a16:creationId xmlns:a16="http://schemas.microsoft.com/office/drawing/2014/main" id="{A2870C29-3219-43A3-A7A7-0F1B42B3AAD2}"/>
              </a:ext>
            </a:extLst>
          </p:cNvPr>
          <p:cNvCxnSpPr>
            <a:endCxn id="13" idx="1"/>
          </p:cNvCxnSpPr>
          <p:nvPr/>
        </p:nvCxnSpPr>
        <p:spPr>
          <a:xfrm flipV="1">
            <a:off x="7162800" y="1111437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0D56B3-418F-4F38-A01B-C3343529581D}"/>
              </a:ext>
            </a:extLst>
          </p:cNvPr>
          <p:cNvCxnSpPr/>
          <p:nvPr/>
        </p:nvCxnSpPr>
        <p:spPr>
          <a:xfrm flipV="1">
            <a:off x="4267200" y="1371600"/>
            <a:ext cx="403860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4D9822A-E4E6-43A8-9AF1-CDFC020E32CC}"/>
              </a:ext>
            </a:extLst>
          </p:cNvPr>
          <p:cNvCxnSpPr/>
          <p:nvPr/>
        </p:nvCxnSpPr>
        <p:spPr>
          <a:xfrm>
            <a:off x="4267200" y="3581400"/>
            <a:ext cx="40386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8">
            <a:extLst>
              <a:ext uri="{FF2B5EF4-FFF2-40B4-BE49-F238E27FC236}">
                <a16:creationId xmlns:a16="http://schemas.microsoft.com/office/drawing/2014/main" id="{4AF15962-E5BF-4395-8FFA-A562028E3139}"/>
              </a:ext>
            </a:extLst>
          </p:cNvPr>
          <p:cNvCxnSpPr/>
          <p:nvPr/>
        </p:nvCxnSpPr>
        <p:spPr>
          <a:xfrm>
            <a:off x="8305800" y="1371600"/>
            <a:ext cx="0" cy="22098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86DA7A9-E2F2-4CFE-83F0-513A90301BF2}"/>
              </a:ext>
            </a:extLst>
          </p:cNvPr>
          <p:cNvCxnSpPr/>
          <p:nvPr/>
        </p:nvCxnSpPr>
        <p:spPr>
          <a:xfrm>
            <a:off x="8153400" y="3429000"/>
            <a:ext cx="1524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17">
            <a:extLst>
              <a:ext uri="{FF2B5EF4-FFF2-40B4-BE49-F238E27FC236}">
                <a16:creationId xmlns:a16="http://schemas.microsoft.com/office/drawing/2014/main" id="{3F2F7EA8-3BF5-4567-902A-C8ABC760921D}"/>
              </a:ext>
            </a:extLst>
          </p:cNvPr>
          <p:cNvCxnSpPr/>
          <p:nvPr/>
        </p:nvCxnSpPr>
        <p:spPr>
          <a:xfrm>
            <a:off x="8153400" y="3429000"/>
            <a:ext cx="0" cy="1524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28">
            <a:extLst>
              <a:ext uri="{FF2B5EF4-FFF2-40B4-BE49-F238E27FC236}">
                <a16:creationId xmlns:a16="http://schemas.microsoft.com/office/drawing/2014/main" id="{74D7E4D9-3C5F-46FC-867C-57423EC3251C}"/>
              </a:ext>
            </a:extLst>
          </p:cNvPr>
          <p:cNvSpPr txBox="1"/>
          <p:nvPr/>
        </p:nvSpPr>
        <p:spPr>
          <a:xfrm>
            <a:off x="4818355" y="326772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30˚</a:t>
            </a:r>
          </a:p>
        </p:txBody>
      </p:sp>
      <p:sp>
        <p:nvSpPr>
          <p:cNvPr id="12" name="Rectangle 29">
            <a:extLst>
              <a:ext uri="{FF2B5EF4-FFF2-40B4-BE49-F238E27FC236}">
                <a16:creationId xmlns:a16="http://schemas.microsoft.com/office/drawing/2014/main" id="{FC0BBF48-0C30-4405-9707-9FE8BA9667F7}"/>
              </a:ext>
            </a:extLst>
          </p:cNvPr>
          <p:cNvSpPr/>
          <p:nvPr/>
        </p:nvSpPr>
        <p:spPr>
          <a:xfrm rot="19855961">
            <a:off x="6714493" y="1644017"/>
            <a:ext cx="512688" cy="42105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30">
            <a:extLst>
              <a:ext uri="{FF2B5EF4-FFF2-40B4-BE49-F238E27FC236}">
                <a16:creationId xmlns:a16="http://schemas.microsoft.com/office/drawing/2014/main" id="{F9A11F18-730F-41A0-98A1-D6FFE149CA42}"/>
              </a:ext>
            </a:extLst>
          </p:cNvPr>
          <p:cNvSpPr/>
          <p:nvPr/>
        </p:nvSpPr>
        <p:spPr>
          <a:xfrm>
            <a:off x="8229600" y="1066800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Straight Connector 34">
            <a:extLst>
              <a:ext uri="{FF2B5EF4-FFF2-40B4-BE49-F238E27FC236}">
                <a16:creationId xmlns:a16="http://schemas.microsoft.com/office/drawing/2014/main" id="{027616B7-6336-4289-BDE9-0BE525131CBF}"/>
              </a:ext>
            </a:extLst>
          </p:cNvPr>
          <p:cNvCxnSpPr/>
          <p:nvPr/>
        </p:nvCxnSpPr>
        <p:spPr>
          <a:xfrm flipH="1" flipV="1">
            <a:off x="8529594" y="1219201"/>
            <a:ext cx="4806" cy="1447799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39">
            <a:extLst>
              <a:ext uri="{FF2B5EF4-FFF2-40B4-BE49-F238E27FC236}">
                <a16:creationId xmlns:a16="http://schemas.microsoft.com/office/drawing/2014/main" id="{CB576A2B-E2CD-4FDF-A4A0-2164E3C0A7D8}"/>
              </a:ext>
            </a:extLst>
          </p:cNvPr>
          <p:cNvSpPr/>
          <p:nvPr/>
        </p:nvSpPr>
        <p:spPr>
          <a:xfrm>
            <a:off x="8382000" y="2667000"/>
            <a:ext cx="304800" cy="3810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6" name="Straight Connector 40">
            <a:extLst>
              <a:ext uri="{FF2B5EF4-FFF2-40B4-BE49-F238E27FC236}">
                <a16:creationId xmlns:a16="http://schemas.microsoft.com/office/drawing/2014/main" id="{1FB5DC76-B863-4664-A4C0-C8E97808466C}"/>
              </a:ext>
            </a:extLst>
          </p:cNvPr>
          <p:cNvCxnSpPr/>
          <p:nvPr/>
        </p:nvCxnSpPr>
        <p:spPr>
          <a:xfrm>
            <a:off x="7086600" y="2057400"/>
            <a:ext cx="0" cy="1447800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42">
            <a:extLst>
              <a:ext uri="{FF2B5EF4-FFF2-40B4-BE49-F238E27FC236}">
                <a16:creationId xmlns:a16="http://schemas.microsoft.com/office/drawing/2014/main" id="{FF8630C8-80FF-4FFF-82D6-A07F2F398698}"/>
              </a:ext>
            </a:extLst>
          </p:cNvPr>
          <p:cNvCxnSpPr>
            <a:cxnSpLocks/>
          </p:cNvCxnSpPr>
          <p:nvPr/>
        </p:nvCxnSpPr>
        <p:spPr>
          <a:xfrm>
            <a:off x="7086600" y="2057400"/>
            <a:ext cx="619217" cy="1103050"/>
          </a:xfrm>
          <a:prstGeom prst="line">
            <a:avLst/>
          </a:prstGeom>
          <a:ln w="2540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44">
            <a:extLst>
              <a:ext uri="{FF2B5EF4-FFF2-40B4-BE49-F238E27FC236}">
                <a16:creationId xmlns:a16="http://schemas.microsoft.com/office/drawing/2014/main" id="{D476AD23-993F-42CD-A72B-B4124B5C2386}"/>
              </a:ext>
            </a:extLst>
          </p:cNvPr>
          <p:cNvCxnSpPr>
            <a:cxnSpLocks/>
          </p:cNvCxnSpPr>
          <p:nvPr/>
        </p:nvCxnSpPr>
        <p:spPr>
          <a:xfrm flipH="1">
            <a:off x="7086600" y="3160450"/>
            <a:ext cx="628095" cy="344750"/>
          </a:xfrm>
          <a:prstGeom prst="line">
            <a:avLst/>
          </a:prstGeom>
          <a:ln w="25400">
            <a:solidFill>
              <a:srgbClr val="FF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Arc 46">
            <a:extLst>
              <a:ext uri="{FF2B5EF4-FFF2-40B4-BE49-F238E27FC236}">
                <a16:creationId xmlns:a16="http://schemas.microsoft.com/office/drawing/2014/main" id="{2180016C-1508-4277-AD05-A2C0F9B12649}"/>
              </a:ext>
            </a:extLst>
          </p:cNvPr>
          <p:cNvSpPr/>
          <p:nvPr/>
        </p:nvSpPr>
        <p:spPr>
          <a:xfrm>
            <a:off x="6629400" y="1524000"/>
            <a:ext cx="914400" cy="914400"/>
          </a:xfrm>
          <a:prstGeom prst="arc">
            <a:avLst>
              <a:gd name="adj1" fmla="val 3993266"/>
              <a:gd name="adj2" fmla="val 538412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47">
            <a:extLst>
              <a:ext uri="{FF2B5EF4-FFF2-40B4-BE49-F238E27FC236}">
                <a16:creationId xmlns:a16="http://schemas.microsoft.com/office/drawing/2014/main" id="{79B12BA4-1692-46C3-AE6C-7E5B3C0921F5}"/>
              </a:ext>
            </a:extLst>
          </p:cNvPr>
          <p:cNvSpPr txBox="1"/>
          <p:nvPr/>
        </p:nvSpPr>
        <p:spPr>
          <a:xfrm>
            <a:off x="7023162" y="24258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21" name="TextBox 48">
            <a:extLst>
              <a:ext uri="{FF2B5EF4-FFF2-40B4-BE49-F238E27FC236}">
                <a16:creationId xmlns:a16="http://schemas.microsoft.com/office/drawing/2014/main" id="{62226CD4-6AB2-47E4-BC80-C2620766A94F}"/>
              </a:ext>
            </a:extLst>
          </p:cNvPr>
          <p:cNvSpPr txBox="1"/>
          <p:nvPr/>
        </p:nvSpPr>
        <p:spPr>
          <a:xfrm>
            <a:off x="6705600" y="2667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</a:t>
            </a:r>
          </a:p>
        </p:txBody>
      </p:sp>
      <p:sp>
        <p:nvSpPr>
          <p:cNvPr id="22" name="TextBox 49">
            <a:extLst>
              <a:ext uri="{FF2B5EF4-FFF2-40B4-BE49-F238E27FC236}">
                <a16:creationId xmlns:a16="http://schemas.microsoft.com/office/drawing/2014/main" id="{DEF85668-7573-4376-A74D-05F5ED9BCF67}"/>
              </a:ext>
            </a:extLst>
          </p:cNvPr>
          <p:cNvSpPr txBox="1"/>
          <p:nvPr/>
        </p:nvSpPr>
        <p:spPr>
          <a:xfrm>
            <a:off x="7391400" y="2362200"/>
            <a:ext cx="8963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2gCos30</a:t>
            </a:r>
          </a:p>
        </p:txBody>
      </p:sp>
      <p:sp>
        <p:nvSpPr>
          <p:cNvPr id="23" name="TextBox 50">
            <a:extLst>
              <a:ext uri="{FF2B5EF4-FFF2-40B4-BE49-F238E27FC236}">
                <a16:creationId xmlns:a16="http://schemas.microsoft.com/office/drawing/2014/main" id="{85962EE4-E718-4B15-8B2E-F4A6047D86D4}"/>
              </a:ext>
            </a:extLst>
          </p:cNvPr>
          <p:cNvSpPr txBox="1"/>
          <p:nvPr/>
        </p:nvSpPr>
        <p:spPr>
          <a:xfrm>
            <a:off x="7315200" y="3276600"/>
            <a:ext cx="8755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2gSin30</a:t>
            </a:r>
          </a:p>
        </p:txBody>
      </p:sp>
      <p:cxnSp>
        <p:nvCxnSpPr>
          <p:cNvPr id="24" name="Straight Connector 51">
            <a:extLst>
              <a:ext uri="{FF2B5EF4-FFF2-40B4-BE49-F238E27FC236}">
                <a16:creationId xmlns:a16="http://schemas.microsoft.com/office/drawing/2014/main" id="{BFFA0482-9019-44CB-B110-E9736EAB6C4B}"/>
              </a:ext>
            </a:extLst>
          </p:cNvPr>
          <p:cNvCxnSpPr/>
          <p:nvPr/>
        </p:nvCxnSpPr>
        <p:spPr>
          <a:xfrm flipH="1" flipV="1">
            <a:off x="6511159" y="1072055"/>
            <a:ext cx="346842" cy="604345"/>
          </a:xfrm>
          <a:prstGeom prst="line">
            <a:avLst/>
          </a:prstGeom>
          <a:ln w="25400">
            <a:solidFill>
              <a:schemeClr val="tx1"/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54">
            <a:extLst>
              <a:ext uri="{FF2B5EF4-FFF2-40B4-BE49-F238E27FC236}">
                <a16:creationId xmlns:a16="http://schemas.microsoft.com/office/drawing/2014/main" id="{026B4D5E-DD33-4241-B305-2AE241DA552E}"/>
              </a:ext>
            </a:extLst>
          </p:cNvPr>
          <p:cNvSpPr txBox="1"/>
          <p:nvPr/>
        </p:nvSpPr>
        <p:spPr>
          <a:xfrm>
            <a:off x="6584142" y="917812"/>
            <a:ext cx="29687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R</a:t>
            </a:r>
          </a:p>
        </p:txBody>
      </p:sp>
      <p:cxnSp>
        <p:nvCxnSpPr>
          <p:cNvPr id="26" name="Straight Connector 59">
            <a:extLst>
              <a:ext uri="{FF2B5EF4-FFF2-40B4-BE49-F238E27FC236}">
                <a16:creationId xmlns:a16="http://schemas.microsoft.com/office/drawing/2014/main" id="{E8564850-58A0-4C91-A3AE-55148719AA13}"/>
              </a:ext>
            </a:extLst>
          </p:cNvPr>
          <p:cNvCxnSpPr/>
          <p:nvPr/>
        </p:nvCxnSpPr>
        <p:spPr>
          <a:xfrm>
            <a:off x="8534400" y="3048000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60">
            <a:extLst>
              <a:ext uri="{FF2B5EF4-FFF2-40B4-BE49-F238E27FC236}">
                <a16:creationId xmlns:a16="http://schemas.microsoft.com/office/drawing/2014/main" id="{D1EDFAA9-4AEC-417A-8F02-2D14D72EE375}"/>
              </a:ext>
            </a:extLst>
          </p:cNvPr>
          <p:cNvSpPr txBox="1"/>
          <p:nvPr/>
        </p:nvSpPr>
        <p:spPr>
          <a:xfrm>
            <a:off x="8332433" y="3429000"/>
            <a:ext cx="388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5g</a:t>
            </a:r>
          </a:p>
        </p:txBody>
      </p:sp>
      <p:sp>
        <p:nvSpPr>
          <p:cNvPr id="28" name="TextBox 61">
            <a:extLst>
              <a:ext uri="{FF2B5EF4-FFF2-40B4-BE49-F238E27FC236}">
                <a16:creationId xmlns:a16="http://schemas.microsoft.com/office/drawing/2014/main" id="{BB8C822C-E28E-4B9A-895D-941669081384}"/>
              </a:ext>
            </a:extLst>
          </p:cNvPr>
          <p:cNvSpPr txBox="1"/>
          <p:nvPr/>
        </p:nvSpPr>
        <p:spPr>
          <a:xfrm>
            <a:off x="6799554" y="1720790"/>
            <a:ext cx="35384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A</a:t>
            </a:r>
          </a:p>
        </p:txBody>
      </p:sp>
      <p:sp>
        <p:nvSpPr>
          <p:cNvPr id="29" name="TextBox 62">
            <a:extLst>
              <a:ext uri="{FF2B5EF4-FFF2-40B4-BE49-F238E27FC236}">
                <a16:creationId xmlns:a16="http://schemas.microsoft.com/office/drawing/2014/main" id="{37AA9094-849C-4D72-B5E5-99C46C1880F0}"/>
              </a:ext>
            </a:extLst>
          </p:cNvPr>
          <p:cNvSpPr txBox="1"/>
          <p:nvPr/>
        </p:nvSpPr>
        <p:spPr>
          <a:xfrm>
            <a:off x="8390877" y="2693633"/>
            <a:ext cx="2984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solidFill>
                  <a:schemeClr val="bg1"/>
                </a:solidFill>
                <a:latin typeface="Comic Sans MS" pitchFamily="66" charset="0"/>
              </a:rPr>
              <a:t>B</a:t>
            </a:r>
          </a:p>
        </p:txBody>
      </p:sp>
      <p:cxnSp>
        <p:nvCxnSpPr>
          <p:cNvPr id="30" name="Straight Connector 63">
            <a:extLst>
              <a:ext uri="{FF2B5EF4-FFF2-40B4-BE49-F238E27FC236}">
                <a16:creationId xmlns:a16="http://schemas.microsoft.com/office/drawing/2014/main" id="{FAF8762A-C88D-4970-8118-6455F1FB6DE4}"/>
              </a:ext>
            </a:extLst>
          </p:cNvPr>
          <p:cNvCxnSpPr/>
          <p:nvPr/>
        </p:nvCxnSpPr>
        <p:spPr>
          <a:xfrm>
            <a:off x="8839200" y="27432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64">
            <a:extLst>
              <a:ext uri="{FF2B5EF4-FFF2-40B4-BE49-F238E27FC236}">
                <a16:creationId xmlns:a16="http://schemas.microsoft.com/office/drawing/2014/main" id="{2BAD9142-A89D-42BB-8EBC-2BDECE88DFE1}"/>
              </a:ext>
            </a:extLst>
          </p:cNvPr>
          <p:cNvCxnSpPr/>
          <p:nvPr/>
        </p:nvCxnSpPr>
        <p:spPr>
          <a:xfrm>
            <a:off x="8839200" y="2590800"/>
            <a:ext cx="0" cy="381000"/>
          </a:xfrm>
          <a:prstGeom prst="line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65">
            <a:extLst>
              <a:ext uri="{FF2B5EF4-FFF2-40B4-BE49-F238E27FC236}">
                <a16:creationId xmlns:a16="http://schemas.microsoft.com/office/drawing/2014/main" id="{297E8D65-D680-4B5A-BDD4-E39F932620BB}"/>
              </a:ext>
            </a:extLst>
          </p:cNvPr>
          <p:cNvSpPr txBox="1"/>
          <p:nvPr/>
        </p:nvSpPr>
        <p:spPr>
          <a:xfrm>
            <a:off x="8887296" y="26670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cxnSp>
        <p:nvCxnSpPr>
          <p:cNvPr id="33" name="Straight Connector 69">
            <a:extLst>
              <a:ext uri="{FF2B5EF4-FFF2-40B4-BE49-F238E27FC236}">
                <a16:creationId xmlns:a16="http://schemas.microsoft.com/office/drawing/2014/main" id="{09F7E629-36FB-48C9-9106-B9B3C1DF3CB3}"/>
              </a:ext>
            </a:extLst>
          </p:cNvPr>
          <p:cNvCxnSpPr/>
          <p:nvPr/>
        </p:nvCxnSpPr>
        <p:spPr>
          <a:xfrm flipV="1">
            <a:off x="6995556" y="1100447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70">
            <a:extLst>
              <a:ext uri="{FF2B5EF4-FFF2-40B4-BE49-F238E27FC236}">
                <a16:creationId xmlns:a16="http://schemas.microsoft.com/office/drawing/2014/main" id="{8A1B0DE8-4ED2-4F86-B53A-CB0B654FF85F}"/>
              </a:ext>
            </a:extLst>
          </p:cNvPr>
          <p:cNvCxnSpPr/>
          <p:nvPr/>
        </p:nvCxnSpPr>
        <p:spPr>
          <a:xfrm flipV="1">
            <a:off x="7126185" y="1026666"/>
            <a:ext cx="457200" cy="260164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2">
            <a:extLst>
              <a:ext uri="{FF2B5EF4-FFF2-40B4-BE49-F238E27FC236}">
                <a16:creationId xmlns:a16="http://schemas.microsoft.com/office/drawing/2014/main" id="{1C3B6D2A-DDB1-45D1-B262-B728A7B7679A}"/>
              </a:ext>
            </a:extLst>
          </p:cNvPr>
          <p:cNvSpPr txBox="1"/>
          <p:nvPr/>
        </p:nvSpPr>
        <p:spPr>
          <a:xfrm>
            <a:off x="7068392" y="871846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</a:t>
            </a:r>
          </a:p>
        </p:txBody>
      </p:sp>
      <p:sp>
        <p:nvSpPr>
          <p:cNvPr id="38" name="TextBox 76">
            <a:extLst>
              <a:ext uri="{FF2B5EF4-FFF2-40B4-BE49-F238E27FC236}">
                <a16:creationId xmlns:a16="http://schemas.microsoft.com/office/drawing/2014/main" id="{BAD5AB14-FD1B-4617-94B1-5FE00AD66360}"/>
              </a:ext>
            </a:extLst>
          </p:cNvPr>
          <p:cNvSpPr txBox="1"/>
          <p:nvPr/>
        </p:nvSpPr>
        <p:spPr>
          <a:xfrm>
            <a:off x="7454148" y="1163235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39" name="TextBox 77">
            <a:extLst>
              <a:ext uri="{FF2B5EF4-FFF2-40B4-BE49-F238E27FC236}">
                <a16:creationId xmlns:a16="http://schemas.microsoft.com/office/drawing/2014/main" id="{70D1EB13-BCAF-4626-A59B-9C0F276D138E}"/>
              </a:ext>
            </a:extLst>
          </p:cNvPr>
          <p:cNvSpPr txBox="1"/>
          <p:nvPr/>
        </p:nvSpPr>
        <p:spPr>
          <a:xfrm>
            <a:off x="8556574" y="206378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</a:rPr>
              <a:t>T</a:t>
            </a:r>
          </a:p>
        </p:txBody>
      </p:sp>
      <p:sp>
        <p:nvSpPr>
          <p:cNvPr id="41" name="TextBox 88">
            <a:extLst>
              <a:ext uri="{FF2B5EF4-FFF2-40B4-BE49-F238E27FC236}">
                <a16:creationId xmlns:a16="http://schemas.microsoft.com/office/drawing/2014/main" id="{1749963A-C3BE-4364-AAF4-70E122DC3F3E}"/>
              </a:ext>
            </a:extLst>
          </p:cNvPr>
          <p:cNvSpPr txBox="1"/>
          <p:nvPr/>
        </p:nvSpPr>
        <p:spPr>
          <a:xfrm>
            <a:off x="4038600" y="1371600"/>
            <a:ext cx="20574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latin typeface="Comic Sans MS" pitchFamily="66" charset="0"/>
              </a:rPr>
              <a:t>Draw a diagram</a:t>
            </a:r>
          </a:p>
          <a:p>
            <a:pPr algn="ctr"/>
            <a:r>
              <a:rPr lang="en-GB" sz="1100" dirty="0">
                <a:latin typeface="Comic Sans MS" pitchFamily="66" charset="0"/>
                <a:sym typeface="Wingdings" pitchFamily="2" charset="2"/>
              </a:rPr>
              <a:t> Remember to split the forces on the blocks into parallel and perpendicular (where appropriate!)</a:t>
            </a:r>
            <a:endParaRPr lang="en-GB" sz="1100" dirty="0">
              <a:latin typeface="Comic Sans MS" pitchFamily="66" charset="0"/>
            </a:endParaRPr>
          </a:p>
        </p:txBody>
      </p:sp>
      <p:cxnSp>
        <p:nvCxnSpPr>
          <p:cNvPr id="42" name="Straight Connector 90">
            <a:extLst>
              <a:ext uri="{FF2B5EF4-FFF2-40B4-BE49-F238E27FC236}">
                <a16:creationId xmlns:a16="http://schemas.microsoft.com/office/drawing/2014/main" id="{967BF226-C2B1-418F-A523-5F7C3EC31002}"/>
              </a:ext>
            </a:extLst>
          </p:cNvPr>
          <p:cNvCxnSpPr/>
          <p:nvPr/>
        </p:nvCxnSpPr>
        <p:spPr>
          <a:xfrm flipV="1">
            <a:off x="7191498" y="1471551"/>
            <a:ext cx="457200" cy="260164"/>
          </a:xfrm>
          <a:prstGeom prst="line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91">
            <a:extLst>
              <a:ext uri="{FF2B5EF4-FFF2-40B4-BE49-F238E27FC236}">
                <a16:creationId xmlns:a16="http://schemas.microsoft.com/office/drawing/2014/main" id="{7F353111-87AA-45C7-9CD9-6005B9AE27E5}"/>
              </a:ext>
            </a:extLst>
          </p:cNvPr>
          <p:cNvCxnSpPr/>
          <p:nvPr/>
        </p:nvCxnSpPr>
        <p:spPr>
          <a:xfrm flipV="1">
            <a:off x="8534400" y="2262139"/>
            <a:ext cx="0" cy="412564"/>
          </a:xfrm>
          <a:prstGeom prst="line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27">
            <a:extLst>
              <a:ext uri="{FF2B5EF4-FFF2-40B4-BE49-F238E27FC236}">
                <a16:creationId xmlns:a16="http://schemas.microsoft.com/office/drawing/2014/main" id="{331CD8D0-9BBB-4EF4-B7F9-211500557F94}"/>
              </a:ext>
            </a:extLst>
          </p:cNvPr>
          <p:cNvSpPr/>
          <p:nvPr/>
        </p:nvSpPr>
        <p:spPr>
          <a:xfrm>
            <a:off x="3962400" y="3048000"/>
            <a:ext cx="914400" cy="914400"/>
          </a:xfrm>
          <a:prstGeom prst="arc">
            <a:avLst>
              <a:gd name="adj1" fmla="val 19894800"/>
              <a:gd name="adj2" fmla="val 630212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/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3" name="TextBox 82">
                <a:extLst>
                  <a:ext uri="{FF2B5EF4-FFF2-40B4-BE49-F238E27FC236}">
                    <a16:creationId xmlns:a16="http://schemas.microsoft.com/office/drawing/2014/main" id="{5ACA1A75-C67C-4055-8140-272736CA36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4224" y="5076977"/>
                <a:ext cx="805926" cy="49552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/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82">
                <a:extLst>
                  <a:ext uri="{FF2B5EF4-FFF2-40B4-BE49-F238E27FC236}">
                    <a16:creationId xmlns:a16="http://schemas.microsoft.com/office/drawing/2014/main" id="{8B1ADE88-BF2A-4F0C-81BE-F52B4C9EFA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40204" y="5078457"/>
                <a:ext cx="912942" cy="500650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5" name="Straight Connector 32">
            <a:extLst>
              <a:ext uri="{FF2B5EF4-FFF2-40B4-BE49-F238E27FC236}">
                <a16:creationId xmlns:a16="http://schemas.microsoft.com/office/drawing/2014/main" id="{2784A8E2-C995-469D-81E4-0AD099A464BF}"/>
              </a:ext>
            </a:extLst>
          </p:cNvPr>
          <p:cNvCxnSpPr>
            <a:endCxn id="46" idx="1"/>
          </p:cNvCxnSpPr>
          <p:nvPr/>
        </p:nvCxnSpPr>
        <p:spPr>
          <a:xfrm flipV="1">
            <a:off x="4282289" y="3988930"/>
            <a:ext cx="1111437" cy="64116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val 30">
            <a:extLst>
              <a:ext uri="{FF2B5EF4-FFF2-40B4-BE49-F238E27FC236}">
                <a16:creationId xmlns:a16="http://schemas.microsoft.com/office/drawing/2014/main" id="{E3ABEEF7-DB2C-4735-864D-3838ACC2340C}"/>
              </a:ext>
            </a:extLst>
          </p:cNvPr>
          <p:cNvSpPr/>
          <p:nvPr/>
        </p:nvSpPr>
        <p:spPr>
          <a:xfrm>
            <a:off x="5349089" y="3944293"/>
            <a:ext cx="3048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0" name="Straight Connector 90">
            <a:extLst>
              <a:ext uri="{FF2B5EF4-FFF2-40B4-BE49-F238E27FC236}">
                <a16:creationId xmlns:a16="http://schemas.microsoft.com/office/drawing/2014/main" id="{8323A3F2-44BD-4C73-AF5F-0497CCF94B49}"/>
              </a:ext>
            </a:extLst>
          </p:cNvPr>
          <p:cNvCxnSpPr>
            <a:cxnSpLocks/>
          </p:cNvCxnSpPr>
          <p:nvPr/>
        </p:nvCxnSpPr>
        <p:spPr>
          <a:xfrm flipH="1">
            <a:off x="4617267" y="4070290"/>
            <a:ext cx="626226" cy="370198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90">
            <a:extLst>
              <a:ext uri="{FF2B5EF4-FFF2-40B4-BE49-F238E27FC236}">
                <a16:creationId xmlns:a16="http://schemas.microsoft.com/office/drawing/2014/main" id="{B1139605-3D59-4719-BB3E-84CF9A2C1FF1}"/>
              </a:ext>
            </a:extLst>
          </p:cNvPr>
          <p:cNvCxnSpPr>
            <a:cxnSpLocks/>
          </p:cNvCxnSpPr>
          <p:nvPr/>
        </p:nvCxnSpPr>
        <p:spPr>
          <a:xfrm>
            <a:off x="5649390" y="4345148"/>
            <a:ext cx="0" cy="706686"/>
          </a:xfrm>
          <a:prstGeom prst="line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82">
                <a:extLst>
                  <a:ext uri="{FF2B5EF4-FFF2-40B4-BE49-F238E27FC236}">
                    <a16:creationId xmlns:a16="http://schemas.microsoft.com/office/drawing/2014/main" id="{8351CC3B-322E-4298-8C4B-87751F596580}"/>
                  </a:ext>
                </a:extLst>
              </p:cNvPr>
              <p:cNvSpPr txBox="1"/>
              <p:nvPr/>
            </p:nvSpPr>
            <p:spPr>
              <a:xfrm>
                <a:off x="5650343" y="4604659"/>
                <a:ext cx="3361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8" name="TextBox 82">
                <a:extLst>
                  <a:ext uri="{FF2B5EF4-FFF2-40B4-BE49-F238E27FC236}">
                    <a16:creationId xmlns:a16="http://schemas.microsoft.com/office/drawing/2014/main" id="{8351CC3B-322E-4298-8C4B-87751F596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0343" y="4604659"/>
                <a:ext cx="336118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Arc 27">
            <a:extLst>
              <a:ext uri="{FF2B5EF4-FFF2-40B4-BE49-F238E27FC236}">
                <a16:creationId xmlns:a16="http://schemas.microsoft.com/office/drawing/2014/main" id="{9718F791-3EA4-432C-9C4D-5F19AC6E233A}"/>
              </a:ext>
            </a:extLst>
          </p:cNvPr>
          <p:cNvSpPr/>
          <p:nvPr/>
        </p:nvSpPr>
        <p:spPr>
          <a:xfrm>
            <a:off x="7944416" y="810285"/>
            <a:ext cx="914400" cy="914400"/>
          </a:xfrm>
          <a:prstGeom prst="arc">
            <a:avLst>
              <a:gd name="adj1" fmla="val 6129215"/>
              <a:gd name="adj2" fmla="val 862197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TextBox 28">
            <a:extLst>
              <a:ext uri="{FF2B5EF4-FFF2-40B4-BE49-F238E27FC236}">
                <a16:creationId xmlns:a16="http://schemas.microsoft.com/office/drawing/2014/main" id="{D0DBA569-EBF2-4F4C-BB33-3B570B2F326F}"/>
              </a:ext>
            </a:extLst>
          </p:cNvPr>
          <p:cNvSpPr txBox="1"/>
          <p:nvPr/>
        </p:nvSpPr>
        <p:spPr>
          <a:xfrm>
            <a:off x="7805999" y="1629046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60˚</a:t>
            </a:r>
          </a:p>
        </p:txBody>
      </p: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45A31AB3-911E-420A-99B3-967947AE4424}"/>
              </a:ext>
            </a:extLst>
          </p:cNvPr>
          <p:cNvCxnSpPr>
            <a:cxnSpLocks/>
          </p:cNvCxnSpPr>
          <p:nvPr/>
        </p:nvCxnSpPr>
        <p:spPr>
          <a:xfrm flipH="1">
            <a:off x="4725909" y="3956365"/>
            <a:ext cx="851027" cy="1484768"/>
          </a:xfrm>
          <a:prstGeom prst="line">
            <a:avLst/>
          </a:prstGeom>
          <a:ln w="12700">
            <a:solidFill>
              <a:schemeClr val="tx1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28">
            <a:extLst>
              <a:ext uri="{FF2B5EF4-FFF2-40B4-BE49-F238E27FC236}">
                <a16:creationId xmlns:a16="http://schemas.microsoft.com/office/drawing/2014/main" id="{09154658-B506-4768-A39D-8B9D5A777FA1}"/>
              </a:ext>
            </a:extLst>
          </p:cNvPr>
          <p:cNvSpPr txBox="1"/>
          <p:nvPr/>
        </p:nvSpPr>
        <p:spPr>
          <a:xfrm>
            <a:off x="5274562" y="4317925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sp>
        <p:nvSpPr>
          <p:cNvPr id="65" name="TextBox 28">
            <a:extLst>
              <a:ext uri="{FF2B5EF4-FFF2-40B4-BE49-F238E27FC236}">
                <a16:creationId xmlns:a16="http://schemas.microsoft.com/office/drawing/2014/main" id="{6866D43C-38F1-4C0D-BFC6-7EE4A800D4DA}"/>
              </a:ext>
            </a:extLst>
          </p:cNvPr>
          <p:cNvSpPr txBox="1"/>
          <p:nvPr/>
        </p:nvSpPr>
        <p:spPr>
          <a:xfrm>
            <a:off x="5002958" y="4145909"/>
            <a:ext cx="458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30˚</a:t>
            </a: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E695CBDC-A4BD-4414-8B04-6176B5D89BFA}"/>
              </a:ext>
            </a:extLst>
          </p:cNvPr>
          <p:cNvCxnSpPr>
            <a:cxnSpLocks/>
          </p:cNvCxnSpPr>
          <p:nvPr/>
        </p:nvCxnSpPr>
        <p:spPr>
          <a:xfrm flipH="1" flipV="1">
            <a:off x="4967288" y="5043488"/>
            <a:ext cx="677323" cy="39327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4BA58471-7280-44C5-9209-D585FB720903}"/>
              </a:ext>
            </a:extLst>
          </p:cNvPr>
          <p:cNvSpPr/>
          <p:nvPr/>
        </p:nvSpPr>
        <p:spPr>
          <a:xfrm rot="18002630">
            <a:off x="4886098" y="4906457"/>
            <a:ext cx="109311" cy="109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84" name="直線コネクタ 83">
            <a:extLst>
              <a:ext uri="{FF2B5EF4-FFF2-40B4-BE49-F238E27FC236}">
                <a16:creationId xmlns:a16="http://schemas.microsoft.com/office/drawing/2014/main" id="{8D06D6DE-D0C9-44D0-942C-C26DC6E458F0}"/>
              </a:ext>
            </a:extLst>
          </p:cNvPr>
          <p:cNvCxnSpPr>
            <a:cxnSpLocks/>
          </p:cNvCxnSpPr>
          <p:nvPr/>
        </p:nvCxnSpPr>
        <p:spPr>
          <a:xfrm flipH="1" flipV="1">
            <a:off x="4271963" y="4633913"/>
            <a:ext cx="677323" cy="393271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正方形/長方形 84">
            <a:extLst>
              <a:ext uri="{FF2B5EF4-FFF2-40B4-BE49-F238E27FC236}">
                <a16:creationId xmlns:a16="http://schemas.microsoft.com/office/drawing/2014/main" id="{C604CFB3-5DC2-4B14-A218-3374BE868FD2}"/>
              </a:ext>
            </a:extLst>
          </p:cNvPr>
          <p:cNvSpPr/>
          <p:nvPr/>
        </p:nvSpPr>
        <p:spPr>
          <a:xfrm rot="18002630">
            <a:off x="4978967" y="4963606"/>
            <a:ext cx="109311" cy="1093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2">
                <a:extLst>
                  <a:ext uri="{FF2B5EF4-FFF2-40B4-BE49-F238E27FC236}">
                    <a16:creationId xmlns:a16="http://schemas.microsoft.com/office/drawing/2014/main" id="{87CA7C97-5DC9-4559-8C70-CE37C1B47A74}"/>
                  </a:ext>
                </a:extLst>
              </p:cNvPr>
              <p:cNvSpPr txBox="1"/>
              <p:nvPr/>
            </p:nvSpPr>
            <p:spPr>
              <a:xfrm>
                <a:off x="4520043" y="5392059"/>
                <a:ext cx="34381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2">
                <a:extLst>
                  <a:ext uri="{FF2B5EF4-FFF2-40B4-BE49-F238E27FC236}">
                    <a16:creationId xmlns:a16="http://schemas.microsoft.com/office/drawing/2014/main" id="{87CA7C97-5DC9-4559-8C70-CE37C1B47A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0043" y="5392059"/>
                <a:ext cx="343812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2">
                <a:extLst>
                  <a:ext uri="{FF2B5EF4-FFF2-40B4-BE49-F238E27FC236}">
                    <a16:creationId xmlns:a16="http://schemas.microsoft.com/office/drawing/2014/main" id="{40C41BED-DDB8-4544-B2B0-A851308CAF0E}"/>
                  </a:ext>
                </a:extLst>
              </p:cNvPr>
              <p:cNvSpPr txBox="1"/>
              <p:nvPr/>
            </p:nvSpPr>
            <p:spPr>
              <a:xfrm>
                <a:off x="4977989" y="4748633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7" name="TextBox 82">
                <a:extLst>
                  <a:ext uri="{FF2B5EF4-FFF2-40B4-BE49-F238E27FC236}">
                    <a16:creationId xmlns:a16="http://schemas.microsoft.com/office/drawing/2014/main" id="{40C41BED-DDB8-4544-B2B0-A851308CAF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7989" y="4748633"/>
                <a:ext cx="704039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2">
                <a:extLst>
                  <a:ext uri="{FF2B5EF4-FFF2-40B4-BE49-F238E27FC236}">
                    <a16:creationId xmlns:a16="http://schemas.microsoft.com/office/drawing/2014/main" id="{9C8B919F-D133-4305-B98F-CD8B0D4207FC}"/>
                  </a:ext>
                </a:extLst>
              </p:cNvPr>
              <p:cNvSpPr txBox="1"/>
              <p:nvPr/>
            </p:nvSpPr>
            <p:spPr>
              <a:xfrm>
                <a:off x="4528857" y="4553024"/>
                <a:ext cx="70403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𝑇𝑐𝑜𝑠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30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8" name="TextBox 82">
                <a:extLst>
                  <a:ext uri="{FF2B5EF4-FFF2-40B4-BE49-F238E27FC236}">
                    <a16:creationId xmlns:a16="http://schemas.microsoft.com/office/drawing/2014/main" id="{9C8B919F-D133-4305-B98F-CD8B0D4207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8857" y="4553024"/>
                <a:ext cx="704039" cy="27699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0F37F7B2-240C-4790-A5FF-6C087F787A81}"/>
              </a:ext>
            </a:extLst>
          </p:cNvPr>
          <p:cNvSpPr txBox="1"/>
          <p:nvPr/>
        </p:nvSpPr>
        <p:spPr>
          <a:xfrm>
            <a:off x="6007608" y="3951284"/>
            <a:ext cx="30266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force on the pulley comes from the tension in the string in both directions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0" name="テキスト ボックス 89">
            <a:extLst>
              <a:ext uri="{FF2B5EF4-FFF2-40B4-BE49-F238E27FC236}">
                <a16:creationId xmlns:a16="http://schemas.microsoft.com/office/drawing/2014/main" id="{39A57817-0531-40B8-B84E-364913B46413}"/>
              </a:ext>
            </a:extLst>
          </p:cNvPr>
          <p:cNvSpPr txBox="1"/>
          <p:nvPr/>
        </p:nvSpPr>
        <p:spPr>
          <a:xfrm>
            <a:off x="6016752" y="4563932"/>
            <a:ext cx="30175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Since the Tensions are equal, the resultant force will be along the angle bisector for the angle at the top of the plane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テキスト ボックス 90">
            <a:extLst>
              <a:ext uri="{FF2B5EF4-FFF2-40B4-BE49-F238E27FC236}">
                <a16:creationId xmlns:a16="http://schemas.microsoft.com/office/drawing/2014/main" id="{4A3E7064-E436-4DF2-A107-8A52EA149832}"/>
              </a:ext>
            </a:extLst>
          </p:cNvPr>
          <p:cNvSpPr txBox="1"/>
          <p:nvPr/>
        </p:nvSpPr>
        <p:spPr>
          <a:xfrm>
            <a:off x="6035040" y="5533196"/>
            <a:ext cx="3017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You can split each Tension into components parallel to the resultant force and perpendicular to it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698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46" grpId="0" animBg="1"/>
      <p:bldP spid="58" grpId="0"/>
      <p:bldP spid="59" grpId="0" animBg="1"/>
      <p:bldP spid="60" grpId="0"/>
      <p:bldP spid="62" grpId="0"/>
      <p:bldP spid="65" grpId="0"/>
      <p:bldP spid="74" grpId="0" animBg="1"/>
      <p:bldP spid="74" grpId="1" animBg="1"/>
      <p:bldP spid="85" grpId="0" animBg="1"/>
      <p:bldP spid="85" grpId="1" animBg="1"/>
      <p:bldP spid="86" grpId="0"/>
      <p:bldP spid="87" grpId="0"/>
      <p:bldP spid="88" grpId="0"/>
      <p:bldP spid="89" grpId="0"/>
      <p:bldP spid="90" grpId="0"/>
      <p:bldP spid="91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2D1D6F-F025-4929-BAC1-29D4663D98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DF5FD8-2A13-446B-AEF2-0F21E321FED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C15527-4FAC-40A4-9A83-2CAC711E6E17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491</TotalTime>
  <Words>2068</Words>
  <Application>Microsoft Office PowerPoint</Application>
  <PresentationFormat>On-screen Show (4:3)</PresentationFormat>
  <Paragraphs>324</Paragraphs>
  <Slides>10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2" baseType="lpstr">
      <vt:lpstr>游ゴシック</vt:lpstr>
      <vt:lpstr>游ゴシック Light</vt:lpstr>
      <vt:lpstr>Arial</vt:lpstr>
      <vt:lpstr>Calibri</vt:lpstr>
      <vt:lpstr>Calibri Light</vt:lpstr>
      <vt:lpstr>Cambria Math</vt:lpstr>
      <vt:lpstr>Comic Sans MS</vt:lpstr>
      <vt:lpstr>Microsoft Himalaya</vt:lpstr>
      <vt:lpstr>Permanent Marker</vt:lpstr>
      <vt:lpstr>Sue Ellen Francisco </vt:lpstr>
      <vt:lpstr>Wingdings</vt:lpstr>
      <vt:lpstr>Office テーマ</vt:lpstr>
      <vt:lpstr>PowerPoint Presentation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  <vt:lpstr>Applications of Forces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Gareth Westwater</cp:lastModifiedBy>
  <cp:revision>54</cp:revision>
  <dcterms:created xsi:type="dcterms:W3CDTF">2018-06-16T01:40:49Z</dcterms:created>
  <dcterms:modified xsi:type="dcterms:W3CDTF">2020-12-21T22:10:23Z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