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66" r:id="rId5"/>
    <p:sldId id="303" r:id="rId6"/>
    <p:sldId id="304" r:id="rId7"/>
    <p:sldId id="305" r:id="rId8"/>
    <p:sldId id="306" r:id="rId9"/>
    <p:sldId id="307" r:id="rId10"/>
    <p:sldId id="30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77" autoAdjust="0"/>
  </p:normalViewPr>
  <p:slideViewPr>
    <p:cSldViewPr snapToGrid="0">
      <p:cViewPr varScale="1">
        <p:scale>
          <a:sx n="69" d="100"/>
          <a:sy n="69" d="100"/>
        </p:scale>
        <p:origin x="11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DDDB4-0AC1-496B-AA93-203801B6EF00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FA5C6-CF0B-4F17-A101-65DFB65EC8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0.png"/><Relationship Id="rId2" Type="http://schemas.openxmlformats.org/officeDocument/2006/relationships/image" Target="../media/image10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5" Type="http://schemas.openxmlformats.org/officeDocument/2006/relationships/image" Target="../media/image1110.png"/><Relationship Id="rId4" Type="http://schemas.openxmlformats.org/officeDocument/2006/relationships/image" Target="../media/image110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0.png"/><Relationship Id="rId2" Type="http://schemas.openxmlformats.org/officeDocument/2006/relationships/image" Target="../media/image11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4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0.png"/><Relationship Id="rId7" Type="http://schemas.openxmlformats.org/officeDocument/2006/relationships/image" Target="../media/image138.png"/><Relationship Id="rId2" Type="http://schemas.openxmlformats.org/officeDocument/2006/relationships/image" Target="../media/image10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0.png"/><Relationship Id="rId5" Type="http://schemas.openxmlformats.org/officeDocument/2006/relationships/image" Target="../media/image1170.png"/><Relationship Id="rId4" Type="http://schemas.openxmlformats.org/officeDocument/2006/relationships/image" Target="../media/image116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0.png"/><Relationship Id="rId2" Type="http://schemas.openxmlformats.org/officeDocument/2006/relationships/image" Target="../media/image1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png"/><Relationship Id="rId5" Type="http://schemas.openxmlformats.org/officeDocument/2006/relationships/image" Target="../media/image1220.png"/><Relationship Id="rId4" Type="http://schemas.openxmlformats.org/officeDocument/2006/relationships/image" Target="../media/image12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0.png"/><Relationship Id="rId2" Type="http://schemas.openxmlformats.org/officeDocument/2006/relationships/image" Target="../media/image12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0.png"/><Relationship Id="rId7" Type="http://schemas.openxmlformats.org/officeDocument/2006/relationships/image" Target="../media/image140.png"/><Relationship Id="rId2" Type="http://schemas.openxmlformats.org/officeDocument/2006/relationships/image" Target="../media/image12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290.png"/><Relationship Id="rId4" Type="http://schemas.openxmlformats.org/officeDocument/2006/relationships/image" Target="../media/image12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48417" y="2707093"/>
            <a:ext cx="868276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6600" dirty="0">
                <a:ln w="1905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Sue Ellen Francisco 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Exercise 7E</a:t>
            </a:r>
            <a:endParaRPr lang="ja-JP" altLang="en-US" sz="6600" b="0" cap="none" spc="0" dirty="0">
              <a:ln w="19050">
                <a:solidFill>
                  <a:schemeClr val="tx1"/>
                </a:solidFill>
              </a:ln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  <a:latin typeface="Sue Ellen Francisco 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47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76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solve problems involving dynamics on an inclined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is held at rest on a rough plane inclined at an angle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to the horizontal,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is 0.75. If the coefficient of friction between the particle and the plane is 0.5, find the acceleration of the particle.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find the below values (based on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0.75) by drawing a right angled triangle and finding the hypotenuse (as in section 3D)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Sin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 (0.6)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Cos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 (0.8)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774223" y="1614854"/>
            <a:ext cx="30480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74223" y="3443654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22223" y="1614854"/>
            <a:ext cx="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69823" y="3291254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69823" y="3291254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317023" y="2986454"/>
            <a:ext cx="914400" cy="914400"/>
          </a:xfrm>
          <a:prstGeom prst="arc">
            <a:avLst>
              <a:gd name="adj1" fmla="val 19923494"/>
              <a:gd name="adj2" fmla="val 63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155223" y="321505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 rot="19705441">
            <a:off x="6372798" y="1816811"/>
            <a:ext cx="609600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 rot="19646070">
            <a:off x="6416479" y="1882663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rgbClr val="FFFF00"/>
                </a:solidFill>
                <a:latin typeface="Comic Sans MS" pitchFamily="66" charset="0"/>
              </a:rPr>
              <a:t>mkg</a:t>
            </a:r>
            <a:endParaRPr lang="en-GB" sz="1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805246" y="2242038"/>
            <a:ext cx="2" cy="11430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85792" y="2681653"/>
            <a:ext cx="3609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mg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08178" y="2244969"/>
            <a:ext cx="507022" cy="788377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778869" y="3021622"/>
            <a:ext cx="542195" cy="35462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263053" y="1644162"/>
            <a:ext cx="914400" cy="914400"/>
          </a:xfrm>
          <a:prstGeom prst="arc">
            <a:avLst>
              <a:gd name="adj1" fmla="val 3425780"/>
              <a:gd name="adj2" fmla="val 467740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793521" y="250580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7469" y="2394437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err="1">
                <a:latin typeface="Comic Sans MS" pitchFamily="66" charset="0"/>
              </a:rPr>
              <a:t>mgCos</a:t>
            </a:r>
            <a:r>
              <a:rPr lang="el-GR" sz="1050" dirty="0">
                <a:latin typeface="Comic Sans MS" pitchFamily="66" charset="0"/>
              </a:rPr>
              <a:t>θ</a:t>
            </a:r>
            <a:endParaRPr lang="en-GB" sz="1050" dirty="0"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84022" y="3153506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err="1">
                <a:latin typeface="Comic Sans MS" pitchFamily="66" charset="0"/>
              </a:rPr>
              <a:t>mgSin</a:t>
            </a:r>
            <a:r>
              <a:rPr lang="el-GR" sz="1050" dirty="0">
                <a:latin typeface="Comic Sans MS" pitchFamily="66" charset="0"/>
              </a:rPr>
              <a:t>θ</a:t>
            </a:r>
            <a:endParaRPr lang="en-GB" sz="1050" dirty="0"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>
            <a:stCxn id="15" idx="0"/>
          </p:cNvCxnSpPr>
          <p:nvPr/>
        </p:nvCxnSpPr>
        <p:spPr>
          <a:xfrm flipH="1" flipV="1">
            <a:off x="6248400" y="1377462"/>
            <a:ext cx="309496" cy="4731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75484" y="1137138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6930103" y="1503485"/>
            <a:ext cx="578528" cy="36768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8807" y="130712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5741376" y="1707049"/>
            <a:ext cx="453104" cy="28880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849814" y="1714499"/>
            <a:ext cx="348762" cy="22273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57204" y="1528104"/>
            <a:ext cx="265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86200" y="3657600"/>
            <a:ext cx="5002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need the normal reaction in order to find the maximum frictional force</a:t>
            </a:r>
          </a:p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 Resolve perpendicular to the plane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876800" y="44196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419600"/>
                <a:ext cx="922432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886200" y="4800600"/>
                <a:ext cx="23115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𝑚𝑔𝐶𝑜𝑠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θ</m:t>
                      </m:r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00600"/>
                <a:ext cx="2311595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76800" y="5181600"/>
                <a:ext cx="13706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𝑚𝑔𝐶𝑜𝑠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θ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181600"/>
                <a:ext cx="137069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6019800" y="4572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477000" y="4495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Resolve perpendicular to the plane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0198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400800" y="4953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We have to use ‘m’ for now as we do not know the mass…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876800" y="5562600"/>
                <a:ext cx="12059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=0.8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562600"/>
                <a:ext cx="1205908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6019800" y="5334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553200" y="54102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We know the value of Cos</a:t>
            </a:r>
            <a:r>
              <a:rPr lang="el-GR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θ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86600" y="2438400"/>
            <a:ext cx="558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0.8mg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943600" y="1143000"/>
            <a:ext cx="558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0.8mg</a:t>
            </a: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917B8BF5-2223-4604-AFE7-5E0CDA35F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311276A6-CA4E-43AE-91D7-CE6D8348771D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A819CCE7-0146-4436-9029-02729446A62B}"/>
                  </a:ext>
                </a:extLst>
              </p:cNvPr>
              <p:cNvSpPr txBox="1"/>
              <p:nvPr/>
            </p:nvSpPr>
            <p:spPr>
              <a:xfrm>
                <a:off x="6698203" y="4021583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(↖)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A819CCE7-0146-4436-9029-02729446A6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203" y="4021583"/>
                <a:ext cx="488532" cy="246221"/>
              </a:xfrm>
              <a:prstGeom prst="rect">
                <a:avLst/>
              </a:prstGeom>
              <a:blipFill>
                <a:blip r:embed="rId6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654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5" grpId="0" animBg="1"/>
      <p:bldP spid="16" grpId="0"/>
      <p:bldP spid="18" grpId="0"/>
      <p:bldP spid="25" grpId="0" animBg="1"/>
      <p:bldP spid="26" grpId="0"/>
      <p:bldP spid="27" grpId="0"/>
      <p:bldP spid="27" grpId="1"/>
      <p:bldP spid="27" grpId="2"/>
      <p:bldP spid="29" grpId="0"/>
      <p:bldP spid="32" grpId="0"/>
      <p:bldP spid="32" grpId="1"/>
      <p:bldP spid="32" grpId="2"/>
      <p:bldP spid="35" grpId="0"/>
      <p:bldP spid="41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/>
      <p:bldP spid="50" grpId="0"/>
      <p:bldP spid="51" grpId="0" animBg="1"/>
      <p:bldP spid="52" grpId="0"/>
      <p:bldP spid="53" grpId="0"/>
      <p:bldP spid="54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76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solve problems involving dynamics on an inclined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is held at rest on a rough plane inclined at an angle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to the horizontal,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is 0.75. If the coefficient of friction between the particle and the plane is 0.5, find the acceleration of the particle.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find the below values (based on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0.75) by drawing a right angled triangle and finding the hypotenuse (as in section 3D)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Sin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 (0.6)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Cos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 (0.8)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774223" y="1614854"/>
            <a:ext cx="30480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74223" y="3443654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22223" y="1614854"/>
            <a:ext cx="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69823" y="3291254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69823" y="3291254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317023" y="2986454"/>
            <a:ext cx="914400" cy="914400"/>
          </a:xfrm>
          <a:prstGeom prst="arc">
            <a:avLst>
              <a:gd name="adj1" fmla="val 19923494"/>
              <a:gd name="adj2" fmla="val 63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155223" y="321505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 rot="19705441">
            <a:off x="6372798" y="1816811"/>
            <a:ext cx="609600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 rot="19646070">
            <a:off x="6416479" y="1882663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rgbClr val="FFFF00"/>
                </a:solidFill>
                <a:latin typeface="Comic Sans MS" pitchFamily="66" charset="0"/>
              </a:rPr>
              <a:t>mkg</a:t>
            </a:r>
            <a:endParaRPr lang="en-GB" sz="1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805246" y="2242038"/>
            <a:ext cx="2" cy="11430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85792" y="2681653"/>
            <a:ext cx="3609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mg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08178" y="2244969"/>
            <a:ext cx="507022" cy="788377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778869" y="3021622"/>
            <a:ext cx="542195" cy="35462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263053" y="1644162"/>
            <a:ext cx="914400" cy="914400"/>
          </a:xfrm>
          <a:prstGeom prst="arc">
            <a:avLst>
              <a:gd name="adj1" fmla="val 3425780"/>
              <a:gd name="adj2" fmla="val 467740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793521" y="250580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84022" y="3153506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err="1">
                <a:latin typeface="Comic Sans MS" pitchFamily="66" charset="0"/>
              </a:rPr>
              <a:t>mgSin</a:t>
            </a:r>
            <a:r>
              <a:rPr lang="el-GR" sz="1050" dirty="0">
                <a:latin typeface="Comic Sans MS" pitchFamily="66" charset="0"/>
              </a:rPr>
              <a:t>θ</a:t>
            </a:r>
            <a:endParaRPr lang="en-GB" sz="1050" dirty="0"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>
            <a:stCxn id="15" idx="0"/>
          </p:cNvCxnSpPr>
          <p:nvPr/>
        </p:nvCxnSpPr>
        <p:spPr>
          <a:xfrm flipH="1" flipV="1">
            <a:off x="6248400" y="1377462"/>
            <a:ext cx="309496" cy="473194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930103" y="1503485"/>
            <a:ext cx="578528" cy="36768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8807" y="130712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5741376" y="1707049"/>
            <a:ext cx="453104" cy="28880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849814" y="1714499"/>
            <a:ext cx="348762" cy="22273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57204" y="1528104"/>
            <a:ext cx="265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6" name="Arc 45"/>
          <p:cNvSpPr/>
          <p:nvPr/>
        </p:nvSpPr>
        <p:spPr>
          <a:xfrm>
            <a:off x="6248400" y="4114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629400" y="4191000"/>
            <a:ext cx="1397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248400" y="4495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53200" y="45720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86600" y="2438400"/>
            <a:ext cx="558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0.8mg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43600" y="1143000"/>
            <a:ext cx="558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0.8mg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267200" y="388620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86200"/>
                <a:ext cx="1196545" cy="338554"/>
              </a:xfrm>
              <a:prstGeom prst="rect">
                <a:avLst/>
              </a:prstGeom>
              <a:blipFill rotWithShape="1">
                <a:blip r:embed="rId2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67200" y="4267200"/>
                <a:ext cx="21925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=(0.5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×0.8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𝑚𝑔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267200"/>
                <a:ext cx="2192523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67200" y="4648200"/>
                <a:ext cx="15162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0.4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48200"/>
                <a:ext cx="1516248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7467600" y="1295400"/>
            <a:ext cx="614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0.4mg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2F84AB10-932F-4C67-ACE9-201DAFE1F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コンテンツ プレースホルダー 2">
            <a:extLst>
              <a:ext uri="{FF2B5EF4-FFF2-40B4-BE49-F238E27FC236}">
                <a16:creationId xmlns:a16="http://schemas.microsoft.com/office/drawing/2014/main" id="{961B9C60-775A-41A8-A6CD-5521D9A30B9A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96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6" grpId="0" animBg="1"/>
      <p:bldP spid="47" grpId="0"/>
      <p:bldP spid="48" grpId="0" animBg="1"/>
      <p:bldP spid="49" grpId="0"/>
      <p:bldP spid="56" grpId="0"/>
      <p:bldP spid="57" grpId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76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solve problems involving dynamics on an inclined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is held at rest on a rough plane inclined at an angle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to the horizontal,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is 0.75. If the coefficient of friction between the particle and the plane is 0.5, find the acceleration of the particle.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find the below values (based on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0.75) by drawing a right angled triangle and finding the hypotenuse (as in section 3D)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Sin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 (0.6)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Cos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 (0.8)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774223" y="1614854"/>
            <a:ext cx="30480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74223" y="3443654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22223" y="1614854"/>
            <a:ext cx="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69823" y="3291254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69823" y="3291254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317023" y="2986454"/>
            <a:ext cx="914400" cy="914400"/>
          </a:xfrm>
          <a:prstGeom prst="arc">
            <a:avLst>
              <a:gd name="adj1" fmla="val 19923494"/>
              <a:gd name="adj2" fmla="val 63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155223" y="321505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 rot="19705441">
            <a:off x="6372798" y="1816811"/>
            <a:ext cx="609600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 rot="19646070">
            <a:off x="6416479" y="1882663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rgbClr val="FFFF00"/>
                </a:solidFill>
                <a:latin typeface="Comic Sans MS" pitchFamily="66" charset="0"/>
              </a:rPr>
              <a:t>mkg</a:t>
            </a:r>
            <a:endParaRPr lang="en-GB" sz="1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805246" y="2242038"/>
            <a:ext cx="2" cy="11430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85792" y="2681653"/>
            <a:ext cx="3609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mg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08178" y="2244969"/>
            <a:ext cx="507022" cy="788377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778869" y="3021622"/>
            <a:ext cx="542195" cy="35462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263053" y="1644162"/>
            <a:ext cx="914400" cy="914400"/>
          </a:xfrm>
          <a:prstGeom prst="arc">
            <a:avLst>
              <a:gd name="adj1" fmla="val 3425780"/>
              <a:gd name="adj2" fmla="val 467740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793521" y="250580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84022" y="3153506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err="1">
                <a:latin typeface="Comic Sans MS" pitchFamily="66" charset="0"/>
              </a:rPr>
              <a:t>mgSin</a:t>
            </a:r>
            <a:r>
              <a:rPr lang="el-GR" sz="1050" dirty="0">
                <a:latin typeface="Comic Sans MS" pitchFamily="66" charset="0"/>
              </a:rPr>
              <a:t>θ</a:t>
            </a:r>
            <a:endParaRPr lang="en-GB" sz="1050" dirty="0"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>
            <a:stCxn id="15" idx="0"/>
          </p:cNvCxnSpPr>
          <p:nvPr/>
        </p:nvCxnSpPr>
        <p:spPr>
          <a:xfrm flipH="1" flipV="1">
            <a:off x="6248400" y="1377462"/>
            <a:ext cx="309496" cy="473194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930103" y="1503485"/>
            <a:ext cx="578528" cy="36768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741376" y="1707049"/>
            <a:ext cx="453104" cy="28880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849814" y="1714499"/>
            <a:ext cx="348762" cy="22273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57204" y="1528104"/>
            <a:ext cx="265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086600" y="2438400"/>
            <a:ext cx="558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0.8mg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43600" y="1143000"/>
            <a:ext cx="558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0.8mg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467600" y="1295400"/>
            <a:ext cx="614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0.4mg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86200" y="3657600"/>
            <a:ext cx="5002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Now we have all the forces involved acting in the required directions, we can now calculate the acceleration of the particle…</a:t>
            </a:r>
          </a:p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Resolve parallel to the plane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34000" y="45720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572000"/>
                <a:ext cx="922432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019800" y="4800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477000" y="4648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and resolve parallel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62400" y="4953000"/>
                <a:ext cx="23043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𝑚𝑔𝑆𝑖𝑛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θ</m:t>
                      </m:r>
                      <m:r>
                        <a:rPr lang="en-GB" sz="1600" b="0" i="1" smtClean="0">
                          <a:latin typeface="Cambria Math"/>
                        </a:rPr>
                        <m:t>−0.4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953000"/>
                <a:ext cx="2304349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08231" y="5334000"/>
                <a:ext cx="17897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𝑔𝑆𝑖𝑛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θ</m:t>
                      </m:r>
                      <m:r>
                        <a:rPr lang="en-GB" sz="1600" b="0" i="1" smtClean="0">
                          <a:latin typeface="Cambria Math"/>
                        </a:rPr>
                        <m:t>−0.4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231" y="5334000"/>
                <a:ext cx="1789785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019800" y="5181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476999" y="5105400"/>
            <a:ext cx="2684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m’s cancel (meaning the mass does not affect the acceleration!)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52800" y="5715000"/>
                <a:ext cx="27540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(9.8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×0.6)</m:t>
                      </m:r>
                      <m:r>
                        <a:rPr lang="en-GB" sz="1600" b="0" i="1" smtClean="0">
                          <a:latin typeface="Cambria Math"/>
                        </a:rPr>
                        <m:t>−(0.4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9.8)=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715000"/>
                <a:ext cx="2754087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019800" y="5562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553200" y="5638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 a (remember, we know Sin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724400" y="6096000"/>
                <a:ext cx="19569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2.0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  (2</m:t>
                      </m:r>
                      <m:r>
                        <a:rPr lang="en-GB" sz="1600" b="0" i="1" smtClean="0">
                          <a:latin typeface="Cambria Math"/>
                        </a:rPr>
                        <m:t>𝑠𝑓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6096000"/>
                <a:ext cx="1956946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114800" y="5029200"/>
            <a:ext cx="1524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867400" y="5029200"/>
            <a:ext cx="1524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334000" y="5029200"/>
            <a:ext cx="1524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タイトル 1">
            <a:extLst>
              <a:ext uri="{FF2B5EF4-FFF2-40B4-BE49-F238E27FC236}">
                <a16:creationId xmlns:a16="http://schemas.microsoft.com/office/drawing/2014/main" id="{FA85CB9E-26CE-492F-A763-3825AB1A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コンテンツ プレースホルダー 2">
            <a:extLst>
              <a:ext uri="{FF2B5EF4-FFF2-40B4-BE49-F238E27FC236}">
                <a16:creationId xmlns:a16="http://schemas.microsoft.com/office/drawing/2014/main" id="{E5D5942B-6595-4CC1-972B-1BAC10E7B50F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57874908-4DC2-462F-A4CB-60AF63BD8F58}"/>
                  </a:ext>
                </a:extLst>
              </p:cNvPr>
              <p:cNvSpPr txBox="1"/>
              <p:nvPr/>
            </p:nvSpPr>
            <p:spPr>
              <a:xfrm>
                <a:off x="6245439" y="4101485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(↗)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57874908-4DC2-462F-A4CB-60AF63BD8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439" y="4101485"/>
                <a:ext cx="488532" cy="246221"/>
              </a:xfrm>
              <a:prstGeom prst="rect">
                <a:avLst/>
              </a:prstGeom>
              <a:blipFill>
                <a:blip r:embed="rId7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626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1" grpId="0"/>
      <p:bldP spid="59" grpId="0"/>
      <p:bldP spid="39" grpId="0"/>
      <p:bldP spid="40" grpId="0" animBg="1"/>
      <p:bldP spid="42" grpId="0"/>
      <p:bldP spid="43" grpId="0"/>
      <p:bldP spid="44" grpId="0"/>
      <p:bldP spid="45" grpId="0" animBg="1"/>
      <p:bldP spid="50" grpId="0"/>
      <p:bldP spid="51" grpId="0"/>
      <p:bldP spid="52" grpId="0" animBg="1"/>
      <p:bldP spid="53" grpId="0"/>
      <p:bldP spid="60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Arrow Connector 48"/>
          <p:cNvCxnSpPr/>
          <p:nvPr/>
        </p:nvCxnSpPr>
        <p:spPr>
          <a:xfrm flipV="1">
            <a:off x="5310909" y="2202873"/>
            <a:ext cx="1112982" cy="66963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76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solve problems involving dynamics on an inclined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mass of 4kg is pushed up a plane by a horizontal force of magnitude 25N. The plane is inclined to the horizontal at 10° and the particle accelerates at 2.5ms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. Calculate the coefficient of friction between the box and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In this type of question you should proceed as if you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did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have the coefficient of friction. You will end up with an equation where you can solve for µ.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774223" y="1614854"/>
            <a:ext cx="30480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74223" y="3443654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22223" y="1614854"/>
            <a:ext cx="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69823" y="3291254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69823" y="3291254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317023" y="2986454"/>
            <a:ext cx="914400" cy="914400"/>
          </a:xfrm>
          <a:prstGeom prst="arc">
            <a:avLst>
              <a:gd name="adj1" fmla="val 19754290"/>
              <a:gd name="adj2" fmla="val 63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170715" y="3178629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10°</a:t>
            </a:r>
          </a:p>
        </p:txBody>
      </p:sp>
      <p:sp>
        <p:nvSpPr>
          <p:cNvPr id="12" name="Rectangle 11"/>
          <p:cNvSpPr/>
          <p:nvPr/>
        </p:nvSpPr>
        <p:spPr>
          <a:xfrm rot="19705441">
            <a:off x="6372798" y="1816811"/>
            <a:ext cx="609600" cy="457200"/>
          </a:xfrm>
          <a:prstGeom prst="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9646070">
            <a:off x="6416479" y="1882663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4kg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805246" y="2242038"/>
            <a:ext cx="2" cy="11430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85792" y="2681653"/>
            <a:ext cx="3385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4g</a:t>
            </a:r>
          </a:p>
        </p:txBody>
      </p:sp>
      <p:sp>
        <p:nvSpPr>
          <p:cNvPr id="18" name="Arc 17"/>
          <p:cNvSpPr/>
          <p:nvPr/>
        </p:nvSpPr>
        <p:spPr>
          <a:xfrm>
            <a:off x="6263053" y="1644162"/>
            <a:ext cx="914400" cy="914400"/>
          </a:xfrm>
          <a:prstGeom prst="arc">
            <a:avLst>
              <a:gd name="adj1" fmla="val 3425780"/>
              <a:gd name="adj2" fmla="val 467740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738103" y="2570462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10°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802584" y="2237509"/>
            <a:ext cx="549561" cy="856673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788729" y="3075709"/>
            <a:ext cx="554180" cy="29556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007646" y="2418417"/>
            <a:ext cx="6992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4gCos10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47609" y="3171180"/>
            <a:ext cx="6832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4gSin10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6216073" y="1320800"/>
            <a:ext cx="337127" cy="521856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208701" y="1099129"/>
            <a:ext cx="265990" cy="280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4904508" y="2212109"/>
            <a:ext cx="1528619" cy="461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909126" y="2202873"/>
            <a:ext cx="420256" cy="6604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68191" y="1942745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25N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742265" y="2224455"/>
            <a:ext cx="3818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10°</a:t>
            </a:r>
          </a:p>
        </p:txBody>
      </p:sp>
      <p:sp>
        <p:nvSpPr>
          <p:cNvPr id="55" name="Arc 54"/>
          <p:cNvSpPr/>
          <p:nvPr/>
        </p:nvSpPr>
        <p:spPr>
          <a:xfrm>
            <a:off x="6011896" y="1725691"/>
            <a:ext cx="914400" cy="914400"/>
          </a:xfrm>
          <a:prstGeom prst="arc">
            <a:avLst>
              <a:gd name="adj1" fmla="val 8915785"/>
              <a:gd name="adj2" fmla="val 1056281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430700" y="2473836"/>
            <a:ext cx="6928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25Sin10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58394" y="2423036"/>
            <a:ext cx="7088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25Cos10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6922656" y="1542472"/>
            <a:ext cx="586508" cy="36483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478701" y="1325421"/>
            <a:ext cx="265990" cy="280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6784233" y="1180906"/>
            <a:ext cx="453104" cy="28880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780137" y="1239522"/>
            <a:ext cx="348762" cy="22273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610908" y="969305"/>
            <a:ext cx="824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2.5ms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10000" y="3657600"/>
            <a:ext cx="533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We need to split the forces into parallel and perpendicular components…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810000" y="39624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we can resolve perpendicular to find the normal reaction, and hence, the maximum frictional resistance created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10000" y="4495800"/>
            <a:ext cx="2841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Resolve perpendicular to the plane…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410200" y="4800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006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63246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858000" y="4876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 and resolve perpendicular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635829" y="5181600"/>
                <a:ext cx="290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−25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10−4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10=(4×0)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29" y="5181600"/>
                <a:ext cx="2907847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410200" y="5562600"/>
                <a:ext cx="21391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=25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10+4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562600"/>
                <a:ext cx="2139175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7293428" y="5366658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7794171" y="5421085"/>
            <a:ext cx="1186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Rearrange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421086" y="5998029"/>
                <a:ext cx="13877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=43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086" y="5998029"/>
                <a:ext cx="1387752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78"/>
          <p:cNvSpPr/>
          <p:nvPr/>
        </p:nvSpPr>
        <p:spPr>
          <a:xfrm>
            <a:off x="7304314" y="5747658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7674428" y="5812969"/>
            <a:ext cx="1186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72200" y="1066800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43N</a:t>
            </a:r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4789714" y="2229280"/>
            <a:ext cx="1985814" cy="11888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タイトル 1">
            <a:extLst>
              <a:ext uri="{FF2B5EF4-FFF2-40B4-BE49-F238E27FC236}">
                <a16:creationId xmlns:a16="http://schemas.microsoft.com/office/drawing/2014/main" id="{ACC10415-1610-4586-9FCB-CD64571F5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4" name="コンテンツ プレースホルダー 2">
            <a:extLst>
              <a:ext uri="{FF2B5EF4-FFF2-40B4-BE49-F238E27FC236}">
                <a16:creationId xmlns:a16="http://schemas.microsoft.com/office/drawing/2014/main" id="{63B5930C-568D-4612-97B0-4642DB30F06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B5402313-F6E3-4B01-BCB0-300654837B2B}"/>
                  </a:ext>
                </a:extLst>
              </p:cNvPr>
              <p:cNvSpPr txBox="1"/>
              <p:nvPr/>
            </p:nvSpPr>
            <p:spPr>
              <a:xfrm>
                <a:off x="6538405" y="4500977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(↖)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B5402313-F6E3-4B01-BCB0-300654837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405" y="4500977"/>
                <a:ext cx="488532" cy="246221"/>
              </a:xfrm>
              <a:prstGeom prst="rect">
                <a:avLst/>
              </a:prstGeom>
              <a:blipFill>
                <a:blip r:embed="rId6"/>
                <a:stretch>
                  <a:fillRect l="-10000" r="-1375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628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  <p:bldP spid="15" grpId="0"/>
      <p:bldP spid="18" grpId="0" animBg="1"/>
      <p:bldP spid="19" grpId="0"/>
      <p:bldP spid="35" grpId="0"/>
      <p:bldP spid="35" grpId="1"/>
      <p:bldP spid="36" grpId="0"/>
      <p:bldP spid="44" grpId="0"/>
      <p:bldP spid="44" grpId="1"/>
      <p:bldP spid="44" grpId="2"/>
      <p:bldP spid="53" grpId="0"/>
      <p:bldP spid="54" grpId="0"/>
      <p:bldP spid="55" grpId="0" animBg="1"/>
      <p:bldP spid="56" grpId="0"/>
      <p:bldP spid="56" grpId="1"/>
      <p:bldP spid="57" grpId="0"/>
      <p:bldP spid="60" grpId="0"/>
      <p:bldP spid="63" grpId="0"/>
      <p:bldP spid="68" grpId="0"/>
      <p:bldP spid="69" grpId="0"/>
      <p:bldP spid="70" grpId="0"/>
      <p:bldP spid="71" grpId="0"/>
      <p:bldP spid="72" grpId="0" animBg="1"/>
      <p:bldP spid="73" grpId="0"/>
      <p:bldP spid="74" grpId="0"/>
      <p:bldP spid="75" grpId="0"/>
      <p:bldP spid="76" grpId="0" animBg="1"/>
      <p:bldP spid="77" grpId="0"/>
      <p:bldP spid="78" grpId="0"/>
      <p:bldP spid="79" grpId="0" animBg="1"/>
      <p:bldP spid="80" grpId="0"/>
      <p:bldP spid="81" grpId="0"/>
      <p:bldP spid="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Arrow Connector 48"/>
          <p:cNvCxnSpPr/>
          <p:nvPr/>
        </p:nvCxnSpPr>
        <p:spPr>
          <a:xfrm flipV="1">
            <a:off x="5310909" y="2202873"/>
            <a:ext cx="1112982" cy="66963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76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solve problems involving dynamics on an inclined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mass of 4kg is pushed up a plane by a horizontal force of magnitude 25N. The plane is inclined to the horizontal at 10° and the particle accelerates at 2.5ms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. Calculate the coefficient of friction between the box and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In this type of question you should proceed as if you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did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have the coefficient of friction. You will end up with an equation where you can solve for µ.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774223" y="1614854"/>
            <a:ext cx="30480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74223" y="3443654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22223" y="1614854"/>
            <a:ext cx="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69823" y="3291254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69823" y="3291254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317023" y="2986454"/>
            <a:ext cx="914400" cy="914400"/>
          </a:xfrm>
          <a:prstGeom prst="arc">
            <a:avLst>
              <a:gd name="adj1" fmla="val 19754290"/>
              <a:gd name="adj2" fmla="val 63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170715" y="3178629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10°</a:t>
            </a:r>
          </a:p>
        </p:txBody>
      </p:sp>
      <p:sp>
        <p:nvSpPr>
          <p:cNvPr id="12" name="Rectangle 11"/>
          <p:cNvSpPr/>
          <p:nvPr/>
        </p:nvSpPr>
        <p:spPr>
          <a:xfrm rot="19705441">
            <a:off x="6372798" y="1816811"/>
            <a:ext cx="609600" cy="457200"/>
          </a:xfrm>
          <a:prstGeom prst="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9646070">
            <a:off x="6416479" y="1882663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4kg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805246" y="2242038"/>
            <a:ext cx="2" cy="11430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85792" y="2681653"/>
            <a:ext cx="3385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4g</a:t>
            </a:r>
          </a:p>
        </p:txBody>
      </p:sp>
      <p:sp>
        <p:nvSpPr>
          <p:cNvPr id="18" name="Arc 17"/>
          <p:cNvSpPr/>
          <p:nvPr/>
        </p:nvSpPr>
        <p:spPr>
          <a:xfrm>
            <a:off x="6263053" y="1644162"/>
            <a:ext cx="914400" cy="914400"/>
          </a:xfrm>
          <a:prstGeom prst="arc">
            <a:avLst>
              <a:gd name="adj1" fmla="val 3425780"/>
              <a:gd name="adj2" fmla="val 467740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738103" y="2570462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10°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802584" y="2237509"/>
            <a:ext cx="549561" cy="85667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788729" y="3075709"/>
            <a:ext cx="554180" cy="29556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007646" y="2418417"/>
            <a:ext cx="6992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4gCos10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47609" y="3171180"/>
            <a:ext cx="6832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4gSin10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6216073" y="1320800"/>
            <a:ext cx="337127" cy="52185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904508" y="2212109"/>
            <a:ext cx="1528619" cy="461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909126" y="2202873"/>
            <a:ext cx="420256" cy="66040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68191" y="1942745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25N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742265" y="2224455"/>
            <a:ext cx="3818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10°</a:t>
            </a:r>
          </a:p>
        </p:txBody>
      </p:sp>
      <p:sp>
        <p:nvSpPr>
          <p:cNvPr id="55" name="Arc 54"/>
          <p:cNvSpPr/>
          <p:nvPr/>
        </p:nvSpPr>
        <p:spPr>
          <a:xfrm>
            <a:off x="6011896" y="1725691"/>
            <a:ext cx="914400" cy="914400"/>
          </a:xfrm>
          <a:prstGeom prst="arc">
            <a:avLst>
              <a:gd name="adj1" fmla="val 8915785"/>
              <a:gd name="adj2" fmla="val 1056281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430700" y="2473836"/>
            <a:ext cx="6928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25Sin10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58394" y="2423036"/>
            <a:ext cx="7088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25Cos10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6922656" y="1542472"/>
            <a:ext cx="586508" cy="36483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478701" y="1325421"/>
            <a:ext cx="265990" cy="280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6784233" y="1180906"/>
            <a:ext cx="453104" cy="28880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780137" y="1239522"/>
            <a:ext cx="348762" cy="22273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610908" y="969305"/>
            <a:ext cx="824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2.5ms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10000" y="36576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we can find the maximum frictional force created between the surfaces…</a:t>
            </a:r>
          </a:p>
        </p:txBody>
      </p:sp>
      <p:sp>
        <p:nvSpPr>
          <p:cNvPr id="72" name="Arc 71"/>
          <p:cNvSpPr/>
          <p:nvPr/>
        </p:nvSpPr>
        <p:spPr>
          <a:xfrm>
            <a:off x="5029200" y="4343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410200" y="42672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(remember to use exact values, not rounded ones)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72200" y="1066800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43N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10000" y="4191000"/>
                <a:ext cx="10674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1067472" cy="307777"/>
              </a:xfrm>
              <a:prstGeom prst="rect">
                <a:avLst/>
              </a:prstGeom>
              <a:blipFill rotWithShape="1"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10000" y="4572000"/>
                <a:ext cx="15090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×43</m:t>
                          </m:r>
                        </m:e>
                      </m:d>
                    </m:oMath>
                  </m:oMathPara>
                </a14:m>
                <a:endParaRPr lang="en-GB" sz="1400" b="0" dirty="0">
                  <a:ea typeface="Cambria Math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572000"/>
                <a:ext cx="1509003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10000" y="4953000"/>
                <a:ext cx="1151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43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b="0" dirty="0">
                  <a:ea typeface="Cambria Math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953000"/>
                <a:ext cx="115198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5029200" y="4724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486400" y="48006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Leave in terms of µ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67600" y="1295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43µ</a:t>
            </a: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07671F50-0127-4421-8561-B9C9B04B8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1" name="コンテンツ プレースホルダー 2">
            <a:extLst>
              <a:ext uri="{FF2B5EF4-FFF2-40B4-BE49-F238E27FC236}">
                <a16:creationId xmlns:a16="http://schemas.microsoft.com/office/drawing/2014/main" id="{BA57FC78-6775-4F21-A850-A4EF24C7EFC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41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8" grpId="0"/>
      <p:bldP spid="72" grpId="0" animBg="1"/>
      <p:bldP spid="73" grpId="0"/>
      <p:bldP spid="52" grpId="0"/>
      <p:bldP spid="59" grpId="0"/>
      <p:bldP spid="64" grpId="0"/>
      <p:bldP spid="65" grpId="0" animBg="1"/>
      <p:bldP spid="66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Arrow Connector 48"/>
          <p:cNvCxnSpPr/>
          <p:nvPr/>
        </p:nvCxnSpPr>
        <p:spPr>
          <a:xfrm flipV="1">
            <a:off x="5310909" y="2202873"/>
            <a:ext cx="1112982" cy="66963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76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solve problems involving dynamics on an inclined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mass of 4kg is pushed up a plane by a horizontal force of magnitude 25N. The plane is inclined to the horizontal at 10° and the particle accelerates at 2.5ms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. Calculate the coefficient of friction between the box and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In this type of question you should proceed as if you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did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have the coefficient of friction. You will end up with an equation where you can solve for µ.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774223" y="1614854"/>
            <a:ext cx="30480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74223" y="3443654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822223" y="1614854"/>
            <a:ext cx="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69823" y="3291254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69823" y="3291254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4317023" y="2986454"/>
            <a:ext cx="914400" cy="914400"/>
          </a:xfrm>
          <a:prstGeom prst="arc">
            <a:avLst>
              <a:gd name="adj1" fmla="val 19754290"/>
              <a:gd name="adj2" fmla="val 63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170715" y="3178629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10°</a:t>
            </a:r>
          </a:p>
        </p:txBody>
      </p:sp>
      <p:sp>
        <p:nvSpPr>
          <p:cNvPr id="12" name="Rectangle 11"/>
          <p:cNvSpPr/>
          <p:nvPr/>
        </p:nvSpPr>
        <p:spPr>
          <a:xfrm rot="19705441">
            <a:off x="6372798" y="1816811"/>
            <a:ext cx="609600" cy="457200"/>
          </a:xfrm>
          <a:prstGeom prst="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9646070">
            <a:off x="6416479" y="1882663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4kg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805246" y="2242038"/>
            <a:ext cx="2" cy="11430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85792" y="2681653"/>
            <a:ext cx="3385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4g</a:t>
            </a:r>
          </a:p>
        </p:txBody>
      </p:sp>
      <p:sp>
        <p:nvSpPr>
          <p:cNvPr id="18" name="Arc 17"/>
          <p:cNvSpPr/>
          <p:nvPr/>
        </p:nvSpPr>
        <p:spPr>
          <a:xfrm>
            <a:off x="6263053" y="1644162"/>
            <a:ext cx="914400" cy="914400"/>
          </a:xfrm>
          <a:prstGeom prst="arc">
            <a:avLst>
              <a:gd name="adj1" fmla="val 3425780"/>
              <a:gd name="adj2" fmla="val 467740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738103" y="2570462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10°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802584" y="2237509"/>
            <a:ext cx="549561" cy="85667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788729" y="3075709"/>
            <a:ext cx="554180" cy="29556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007646" y="2418417"/>
            <a:ext cx="6992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4gCos10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47609" y="3171180"/>
            <a:ext cx="6832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4gSin10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6216073" y="1320800"/>
            <a:ext cx="337127" cy="521856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904508" y="2212109"/>
            <a:ext cx="1528619" cy="461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909126" y="2202873"/>
            <a:ext cx="420256" cy="66040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68191" y="1942745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25N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742265" y="2224455"/>
            <a:ext cx="3818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10°</a:t>
            </a:r>
          </a:p>
        </p:txBody>
      </p:sp>
      <p:sp>
        <p:nvSpPr>
          <p:cNvPr id="55" name="Arc 54"/>
          <p:cNvSpPr/>
          <p:nvPr/>
        </p:nvSpPr>
        <p:spPr>
          <a:xfrm>
            <a:off x="6011896" y="1725691"/>
            <a:ext cx="914400" cy="914400"/>
          </a:xfrm>
          <a:prstGeom prst="arc">
            <a:avLst>
              <a:gd name="adj1" fmla="val 8915785"/>
              <a:gd name="adj2" fmla="val 1056281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430700" y="2473836"/>
            <a:ext cx="6928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25Sin10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158394" y="2423036"/>
            <a:ext cx="7088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25Cos10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6922656" y="1542472"/>
            <a:ext cx="586508" cy="36483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6784233" y="1180906"/>
            <a:ext cx="453104" cy="28880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780137" y="1239522"/>
            <a:ext cx="348762" cy="22273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610908" y="969305"/>
            <a:ext cx="824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2.5ms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988466" y="36576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we have all the forces acting perpendicular to the plane, we can find the value of µ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172200" y="1066800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0000FF"/>
                </a:solidFill>
                <a:latin typeface="Comic Sans MS" pitchFamily="66" charset="0"/>
              </a:rPr>
              <a:t>43N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467600" y="1295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43µ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88466" y="41148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Resolve parallel to the plane…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912266" y="44958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266" y="44958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807866" y="4648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265066" y="4572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and resolve parallel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912266" y="4876800"/>
                <a:ext cx="32263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25</m:t>
                      </m:r>
                      <m:r>
                        <a:rPr lang="en-GB" sz="1400" b="0" i="1" smtClean="0">
                          <a:latin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</a:rPr>
                        <m:t>10−43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10=(4×2.5)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266" y="4876800"/>
                <a:ext cx="3226396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531266" y="5257800"/>
                <a:ext cx="32263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25</m:t>
                      </m:r>
                      <m:r>
                        <a:rPr lang="en-GB" sz="1400" b="0" i="1" smtClean="0">
                          <a:latin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</a:rPr>
                        <m:t>10−4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10−(4×2.5)=43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266" y="5257800"/>
                <a:ext cx="3226396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6807866" y="5029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229437" y="5638800"/>
                <a:ext cx="15057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7.8131…=43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437" y="5638800"/>
                <a:ext cx="1505797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6807866" y="5410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610437" y="6019800"/>
                <a:ext cx="8967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0.18=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437" y="6019800"/>
                <a:ext cx="89678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6818752" y="5802086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7319494" y="5094515"/>
            <a:ext cx="1698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Rearrange to find µ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319493" y="5464630"/>
            <a:ext cx="1382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Solve exactly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330379" y="5769430"/>
            <a:ext cx="1654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Remember to use exact values!!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タイトル 1">
            <a:extLst>
              <a:ext uri="{FF2B5EF4-FFF2-40B4-BE49-F238E27FC236}">
                <a16:creationId xmlns:a16="http://schemas.microsoft.com/office/drawing/2014/main" id="{B0FFAD94-0FB7-4D1C-89AE-E565EB07F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コンテンツ プレースホルダー 2">
            <a:extLst>
              <a:ext uri="{FF2B5EF4-FFF2-40B4-BE49-F238E27FC236}">
                <a16:creationId xmlns:a16="http://schemas.microsoft.com/office/drawing/2014/main" id="{F586B4A2-DD9B-4AB2-BDDC-EA41FEB582B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64BE5A5A-2BD4-4A16-9D78-F9325E2689D5}"/>
                  </a:ext>
                </a:extLst>
              </p:cNvPr>
              <p:cNvSpPr txBox="1"/>
              <p:nvPr/>
            </p:nvSpPr>
            <p:spPr>
              <a:xfrm>
                <a:off x="6218806" y="4128118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(↗)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64BE5A5A-2BD4-4A16-9D78-F9325E268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806" y="4128118"/>
                <a:ext cx="488532" cy="246221"/>
              </a:xfrm>
              <a:prstGeom prst="rect">
                <a:avLst/>
              </a:prstGeom>
              <a:blipFill>
                <a:blip r:embed="rId7"/>
                <a:stretch>
                  <a:fillRect l="-8750" r="-150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336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7" grpId="0"/>
      <p:bldP spid="63" grpId="0"/>
      <p:bldP spid="68" grpId="0"/>
      <p:bldP spid="67" grpId="0"/>
      <p:bldP spid="46" grpId="0"/>
      <p:bldP spid="48" grpId="0"/>
      <p:bldP spid="50" grpId="0" animBg="1"/>
      <p:bldP spid="51" grpId="0"/>
      <p:bldP spid="69" grpId="0"/>
      <p:bldP spid="70" grpId="0"/>
      <p:bldP spid="71" grpId="0" animBg="1"/>
      <p:bldP spid="74" grpId="0"/>
      <p:bldP spid="75" grpId="0" animBg="1"/>
      <p:bldP spid="76" grpId="0"/>
      <p:bldP spid="77" grpId="0" animBg="1"/>
      <p:bldP spid="78" grpId="0"/>
      <p:bldP spid="79" grpId="0"/>
      <p:bldP spid="80" grpId="0"/>
      <p:bldP spid="7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2D1D6F-F025-4929-BAC1-29D4663D9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DF5FD8-2A13-446B-AEF2-0F21E321FE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C15527-4FAC-40A4-9A83-2CAC711E6E17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1136</Words>
  <Application>Microsoft Office PowerPoint</Application>
  <PresentationFormat>On-screen Show (4:3)</PresentationFormat>
  <Paragraphs>181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Sue Ellen Francisco </vt:lpstr>
      <vt:lpstr>Wingdings</vt:lpstr>
      <vt:lpstr>Office テーマ</vt:lpstr>
      <vt:lpstr>PowerPoint Presentation</vt:lpstr>
      <vt:lpstr>Applications of Forces</vt:lpstr>
      <vt:lpstr>Applications of Forces</vt:lpstr>
      <vt:lpstr>Applications of Forces</vt:lpstr>
      <vt:lpstr>Applications of Forces</vt:lpstr>
      <vt:lpstr>Applications of Forces</vt:lpstr>
      <vt:lpstr>Applications of Forces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53</cp:revision>
  <dcterms:created xsi:type="dcterms:W3CDTF">2018-06-16T01:40:49Z</dcterms:created>
  <dcterms:modified xsi:type="dcterms:W3CDTF">2020-12-21T22:09:37Z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