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4" r:id="rId5"/>
    <p:sldId id="291" r:id="rId6"/>
    <p:sldId id="292" r:id="rId7"/>
    <p:sldId id="293" r:id="rId8"/>
    <p:sldId id="294" r:id="rId9"/>
    <p:sldId id="295" r:id="rId10"/>
    <p:sldId id="296" r:id="rId11"/>
    <p:sldId id="29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7" autoAdjust="0"/>
  </p:normalViewPr>
  <p:slideViewPr>
    <p:cSldViewPr snapToGrid="0">
      <p:cViewPr varScale="1">
        <p:scale>
          <a:sx n="69" d="100"/>
          <a:sy n="69" d="100"/>
        </p:scale>
        <p:origin x="11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DDDB4-0AC1-496B-AA93-203801B6EF00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FA5C6-CF0B-4F17-A101-65DFB65EC8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0.png"/><Relationship Id="rId3" Type="http://schemas.openxmlformats.org/officeDocument/2006/relationships/image" Target="../media/image1.jpeg"/><Relationship Id="rId7" Type="http://schemas.openxmlformats.org/officeDocument/2006/relationships/image" Target="../media/image660.png"/><Relationship Id="rId12" Type="http://schemas.openxmlformats.org/officeDocument/2006/relationships/image" Target="../media/image13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50.png"/><Relationship Id="rId11" Type="http://schemas.openxmlformats.org/officeDocument/2006/relationships/image" Target="../media/image700.png"/><Relationship Id="rId5" Type="http://schemas.openxmlformats.org/officeDocument/2006/relationships/image" Target="../media/image640.png"/><Relationship Id="rId10" Type="http://schemas.openxmlformats.org/officeDocument/2006/relationships/image" Target="../media/image690.png"/><Relationship Id="rId9" Type="http://schemas.openxmlformats.org/officeDocument/2006/relationships/image" Target="../media/image68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0.png"/><Relationship Id="rId13" Type="http://schemas.openxmlformats.org/officeDocument/2006/relationships/image" Target="../media/image134.png"/><Relationship Id="rId3" Type="http://schemas.openxmlformats.org/officeDocument/2006/relationships/image" Target="../media/image1.jpeg"/><Relationship Id="rId7" Type="http://schemas.openxmlformats.org/officeDocument/2006/relationships/image" Target="../media/image730.png"/><Relationship Id="rId12" Type="http://schemas.openxmlformats.org/officeDocument/2006/relationships/image" Target="../media/image6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720.png"/><Relationship Id="rId11" Type="http://schemas.openxmlformats.org/officeDocument/2006/relationships/image" Target="../media/image131.png"/><Relationship Id="rId10" Type="http://schemas.openxmlformats.org/officeDocument/2006/relationships/image" Target="../media/image133.png"/><Relationship Id="rId9" Type="http://schemas.openxmlformats.org/officeDocument/2006/relationships/image" Target="../media/image13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0.png"/><Relationship Id="rId13" Type="http://schemas.openxmlformats.org/officeDocument/2006/relationships/image" Target="../media/image133.png"/><Relationship Id="rId3" Type="http://schemas.openxmlformats.org/officeDocument/2006/relationships/image" Target="../media/image1.jpeg"/><Relationship Id="rId12" Type="http://schemas.openxmlformats.org/officeDocument/2006/relationships/image" Target="../media/image13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11" Type="http://schemas.openxmlformats.org/officeDocument/2006/relationships/image" Target="../media/image801.png"/><Relationship Id="rId10" Type="http://schemas.openxmlformats.org/officeDocument/2006/relationships/image" Target="../media/image790.png"/><Relationship Id="rId9" Type="http://schemas.openxmlformats.org/officeDocument/2006/relationships/image" Target="../media/image780.png"/><Relationship Id="rId14" Type="http://schemas.openxmlformats.org/officeDocument/2006/relationships/image" Target="../media/image1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0.png"/><Relationship Id="rId13" Type="http://schemas.openxmlformats.org/officeDocument/2006/relationships/image" Target="../media/image900.png"/><Relationship Id="rId7" Type="http://schemas.openxmlformats.org/officeDocument/2006/relationships/image" Target="../media/image841.png"/><Relationship Id="rId12" Type="http://schemas.openxmlformats.org/officeDocument/2006/relationships/image" Target="../media/image89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830.png"/><Relationship Id="rId11" Type="http://schemas.openxmlformats.org/officeDocument/2006/relationships/image" Target="../media/image880.png"/><Relationship Id="rId5" Type="http://schemas.openxmlformats.org/officeDocument/2006/relationships/image" Target="../media/image820.png"/><Relationship Id="rId15" Type="http://schemas.openxmlformats.org/officeDocument/2006/relationships/image" Target="../media/image920.png"/><Relationship Id="rId10" Type="http://schemas.openxmlformats.org/officeDocument/2006/relationships/image" Target="../media/image870.png"/><Relationship Id="rId4" Type="http://schemas.openxmlformats.org/officeDocument/2006/relationships/image" Target="../media/image810.png"/><Relationship Id="rId9" Type="http://schemas.openxmlformats.org/officeDocument/2006/relationships/image" Target="../media/image860.png"/><Relationship Id="rId14" Type="http://schemas.openxmlformats.org/officeDocument/2006/relationships/image" Target="../media/image9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7" Type="http://schemas.openxmlformats.org/officeDocument/2006/relationships/image" Target="../media/image96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950.png"/><Relationship Id="rId5" Type="http://schemas.openxmlformats.org/officeDocument/2006/relationships/image" Target="../media/image941.png"/><Relationship Id="rId4" Type="http://schemas.openxmlformats.org/officeDocument/2006/relationships/image" Target="../media/image9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0.png"/><Relationship Id="rId7" Type="http://schemas.openxmlformats.org/officeDocument/2006/relationships/image" Target="../media/image9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960.png"/><Relationship Id="rId5" Type="http://schemas.openxmlformats.org/officeDocument/2006/relationships/image" Target="../media/image970.png"/><Relationship Id="rId4" Type="http://schemas.openxmlformats.org/officeDocument/2006/relationships/image" Target="../media/image930.png"/><Relationship Id="rId9" Type="http://schemas.openxmlformats.org/officeDocument/2006/relationships/image" Target="../media/image13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0.png"/><Relationship Id="rId7" Type="http://schemas.openxmlformats.org/officeDocument/2006/relationships/image" Target="../media/image100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990.png"/><Relationship Id="rId11" Type="http://schemas.openxmlformats.org/officeDocument/2006/relationships/image" Target="../media/image1041.png"/><Relationship Id="rId5" Type="http://schemas.openxmlformats.org/officeDocument/2006/relationships/image" Target="../media/image960.png"/><Relationship Id="rId10" Type="http://schemas.openxmlformats.org/officeDocument/2006/relationships/image" Target="../media/image1030.png"/><Relationship Id="rId4" Type="http://schemas.openxmlformats.org/officeDocument/2006/relationships/image" Target="../media/image930.png"/><Relationship Id="rId9" Type="http://schemas.openxmlformats.org/officeDocument/2006/relationships/image" Target="../media/image10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94716" y="2707093"/>
            <a:ext cx="879016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6600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Sue Ellen Francisco 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Exercise 7D</a:t>
            </a:r>
            <a:endParaRPr lang="ja-JP" altLang="en-US" sz="6600" b="0" cap="none" spc="0" dirty="0">
              <a:ln w="19050">
                <a:solidFill>
                  <a:schemeClr val="tx1"/>
                </a:solidFill>
              </a:ln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  <a:latin typeface="Sue Ellen Francisco 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66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 rot="3579843">
            <a:off x="6433255" y="2390880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15°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87369" y="2540311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40gSin15</a:t>
            </a:r>
          </a:p>
        </p:txBody>
      </p:sp>
      <p:sp>
        <p:nvSpPr>
          <p:cNvPr id="32" name="Arc 31"/>
          <p:cNvSpPr/>
          <p:nvPr/>
        </p:nvSpPr>
        <p:spPr>
          <a:xfrm>
            <a:off x="4893546" y="2296048"/>
            <a:ext cx="914400" cy="914400"/>
          </a:xfrm>
          <a:prstGeom prst="arc">
            <a:avLst>
              <a:gd name="adj1" fmla="val 20650300"/>
              <a:gd name="adj2" fmla="val 61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rigid bodies resting in limiting equilibrium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 body is on the point of moving it is said to be in limiting equilibrium. In this case, the frictional force takes its maximum value, µR, where µ is the coefficient of friction and R is the normal reaction.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rod AB of mass 40kg and length 10m rests with the end A on rough horizontal ground. The rod rests against a smooth peg C where AC = 8m. The rod is in limiting equilibrium at an angle of 15° to the horizontal.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reaction at C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coefficient of friction between the rod and the ground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2743200"/>
            <a:ext cx="274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030872" y="1905000"/>
            <a:ext cx="152400" cy="1524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562600" y="22098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62600" y="27432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53200" y="22098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6794205" y="1446028"/>
            <a:ext cx="265815" cy="4678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553202" y="2204487"/>
            <a:ext cx="229435" cy="3930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551428" y="2602523"/>
            <a:ext cx="236234" cy="1424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562600" y="1524000"/>
            <a:ext cx="2209800" cy="12192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6010588" y="1498879"/>
            <a:ext cx="914400" cy="914400"/>
          </a:xfrm>
          <a:prstGeom prst="arc">
            <a:avLst>
              <a:gd name="adj1" fmla="val 4013713"/>
              <a:gd name="adj2" fmla="val 47554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91200" y="2514600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15°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72200" y="2362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61656" y="2237849"/>
            <a:ext cx="8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40gCos15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19410" y="1992925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28526" y="2763298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98416" y="1217527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36416" y="2183844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11330" y="1828802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226439" y="1448639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19550" y="3019425"/>
            <a:ext cx="4981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 and label all the forces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: Weight, the normal reactions and friction. Split into components if needed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rod will have a tendency to slide downwards, with the base moving to the left. Hence, friction will oppose this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Taking moments about A will mean we can find the normal reaction at the peg.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19550" y="4219575"/>
            <a:ext cx="1933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Taking moments about A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38600" y="44958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(1)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8600" y="4724400"/>
            <a:ext cx="391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(2)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48400" y="1981200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(1)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934200" y="1600200"/>
            <a:ext cx="391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343400" y="4495800"/>
                <a:ext cx="11619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40</m:t>
                      </m:r>
                      <m:r>
                        <a:rPr lang="en-GB" sz="12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200" b="0" i="1" smtClean="0">
                          <a:latin typeface="Cambria Math"/>
                        </a:rPr>
                        <m:t>15×5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495800"/>
                <a:ext cx="1161921" cy="276999"/>
              </a:xfrm>
              <a:prstGeom prst="rect">
                <a:avLst/>
              </a:prstGeom>
              <a:blipFill rotWithShape="1">
                <a:blip r:embed="rId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34000" y="4495800"/>
                <a:ext cx="21201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=200</m:t>
                      </m:r>
                      <m:r>
                        <a:rPr lang="en-GB" sz="12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200" b="0" i="1" smtClean="0">
                          <a:latin typeface="Cambria Math"/>
                        </a:rPr>
                        <m:t>15 </m:t>
                      </m:r>
                      <m:r>
                        <a:rPr lang="en-GB" sz="1200" b="0" i="1" smtClean="0">
                          <a:latin typeface="Cambria Math"/>
                        </a:rPr>
                        <m:t>𝑁𝑚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495800"/>
                <a:ext cx="2120196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343400" y="4724400"/>
                <a:ext cx="5998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𝑁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×8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724400"/>
                <a:ext cx="59984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00600" y="4724400"/>
                <a:ext cx="18739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8</m:t>
                      </m:r>
                      <m:r>
                        <a:rPr lang="en-GB" sz="1200" b="0" i="1" smtClean="0">
                          <a:latin typeface="Cambria Math"/>
                        </a:rPr>
                        <m:t>𝑁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𝑁𝑚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724400"/>
                <a:ext cx="1873911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>
          <a:xfrm flipV="1">
            <a:off x="5553703" y="2190541"/>
            <a:ext cx="1007870" cy="5523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5547213" y="1909187"/>
            <a:ext cx="1521802" cy="8349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62400" y="5105400"/>
                <a:ext cx="13848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200</m:t>
                      </m:r>
                      <m:r>
                        <a:rPr lang="en-GB" sz="12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200" b="0" i="1" smtClean="0">
                          <a:latin typeface="Cambria Math"/>
                        </a:rPr>
                        <m:t>15=8</m:t>
                      </m:r>
                      <m:r>
                        <a:rPr lang="en-GB" sz="12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05400"/>
                <a:ext cx="1384866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038600" y="5486400"/>
                <a:ext cx="12149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25</m:t>
                      </m:r>
                      <m:r>
                        <a:rPr lang="en-GB" sz="12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200" b="0" i="1" smtClean="0">
                          <a:latin typeface="Cambria Math"/>
                        </a:rPr>
                        <m:t>15=</m:t>
                      </m:r>
                      <m:r>
                        <a:rPr lang="en-GB" sz="12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1214948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19600" y="5867400"/>
                <a:ext cx="86795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237=</m:t>
                      </m:r>
                      <m:r>
                        <a:rPr lang="en-GB" sz="12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867400"/>
                <a:ext cx="867955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105400" y="5257800"/>
            <a:ext cx="381000" cy="3810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5410200" y="5334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8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65"/>
          <p:cNvSpPr/>
          <p:nvPr/>
        </p:nvSpPr>
        <p:spPr>
          <a:xfrm>
            <a:off x="5105400" y="5638800"/>
            <a:ext cx="381000" cy="3810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5410200" y="5715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59304" y="2728613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738802" y="1332702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672054" y="5494446"/>
                <a:ext cx="86795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=237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054" y="5494446"/>
                <a:ext cx="86795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553200" y="4953000"/>
            <a:ext cx="2438400" cy="156966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40gSin15 is NOT included as a moment about A. This is because it </a:t>
            </a:r>
            <a:r>
              <a:rPr lang="en-GB" sz="1200" b="1" u="sng" dirty="0">
                <a:solidFill>
                  <a:srgbClr val="0000FF"/>
                </a:solidFill>
                <a:latin typeface="Comic Sans MS" pitchFamily="66" charset="0"/>
              </a:rPr>
              <a:t>actually</a:t>
            </a:r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 acts down the rod and through point A (as opposed to the place where it has been drawn), therefore it has a perpendicular distance of 0 and hence can be ignored… </a:t>
            </a: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B649093C-06BA-4AA9-84B5-D54DCAB23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8C1CA1C5-4FE8-4C96-ABE0-28DF7CF982A7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26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3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4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38" grpId="1"/>
      <p:bldP spid="32" grpId="0" animBg="1"/>
      <p:bldP spid="12" grpId="0" animBg="1"/>
      <p:bldP spid="33" grpId="0" animBg="1"/>
      <p:bldP spid="34" grpId="0"/>
      <p:bldP spid="36" grpId="0"/>
      <p:bldP spid="37" grpId="0"/>
      <p:bldP spid="37" grpId="1"/>
      <p:bldP spid="37" grpId="2"/>
      <p:bldP spid="39" grpId="0"/>
      <p:bldP spid="40" grpId="0"/>
      <p:bldP spid="41" grpId="0"/>
      <p:bldP spid="41" grpId="1"/>
      <p:bldP spid="41" grpId="2"/>
      <p:bldP spid="42" grpId="0"/>
      <p:bldP spid="42" grpId="1"/>
      <p:bldP spid="42" grpId="2"/>
      <p:bldP spid="42" grpId="3"/>
      <p:bldP spid="42" grpId="4"/>
      <p:bldP spid="43" grpId="0"/>
      <p:bldP spid="43" grpId="1"/>
      <p:bldP spid="43" grpId="2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1" grpId="0"/>
      <p:bldP spid="62" grpId="0"/>
      <p:bldP spid="63" grpId="0"/>
      <p:bldP spid="64" grpId="0" animBg="1"/>
      <p:bldP spid="65" grpId="0"/>
      <p:bldP spid="66" grpId="0" animBg="1"/>
      <p:bldP spid="67" grpId="0"/>
      <p:bldP spid="69" grpId="0"/>
      <p:bldP spid="70" grpId="0"/>
      <p:bldP spid="71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 rot="3460405">
            <a:off x="6775971" y="1484963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15°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97990" y="1582230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237</a:t>
            </a:r>
          </a:p>
        </p:txBody>
      </p:sp>
      <p:sp>
        <p:nvSpPr>
          <p:cNvPr id="35" name="TextBox 34"/>
          <p:cNvSpPr txBox="1"/>
          <p:nvPr/>
        </p:nvSpPr>
        <p:spPr>
          <a:xfrm rot="3579843">
            <a:off x="6433255" y="2390880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15°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87369" y="2540311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40gSin15</a:t>
            </a:r>
          </a:p>
        </p:txBody>
      </p:sp>
      <p:sp>
        <p:nvSpPr>
          <p:cNvPr id="32" name="Arc 31"/>
          <p:cNvSpPr/>
          <p:nvPr/>
        </p:nvSpPr>
        <p:spPr>
          <a:xfrm>
            <a:off x="4893546" y="2296048"/>
            <a:ext cx="914400" cy="914400"/>
          </a:xfrm>
          <a:prstGeom prst="arc">
            <a:avLst>
              <a:gd name="adj1" fmla="val 20650300"/>
              <a:gd name="adj2" fmla="val 61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rigid bodies resting in limiting equilibrium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 body is on the point of moving it is said to be in limiting equilibrium. In this case, the frictional force takes its maximum value, µR, where µ is the coefficient of friction and R is the normal reaction.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rod AB of mass 40kg and length 10m rests with the end A on rough horizontal ground. The rod rests against a smooth peg C where AC = 8m. The rod is in limiting equilibrium at an angle of 15° to the horizontal.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reaction at C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coefficient of friction between the rod and the ground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2743200"/>
            <a:ext cx="274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030872" y="1905000"/>
            <a:ext cx="152400" cy="1524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562600" y="22098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62600" y="27432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53200" y="22098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6794205" y="1446028"/>
            <a:ext cx="265815" cy="4678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553202" y="2204487"/>
            <a:ext cx="229435" cy="3930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551428" y="2602523"/>
            <a:ext cx="236234" cy="1424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562600" y="1524000"/>
            <a:ext cx="2209800" cy="12192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/>
          <p:cNvSpPr/>
          <p:nvPr/>
        </p:nvSpPr>
        <p:spPr>
          <a:xfrm>
            <a:off x="6010588" y="1498879"/>
            <a:ext cx="914400" cy="914400"/>
          </a:xfrm>
          <a:prstGeom prst="arc">
            <a:avLst>
              <a:gd name="adj1" fmla="val 4013713"/>
              <a:gd name="adj2" fmla="val 475543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91200" y="2514600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15°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72200" y="2362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61656" y="2237849"/>
            <a:ext cx="8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40gCos15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19410" y="1992925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28526" y="2763298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59304" y="2728613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738802" y="1332702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35730" y="3016331"/>
            <a:ext cx="5201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Now you can resolve horizontally and vertically to find the remaining forces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You will need to split the normal reaction at the peg into horizontal and vertical components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parallel and perpendicular components of the weight will no longer be needed…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791930" y="1458630"/>
            <a:ext cx="287257" cy="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7066779" y="1437669"/>
            <a:ext cx="2060" cy="47494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6689411" y="1732360"/>
            <a:ext cx="914400" cy="914400"/>
          </a:xfrm>
          <a:prstGeom prst="arc">
            <a:avLst>
              <a:gd name="adj1" fmla="val 14882570"/>
              <a:gd name="adj2" fmla="val 155807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 rot="19882289">
            <a:off x="6983381" y="1375214"/>
            <a:ext cx="8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237Cos15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80371" y="1168197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237Sin15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14800" y="4419600"/>
            <a:ext cx="1763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Resolving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14800" y="4724400"/>
                <a:ext cx="11642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𝐹</m:t>
                      </m:r>
                      <m:r>
                        <a:rPr lang="en-GB" sz="1200" b="0" i="1" smtClean="0">
                          <a:latin typeface="Cambria Math"/>
                        </a:rPr>
                        <m:t>=237</m:t>
                      </m:r>
                      <m:r>
                        <a:rPr lang="en-GB" sz="1200" b="0" i="1" smtClean="0">
                          <a:latin typeface="Cambria Math"/>
                        </a:rPr>
                        <m:t>𝑆𝑖𝑛</m:t>
                      </m:r>
                      <m:r>
                        <a:rPr lang="en-GB" sz="1200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724400"/>
                <a:ext cx="1164293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4114800" y="5181600"/>
            <a:ext cx="15840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14800" y="5486400"/>
                <a:ext cx="16425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𝑅</m:t>
                      </m:r>
                      <m:r>
                        <a:rPr lang="en-GB" sz="1200" b="0" i="1" smtClean="0">
                          <a:latin typeface="Cambria Math"/>
                        </a:rPr>
                        <m:t>+237</m:t>
                      </m:r>
                      <m:r>
                        <a:rPr lang="en-GB" sz="1200" b="0" i="1" smtClean="0">
                          <a:latin typeface="Cambria Math"/>
                        </a:rPr>
                        <m:t>𝐶𝑜𝑠</m:t>
                      </m:r>
                      <m:r>
                        <a:rPr lang="en-GB" sz="1200" b="0" i="1" smtClean="0">
                          <a:latin typeface="Cambria Math"/>
                        </a:rPr>
                        <m:t>15=40</m:t>
                      </m:r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486400"/>
                <a:ext cx="1642501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953000" y="5819775"/>
                <a:ext cx="16425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𝑅</m:t>
                      </m:r>
                      <m:r>
                        <a:rPr lang="en-GB" sz="1200" b="0" i="1" smtClean="0">
                          <a:latin typeface="Cambria Math"/>
                        </a:rPr>
                        <m:t>=40</m:t>
                      </m:r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−237</m:t>
                      </m:r>
                      <m:r>
                        <a:rPr lang="en-GB" sz="1200" b="0" i="1" smtClean="0">
                          <a:latin typeface="Cambria Math"/>
                        </a:rPr>
                        <m:t>𝐶𝑜𝑠</m:t>
                      </m:r>
                      <m:r>
                        <a:rPr lang="en-GB" sz="1200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819775"/>
                <a:ext cx="1642501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7200" y="6246921"/>
                <a:ext cx="11642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=237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𝑆𝑖𝑛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246921"/>
                <a:ext cx="1164293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905000" y="6246921"/>
                <a:ext cx="16425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−237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6246921"/>
                <a:ext cx="1642501" cy="276999"/>
              </a:xfrm>
              <a:prstGeom prst="rect">
                <a:avLst/>
              </a:prstGeom>
              <a:blipFill>
                <a:blip r:embed="rId1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6400800" y="5562600"/>
            <a:ext cx="381000" cy="3810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705600" y="5638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70">
                <a:extLst>
                  <a:ext uri="{FF2B5EF4-FFF2-40B4-BE49-F238E27FC236}">
                    <a16:creationId xmlns:a16="http://schemas.microsoft.com/office/drawing/2014/main" id="{565294C9-A649-4DD2-868A-FDF3BD5476B0}"/>
                  </a:ext>
                </a:extLst>
              </p:cNvPr>
              <p:cNvSpPr txBox="1"/>
              <p:nvPr/>
            </p:nvSpPr>
            <p:spPr>
              <a:xfrm>
                <a:off x="1672054" y="5494446"/>
                <a:ext cx="86795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=237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70">
                <a:extLst>
                  <a:ext uri="{FF2B5EF4-FFF2-40B4-BE49-F238E27FC236}">
                    <a16:creationId xmlns:a16="http://schemas.microsoft.com/office/drawing/2014/main" id="{565294C9-A649-4DD2-868A-FDF3BD547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054" y="5494446"/>
                <a:ext cx="867955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3D6E33A6-0CB8-4D58-86A9-374081D7B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3" name="コンテンツ プレースホルダー 2">
            <a:extLst>
              <a:ext uri="{FF2B5EF4-FFF2-40B4-BE49-F238E27FC236}">
                <a16:creationId xmlns:a16="http://schemas.microsoft.com/office/drawing/2014/main" id="{7B08FA39-B2B9-4D64-899F-23CA100180A8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48271D0B-F11E-46AF-B094-6B84BADDDB00}"/>
                  </a:ext>
                </a:extLst>
              </p:cNvPr>
              <p:cNvSpPr txBox="1"/>
              <p:nvPr/>
            </p:nvSpPr>
            <p:spPr>
              <a:xfrm>
                <a:off x="5863701" y="4429958"/>
                <a:ext cx="49271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(→)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48271D0B-F11E-46AF-B094-6B84BADDDB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701" y="4429958"/>
                <a:ext cx="492711" cy="215444"/>
              </a:xfrm>
              <a:prstGeom prst="rect">
                <a:avLst/>
              </a:prstGeom>
              <a:blipFill>
                <a:blip r:embed="rId12"/>
                <a:stretch>
                  <a:fillRect l="-4938" r="-740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7CD069EE-C543-42AE-A4C3-D91964122B28}"/>
                  </a:ext>
                </a:extLst>
              </p:cNvPr>
              <p:cNvSpPr txBox="1"/>
              <p:nvPr/>
            </p:nvSpPr>
            <p:spPr>
              <a:xfrm>
                <a:off x="5641760" y="5175682"/>
                <a:ext cx="4500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7CD069EE-C543-42AE-A4C3-D91964122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760" y="5175682"/>
                <a:ext cx="450060" cy="246221"/>
              </a:xfrm>
              <a:prstGeom prst="rect">
                <a:avLst/>
              </a:prstGeom>
              <a:blipFill>
                <a:blip r:embed="rId13"/>
                <a:stretch>
                  <a:fillRect l="-9459" r="-16216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2761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5" grpId="0"/>
      <p:bldP spid="38" grpId="0"/>
      <p:bldP spid="33" grpId="0" animBg="1"/>
      <p:bldP spid="36" grpId="0"/>
      <p:bldP spid="37" grpId="0"/>
      <p:bldP spid="39" grpId="0"/>
      <p:bldP spid="40" grpId="0"/>
      <p:bldP spid="40" grpId="1"/>
      <p:bldP spid="43" grpId="0" animBg="1"/>
      <p:bldP spid="45" grpId="0"/>
      <p:bldP spid="45" grpId="1"/>
      <p:bldP spid="46" grpId="0"/>
      <p:bldP spid="46" grpId="1"/>
      <p:bldP spid="46" grpId="2"/>
      <p:bldP spid="28" grpId="0"/>
      <p:bldP spid="30" grpId="0"/>
      <p:bldP spid="49" grpId="0"/>
      <p:bldP spid="50" grpId="0"/>
      <p:bldP spid="51" grpId="0"/>
      <p:bldP spid="52" grpId="0"/>
      <p:bldP spid="54" grpId="0"/>
      <p:bldP spid="55" grpId="0" animBg="1"/>
      <p:bldP spid="56" grpId="0"/>
      <p:bldP spid="63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 rot="3460405">
            <a:off x="6775971" y="1484963"/>
            <a:ext cx="393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15°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97990" y="1582230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237</a:t>
            </a:r>
          </a:p>
        </p:txBody>
      </p:sp>
      <p:sp>
        <p:nvSpPr>
          <p:cNvPr id="32" name="Arc 31"/>
          <p:cNvSpPr/>
          <p:nvPr/>
        </p:nvSpPr>
        <p:spPr>
          <a:xfrm>
            <a:off x="4893546" y="2296048"/>
            <a:ext cx="914400" cy="914400"/>
          </a:xfrm>
          <a:prstGeom prst="arc">
            <a:avLst>
              <a:gd name="adj1" fmla="val 20650300"/>
              <a:gd name="adj2" fmla="val 61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rigid bodies resting in limiting equilibrium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 body is on the point of moving it is said to be in limiting equilibrium. In this case, the frictional force takes its maximum value, µR, where µ is the coefficient of friction and R is the normal reaction.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uniform rod AB of mass 40kg and length 10m rests with the end A on rough horizontal ground. The rod rests against a smooth peg C where AC = 8m. The rod is in limiting equilibrium at an angle of 15° to the horizontal.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reaction at C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coefficient of friction between the rod and the ground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2743200"/>
            <a:ext cx="2743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030872" y="1905000"/>
            <a:ext cx="152400" cy="152400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562600" y="22098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62600" y="27432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553200" y="22098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6794205" y="1446028"/>
            <a:ext cx="265815" cy="4678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562600" y="1524000"/>
            <a:ext cx="2209800" cy="12192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91200" y="2514600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15°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72200" y="2362200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40g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19410" y="1992925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28526" y="2763298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59304" y="2728613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738802" y="1332702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35730" y="3016331"/>
            <a:ext cx="5201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the rod is in limiting equilibrium, friction is at its maximum value</a:t>
            </a:r>
          </a:p>
          <a:p>
            <a:pPr marL="285750" indent="-285750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Use the formula for F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MAX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sub in the values we have calculated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791930" y="1458630"/>
            <a:ext cx="287257" cy="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7066779" y="1437669"/>
            <a:ext cx="2060" cy="47494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6689411" y="1732360"/>
            <a:ext cx="914400" cy="914400"/>
          </a:xfrm>
          <a:prstGeom prst="arc">
            <a:avLst>
              <a:gd name="adj1" fmla="val 14882570"/>
              <a:gd name="adj2" fmla="val 155807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 rot="19882289">
            <a:off x="6983381" y="1375214"/>
            <a:ext cx="88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237Cos15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80371" y="1168197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237Sin15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3886200"/>
                <a:ext cx="106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886200"/>
                <a:ext cx="1067472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72000" y="4343400"/>
                <a:ext cx="27701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37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15=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(40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−237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15)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400"/>
                <a:ext cx="2770182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38600" y="4724400"/>
                <a:ext cx="1872499" cy="539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237</m:t>
                          </m:r>
                          <m:r>
                            <a:rPr lang="en-GB" sz="1400" i="1">
                              <a:latin typeface="Cambria Math"/>
                            </a:rPr>
                            <m:t>𝑆𝑖𝑛</m:t>
                          </m:r>
                          <m:r>
                            <a:rPr lang="en-GB" sz="1400" i="1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40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−237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𝐶𝑜𝑠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15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724400"/>
                <a:ext cx="1872499" cy="539187"/>
              </a:xfrm>
              <a:prstGeom prst="rect">
                <a:avLst/>
              </a:prstGeom>
              <a:blipFill rotWithShape="1">
                <a:blip r:embed="rId10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7086600" y="4038600"/>
            <a:ext cx="381000" cy="4572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391400" y="4114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7086600" y="4572000"/>
            <a:ext cx="381000" cy="4572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391400" y="4572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the bracket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5791200" y="5105400"/>
            <a:ext cx="381000" cy="4572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019800" y="5181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029200" y="5410200"/>
                <a:ext cx="8967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0.37=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410200"/>
                <a:ext cx="896784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51">
                <a:extLst>
                  <a:ext uri="{FF2B5EF4-FFF2-40B4-BE49-F238E27FC236}">
                    <a16:creationId xmlns:a16="http://schemas.microsoft.com/office/drawing/2014/main" id="{7B8AB515-6CF9-4F0B-A773-28039B9EAF68}"/>
                  </a:ext>
                </a:extLst>
              </p:cNvPr>
              <p:cNvSpPr txBox="1"/>
              <p:nvPr/>
            </p:nvSpPr>
            <p:spPr>
              <a:xfrm>
                <a:off x="457200" y="6246921"/>
                <a:ext cx="11642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=237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𝑆𝑖𝑛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51">
                <a:extLst>
                  <a:ext uri="{FF2B5EF4-FFF2-40B4-BE49-F238E27FC236}">
                    <a16:creationId xmlns:a16="http://schemas.microsoft.com/office/drawing/2014/main" id="{7B8AB515-6CF9-4F0B-A773-28039B9EA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246921"/>
                <a:ext cx="1164293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53">
                <a:extLst>
                  <a:ext uri="{FF2B5EF4-FFF2-40B4-BE49-F238E27FC236}">
                    <a16:creationId xmlns:a16="http://schemas.microsoft.com/office/drawing/2014/main" id="{5F5D89A3-93D7-4C5D-83D5-03365E0491B5}"/>
                  </a:ext>
                </a:extLst>
              </p:cNvPr>
              <p:cNvSpPr txBox="1"/>
              <p:nvPr/>
            </p:nvSpPr>
            <p:spPr>
              <a:xfrm>
                <a:off x="1905000" y="6246921"/>
                <a:ext cx="16425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𝑅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=40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−237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53">
                <a:extLst>
                  <a:ext uri="{FF2B5EF4-FFF2-40B4-BE49-F238E27FC236}">
                    <a16:creationId xmlns:a16="http://schemas.microsoft.com/office/drawing/2014/main" id="{5F5D89A3-93D7-4C5D-83D5-03365E049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6246921"/>
                <a:ext cx="1642501" cy="276999"/>
              </a:xfrm>
              <a:prstGeom prst="rect">
                <a:avLst/>
              </a:prstGeom>
              <a:blipFill>
                <a:blip r:embed="rId1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70">
                <a:extLst>
                  <a:ext uri="{FF2B5EF4-FFF2-40B4-BE49-F238E27FC236}">
                    <a16:creationId xmlns:a16="http://schemas.microsoft.com/office/drawing/2014/main" id="{D2BDDDB0-627F-4234-8A68-124404DCD21C}"/>
                  </a:ext>
                </a:extLst>
              </p:cNvPr>
              <p:cNvSpPr txBox="1"/>
              <p:nvPr/>
            </p:nvSpPr>
            <p:spPr>
              <a:xfrm>
                <a:off x="1672054" y="5494446"/>
                <a:ext cx="86795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=237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70">
                <a:extLst>
                  <a:ext uri="{FF2B5EF4-FFF2-40B4-BE49-F238E27FC236}">
                    <a16:creationId xmlns:a16="http://schemas.microsoft.com/office/drawing/2014/main" id="{D2BDDDB0-627F-4234-8A68-124404DCD2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054" y="5494446"/>
                <a:ext cx="867955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タイトル 1">
            <a:extLst>
              <a:ext uri="{FF2B5EF4-FFF2-40B4-BE49-F238E27FC236}">
                <a16:creationId xmlns:a16="http://schemas.microsoft.com/office/drawing/2014/main" id="{E4FC08FB-5DEB-405C-A036-B891E2DB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コンテンツ プレースホルダー 2">
            <a:extLst>
              <a:ext uri="{FF2B5EF4-FFF2-40B4-BE49-F238E27FC236}">
                <a16:creationId xmlns:a16="http://schemas.microsoft.com/office/drawing/2014/main" id="{1EC0B02A-7241-48C1-82C7-2673956E5EEA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112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7" grpId="0"/>
      <p:bldP spid="48" grpId="0"/>
      <p:bldP spid="53" grpId="0" animBg="1"/>
      <p:bldP spid="57" grpId="0"/>
      <p:bldP spid="58" grpId="0" animBg="1"/>
      <p:bldP spid="59" grpId="0"/>
      <p:bldP spid="60" grpId="0" animBg="1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4793910" y="3381376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51110" y="2843213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412911" y="3605212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664905" y="3800474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rigid bodies resting in limiting equilibrium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ladder, AB, of mass m and length 3a, has one end A resting on rough horizontal ground. The other end, B, rests against a smooth vertical wall. A load of mass 2m is fixed on the ladder at point C, where AC = a. The ladder is modelled as a uniform rod and the load is modelled as a particle. The ladder rests in limiting equilibrium at an angle of 60° with the ground.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friction between the ladder and the ground.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172200" y="1676400"/>
            <a:ext cx="0" cy="213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800" y="3810000"/>
            <a:ext cx="2209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24418" y="3810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80215" y="16764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562600" y="1828800"/>
            <a:ext cx="6096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343400" y="3124200"/>
            <a:ext cx="0" cy="685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343400" y="3800475"/>
            <a:ext cx="257175" cy="9525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334000" y="2743200"/>
            <a:ext cx="0" cy="1066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3276600"/>
            <a:ext cx="0" cy="5334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58620" y="297180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98431" y="1676400"/>
            <a:ext cx="388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66526" y="2905125"/>
            <a:ext cx="351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0940" y="382905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F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50342" y="3795712"/>
            <a:ext cx="386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34000" y="2743200"/>
            <a:ext cx="533400" cy="533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334000" y="3276600"/>
            <a:ext cx="533400" cy="533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876800" y="3557588"/>
            <a:ext cx="266700" cy="24943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876800" y="3276600"/>
            <a:ext cx="280988" cy="2809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 53"/>
          <p:cNvSpPr/>
          <p:nvPr/>
        </p:nvSpPr>
        <p:spPr>
          <a:xfrm>
            <a:off x="3590926" y="3486150"/>
            <a:ext cx="914400" cy="914400"/>
          </a:xfrm>
          <a:prstGeom prst="arc">
            <a:avLst>
              <a:gd name="adj1" fmla="val 19710755"/>
              <a:gd name="adj2" fmla="val 206357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4243389" y="2524125"/>
            <a:ext cx="914400" cy="914400"/>
          </a:xfrm>
          <a:prstGeom prst="arc">
            <a:avLst>
              <a:gd name="adj1" fmla="val 3318291"/>
              <a:gd name="adj2" fmla="val 39935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4738689" y="2009775"/>
            <a:ext cx="914400" cy="914400"/>
          </a:xfrm>
          <a:prstGeom prst="arc">
            <a:avLst>
              <a:gd name="adj1" fmla="val 3388914"/>
              <a:gd name="adj2" fmla="val 44055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 rot="2651318">
            <a:off x="5333916" y="2794531"/>
            <a:ext cx="769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b="1" dirty="0">
                <a:latin typeface="Comic Sans MS" pitchFamily="66" charset="0"/>
              </a:rPr>
              <a:t>mgCos60</a:t>
            </a:r>
            <a:endParaRPr lang="en-GB" sz="1050" b="1" baseline="-25000" dirty="0">
              <a:latin typeface="Comic Sans MS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343400" y="1828800"/>
            <a:ext cx="1828800" cy="1981200"/>
          </a:xfrm>
          <a:prstGeom prst="line">
            <a:avLst/>
          </a:prstGeom>
          <a:ln w="3492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53249" y="2030680"/>
            <a:ext cx="2481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Start with a diagram and label all forces – both masses should be split into parallel and perpendicular components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446322" y="2925288"/>
            <a:ext cx="2481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will now take moments about point A to give us the value of R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W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5848066" y="1508078"/>
            <a:ext cx="324134" cy="3207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562600" y="1528549"/>
            <a:ext cx="299113" cy="30025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42346" y="1610365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4829674" y="1445669"/>
            <a:ext cx="914400" cy="914400"/>
          </a:xfrm>
          <a:prstGeom prst="arc">
            <a:avLst>
              <a:gd name="adj1" fmla="val 19965107"/>
              <a:gd name="adj2" fmla="val 210136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 rot="2590067">
            <a:off x="5755821" y="1403186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b="1" dirty="0">
                <a:latin typeface="Comic Sans MS" pitchFamily="66" charset="0"/>
              </a:rPr>
              <a:t>R</a:t>
            </a:r>
            <a:r>
              <a:rPr lang="en-GB" sz="1050" b="1" baseline="-25000" dirty="0">
                <a:latin typeface="Comic Sans MS" pitchFamily="66" charset="0"/>
              </a:rPr>
              <a:t>W</a:t>
            </a:r>
            <a:r>
              <a:rPr lang="en-GB" sz="1050" b="1" dirty="0">
                <a:latin typeface="Comic Sans MS" pitchFamily="66" charset="0"/>
              </a:rPr>
              <a:t>Sin60</a:t>
            </a:r>
            <a:endParaRPr lang="en-GB" sz="1050" b="1" baseline="-25000" dirty="0"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428698" y="328228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92639" y="2752298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0.5a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381767" y="2119952"/>
            <a:ext cx="442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1.5a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455042" y="2785730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(1)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22112" y="2459665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(2)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31442" y="1878418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(3)</a:t>
            </a:r>
          </a:p>
        </p:txBody>
      </p:sp>
      <p:cxnSp>
        <p:nvCxnSpPr>
          <p:cNvPr id="76" name="Straight Connector 75"/>
          <p:cNvCxnSpPr/>
          <p:nvPr/>
        </p:nvCxnSpPr>
        <p:spPr>
          <a:xfrm flipH="1">
            <a:off x="4346839" y="3243108"/>
            <a:ext cx="516577" cy="56407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338693" y="2726532"/>
            <a:ext cx="1005443" cy="107867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333352" y="1833823"/>
            <a:ext cx="1828800" cy="19812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038600" y="4131624"/>
            <a:ext cx="365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343400" y="4119748"/>
                <a:ext cx="13828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19748"/>
                <a:ext cx="13828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562600" y="4119748"/>
                <a:ext cx="25210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2</m:t>
                      </m:r>
                      <m:r>
                        <a:rPr lang="en-GB" sz="1400" b="0" i="1" smtClean="0">
                          <a:latin typeface="Cambria Math"/>
                        </a:rPr>
                        <m:t>𝑎𝑚𝑔𝐶𝑜𝑠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19748"/>
                <a:ext cx="2521075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026725" y="4512623"/>
            <a:ext cx="391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343400" y="4500748"/>
                <a:ext cx="15191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60×1.5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500748"/>
                <a:ext cx="1519134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715000" y="4500748"/>
                <a:ext cx="2681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1.5</m:t>
                      </m:r>
                      <m:r>
                        <a:rPr lang="en-GB" sz="1400" b="0" i="1" smtClean="0">
                          <a:latin typeface="Cambria Math"/>
                        </a:rPr>
                        <m:t>𝑎𝑚𝑔𝐶𝑜𝑠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500748"/>
                <a:ext cx="2681375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4026724" y="4893623"/>
            <a:ext cx="391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343400" y="4881748"/>
                <a:ext cx="13369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60×3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81748"/>
                <a:ext cx="133690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562600" y="4881748"/>
                <a:ext cx="28321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3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60 </m:t>
                      </m:r>
                      <m:r>
                        <a:rPr lang="en-GB" sz="1400" b="0" i="1" smtClean="0">
                          <a:latin typeface="Cambria Math"/>
                        </a:rPr>
                        <m:t>𝑁𝑚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81748"/>
                <a:ext cx="283212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038600" y="5334000"/>
                <a:ext cx="3605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60=2</m:t>
                      </m:r>
                      <m:r>
                        <a:rPr lang="en-GB" sz="1400" b="0" i="1" smtClean="0">
                          <a:latin typeface="Cambria Math"/>
                        </a:rPr>
                        <m:t>𝑎𝑚𝑔𝐶𝑜𝑠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60+1.5</m:t>
                      </m:r>
                      <m:r>
                        <a:rPr lang="en-GB" sz="1400" b="0" i="1" smtClean="0">
                          <a:latin typeface="Cambria Math"/>
                        </a:rPr>
                        <m:t>𝑎𝑚𝑔𝐶𝑜𝑠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3605539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114800" y="5638800"/>
                <a:ext cx="34024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60=2</m:t>
                      </m:r>
                      <m:r>
                        <a:rPr lang="en-GB" sz="1400" b="0" i="1" smtClean="0">
                          <a:latin typeface="Cambria Math"/>
                        </a:rPr>
                        <m:t>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60+1.5</m:t>
                      </m:r>
                      <m:r>
                        <a:rPr lang="en-GB" sz="1400" b="0" i="1" smtClean="0">
                          <a:latin typeface="Cambria Math"/>
                        </a:rPr>
                        <m:t>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638800"/>
                <a:ext cx="3402405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114800" y="5943600"/>
                <a:ext cx="23184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</a:rPr>
                        <m:t>60=3.5</m:t>
                      </m:r>
                      <m:r>
                        <a:rPr lang="en-GB" sz="1400" b="0" i="1" smtClean="0">
                          <a:latin typeface="Cambria Math"/>
                        </a:rPr>
                        <m:t>𝑚𝑔𝐶𝑜𝑠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943600"/>
                <a:ext cx="2318416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572000" y="6248400"/>
                <a:ext cx="19812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3.5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𝑚𝑔𝐶𝑜𝑠</m:t>
                          </m:r>
                          <m:r>
                            <a:rPr lang="en-GB" sz="1400" i="1">
                              <a:latin typeface="Cambria Math"/>
                            </a:rPr>
                            <m:t>60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𝑆𝑖𝑛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6248400"/>
                <a:ext cx="1981200" cy="514243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228600" y="5334000"/>
                <a:ext cx="19812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3.5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𝑚𝑔𝐶𝑜𝑠</m:t>
                          </m:r>
                          <m:r>
                            <a:rPr lang="en-GB" sz="1400" i="1">
                              <a:latin typeface="Cambria Math"/>
                            </a:rPr>
                            <m:t>60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𝑆𝑖𝑛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334000"/>
                <a:ext cx="1981200" cy="51424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>
            <a:off x="7467600" y="5486400"/>
            <a:ext cx="304800" cy="3048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7696200" y="5486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Cancel a’s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4267200" y="5410200"/>
            <a:ext cx="762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6705600" y="5410200"/>
            <a:ext cx="762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5410200" y="5410200"/>
            <a:ext cx="762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Arc 105"/>
          <p:cNvSpPr/>
          <p:nvPr/>
        </p:nvSpPr>
        <p:spPr>
          <a:xfrm>
            <a:off x="7467600" y="5791200"/>
            <a:ext cx="304800" cy="3048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Arc 106"/>
          <p:cNvSpPr/>
          <p:nvPr/>
        </p:nvSpPr>
        <p:spPr>
          <a:xfrm>
            <a:off x="6324600" y="6096000"/>
            <a:ext cx="304800" cy="4572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7696200" y="5791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553200" y="6172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3Sin60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228600" y="5867400"/>
                <a:ext cx="1600200" cy="555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867400"/>
                <a:ext cx="1600200" cy="55560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Arc 110"/>
          <p:cNvSpPr/>
          <p:nvPr/>
        </p:nvSpPr>
        <p:spPr>
          <a:xfrm>
            <a:off x="1905000" y="5638800"/>
            <a:ext cx="304800" cy="6096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TextBox 111"/>
          <p:cNvSpPr txBox="1"/>
          <p:nvPr/>
        </p:nvSpPr>
        <p:spPr>
          <a:xfrm>
            <a:off x="2057400" y="5715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in terms of mg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 rot="2677456">
            <a:off x="4713591" y="3216363"/>
            <a:ext cx="793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>
                <a:latin typeface="Comic Sans MS" pitchFamily="66" charset="0"/>
              </a:rPr>
              <a:t>2mgCos60</a:t>
            </a:r>
            <a:endParaRPr lang="en-GB" sz="1000" b="1" baseline="-25000" dirty="0">
              <a:latin typeface="Comic Sans MS" pitchFamily="66" charset="0"/>
            </a:endParaRP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BEA7D9EC-A8EA-439D-BA5D-79BBA8456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9" name="コンテンツ プレースホルダー 2">
            <a:extLst>
              <a:ext uri="{FF2B5EF4-FFF2-40B4-BE49-F238E27FC236}">
                <a16:creationId xmlns:a16="http://schemas.microsoft.com/office/drawing/2014/main" id="{57C3EB8A-BCB0-4E46-8C18-0D4C928FD3D8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523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mph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5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mph" presetSubtype="2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2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3" presetClass="emph" presetSubtype="2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4" presetID="3" presetClass="emph" presetSubtype="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2" grpId="0"/>
      <p:bldP spid="51" grpId="0"/>
      <p:bldP spid="50" grpId="0"/>
      <p:bldP spid="15" grpId="0"/>
      <p:bldP spid="16" grpId="0"/>
      <p:bldP spid="34" grpId="0"/>
      <p:bldP spid="35" grpId="0"/>
      <p:bldP spid="36" grpId="0"/>
      <p:bldP spid="37" grpId="0"/>
      <p:bldP spid="38" grpId="0"/>
      <p:bldP spid="54" grpId="0" animBg="1"/>
      <p:bldP spid="55" grpId="0" animBg="1"/>
      <p:bldP spid="56" grpId="0" animBg="1"/>
      <p:bldP spid="57" grpId="0"/>
      <p:bldP spid="57" grpId="1"/>
      <p:bldP spid="57" grpId="2"/>
      <p:bldP spid="61" grpId="0"/>
      <p:bldP spid="67" grpId="0"/>
      <p:bldP spid="68" grpId="0" animBg="1"/>
      <p:bldP spid="69" grpId="0"/>
      <p:bldP spid="69" grpId="1"/>
      <p:bldP spid="69" grpId="2"/>
      <p:bldP spid="70" grpId="0"/>
      <p:bldP spid="70" grpId="1"/>
      <p:bldP spid="70" grpId="2"/>
      <p:bldP spid="70" grpId="3"/>
      <p:bldP spid="70" grpId="4"/>
      <p:bldP spid="70" grpId="5"/>
      <p:bldP spid="70" grpId="6"/>
      <p:bldP spid="71" grpId="0"/>
      <p:bldP spid="71" grpId="1"/>
      <p:bldP spid="71" grpId="2"/>
      <p:bldP spid="71" grpId="3"/>
      <p:bldP spid="71" grpId="4"/>
      <p:bldP spid="72" grpId="0"/>
      <p:bldP spid="72" grpId="1"/>
      <p:bldP spid="72" grpId="2"/>
      <p:bldP spid="73" grpId="0"/>
      <p:bldP spid="74" grpId="0"/>
      <p:bldP spid="75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 animBg="1"/>
      <p:bldP spid="100" grpId="0"/>
      <p:bldP spid="106" grpId="0" animBg="1"/>
      <p:bldP spid="107" grpId="0" animBg="1"/>
      <p:bldP spid="108" grpId="0"/>
      <p:bldP spid="109" grpId="0"/>
      <p:bldP spid="110" grpId="0"/>
      <p:bldP spid="111" grpId="0" animBg="1"/>
      <p:bldP spid="112" grpId="0"/>
      <p:bldP spid="58" grpId="0"/>
      <p:bldP spid="58" grpId="1"/>
      <p:bldP spid="58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4793910" y="3381376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51110" y="2843213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412911" y="3605212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664905" y="3800474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rigid bodies resting in limiting equilibrium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ladder, AB, of mass m and length 3a, has one end A resting on rough horizontal ground. The other end, B, rests against a smooth vertical wall. A load of mass 2m is fixed on the ladder at point C, where AC = a. The ladder is modelled as a uniform rod and the load is modelled as a particle. The ladder rests in limiting equilibrium at an angle of 60° with the ground.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friction between the ladder and the ground.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172200" y="1676400"/>
            <a:ext cx="0" cy="213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800" y="3810000"/>
            <a:ext cx="2209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24418" y="3810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80215" y="16764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343400" y="3124200"/>
            <a:ext cx="0" cy="685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334000" y="2743200"/>
            <a:ext cx="0" cy="1066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3276600"/>
            <a:ext cx="0" cy="5334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58620" y="297180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98431" y="1676400"/>
            <a:ext cx="388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66526" y="2905125"/>
            <a:ext cx="351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0940" y="382905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F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50342" y="3795712"/>
            <a:ext cx="386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34000" y="2743200"/>
            <a:ext cx="533400" cy="533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334000" y="3276600"/>
            <a:ext cx="533400" cy="533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876800" y="3557588"/>
            <a:ext cx="266700" cy="24943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876800" y="3276600"/>
            <a:ext cx="280988" cy="2809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 53"/>
          <p:cNvSpPr/>
          <p:nvPr/>
        </p:nvSpPr>
        <p:spPr>
          <a:xfrm>
            <a:off x="3590926" y="3486150"/>
            <a:ext cx="914400" cy="914400"/>
          </a:xfrm>
          <a:prstGeom prst="arc">
            <a:avLst>
              <a:gd name="adj1" fmla="val 19710755"/>
              <a:gd name="adj2" fmla="val 206357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4243389" y="2524125"/>
            <a:ext cx="914400" cy="914400"/>
          </a:xfrm>
          <a:prstGeom prst="arc">
            <a:avLst>
              <a:gd name="adj1" fmla="val 3318291"/>
              <a:gd name="adj2" fmla="val 39935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4738689" y="2009775"/>
            <a:ext cx="914400" cy="914400"/>
          </a:xfrm>
          <a:prstGeom prst="arc">
            <a:avLst>
              <a:gd name="adj1" fmla="val 3388914"/>
              <a:gd name="adj2" fmla="val 44055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 rot="2651318">
            <a:off x="5333916" y="2794531"/>
            <a:ext cx="769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b="1" dirty="0">
                <a:latin typeface="Comic Sans MS" pitchFamily="66" charset="0"/>
              </a:rPr>
              <a:t>mgCos60</a:t>
            </a:r>
            <a:endParaRPr lang="en-GB" sz="1050" b="1" baseline="-25000" dirty="0">
              <a:latin typeface="Comic Sans MS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343400" y="1828800"/>
            <a:ext cx="1828800" cy="1981200"/>
          </a:xfrm>
          <a:prstGeom prst="line">
            <a:avLst/>
          </a:prstGeom>
          <a:ln w="3492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53249" y="2030680"/>
            <a:ext cx="24819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Now we can resolve horizontally and vertically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will allow us to find expressions for R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G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F, and hence, the coefficient of friction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5848066" y="1508078"/>
            <a:ext cx="324134" cy="3207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562600" y="1528549"/>
            <a:ext cx="299113" cy="30025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42346" y="1610365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4829674" y="1445669"/>
            <a:ext cx="914400" cy="914400"/>
          </a:xfrm>
          <a:prstGeom prst="arc">
            <a:avLst>
              <a:gd name="adj1" fmla="val 19965107"/>
              <a:gd name="adj2" fmla="val 210136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 rot="2590067">
            <a:off x="5755821" y="1403186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b="1" dirty="0">
                <a:latin typeface="Comic Sans MS" pitchFamily="66" charset="0"/>
              </a:rPr>
              <a:t>R</a:t>
            </a:r>
            <a:r>
              <a:rPr lang="en-GB" sz="1050" b="1" baseline="-25000" dirty="0">
                <a:latin typeface="Comic Sans MS" pitchFamily="66" charset="0"/>
              </a:rPr>
              <a:t>W</a:t>
            </a:r>
            <a:r>
              <a:rPr lang="en-GB" sz="1050" b="1" dirty="0">
                <a:latin typeface="Comic Sans MS" pitchFamily="66" charset="0"/>
              </a:rPr>
              <a:t>Sin60</a:t>
            </a:r>
            <a:endParaRPr lang="en-GB" sz="1050" b="1" baseline="-25000" dirty="0"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428698" y="328228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92639" y="2752298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0.5a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381767" y="2119952"/>
            <a:ext cx="442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1.5a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455042" y="2785730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(1)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22112" y="2459665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(2)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31442" y="1878418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174009" y="5294194"/>
                <a:ext cx="1600200" cy="555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9" y="5294194"/>
                <a:ext cx="1600200" cy="555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 rot="2677456">
            <a:off x="4713591" y="3216363"/>
            <a:ext cx="793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>
                <a:latin typeface="Comic Sans MS" pitchFamily="66" charset="0"/>
              </a:rPr>
              <a:t>2mgCos60</a:t>
            </a:r>
            <a:endParaRPr lang="en-GB" sz="1000" b="1" baseline="-250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4191000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962400" y="4495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495800"/>
                <a:ext cx="9144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962400" y="4876800"/>
                <a:ext cx="1295400" cy="545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76800"/>
                <a:ext cx="1295400" cy="5455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78"/>
          <p:cNvSpPr/>
          <p:nvPr/>
        </p:nvSpPr>
        <p:spPr>
          <a:xfrm>
            <a:off x="5105400" y="4648200"/>
            <a:ext cx="304800" cy="5334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5396552" y="4669809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already know R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so therefore also know F!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824250" y="5306705"/>
                <a:ext cx="1295400" cy="545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250" y="5306705"/>
                <a:ext cx="1295400" cy="54553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>
            <a:off x="5562600" y="1828800"/>
            <a:ext cx="6096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343400" y="3800475"/>
            <a:ext cx="257175" cy="9525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タイトル 1">
            <a:extLst>
              <a:ext uri="{FF2B5EF4-FFF2-40B4-BE49-F238E27FC236}">
                <a16:creationId xmlns:a16="http://schemas.microsoft.com/office/drawing/2014/main" id="{E06F8010-4CFD-4689-93BB-39C6A9C37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コンテンツ プレースホルダー 2">
            <a:extLst>
              <a:ext uri="{FF2B5EF4-FFF2-40B4-BE49-F238E27FC236}">
                <a16:creationId xmlns:a16="http://schemas.microsoft.com/office/drawing/2014/main" id="{8D55D5D9-D0D9-4894-B45A-6A38CA3887C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EB1C38EF-3FF4-44E9-BB35-43215C4C8345}"/>
                  </a:ext>
                </a:extLst>
              </p:cNvPr>
              <p:cNvSpPr txBox="1"/>
              <p:nvPr/>
            </p:nvSpPr>
            <p:spPr>
              <a:xfrm>
                <a:off x="6032376" y="4225772"/>
                <a:ext cx="49271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(→)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EB1C38EF-3FF4-44E9-BB35-43215C4C8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376" y="4225772"/>
                <a:ext cx="492711" cy="246221"/>
              </a:xfrm>
              <a:prstGeom prst="rect">
                <a:avLst/>
              </a:prstGeom>
              <a:blipFill>
                <a:blip r:embed="rId8"/>
                <a:stretch>
                  <a:fillRect l="-13750" r="-1875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389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7" grpId="0"/>
      <p:bldP spid="77" grpId="0"/>
      <p:bldP spid="78" grpId="0"/>
      <p:bldP spid="79" grpId="0" animBg="1"/>
      <p:bldP spid="81" grpId="0"/>
      <p:bldP spid="82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4793910" y="3381376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51110" y="2843213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412911" y="3605212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664905" y="3800474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rigid bodies resting in limiting equilibrium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ladder, AB, of mass m and length 3a, has one end A resting on rough horizontal ground. The other end, B, rests against a smooth vertical wall. A load of mass 2m is fixed on the ladder at point C, where AC = a. The ladder is modelled as a uniform rod and the load is modelled as a particle. The ladder rests in limiting equilibrium at an angle of 60° with the ground.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friction between the ladder and the ground.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172200" y="1676400"/>
            <a:ext cx="0" cy="213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800" y="3810000"/>
            <a:ext cx="2209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24418" y="3810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80215" y="16764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343400" y="3124200"/>
            <a:ext cx="0" cy="685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334000" y="2743200"/>
            <a:ext cx="0" cy="1066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3276600"/>
            <a:ext cx="0" cy="5334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58620" y="297180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98431" y="1676400"/>
            <a:ext cx="388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66526" y="2905125"/>
            <a:ext cx="351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0940" y="382905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F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50342" y="3795712"/>
            <a:ext cx="386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34000" y="2743200"/>
            <a:ext cx="533400" cy="533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334000" y="3276600"/>
            <a:ext cx="533400" cy="533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876800" y="3557588"/>
            <a:ext cx="266700" cy="24943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876800" y="3276600"/>
            <a:ext cx="280988" cy="2809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 53"/>
          <p:cNvSpPr/>
          <p:nvPr/>
        </p:nvSpPr>
        <p:spPr>
          <a:xfrm>
            <a:off x="3590926" y="3486150"/>
            <a:ext cx="914400" cy="914400"/>
          </a:xfrm>
          <a:prstGeom prst="arc">
            <a:avLst>
              <a:gd name="adj1" fmla="val 19710755"/>
              <a:gd name="adj2" fmla="val 206357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4243389" y="2524125"/>
            <a:ext cx="914400" cy="914400"/>
          </a:xfrm>
          <a:prstGeom prst="arc">
            <a:avLst>
              <a:gd name="adj1" fmla="val 3318291"/>
              <a:gd name="adj2" fmla="val 39935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4738689" y="2009775"/>
            <a:ext cx="914400" cy="914400"/>
          </a:xfrm>
          <a:prstGeom prst="arc">
            <a:avLst>
              <a:gd name="adj1" fmla="val 3388914"/>
              <a:gd name="adj2" fmla="val 44055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 rot="2651318">
            <a:off x="5333916" y="2794531"/>
            <a:ext cx="769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b="1" dirty="0">
                <a:latin typeface="Comic Sans MS" pitchFamily="66" charset="0"/>
              </a:rPr>
              <a:t>mgCos60</a:t>
            </a:r>
            <a:endParaRPr lang="en-GB" sz="1050" b="1" baseline="-25000" dirty="0">
              <a:latin typeface="Comic Sans MS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343400" y="1828800"/>
            <a:ext cx="1828800" cy="1981200"/>
          </a:xfrm>
          <a:prstGeom prst="line">
            <a:avLst/>
          </a:prstGeom>
          <a:ln w="3492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53249" y="2030680"/>
            <a:ext cx="24819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Now we can resolve horizontally and vertically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will allow us to find expressions for R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G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F, and hence, the coefficient of friction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5848066" y="1508078"/>
            <a:ext cx="324134" cy="3207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562600" y="1528549"/>
            <a:ext cx="299113" cy="30025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42346" y="1610365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4829674" y="1445669"/>
            <a:ext cx="914400" cy="914400"/>
          </a:xfrm>
          <a:prstGeom prst="arc">
            <a:avLst>
              <a:gd name="adj1" fmla="val 19965107"/>
              <a:gd name="adj2" fmla="val 210136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 rot="2590067">
            <a:off x="5755821" y="1403186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b="1" dirty="0">
                <a:latin typeface="Comic Sans MS" pitchFamily="66" charset="0"/>
              </a:rPr>
              <a:t>R</a:t>
            </a:r>
            <a:r>
              <a:rPr lang="en-GB" sz="1050" b="1" baseline="-25000" dirty="0">
                <a:latin typeface="Comic Sans MS" pitchFamily="66" charset="0"/>
              </a:rPr>
              <a:t>W</a:t>
            </a:r>
            <a:r>
              <a:rPr lang="en-GB" sz="1050" b="1" dirty="0">
                <a:latin typeface="Comic Sans MS" pitchFamily="66" charset="0"/>
              </a:rPr>
              <a:t>Sin60</a:t>
            </a:r>
            <a:endParaRPr lang="en-GB" sz="1050" b="1" baseline="-25000" dirty="0"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428698" y="328228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92639" y="2752298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0.5a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381767" y="2119952"/>
            <a:ext cx="442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1.5a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455042" y="2785730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(1)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22112" y="2459665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(2)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31442" y="1878418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174009" y="5294194"/>
                <a:ext cx="1600200" cy="555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9" y="5294194"/>
                <a:ext cx="1600200" cy="555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 rot="2677456">
            <a:off x="4713591" y="3216363"/>
            <a:ext cx="793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>
                <a:latin typeface="Comic Sans MS" pitchFamily="66" charset="0"/>
              </a:rPr>
              <a:t>2mgCos60</a:t>
            </a:r>
            <a:endParaRPr lang="en-GB" sz="1000" b="1" baseline="-250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4191000"/>
            <a:ext cx="1818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962400" y="4495800"/>
                <a:ext cx="14830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495800"/>
                <a:ext cx="1483057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78"/>
          <p:cNvSpPr/>
          <p:nvPr/>
        </p:nvSpPr>
        <p:spPr>
          <a:xfrm>
            <a:off x="5392003" y="4648200"/>
            <a:ext cx="326409" cy="497006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5562600" y="4724400"/>
            <a:ext cx="1022445" cy="283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562600" y="1828800"/>
            <a:ext cx="6096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343400" y="3800475"/>
            <a:ext cx="257175" cy="9525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824250" y="5306705"/>
                <a:ext cx="1295400" cy="545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250" y="5306705"/>
                <a:ext cx="1295400" cy="5455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886200" y="49530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953000"/>
                <a:ext cx="1143000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219200" y="60198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6019800"/>
                <a:ext cx="1143000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タイトル 1">
            <a:extLst>
              <a:ext uri="{FF2B5EF4-FFF2-40B4-BE49-F238E27FC236}">
                <a16:creationId xmlns:a16="http://schemas.microsoft.com/office/drawing/2014/main" id="{7F148A76-BA3C-4E23-8DFB-BA5F2D618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コンテンツ プレースホルダー 2">
            <a:extLst>
              <a:ext uri="{FF2B5EF4-FFF2-40B4-BE49-F238E27FC236}">
                <a16:creationId xmlns:a16="http://schemas.microsoft.com/office/drawing/2014/main" id="{971D3EDE-0F84-4EB5-AA9E-BB30BA3D6667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30510B85-0304-4645-AD15-33E17F09A56A}"/>
                  </a:ext>
                </a:extLst>
              </p:cNvPr>
              <p:cNvSpPr txBox="1"/>
              <p:nvPr/>
            </p:nvSpPr>
            <p:spPr>
              <a:xfrm>
                <a:off x="5819314" y="4190261"/>
                <a:ext cx="4500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(↑)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30510B85-0304-4645-AD15-33E17F09A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314" y="4190261"/>
                <a:ext cx="450060" cy="246221"/>
              </a:xfrm>
              <a:prstGeom prst="rect">
                <a:avLst/>
              </a:prstGeom>
              <a:blipFill>
                <a:blip r:embed="rId9"/>
                <a:stretch>
                  <a:fillRect l="-10959" r="-1643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5183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6" grpId="0"/>
      <p:bldP spid="38" grpId="0"/>
      <p:bldP spid="7" grpId="0"/>
      <p:bldP spid="77" grpId="0"/>
      <p:bldP spid="79" grpId="0" animBg="1"/>
      <p:bldP spid="81" grpId="0"/>
      <p:bldP spid="60" grpId="0"/>
      <p:bldP spid="62" grpId="0"/>
      <p:bldP spid="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4793910" y="3381376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51110" y="2843213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412911" y="3605212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664905" y="3800474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2mg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about rigid bodies resting in limiting equilibrium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ladder, AB, of mass m and length 3a, has one end A resting on rough horizontal ground. The other end, B, rests against a smooth vertical wall. A load of mass 2m is fixed on the ladder at point C, where AC = a. The ladder is modelled as a uniform rod and the load is modelled as a particle. The ladder rests in limiting equilibrium at an angle of 60° with the ground.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friction between the ladder and the ground.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172200" y="1676400"/>
            <a:ext cx="0" cy="213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114800" y="3810000"/>
            <a:ext cx="2209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24418" y="3810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80215" y="16764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343400" y="3124200"/>
            <a:ext cx="0" cy="685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334000" y="2743200"/>
            <a:ext cx="0" cy="1066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3276600"/>
            <a:ext cx="0" cy="5334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58620" y="297180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98431" y="1676400"/>
            <a:ext cx="388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66526" y="2905125"/>
            <a:ext cx="351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R</a:t>
            </a:r>
            <a:r>
              <a:rPr lang="en-GB" sz="1200" baseline="-25000" dirty="0">
                <a:latin typeface="Comic Sans MS" pitchFamily="66" charset="0"/>
              </a:rPr>
              <a:t>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0940" y="3829050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F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50342" y="3795712"/>
            <a:ext cx="386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mg</a:t>
            </a:r>
            <a:endParaRPr lang="en-GB" sz="1200" baseline="-25000" dirty="0">
              <a:latin typeface="Comic Sans MS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34000" y="2743200"/>
            <a:ext cx="533400" cy="533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334000" y="3276600"/>
            <a:ext cx="533400" cy="5334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876800" y="3557588"/>
            <a:ext cx="266700" cy="24943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876800" y="3276600"/>
            <a:ext cx="280988" cy="2809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 53"/>
          <p:cNvSpPr/>
          <p:nvPr/>
        </p:nvSpPr>
        <p:spPr>
          <a:xfrm>
            <a:off x="3590926" y="3486150"/>
            <a:ext cx="914400" cy="914400"/>
          </a:xfrm>
          <a:prstGeom prst="arc">
            <a:avLst>
              <a:gd name="adj1" fmla="val 19710755"/>
              <a:gd name="adj2" fmla="val 206357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4243389" y="2524125"/>
            <a:ext cx="914400" cy="914400"/>
          </a:xfrm>
          <a:prstGeom prst="arc">
            <a:avLst>
              <a:gd name="adj1" fmla="val 3318291"/>
              <a:gd name="adj2" fmla="val 39935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4738689" y="2009775"/>
            <a:ext cx="914400" cy="914400"/>
          </a:xfrm>
          <a:prstGeom prst="arc">
            <a:avLst>
              <a:gd name="adj1" fmla="val 3388914"/>
              <a:gd name="adj2" fmla="val 44055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 rot="2651318">
            <a:off x="5333916" y="2794531"/>
            <a:ext cx="769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b="1" dirty="0">
                <a:latin typeface="Comic Sans MS" pitchFamily="66" charset="0"/>
              </a:rPr>
              <a:t>mgCos60</a:t>
            </a:r>
            <a:endParaRPr lang="en-GB" sz="1050" b="1" baseline="-25000" dirty="0">
              <a:latin typeface="Comic Sans MS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343400" y="1828800"/>
            <a:ext cx="1828800" cy="1981200"/>
          </a:xfrm>
          <a:prstGeom prst="line">
            <a:avLst/>
          </a:prstGeom>
          <a:ln w="3492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477000" y="2438400"/>
            <a:ext cx="2481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ladder is in limiting equilibrium, we can use the formula for friction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5848066" y="1508078"/>
            <a:ext cx="324134" cy="32072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562600" y="1528549"/>
            <a:ext cx="299113" cy="30025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42346" y="1610365"/>
            <a:ext cx="394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dirty="0">
                <a:latin typeface="Comic Sans MS" pitchFamily="66" charset="0"/>
              </a:rPr>
              <a:t>60°</a:t>
            </a:r>
            <a:endParaRPr lang="en-GB" sz="1000" baseline="-25000" dirty="0">
              <a:latin typeface="Comic Sans MS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>
            <a:off x="4829674" y="1445669"/>
            <a:ext cx="914400" cy="914400"/>
          </a:xfrm>
          <a:prstGeom prst="arc">
            <a:avLst>
              <a:gd name="adj1" fmla="val 19965107"/>
              <a:gd name="adj2" fmla="val 210136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 rot="2590067">
            <a:off x="5755821" y="1403186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50" b="1" dirty="0">
                <a:latin typeface="Comic Sans MS" pitchFamily="66" charset="0"/>
              </a:rPr>
              <a:t>R</a:t>
            </a:r>
            <a:r>
              <a:rPr lang="en-GB" sz="1050" b="1" baseline="-25000" dirty="0">
                <a:latin typeface="Comic Sans MS" pitchFamily="66" charset="0"/>
              </a:rPr>
              <a:t>W</a:t>
            </a:r>
            <a:r>
              <a:rPr lang="en-GB" sz="1050" b="1" dirty="0">
                <a:latin typeface="Comic Sans MS" pitchFamily="66" charset="0"/>
              </a:rPr>
              <a:t>Sin60</a:t>
            </a:r>
            <a:endParaRPr lang="en-GB" sz="1050" b="1" baseline="-25000" dirty="0"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428698" y="328228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92639" y="2752298"/>
            <a:ext cx="4651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0.5a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381767" y="2119952"/>
            <a:ext cx="442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1.5a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455042" y="2785730"/>
            <a:ext cx="351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(1)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22112" y="2459665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(2)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31442" y="1878418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itchFamily="66" charset="0"/>
              </a:rPr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174009" y="5294194"/>
                <a:ext cx="1600200" cy="555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9" y="5294194"/>
                <a:ext cx="1600200" cy="555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 rot="2677456">
            <a:off x="4713591" y="3216363"/>
            <a:ext cx="793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>
                <a:latin typeface="Comic Sans MS" pitchFamily="66" charset="0"/>
              </a:rPr>
              <a:t>2mgCos60</a:t>
            </a:r>
            <a:endParaRPr lang="en-GB" sz="1000" b="1" baseline="-25000" dirty="0"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562600" y="1828800"/>
            <a:ext cx="6096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343400" y="3800475"/>
            <a:ext cx="257175" cy="9525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824250" y="5306705"/>
                <a:ext cx="1295400" cy="545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4250" y="5306705"/>
                <a:ext cx="1295400" cy="54553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219200" y="60198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6019800"/>
                <a:ext cx="114300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14800" y="41910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US" sz="1400" b="0" i="1" baseline="-25000" smtClean="0">
                          <a:latin typeface="Cambria Math"/>
                        </a:rPr>
                        <m:t>𝑀𝐴𝑋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143000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886200" y="4572000"/>
                <a:ext cx="1600200" cy="545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𝑚𝑔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72000"/>
                <a:ext cx="1600200" cy="54553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Straight Connector 65"/>
          <p:cNvCxnSpPr/>
          <p:nvPr/>
        </p:nvCxnSpPr>
        <p:spPr>
          <a:xfrm flipH="1">
            <a:off x="4147782" y="4678908"/>
            <a:ext cx="762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4310418" y="4681182"/>
            <a:ext cx="762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5008729" y="4819934"/>
            <a:ext cx="762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5133832" y="4835857"/>
            <a:ext cx="76200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886200" y="5105400"/>
                <a:ext cx="1600200" cy="545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18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105400"/>
                <a:ext cx="1600200" cy="54553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810000" y="5638800"/>
                <a:ext cx="1676400" cy="545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638800"/>
                <a:ext cx="1676400" cy="54553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038600" y="6248400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0.22=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248400"/>
                <a:ext cx="1219200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/>
          <p:cNvSpPr txBox="1"/>
          <p:nvPr/>
        </p:nvSpPr>
        <p:spPr>
          <a:xfrm>
            <a:off x="5638800" y="4419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5334000" y="4343400"/>
            <a:ext cx="381000" cy="5334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5334000" y="4876800"/>
            <a:ext cx="381000" cy="5334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5334000" y="5410200"/>
            <a:ext cx="381000" cy="5334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5334000" y="5943600"/>
            <a:ext cx="381000" cy="5334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5638800" y="4953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Cancel mg’s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638800" y="5562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62600" y="6096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0BE82DD9-31CE-4FD7-8CBB-6780F22CD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9" name="コンテンツ プレースホルダー 2">
            <a:extLst>
              <a:ext uri="{FF2B5EF4-FFF2-40B4-BE49-F238E27FC236}">
                <a16:creationId xmlns:a16="http://schemas.microsoft.com/office/drawing/2014/main" id="{A6FB8175-A30D-4701-9409-0849070F2FF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708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9" grpId="0"/>
      <p:bldP spid="65" grpId="0"/>
      <p:bldP spid="82" grpId="0"/>
      <p:bldP spid="83" grpId="0"/>
      <p:bldP spid="84" grpId="0"/>
      <p:bldP spid="86" grpId="0"/>
      <p:bldP spid="88" grpId="0" animBg="1"/>
      <p:bldP spid="89" grpId="0" animBg="1"/>
      <p:bldP spid="90" grpId="0" animBg="1"/>
      <p:bldP spid="91" grpId="0" animBg="1"/>
      <p:bldP spid="92" grpId="0"/>
      <p:bldP spid="93" grpId="0"/>
      <p:bldP spid="9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DF5FD8-2A13-446B-AEF2-0F21E321FE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2D1D6F-F025-4929-BAC1-29D4663D9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C15527-4FAC-40A4-9A83-2CAC711E6E1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</TotalTime>
  <Words>1826</Words>
  <Application>Microsoft Office PowerPoint</Application>
  <PresentationFormat>On-screen Show (4:3)</PresentationFormat>
  <Paragraphs>284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Sue Ellen Francisco </vt:lpstr>
      <vt:lpstr>Wingdings</vt:lpstr>
      <vt:lpstr>Office テーマ</vt:lpstr>
      <vt:lpstr>PowerPoint Presentation</vt:lpstr>
      <vt:lpstr>Applications of Forces</vt:lpstr>
      <vt:lpstr>Applications of Forces</vt:lpstr>
      <vt:lpstr>Applications of Forces</vt:lpstr>
      <vt:lpstr>Applications of Forces</vt:lpstr>
      <vt:lpstr>Applications of Forces</vt:lpstr>
      <vt:lpstr>Applications of Forces</vt:lpstr>
      <vt:lpstr>Applications of Forces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49</cp:revision>
  <dcterms:created xsi:type="dcterms:W3CDTF">2018-06-16T01:40:49Z</dcterms:created>
  <dcterms:modified xsi:type="dcterms:W3CDTF">2020-12-22T20:27:35Z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