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2" r:id="rId5"/>
    <p:sldId id="284" r:id="rId6"/>
    <p:sldId id="285" r:id="rId7"/>
    <p:sldId id="28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7" autoAdjust="0"/>
  </p:normalViewPr>
  <p:slideViewPr>
    <p:cSldViewPr snapToGrid="0">
      <p:cViewPr varScale="1">
        <p:scale>
          <a:sx n="69" d="100"/>
          <a:sy n="69" d="100"/>
        </p:scale>
        <p:origin x="11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DDDB4-0AC1-496B-AA93-203801B6EF00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A5C6-CF0B-4F17-A101-65DFB65EC8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0.png"/><Relationship Id="rId7" Type="http://schemas.openxmlformats.org/officeDocument/2006/relationships/image" Target="../media/image9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Relationship Id="rId9" Type="http://schemas.openxmlformats.org/officeDocument/2006/relationships/image" Target="../media/image5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3" Type="http://schemas.openxmlformats.org/officeDocument/2006/relationships/image" Target="../media/image840.png"/><Relationship Id="rId7" Type="http://schemas.openxmlformats.org/officeDocument/2006/relationships/image" Target="../media/image102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101.png"/><Relationship Id="rId10" Type="http://schemas.openxmlformats.org/officeDocument/2006/relationships/image" Target="../media/image52.png"/><Relationship Id="rId4" Type="http://schemas.openxmlformats.org/officeDocument/2006/relationships/image" Target="../media/image105.png"/><Relationship Id="rId9" Type="http://schemas.openxmlformats.org/officeDocument/2006/relationships/image" Target="../media/image5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66.png"/><Relationship Id="rId3" Type="http://schemas.openxmlformats.org/officeDocument/2006/relationships/image" Target="../media/image840.png"/><Relationship Id="rId7" Type="http://schemas.openxmlformats.org/officeDocument/2006/relationships/image" Target="../media/image107.png"/><Relationship Id="rId12" Type="http://schemas.openxmlformats.org/officeDocument/2006/relationships/image" Target="../media/image59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65.png"/><Relationship Id="rId5" Type="http://schemas.openxmlformats.org/officeDocument/2006/relationships/image" Target="../media/image1050.png"/><Relationship Id="rId10" Type="http://schemas.openxmlformats.org/officeDocument/2006/relationships/image" Target="../media/image1100.png"/><Relationship Id="rId4" Type="http://schemas.openxmlformats.org/officeDocument/2006/relationships/image" Target="../media/image1040.png"/><Relationship Id="rId9" Type="http://schemas.openxmlformats.org/officeDocument/2006/relationships/image" Target="../media/image1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29181" y="2707093"/>
            <a:ext cx="872123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6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Sue Ellen Francisco 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Exercise 7C</a:t>
            </a:r>
            <a:endParaRPr lang="ja-JP" altLang="en-US" sz="6600" b="0" cap="none" spc="0" dirty="0">
              <a:ln w="19050">
                <a:solidFill>
                  <a:schemeClr val="tx1"/>
                </a:solidFill>
              </a:ln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Sue Ellen Francisco 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13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also solve statics problems by using the relationship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We have seen before that F</a:t>
                </a:r>
                <a:r>
                  <a:rPr lang="en-GB" sz="1400" baseline="-25000" dirty="0">
                    <a:latin typeface="Comic Sans MS" pitchFamily="66" charset="0"/>
                  </a:rPr>
                  <a:t>MAX</a:t>
                </a:r>
                <a:r>
                  <a:rPr lang="en-GB" sz="1400" dirty="0">
                    <a:latin typeface="Comic Sans MS" pitchFamily="66" charset="0"/>
                  </a:rPr>
                  <a:t> is the maximum frictional force possible between two surfaces, and that it will resist any force up to this amount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Remember that the frictional force can be lower than this and still prevent movement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In statics, F</a:t>
                </a:r>
                <a:r>
                  <a:rPr lang="en-GB" sz="1400" baseline="-25000" dirty="0">
                    <a:latin typeface="Comic Sans MS" pitchFamily="66" charset="0"/>
                  </a:rPr>
                  <a:t>MAX</a:t>
                </a:r>
                <a:r>
                  <a:rPr lang="en-GB" sz="1400" dirty="0">
                    <a:latin typeface="Comic Sans MS" pitchFamily="66" charset="0"/>
                  </a:rPr>
                  <a:t> is reached when a body is in limiting equilibrium, </a:t>
                </a:r>
                <a:r>
                  <a:rPr lang="en-GB" sz="1400" dirty="0" err="1">
                    <a:latin typeface="Comic Sans MS" pitchFamily="66" charset="0"/>
                  </a:rPr>
                  <a:t>ie</a:t>
                </a:r>
                <a:r>
                  <a:rPr lang="en-GB" sz="1400" dirty="0">
                    <a:latin typeface="Comic Sans MS" pitchFamily="66" charset="0"/>
                  </a:rPr>
                  <a:t>) on the point of moving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It is important to consider which direction the object is about to move as this affects the direction the friction is acting…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  <a:blipFill>
                <a:blip r:embed="rId2"/>
                <a:stretch>
                  <a:fillRect l="-182" t="-258" r="-1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33800" y="1371600"/>
            <a:ext cx="525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 block of mass 3kg rests on a rough horizontal plane. The coefficient of friction between the block and the plane is 0.4. When a horizontal force P N is applied to the block, the block remains in equilibrium.</a:t>
            </a:r>
          </a:p>
          <a:p>
            <a:pPr marL="342900" indent="-342900"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value for P for which the equilibrium is limiting</a:t>
            </a:r>
          </a:p>
          <a:p>
            <a:pPr marL="342900" indent="-342900"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value of F when P = 8N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3886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43600" y="3505200"/>
            <a:ext cx="914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858000" y="36576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334000" y="36576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00800" y="38862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400800" y="31242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248400" y="28194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48400" y="42672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72200" y="35814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67600" y="35052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29200" y="3505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85191" y="4495800"/>
            <a:ext cx="1861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u="sng" dirty="0">
                <a:latin typeface="Comic Sans MS" pitchFamily="66" charset="0"/>
              </a:rPr>
              <a:t>Resolve vertically for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013791" y="4876800"/>
                <a:ext cx="8295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791" y="4876800"/>
                <a:ext cx="82958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579628" y="5257800"/>
                <a:ext cx="110511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628" y="5257800"/>
                <a:ext cx="1105111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013791" y="5638800"/>
                <a:ext cx="7913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791" y="5638800"/>
                <a:ext cx="79130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4623391" y="5029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004391" y="50292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Sub in values with R as positive</a:t>
            </a:r>
          </a:p>
        </p:txBody>
      </p:sp>
      <p:sp>
        <p:nvSpPr>
          <p:cNvPr id="29" name="Arc 28"/>
          <p:cNvSpPr/>
          <p:nvPr/>
        </p:nvSpPr>
        <p:spPr>
          <a:xfrm>
            <a:off x="4623391" y="5410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080591" y="5486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Add 3g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90391" y="4495800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u="sng" dirty="0">
                <a:latin typeface="Comic Sans MS" pitchFamily="66" charset="0"/>
              </a:rPr>
              <a:t>Find F</a:t>
            </a:r>
            <a:r>
              <a:rPr lang="en-GB" sz="1200" baseline="-25000" dirty="0">
                <a:latin typeface="Comic Sans MS" pitchFamily="66" charset="0"/>
              </a:rPr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528391" y="4876800"/>
                <a:ext cx="10674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391" y="4876800"/>
                <a:ext cx="1067472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528391" y="5257800"/>
                <a:ext cx="159428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=(0.4)(3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391" y="5257800"/>
                <a:ext cx="1594283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528391" y="5638800"/>
                <a:ext cx="142083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=11.76</m:t>
                      </m:r>
                      <m:r>
                        <a:rPr lang="en-GB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391" y="5638800"/>
                <a:ext cx="142083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7823791" y="5029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823791" y="5410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204791" y="50292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268586" y="5486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962400" y="6383930"/>
            <a:ext cx="44196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For part b), if P = 8N then equilibrium is not limiting, and P will be matched by a frictional force of 8N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72200" y="28194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76600" y="6096000"/>
            <a:ext cx="579120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 if P = 11.76N, then the block is in limiting equilibrium on the point of moving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C3C4939-B211-4E71-96B1-834330B6D349}"/>
                  </a:ext>
                </a:extLst>
              </p:cNvPr>
              <p:cNvSpPr txBox="1"/>
              <p:nvPr/>
            </p:nvSpPr>
            <p:spPr>
              <a:xfrm>
                <a:off x="5695026" y="4500978"/>
                <a:ext cx="3899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C3C4939-B211-4E71-96B1-834330B6D3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026" y="4500978"/>
                <a:ext cx="389979" cy="215444"/>
              </a:xfrm>
              <a:prstGeom prst="rect">
                <a:avLst/>
              </a:prstGeom>
              <a:blipFill>
                <a:blip r:embed="rId9"/>
                <a:stretch>
                  <a:fillRect l="-10938" r="-17188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タイトル 1">
            <a:extLst>
              <a:ext uri="{FF2B5EF4-FFF2-40B4-BE49-F238E27FC236}">
                <a16:creationId xmlns:a16="http://schemas.microsoft.com/office/drawing/2014/main" id="{BC08DB46-3F2E-414F-956C-14058B30F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コンテンツ プレースホルダー 2">
            <a:extLst>
              <a:ext uri="{FF2B5EF4-FFF2-40B4-BE49-F238E27FC236}">
                <a16:creationId xmlns:a16="http://schemas.microsoft.com/office/drawing/2014/main" id="{20163A92-D3DF-4757-9B64-9FA906A195D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25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  <p:bldP spid="17" grpId="1"/>
      <p:bldP spid="17" grpId="2"/>
      <p:bldP spid="18" grpId="0"/>
      <p:bldP spid="18" grpId="1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 animBg="1"/>
      <p:bldP spid="40" grpId="0"/>
      <p:bldP spid="41" grpId="0" animBg="1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also solve statics problems by using the relationship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A mass of 8kg rests on a rough horizontal plane. The mass may be modelled as a particle, and the coefficient of friction between the mass and the plane is 0.5.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 Find the magnitude of the maximum force PN, which acts on this mass without causing it to move if P acts at an angle of 60° above the horizontal.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  <a:blipFill>
                <a:blip r:embed="rId2"/>
                <a:stretch>
                  <a:fillRect t="-258" r="-1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3886200" y="24384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800600" y="2057400"/>
            <a:ext cx="914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5715000" y="1600200"/>
            <a:ext cx="6858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4191000" y="22098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257800" y="24384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257800" y="16764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5400" y="28194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29200" y="21336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8kg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1371600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862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05400" y="1371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715000" y="22098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5029200" y="1752600"/>
            <a:ext cx="914400" cy="914400"/>
          </a:xfrm>
          <a:prstGeom prst="arc">
            <a:avLst>
              <a:gd name="adj1" fmla="val 20367928"/>
              <a:gd name="adj2" fmla="val 2155669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715000" y="22098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6400800" y="1600200"/>
            <a:ext cx="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7400" y="1981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60°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715000" y="2209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PCos60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24600" y="1828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PSin60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86600" y="1295400"/>
            <a:ext cx="1905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normal reaction as we need this for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10000" y="3276600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Resolve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31735" y="35814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735" y="3581400"/>
                <a:ext cx="82958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733800" y="3962400"/>
                <a:ext cx="18821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60−8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962400"/>
                <a:ext cx="188218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953000" y="4343400"/>
                <a:ext cx="15683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343400"/>
                <a:ext cx="1568378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886200" y="4953000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 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67" name="Arc 66"/>
          <p:cNvSpPr/>
          <p:nvPr/>
        </p:nvSpPr>
        <p:spPr>
          <a:xfrm>
            <a:off x="5562600" y="3733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943600" y="37338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Sub in values with R as positive</a:t>
            </a:r>
          </a:p>
        </p:txBody>
      </p:sp>
      <p:sp>
        <p:nvSpPr>
          <p:cNvPr id="69" name="Arc 68"/>
          <p:cNvSpPr/>
          <p:nvPr/>
        </p:nvSpPr>
        <p:spPr>
          <a:xfrm>
            <a:off x="6400800" y="4114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781800" y="41148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Rearrange to find R in terms of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648200" y="5334000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334000"/>
                <a:ext cx="1067472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648200" y="5715000"/>
                <a:ext cx="23713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=(0.5)(8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15000"/>
                <a:ext cx="2371355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648200" y="6096000"/>
                <a:ext cx="2076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−0.5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207640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67818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162800" y="55626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6" name="Arc 75"/>
          <p:cNvSpPr/>
          <p:nvPr/>
        </p:nvSpPr>
        <p:spPr>
          <a:xfrm>
            <a:off x="6781800" y="586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239000" y="5943600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Multiply bracket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38200" y="4495060"/>
                <a:ext cx="2076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−0.5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495060"/>
                <a:ext cx="2076402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8AB185-EDDB-4A11-B3D7-041BDFC13699}"/>
                  </a:ext>
                </a:extLst>
              </p:cNvPr>
              <p:cNvSpPr txBox="1"/>
              <p:nvPr/>
            </p:nvSpPr>
            <p:spPr>
              <a:xfrm>
                <a:off x="5481962" y="3329126"/>
                <a:ext cx="3899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F48AB185-EDDB-4A11-B3D7-041BDFC13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962" y="3329126"/>
                <a:ext cx="389979" cy="215444"/>
              </a:xfrm>
              <a:prstGeom prst="rect">
                <a:avLst/>
              </a:prstGeom>
              <a:blipFill>
                <a:blip r:embed="rId10"/>
                <a:stretch>
                  <a:fillRect l="-10938" r="-17188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タイトル 1">
            <a:extLst>
              <a:ext uri="{FF2B5EF4-FFF2-40B4-BE49-F238E27FC236}">
                <a16:creationId xmlns:a16="http://schemas.microsoft.com/office/drawing/2014/main" id="{0531C45D-CA6C-476A-8E96-CA545251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9" name="コンテンツ プレースホルダー 2">
            <a:extLst>
              <a:ext uri="{FF2B5EF4-FFF2-40B4-BE49-F238E27FC236}">
                <a16:creationId xmlns:a16="http://schemas.microsoft.com/office/drawing/2014/main" id="{DE128E56-C870-4329-91C1-06C5D355B464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50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8" grpId="0"/>
      <p:bldP spid="48" grpId="1"/>
      <p:bldP spid="49" grpId="0"/>
      <p:bldP spid="50" grpId="0"/>
      <p:bldP spid="51" grpId="0"/>
      <p:bldP spid="53" grpId="0"/>
      <p:bldP spid="53" grpId="1"/>
      <p:bldP spid="11" grpId="0" animBg="1"/>
      <p:bldP spid="57" grpId="0"/>
      <p:bldP spid="58" grpId="0"/>
      <p:bldP spid="59" grpId="0"/>
      <p:bldP spid="61" grpId="0"/>
      <p:bldP spid="62" grpId="0"/>
      <p:bldP spid="63" grpId="0"/>
      <p:bldP spid="64" grpId="0"/>
      <p:bldP spid="66" grpId="0"/>
      <p:bldP spid="67" grpId="0" animBg="1"/>
      <p:bldP spid="68" grpId="0"/>
      <p:bldP spid="69" grpId="0" animBg="1"/>
      <p:bldP spid="70" grpId="0"/>
      <p:bldP spid="71" grpId="0"/>
      <p:bldP spid="72" grpId="0"/>
      <p:bldP spid="73" grpId="0"/>
      <p:bldP spid="74" grpId="0" animBg="1"/>
      <p:bldP spid="75" grpId="0"/>
      <p:bldP spid="76" grpId="0" animBg="1"/>
      <p:bldP spid="77" grpId="0"/>
      <p:bldP spid="78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also solve statics problems by using the relationship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400" b="1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A mass of 8kg rests on a rough horizontal plane. The mass may be modelled as a particle, and the coefficient of friction between the mass and the plane is 0.5.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 Find the magnitude of the maximum force PN, which acts on this mass without causing it to move if P acts at an angle of 60° above the horizontal.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352800" cy="4724400"/>
              </a:xfrm>
              <a:blipFill>
                <a:blip r:embed="rId2"/>
                <a:stretch>
                  <a:fillRect t="-258" r="-1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3886200" y="24384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800600" y="2057400"/>
            <a:ext cx="914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5715000" y="1600200"/>
            <a:ext cx="6858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4191000" y="22098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257800" y="24384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5257800" y="16764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5400" y="28194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8g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29200" y="21336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8kg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1371600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86200" y="2057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05400" y="1371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715000" y="2209800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5029200" y="1752600"/>
            <a:ext cx="914400" cy="914400"/>
          </a:xfrm>
          <a:prstGeom prst="arc">
            <a:avLst>
              <a:gd name="adj1" fmla="val 20367928"/>
              <a:gd name="adj2" fmla="val 2155669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5715000" y="22098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6400800" y="1600200"/>
            <a:ext cx="0" cy="6096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7400" y="1981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60°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715000" y="2209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PCos60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24600" y="1828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PSin60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86600" y="1295400"/>
            <a:ext cx="1905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normal reaction as we need this for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10000" y="3276600"/>
            <a:ext cx="18870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Resolve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69935" y="35814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935" y="3581400"/>
                <a:ext cx="82958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6400800" y="3733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6781800" y="37338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 with P as positive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010400" y="25146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horizontal forces will cancel out as the block is in limiting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984898" y="3962400"/>
                <a:ext cx="1485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60−</m:t>
                      </m:r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898" y="3962400"/>
                <a:ext cx="1485278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733800" y="4343400"/>
                <a:ext cx="27425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60−(4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−0.5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343400"/>
                <a:ext cx="274254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841898" y="4713767"/>
                <a:ext cx="26688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60−4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+0.5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898" y="4713767"/>
                <a:ext cx="266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299098" y="5105400"/>
                <a:ext cx="22812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60+0.5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60=4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098" y="5105400"/>
                <a:ext cx="2281266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267200" y="5551967"/>
                <a:ext cx="23224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60+0.5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60)=4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551967"/>
                <a:ext cx="2322495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803605" y="5879805"/>
                <a:ext cx="1961947" cy="499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𝑔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400" i="1">
                              <a:latin typeface="Cambria Math"/>
                            </a:rPr>
                            <m:t>60+0.5</m:t>
                          </m:r>
                          <m:r>
                            <a:rPr lang="en-GB" sz="1400" i="1">
                              <a:latin typeface="Cambria Math"/>
                            </a:rPr>
                            <m:t>𝑆𝑖𝑛</m:t>
                          </m:r>
                          <m:r>
                            <a:rPr lang="en-GB" sz="1400" i="1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605" y="5879805"/>
                <a:ext cx="1961947" cy="499880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796516" y="6473455"/>
                <a:ext cx="1144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=42.01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516" y="6473455"/>
                <a:ext cx="1144352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Arc 86"/>
          <p:cNvSpPr/>
          <p:nvPr/>
        </p:nvSpPr>
        <p:spPr>
          <a:xfrm>
            <a:off x="6400800" y="4114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6400800" y="4495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6400800" y="48768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6400800" y="5257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7543800" y="5715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Arc 91"/>
          <p:cNvSpPr/>
          <p:nvPr/>
        </p:nvSpPr>
        <p:spPr>
          <a:xfrm>
            <a:off x="7543800" y="6172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TextBox 92"/>
          <p:cNvSpPr txBox="1"/>
          <p:nvPr/>
        </p:nvSpPr>
        <p:spPr>
          <a:xfrm>
            <a:off x="6781800" y="41910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F</a:t>
            </a:r>
            <a:r>
              <a:rPr lang="en-GB" sz="1100" baseline="-25000" dirty="0">
                <a:solidFill>
                  <a:srgbClr val="FF0000"/>
                </a:solidFill>
                <a:latin typeface="Comic Sans MS" pitchFamily="66" charset="0"/>
              </a:rPr>
              <a:t>MAX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58000" y="45720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‘Multiply out’ the bracket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781800" y="495300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Add 4g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781800" y="52578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Factorise P on the left side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0010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924800" y="624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5522" y="4495060"/>
            <a:ext cx="19812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70156" y="5234127"/>
                <a:ext cx="3657600" cy="138499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any greater, the block will start to accelerate.</a:t>
                </a:r>
              </a:p>
              <a:p>
                <a:pPr algn="ctr"/>
                <a:endParaRPr lang="en-GB" sz="1400" dirty="0">
                  <a:latin typeface="Comic Sans MS" pitchFamily="66" charset="0"/>
                </a:endParaRPr>
              </a:p>
              <a:p>
                <a:pPr algn="ctr"/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 is any smaller, then F</a:t>
                </a:r>
                <a:r>
                  <a:rPr lang="en-GB" sz="1400" baseline="-25000" dirty="0">
                    <a:latin typeface="Comic Sans MS" pitchFamily="66" charset="0"/>
                    <a:sym typeface="Wingdings" pitchFamily="2" charset="2"/>
                  </a:rPr>
                  <a:t>MAX</a:t>
                </a: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 will be less and hence the block will not be in limiting equilibrium</a:t>
                </a:r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56" y="5234127"/>
                <a:ext cx="3657600" cy="1384995"/>
              </a:xfrm>
              <a:prstGeom prst="rect">
                <a:avLst/>
              </a:prstGeom>
              <a:blipFill>
                <a:blip r:embed="rId11"/>
                <a:stretch>
                  <a:fillRect l="-166" r="-1490" b="-259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5867400" y="3962400"/>
            <a:ext cx="2286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4648200" y="4343400"/>
            <a:ext cx="13716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77">
                <a:extLst>
                  <a:ext uri="{FF2B5EF4-FFF2-40B4-BE49-F238E27FC236}">
                    <a16:creationId xmlns:a16="http://schemas.microsoft.com/office/drawing/2014/main" id="{BBFFB944-B89E-46F6-9FEE-2D7984DA24A6}"/>
                  </a:ext>
                </a:extLst>
              </p:cNvPr>
              <p:cNvSpPr txBox="1"/>
              <p:nvPr/>
            </p:nvSpPr>
            <p:spPr>
              <a:xfrm>
                <a:off x="838200" y="4495060"/>
                <a:ext cx="20764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−0.5</m:t>
                      </m:r>
                      <m:r>
                        <a:rPr lang="en-GB" sz="1400" b="0" i="1" smtClean="0">
                          <a:latin typeface="Cambria Math"/>
                        </a:rPr>
                        <m:t>𝑃𝑆𝑖𝑛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77">
                <a:extLst>
                  <a:ext uri="{FF2B5EF4-FFF2-40B4-BE49-F238E27FC236}">
                    <a16:creationId xmlns:a16="http://schemas.microsoft.com/office/drawing/2014/main" id="{BBFFB944-B89E-46F6-9FEE-2D7984DA2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495060"/>
                <a:ext cx="2076402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8DB020E2-56DC-4EA0-A8BE-3E59251A2D6F}"/>
                  </a:ext>
                </a:extLst>
              </p:cNvPr>
              <p:cNvSpPr txBox="1"/>
              <p:nvPr/>
            </p:nvSpPr>
            <p:spPr>
              <a:xfrm>
                <a:off x="5668392" y="3320248"/>
                <a:ext cx="49271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8DB020E2-56DC-4EA0-A8BE-3E59251A2D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392" y="3320248"/>
                <a:ext cx="492711" cy="215444"/>
              </a:xfrm>
              <a:prstGeom prst="rect">
                <a:avLst/>
              </a:prstGeom>
              <a:blipFill>
                <a:blip r:embed="rId13"/>
                <a:stretch>
                  <a:fillRect l="-4938" r="-740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タイトル 1">
            <a:extLst>
              <a:ext uri="{FF2B5EF4-FFF2-40B4-BE49-F238E27FC236}">
                <a16:creationId xmlns:a16="http://schemas.microsoft.com/office/drawing/2014/main" id="{FBC5EC6B-6796-41AB-ABF0-4C6DDB330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コンテンツ プレースホルダー 2">
            <a:extLst>
              <a:ext uri="{FF2B5EF4-FFF2-40B4-BE49-F238E27FC236}">
                <a16:creationId xmlns:a16="http://schemas.microsoft.com/office/drawing/2014/main" id="{81D55F1C-1520-4C8F-9573-71CED3FB747D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01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41" grpId="0"/>
      <p:bldP spid="52" grpId="0"/>
      <p:bldP spid="60" grpId="0" animBg="1"/>
      <p:bldP spid="65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/>
      <p:bldP spid="94" grpId="0"/>
      <p:bldP spid="95" grpId="0"/>
      <p:bldP spid="96" grpId="0"/>
      <p:bldP spid="97" grpId="0"/>
      <p:bldP spid="98" grpId="0"/>
      <p:bldP spid="5" grpId="0" animBg="1"/>
      <p:bldP spid="5" grpId="1" animBg="1"/>
      <p:bldP spid="99" grpId="0" animBg="1"/>
      <p:bldP spid="100" grpId="0" animBg="1"/>
      <p:bldP spid="100" grpId="1" animBg="1"/>
      <p:bldP spid="101" grpId="0" animBg="1"/>
      <p:bldP spid="101" grpId="1" animBg="1"/>
      <p:bldP spid="6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2D1D6F-F025-4929-BAC1-29D4663D9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DF5FD8-2A13-446B-AEF2-0F21E321FE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15527-4FAC-40A4-9A83-2CAC711E6E1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744</Words>
  <Application>Microsoft Office PowerPoint</Application>
  <PresentationFormat>On-screen Show (4:3)</PresentationFormat>
  <Paragraphs>108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Sue Ellen Francisco </vt:lpstr>
      <vt:lpstr>Wingdings</vt:lpstr>
      <vt:lpstr>Office テーマ</vt:lpstr>
      <vt:lpstr>PowerPoint Presentation</vt:lpstr>
      <vt:lpstr>Applications of Forces</vt:lpstr>
      <vt:lpstr>Applications of Forces</vt:lpstr>
      <vt:lpstr>Applications of Forces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51</cp:revision>
  <dcterms:created xsi:type="dcterms:W3CDTF">2018-06-16T01:40:49Z</dcterms:created>
  <dcterms:modified xsi:type="dcterms:W3CDTF">2020-12-21T22:07:34Z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