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87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11.png"/><Relationship Id="rId7" Type="http://schemas.openxmlformats.org/officeDocument/2006/relationships/image" Target="../media/image114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69.png"/><Relationship Id="rId5" Type="http://schemas.openxmlformats.org/officeDocument/2006/relationships/image" Target="../media/image800.png"/><Relationship Id="rId10" Type="http://schemas.openxmlformats.org/officeDocument/2006/relationships/image" Target="../media/image68.png"/><Relationship Id="rId4" Type="http://schemas.openxmlformats.org/officeDocument/2006/relationships/image" Target="../media/image112.png"/><Relationship Id="rId9" Type="http://schemas.openxmlformats.org/officeDocument/2006/relationships/image" Target="../media/image1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1.png"/><Relationship Id="rId7" Type="http://schemas.openxmlformats.org/officeDocument/2006/relationships/image" Target="../media/image119.png"/><Relationship Id="rId12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68.png"/><Relationship Id="rId5" Type="http://schemas.openxmlformats.org/officeDocument/2006/relationships/image" Target="../media/image800.png"/><Relationship Id="rId10" Type="http://schemas.openxmlformats.org/officeDocument/2006/relationships/image" Target="../media/image122.png"/><Relationship Id="rId4" Type="http://schemas.openxmlformats.org/officeDocument/2006/relationships/image" Target="../media/image112.png"/><Relationship Id="rId9" Type="http://schemas.openxmlformats.org/officeDocument/2006/relationships/image" Target="../media/image1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104.png"/><Relationship Id="rId3" Type="http://schemas.openxmlformats.org/officeDocument/2006/relationships/image" Target="../media/image111.png"/><Relationship Id="rId7" Type="http://schemas.openxmlformats.org/officeDocument/2006/relationships/image" Target="../media/image75.png"/><Relationship Id="rId12" Type="http://schemas.openxmlformats.org/officeDocument/2006/relationships/image" Target="../media/image100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112.png"/><Relationship Id="rId9" Type="http://schemas.openxmlformats.org/officeDocument/2006/relationships/image" Target="../media/image7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127.png"/><Relationship Id="rId3" Type="http://schemas.openxmlformats.org/officeDocument/2006/relationships/image" Target="../media/image111.png"/><Relationship Id="rId7" Type="http://schemas.openxmlformats.org/officeDocument/2006/relationships/image" Target="../media/image123.png"/><Relationship Id="rId12" Type="http://schemas.openxmlformats.org/officeDocument/2006/relationships/image" Target="../media/image126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11" Type="http://schemas.openxmlformats.org/officeDocument/2006/relationships/image" Target="../media/image125.png"/><Relationship Id="rId5" Type="http://schemas.openxmlformats.org/officeDocument/2006/relationships/image" Target="../media/image73.png"/><Relationship Id="rId15" Type="http://schemas.openxmlformats.org/officeDocument/2006/relationships/image" Target="../media/image129.png"/><Relationship Id="rId10" Type="http://schemas.openxmlformats.org/officeDocument/2006/relationships/image" Target="../media/image124.png"/><Relationship Id="rId4" Type="http://schemas.openxmlformats.org/officeDocument/2006/relationships/image" Target="../media/image112.png"/><Relationship Id="rId9" Type="http://schemas.openxmlformats.org/officeDocument/2006/relationships/image" Target="../media/image104.png"/><Relationship Id="rId14" Type="http://schemas.openxmlformats.org/officeDocument/2006/relationships/image" Target="../media/image1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Straight Arrow Connector 111"/>
          <p:cNvCxnSpPr/>
          <p:nvPr/>
        </p:nvCxnSpPr>
        <p:spPr>
          <a:xfrm flipV="1">
            <a:off x="6553200" y="1447800"/>
            <a:ext cx="762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6096000" y="1219200"/>
            <a:ext cx="3048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477000" y="1981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77000" y="198120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box of mass 10kg rests in limiting equilibrium on a rough plane inclined at 20° above the horizontal. Find the coefficient of friction between the box and the plane.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Draw a diagram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We need to find F</a:t>
                </a:r>
                <a:r>
                  <a:rPr lang="en-GB" sz="1400" baseline="-25000" dirty="0">
                    <a:latin typeface="Comic Sans MS" pitchFamily="66" charset="0"/>
                    <a:sym typeface="Wingdings" pitchFamily="2" charset="2"/>
                  </a:rPr>
                  <a:t>MAX </a:t>
                </a: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so begin by calculating the normal reaction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t="-258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>
            <a:off x="4876800" y="2819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4876800" y="1676400"/>
            <a:ext cx="2286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4419600" y="2362200"/>
            <a:ext cx="914400" cy="914400"/>
          </a:xfrm>
          <a:prstGeom prst="arc">
            <a:avLst>
              <a:gd name="adj1" fmla="val 19938714"/>
              <a:gd name="adj2" fmla="val 215646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952565">
            <a:off x="6235340" y="1806297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6477000" y="25908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blipFill rotWithShape="1">
                <a:blip r:embed="rId3"/>
                <a:stretch>
                  <a:fillRect l="-1429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1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1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blipFill rotWithShape="1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5943600" y="1295400"/>
            <a:ext cx="914400" cy="914400"/>
          </a:xfrm>
          <a:prstGeom prst="arc">
            <a:avLst>
              <a:gd name="adj1" fmla="val 4161470"/>
              <a:gd name="adj2" fmla="val 47776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324600" y="2133600"/>
            <a:ext cx="175655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096000" y="23622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29400" y="2133600"/>
            <a:ext cx="8114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10gCos20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29400" y="2590800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10gSin20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1143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315200" y="12192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3800" y="3124200"/>
            <a:ext cx="21403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Perpendicular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48200" y="35052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505200"/>
                <a:ext cx="829586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3636335" y="3886200"/>
                <a:ext cx="16871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335" y="3886200"/>
                <a:ext cx="1687129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4648200" y="4267200"/>
                <a:ext cx="13733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67200"/>
                <a:ext cx="1373325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TextBox 116"/>
          <p:cNvSpPr txBox="1"/>
          <p:nvPr/>
        </p:nvSpPr>
        <p:spPr>
          <a:xfrm>
            <a:off x="3733800" y="480060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118" name="Arc 117"/>
          <p:cNvSpPr/>
          <p:nvPr/>
        </p:nvSpPr>
        <p:spPr>
          <a:xfrm>
            <a:off x="5257800" y="3657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Box 118"/>
          <p:cNvSpPr txBox="1"/>
          <p:nvPr/>
        </p:nvSpPr>
        <p:spPr>
          <a:xfrm>
            <a:off x="5638800" y="36576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values with R as positive</a:t>
            </a:r>
          </a:p>
        </p:txBody>
      </p:sp>
      <p:sp>
        <p:nvSpPr>
          <p:cNvPr id="120" name="Arc 119"/>
          <p:cNvSpPr/>
          <p:nvPr/>
        </p:nvSpPr>
        <p:spPr>
          <a:xfrm>
            <a:off x="5715000" y="4038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6096000" y="4114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4648200" y="52578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106747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rc 122"/>
          <p:cNvSpPr/>
          <p:nvPr/>
        </p:nvSpPr>
        <p:spPr>
          <a:xfrm>
            <a:off x="6324600" y="5410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/>
          <p:cNvSpPr txBox="1"/>
          <p:nvPr/>
        </p:nvSpPr>
        <p:spPr>
          <a:xfrm>
            <a:off x="6705600" y="5410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R and leave 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4648200" y="5638800"/>
                <a:ext cx="1895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1895775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1040167" y="4454371"/>
                <a:ext cx="1895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167" y="4454371"/>
                <a:ext cx="1895775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83B7265-5364-41DB-8030-B1DF61C6A229}"/>
                  </a:ext>
                </a:extLst>
              </p:cNvPr>
              <p:cNvSpPr txBox="1"/>
              <p:nvPr/>
            </p:nvSpPr>
            <p:spPr>
              <a:xfrm>
                <a:off x="5881457" y="3151571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83B7265-5364-41DB-8030-B1DF61C6A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457" y="3151571"/>
                <a:ext cx="488532" cy="246221"/>
              </a:xfrm>
              <a:prstGeom prst="rect">
                <a:avLst/>
              </a:prstGeom>
              <a:blipFill>
                <a:blip r:embed="rId11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83A88150-F364-4AB1-89E8-E8289709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コンテンツ プレースホルダー 2">
            <a:extLst>
              <a:ext uri="{FF2B5EF4-FFF2-40B4-BE49-F238E27FC236}">
                <a16:creationId xmlns:a16="http://schemas.microsoft.com/office/drawing/2014/main" id="{91A438A0-62FB-4CF3-A849-B77430156F3E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60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/>
      <p:bldP spid="106" grpId="0"/>
      <p:bldP spid="107" grpId="0" animBg="1"/>
      <p:bldP spid="108" grpId="0"/>
      <p:bldP spid="109" grpId="0"/>
      <p:bldP spid="110" grpId="0"/>
      <p:bldP spid="22" grpId="0"/>
      <p:bldP spid="22" grpId="1"/>
      <p:bldP spid="113" grpId="0"/>
      <p:bldP spid="28" grpId="0"/>
      <p:bldP spid="29" grpId="0"/>
      <p:bldP spid="115" grpId="0"/>
      <p:bldP spid="116" grpId="0"/>
      <p:bldP spid="117" grpId="0"/>
      <p:bldP spid="118" grpId="0" animBg="1"/>
      <p:bldP spid="119" grpId="0"/>
      <p:bldP spid="120" grpId="0" animBg="1"/>
      <p:bldP spid="121" grpId="0"/>
      <p:bldP spid="122" grpId="0"/>
      <p:bldP spid="123" grpId="0" animBg="1"/>
      <p:bldP spid="124" grpId="0"/>
      <p:bldP spid="125" grpId="0"/>
      <p:bldP spid="126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Straight Arrow Connector 111"/>
          <p:cNvCxnSpPr/>
          <p:nvPr/>
        </p:nvCxnSpPr>
        <p:spPr>
          <a:xfrm flipV="1">
            <a:off x="6553200" y="1447800"/>
            <a:ext cx="762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6096000" y="1219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477000" y="1981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77000" y="198120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box of mass 10kg rests in limiting equilibrium on a rough plane inclined at 20° above the horizontal. Find the coefficient of friction between the box and the plane.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Draw a diagram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We need to find F</a:t>
                </a:r>
                <a:r>
                  <a:rPr lang="en-GB" sz="1400" baseline="-25000" dirty="0">
                    <a:latin typeface="Comic Sans MS" pitchFamily="66" charset="0"/>
                    <a:sym typeface="Wingdings" pitchFamily="2" charset="2"/>
                  </a:rPr>
                  <a:t>MAX </a:t>
                </a: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so begin by calculating the normal reaction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Now you can resolve Parallel to find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𝜇</m:t>
                    </m:r>
                  </m:oMath>
                </a14:m>
                <a:endParaRPr lang="en-GB" sz="1400" i="1" dirty="0">
                  <a:latin typeface="Comic Sans MS" pitchFamily="66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l="-182" t="-258" r="-2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>
            <a:off x="4876800" y="2819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4876800" y="1676400"/>
            <a:ext cx="2286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4419600" y="2362200"/>
            <a:ext cx="914400" cy="914400"/>
          </a:xfrm>
          <a:prstGeom prst="arc">
            <a:avLst>
              <a:gd name="adj1" fmla="val 19938714"/>
              <a:gd name="adj2" fmla="val 215646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952565">
            <a:off x="6235340" y="1806297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6477000" y="25908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blipFill rotWithShape="1">
                <a:blip r:embed="rId3"/>
                <a:stretch>
                  <a:fillRect l="-1429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1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1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blipFill rotWithShape="1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5943600" y="1295400"/>
            <a:ext cx="914400" cy="914400"/>
          </a:xfrm>
          <a:prstGeom prst="arc">
            <a:avLst>
              <a:gd name="adj1" fmla="val 4161470"/>
              <a:gd name="adj2" fmla="val 47776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324600" y="2133600"/>
            <a:ext cx="175655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096000" y="23622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29400" y="2133600"/>
            <a:ext cx="8114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10gCos20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29400" y="2590800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10gSin20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1143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315200" y="12192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3800" y="3124200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Parallel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8800" y="35052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05200"/>
                <a:ext cx="829586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324600" y="3657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629400" y="35814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 with ‘down the plane’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48200" y="3886200"/>
                <a:ext cx="16503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20−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886200"/>
                <a:ext cx="1650388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23167" y="4267200"/>
                <a:ext cx="2579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20−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167" y="4267200"/>
                <a:ext cx="2579552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976037" y="4669465"/>
                <a:ext cx="22657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20=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037" y="4669465"/>
                <a:ext cx="226574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44140" y="5039833"/>
                <a:ext cx="1356846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10</m:t>
                          </m:r>
                          <m:r>
                            <a:rPr lang="en-GB" sz="1400" i="1">
                              <a:latin typeface="Cambria Math"/>
                            </a:rPr>
                            <m:t>𝑔𝑆𝑖𝑛</m:t>
                          </m:r>
                          <m:r>
                            <a:rPr lang="en-GB" sz="1400" i="1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𝑔𝐶𝑜𝑠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20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140" y="5039833"/>
                <a:ext cx="1356846" cy="534826"/>
              </a:xfrm>
              <a:prstGeom prst="rect">
                <a:avLst/>
              </a:prstGeom>
              <a:blipFill rotWithShape="1">
                <a:blip r:embed="rId9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11972" y="5649432"/>
                <a:ext cx="896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0.36=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972" y="5649432"/>
                <a:ext cx="896784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324600" y="4038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7010400" y="4419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010400" y="4800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010400" y="5334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705600" y="41148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F</a:t>
            </a:r>
            <a:r>
              <a:rPr lang="en-GB" sz="1100" baseline="-25000" dirty="0">
                <a:solidFill>
                  <a:srgbClr val="FF0000"/>
                </a:solidFill>
                <a:latin typeface="Comic Sans MS" pitchFamily="66" charset="0"/>
              </a:rPr>
              <a:t>MAX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7490" y="4481004"/>
            <a:ext cx="1752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715000" y="3886200"/>
            <a:ext cx="1524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00600" y="4267200"/>
            <a:ext cx="10668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391400" y="4495800"/>
            <a:ext cx="1371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Add µ(10gCos20)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91400" y="48768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467600" y="5486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5">
                <a:extLst>
                  <a:ext uri="{FF2B5EF4-FFF2-40B4-BE49-F238E27FC236}">
                    <a16:creationId xmlns:a16="http://schemas.microsoft.com/office/drawing/2014/main" id="{70E0F7A1-EAD0-4896-84BB-1695AD93E481}"/>
                  </a:ext>
                </a:extLst>
              </p:cNvPr>
              <p:cNvSpPr txBox="1"/>
              <p:nvPr/>
            </p:nvSpPr>
            <p:spPr>
              <a:xfrm>
                <a:off x="1040167" y="4454371"/>
                <a:ext cx="1895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125">
                <a:extLst>
                  <a:ext uri="{FF2B5EF4-FFF2-40B4-BE49-F238E27FC236}">
                    <a16:creationId xmlns:a16="http://schemas.microsoft.com/office/drawing/2014/main" id="{70E0F7A1-EAD0-4896-84BB-1695AD93E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167" y="4454371"/>
                <a:ext cx="1895775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3E537497-A693-4C4B-A5ED-A755B32CDA73}"/>
                  </a:ext>
                </a:extLst>
              </p:cNvPr>
              <p:cNvSpPr txBox="1"/>
              <p:nvPr/>
            </p:nvSpPr>
            <p:spPr>
              <a:xfrm>
                <a:off x="5357672" y="3142696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3E537497-A693-4C4B-A5ED-A755B32CD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72" y="3142696"/>
                <a:ext cx="488532" cy="246221"/>
              </a:xfrm>
              <a:prstGeom prst="rect">
                <a:avLst/>
              </a:prstGeom>
              <a:blipFill>
                <a:blip r:embed="rId12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タイトル 1">
            <a:extLst>
              <a:ext uri="{FF2B5EF4-FFF2-40B4-BE49-F238E27FC236}">
                <a16:creationId xmlns:a16="http://schemas.microsoft.com/office/drawing/2014/main" id="{A821BE42-3F8D-40B0-BEF0-26A6AC75A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コンテンツ プレースホルダー 2">
            <a:extLst>
              <a:ext uri="{FF2B5EF4-FFF2-40B4-BE49-F238E27FC236}">
                <a16:creationId xmlns:a16="http://schemas.microsoft.com/office/drawing/2014/main" id="{8596DF7A-DC16-414B-8FD4-049B19C7A5A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3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28" grpId="0"/>
      <p:bldP spid="37" grpId="0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/>
      <p:bldP spid="5" grpId="0" animBg="1"/>
      <p:bldP spid="5" grpId="1" animBg="1"/>
      <p:bldP spid="51" grpId="0" animBg="1"/>
      <p:bldP spid="51" grpId="1" animBg="1"/>
      <p:bldP spid="52" grpId="0" animBg="1"/>
      <p:bldP spid="52" grpId="1" animBg="1"/>
      <p:bldP spid="53" grpId="0"/>
      <p:bldP spid="54" grpId="0"/>
      <p:bldP spid="55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円弧 12">
            <a:extLst>
              <a:ext uri="{FF2B5EF4-FFF2-40B4-BE49-F238E27FC236}">
                <a16:creationId xmlns:a16="http://schemas.microsoft.com/office/drawing/2014/main" id="{11BAE7D1-8928-4333-94C3-59A3ABDD6AC6}"/>
              </a:ext>
            </a:extLst>
          </p:cNvPr>
          <p:cNvSpPr/>
          <p:nvPr/>
        </p:nvSpPr>
        <p:spPr>
          <a:xfrm>
            <a:off x="5832630" y="1509204"/>
            <a:ext cx="914400" cy="914400"/>
          </a:xfrm>
          <a:prstGeom prst="arc">
            <a:avLst>
              <a:gd name="adj1" fmla="val 9141998"/>
              <a:gd name="adj2" fmla="val 106058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2" name="Straight Arrow Connector 111"/>
          <p:cNvCxnSpPr/>
          <p:nvPr/>
        </p:nvCxnSpPr>
        <p:spPr>
          <a:xfrm flipV="1">
            <a:off x="6553200" y="1447800"/>
            <a:ext cx="762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6096000" y="1219200"/>
            <a:ext cx="3048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477000" y="1981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77000" y="198120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applied to the box. Given that the box remains in equilibrium, find the maximum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It is very important to notice that this force will be attempting to push the box </a:t>
                </a:r>
                <a:r>
                  <a:rPr lang="en-US" sz="1400" u="sng" dirty="0">
                    <a:latin typeface="Comic Sans MS" pitchFamily="66" charset="0"/>
                  </a:rPr>
                  <a:t>up</a:t>
                </a:r>
                <a:r>
                  <a:rPr lang="en-US" sz="1400" dirty="0">
                    <a:latin typeface="Comic Sans MS" pitchFamily="66" charset="0"/>
                  </a:rPr>
                  <a:t> the slope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Hence, the direction of the frictional force will change…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As before, find the normal reaction, and use it to find the maximum frictional force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Then resolve parallel using this value…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t="-258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>
            <a:off x="4876800" y="2819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4876800" y="1676400"/>
            <a:ext cx="2286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4419600" y="2362200"/>
            <a:ext cx="914400" cy="914400"/>
          </a:xfrm>
          <a:prstGeom prst="arc">
            <a:avLst>
              <a:gd name="adj1" fmla="val 19938714"/>
              <a:gd name="adj2" fmla="val 215646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952565">
            <a:off x="6235340" y="1806297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6477000" y="25908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blipFill rotWithShape="1">
                <a:blip r:embed="rId3"/>
                <a:stretch>
                  <a:fillRect l="-1429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1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1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blipFill rotWithShape="1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5943600" y="1295400"/>
            <a:ext cx="914400" cy="914400"/>
          </a:xfrm>
          <a:prstGeom prst="arc">
            <a:avLst>
              <a:gd name="adj1" fmla="val 4161470"/>
              <a:gd name="adj2" fmla="val 47776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324600" y="2133600"/>
            <a:ext cx="175655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096000" y="23622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29400" y="2133600"/>
            <a:ext cx="8114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10gCos20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29400" y="2590800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10gSin20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1143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315200" y="12192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42971" y="1210598"/>
                <a:ext cx="896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971" y="1210598"/>
                <a:ext cx="896784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タイトル 1">
            <a:extLst>
              <a:ext uri="{FF2B5EF4-FFF2-40B4-BE49-F238E27FC236}">
                <a16:creationId xmlns:a16="http://schemas.microsoft.com/office/drawing/2014/main" id="{15C0EBAE-CE7E-48ED-83FD-ACFA8856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コンテンツ プレースホルダー 2">
            <a:extLst>
              <a:ext uri="{FF2B5EF4-FFF2-40B4-BE49-F238E27FC236}">
                <a16:creationId xmlns:a16="http://schemas.microsoft.com/office/drawing/2014/main" id="{F27F1F8B-65A8-4ECA-A372-C16C65C9698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17">
            <a:extLst>
              <a:ext uri="{FF2B5EF4-FFF2-40B4-BE49-F238E27FC236}">
                <a16:creationId xmlns:a16="http://schemas.microsoft.com/office/drawing/2014/main" id="{57DD1C6D-DE46-4501-8206-7A2F9AFFC541}"/>
              </a:ext>
            </a:extLst>
          </p:cNvPr>
          <p:cNvCxnSpPr>
            <a:cxnSpLocks/>
          </p:cNvCxnSpPr>
          <p:nvPr/>
        </p:nvCxnSpPr>
        <p:spPr>
          <a:xfrm flipH="1">
            <a:off x="4483223" y="1998955"/>
            <a:ext cx="1767396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45">
            <a:extLst>
              <a:ext uri="{FF2B5EF4-FFF2-40B4-BE49-F238E27FC236}">
                <a16:creationId xmlns:a16="http://schemas.microsoft.com/office/drawing/2014/main" id="{80808A1D-C582-4363-BEBA-7F9CB8304F3B}"/>
              </a:ext>
            </a:extLst>
          </p:cNvPr>
          <p:cNvCxnSpPr>
            <a:cxnSpLocks/>
          </p:cNvCxnSpPr>
          <p:nvPr/>
        </p:nvCxnSpPr>
        <p:spPr>
          <a:xfrm flipH="1" flipV="1">
            <a:off x="4492101" y="1997476"/>
            <a:ext cx="372862" cy="701336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46">
            <a:extLst>
              <a:ext uri="{FF2B5EF4-FFF2-40B4-BE49-F238E27FC236}">
                <a16:creationId xmlns:a16="http://schemas.microsoft.com/office/drawing/2014/main" id="{1881FEEF-8BF6-4B50-85CB-0CECB1AE4490}"/>
              </a:ext>
            </a:extLst>
          </p:cNvPr>
          <p:cNvCxnSpPr>
            <a:cxnSpLocks/>
          </p:cNvCxnSpPr>
          <p:nvPr/>
        </p:nvCxnSpPr>
        <p:spPr>
          <a:xfrm flipH="1">
            <a:off x="4847208" y="1998955"/>
            <a:ext cx="1403414" cy="690979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50">
            <a:extLst>
              <a:ext uri="{FF2B5EF4-FFF2-40B4-BE49-F238E27FC236}">
                <a16:creationId xmlns:a16="http://schemas.microsoft.com/office/drawing/2014/main" id="{E552AFBE-BE5E-4AF4-BB1A-2AD7708FD6BE}"/>
              </a:ext>
            </a:extLst>
          </p:cNvPr>
          <p:cNvSpPr txBox="1"/>
          <p:nvPr/>
        </p:nvSpPr>
        <p:spPr>
          <a:xfrm>
            <a:off x="5470862" y="19811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20˚</a:t>
            </a:r>
          </a:p>
        </p:txBody>
      </p:sp>
      <p:sp>
        <p:nvSpPr>
          <p:cNvPr id="62" name="TextBox 59">
            <a:extLst>
              <a:ext uri="{FF2B5EF4-FFF2-40B4-BE49-F238E27FC236}">
                <a16:creationId xmlns:a16="http://schemas.microsoft.com/office/drawing/2014/main" id="{626C00EF-FCF4-4864-B248-96B8B0B544C4}"/>
              </a:ext>
            </a:extLst>
          </p:cNvPr>
          <p:cNvSpPr txBox="1"/>
          <p:nvPr/>
        </p:nvSpPr>
        <p:spPr>
          <a:xfrm>
            <a:off x="4867922" y="2186866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PCos20</a:t>
            </a:r>
          </a:p>
        </p:txBody>
      </p:sp>
      <p:sp>
        <p:nvSpPr>
          <p:cNvPr id="63" name="TextBox 60">
            <a:extLst>
              <a:ext uri="{FF2B5EF4-FFF2-40B4-BE49-F238E27FC236}">
                <a16:creationId xmlns:a16="http://schemas.microsoft.com/office/drawing/2014/main" id="{655F44FC-148C-43E6-94BD-71EEA82B3AD5}"/>
              </a:ext>
            </a:extLst>
          </p:cNvPr>
          <p:cNvSpPr txBox="1"/>
          <p:nvPr/>
        </p:nvSpPr>
        <p:spPr>
          <a:xfrm>
            <a:off x="4286435" y="172078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4" name="TextBox 61">
            <a:extLst>
              <a:ext uri="{FF2B5EF4-FFF2-40B4-BE49-F238E27FC236}">
                <a16:creationId xmlns:a16="http://schemas.microsoft.com/office/drawing/2014/main" id="{C887C052-18E2-47A5-8DA7-542ADAB28DC7}"/>
              </a:ext>
            </a:extLst>
          </p:cNvPr>
          <p:cNvSpPr txBox="1"/>
          <p:nvPr/>
        </p:nvSpPr>
        <p:spPr>
          <a:xfrm>
            <a:off x="3986814" y="229339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PSin20</a:t>
            </a:r>
          </a:p>
        </p:txBody>
      </p:sp>
      <p:cxnSp>
        <p:nvCxnSpPr>
          <p:cNvPr id="65" name="Straight Arrow Connector 111">
            <a:extLst>
              <a:ext uri="{FF2B5EF4-FFF2-40B4-BE49-F238E27FC236}">
                <a16:creationId xmlns:a16="http://schemas.microsoft.com/office/drawing/2014/main" id="{4FE335D7-37A7-4679-B93F-3AB957CA6C2E}"/>
              </a:ext>
            </a:extLst>
          </p:cNvPr>
          <p:cNvCxnSpPr>
            <a:cxnSpLocks/>
          </p:cNvCxnSpPr>
          <p:nvPr/>
        </p:nvCxnSpPr>
        <p:spPr>
          <a:xfrm rot="10800000" flipV="1">
            <a:off x="6590191" y="1431524"/>
            <a:ext cx="762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27">
            <a:extLst>
              <a:ext uri="{FF2B5EF4-FFF2-40B4-BE49-F238E27FC236}">
                <a16:creationId xmlns:a16="http://schemas.microsoft.com/office/drawing/2014/main" id="{89FF38B6-EF2E-4DDB-AEE6-CBD26D7D2DD4}"/>
              </a:ext>
            </a:extLst>
          </p:cNvPr>
          <p:cNvSpPr txBox="1"/>
          <p:nvPr/>
        </p:nvSpPr>
        <p:spPr>
          <a:xfrm>
            <a:off x="3769311" y="3124200"/>
            <a:ext cx="21403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Perpendicular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28">
                <a:extLst>
                  <a:ext uri="{FF2B5EF4-FFF2-40B4-BE49-F238E27FC236}">
                    <a16:creationId xmlns:a16="http://schemas.microsoft.com/office/drawing/2014/main" id="{03444F7E-F911-4268-B1F3-E5C1A219441D}"/>
                  </a:ext>
                </a:extLst>
              </p:cNvPr>
              <p:cNvSpPr txBox="1"/>
              <p:nvPr/>
            </p:nvSpPr>
            <p:spPr>
              <a:xfrm>
                <a:off x="5340658" y="35052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28">
                <a:extLst>
                  <a:ext uri="{FF2B5EF4-FFF2-40B4-BE49-F238E27FC236}">
                    <a16:creationId xmlns:a16="http://schemas.microsoft.com/office/drawing/2014/main" id="{03444F7E-F911-4268-B1F3-E5C1A2194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658" y="3505200"/>
                <a:ext cx="82958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14">
                <a:extLst>
                  <a:ext uri="{FF2B5EF4-FFF2-40B4-BE49-F238E27FC236}">
                    <a16:creationId xmlns:a16="http://schemas.microsoft.com/office/drawing/2014/main" id="{536C48DD-EDB5-4D8F-9F23-1F364A9D188A}"/>
                  </a:ext>
                </a:extLst>
              </p:cNvPr>
              <p:cNvSpPr txBox="1"/>
              <p:nvPr/>
            </p:nvSpPr>
            <p:spPr>
              <a:xfrm>
                <a:off x="3565314" y="3886200"/>
                <a:ext cx="24642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20−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114">
                <a:extLst>
                  <a:ext uri="{FF2B5EF4-FFF2-40B4-BE49-F238E27FC236}">
                    <a16:creationId xmlns:a16="http://schemas.microsoft.com/office/drawing/2014/main" id="{536C48DD-EDB5-4D8F-9F23-1F364A9D1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314" y="3886200"/>
                <a:ext cx="2464201" cy="307777"/>
              </a:xfrm>
              <a:prstGeom prst="rect">
                <a:avLst/>
              </a:prstGeom>
              <a:blipFill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117">
            <a:extLst>
              <a:ext uri="{FF2B5EF4-FFF2-40B4-BE49-F238E27FC236}">
                <a16:creationId xmlns:a16="http://schemas.microsoft.com/office/drawing/2014/main" id="{29FA759F-751B-4C21-810A-C15408180A57}"/>
              </a:ext>
            </a:extLst>
          </p:cNvPr>
          <p:cNvSpPr/>
          <p:nvPr/>
        </p:nvSpPr>
        <p:spPr>
          <a:xfrm>
            <a:off x="7157622" y="3639844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118">
            <a:extLst>
              <a:ext uri="{FF2B5EF4-FFF2-40B4-BE49-F238E27FC236}">
                <a16:creationId xmlns:a16="http://schemas.microsoft.com/office/drawing/2014/main" id="{CB59D46B-258E-41EA-9B6D-DCB2A95BC3D0}"/>
              </a:ext>
            </a:extLst>
          </p:cNvPr>
          <p:cNvSpPr txBox="1"/>
          <p:nvPr/>
        </p:nvSpPr>
        <p:spPr>
          <a:xfrm>
            <a:off x="7538622" y="3639844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values with R as positive</a:t>
            </a:r>
          </a:p>
        </p:txBody>
      </p:sp>
      <p:sp>
        <p:nvSpPr>
          <p:cNvPr id="72" name="Arc 119">
            <a:extLst>
              <a:ext uri="{FF2B5EF4-FFF2-40B4-BE49-F238E27FC236}">
                <a16:creationId xmlns:a16="http://schemas.microsoft.com/office/drawing/2014/main" id="{697C115B-30C8-4E00-8D7A-C2F374F99558}"/>
              </a:ext>
            </a:extLst>
          </p:cNvPr>
          <p:cNvSpPr/>
          <p:nvPr/>
        </p:nvSpPr>
        <p:spPr>
          <a:xfrm>
            <a:off x="7215327" y="4020844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120">
            <a:extLst>
              <a:ext uri="{FF2B5EF4-FFF2-40B4-BE49-F238E27FC236}">
                <a16:creationId xmlns:a16="http://schemas.microsoft.com/office/drawing/2014/main" id="{6DE1F579-E8D1-44C6-9759-11D7FABD55E9}"/>
              </a:ext>
            </a:extLst>
          </p:cNvPr>
          <p:cNvSpPr txBox="1"/>
          <p:nvPr/>
        </p:nvSpPr>
        <p:spPr>
          <a:xfrm>
            <a:off x="7596327" y="4097044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BD47F14-0C47-4C74-A215-26ED79EFFC80}"/>
                  </a:ext>
                </a:extLst>
              </p:cNvPr>
              <p:cNvSpPr txBox="1"/>
              <p:nvPr/>
            </p:nvSpPr>
            <p:spPr>
              <a:xfrm>
                <a:off x="5916968" y="3151571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8BD47F14-0C47-4C74-A215-26ED79EFF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968" y="3151571"/>
                <a:ext cx="488532" cy="246221"/>
              </a:xfrm>
              <a:prstGeom prst="rect">
                <a:avLst/>
              </a:prstGeom>
              <a:blipFill>
                <a:blip r:embed="rId8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115">
                <a:extLst>
                  <a:ext uri="{FF2B5EF4-FFF2-40B4-BE49-F238E27FC236}">
                    <a16:creationId xmlns:a16="http://schemas.microsoft.com/office/drawing/2014/main" id="{2A9032D6-5EDA-4B1A-BD0A-8103585E84BB}"/>
                  </a:ext>
                </a:extLst>
              </p:cNvPr>
              <p:cNvSpPr txBox="1"/>
              <p:nvPr/>
            </p:nvSpPr>
            <p:spPr>
              <a:xfrm>
                <a:off x="5340658" y="4267200"/>
                <a:ext cx="2150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i="1">
                          <a:latin typeface="Cambria Math"/>
                        </a:rPr>
                        <m:t>𝑔𝐶𝑜𝑠</m:t>
                      </m:r>
                      <m:r>
                        <a:rPr lang="en-GB" sz="1400" i="1">
                          <a:latin typeface="Cambria Math"/>
                        </a:rPr>
                        <m:t>20+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115">
                <a:extLst>
                  <a:ext uri="{FF2B5EF4-FFF2-40B4-BE49-F238E27FC236}">
                    <a16:creationId xmlns:a16="http://schemas.microsoft.com/office/drawing/2014/main" id="{2A9032D6-5EDA-4B1A-BD0A-8103585E8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658" y="4267200"/>
                <a:ext cx="2150397" cy="307777"/>
              </a:xfrm>
              <a:prstGeom prst="rect">
                <a:avLst/>
              </a:prstGeom>
              <a:blipFill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116">
            <a:extLst>
              <a:ext uri="{FF2B5EF4-FFF2-40B4-BE49-F238E27FC236}">
                <a16:creationId xmlns:a16="http://schemas.microsoft.com/office/drawing/2014/main" id="{D077D5F3-74AF-4BC6-8B9B-03C4F190855D}"/>
              </a:ext>
            </a:extLst>
          </p:cNvPr>
          <p:cNvSpPr txBox="1"/>
          <p:nvPr/>
        </p:nvSpPr>
        <p:spPr>
          <a:xfrm>
            <a:off x="3813699" y="4649679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121">
                <a:extLst>
                  <a:ext uri="{FF2B5EF4-FFF2-40B4-BE49-F238E27FC236}">
                    <a16:creationId xmlns:a16="http://schemas.microsoft.com/office/drawing/2014/main" id="{9576CCB8-01A6-4599-873F-164AD5AA585E}"/>
                  </a:ext>
                </a:extLst>
              </p:cNvPr>
              <p:cNvSpPr txBox="1"/>
              <p:nvPr/>
            </p:nvSpPr>
            <p:spPr>
              <a:xfrm>
                <a:off x="4728099" y="5106879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121">
                <a:extLst>
                  <a:ext uri="{FF2B5EF4-FFF2-40B4-BE49-F238E27FC236}">
                    <a16:creationId xmlns:a16="http://schemas.microsoft.com/office/drawing/2014/main" id="{9576CCB8-01A6-4599-873F-164AD5AA5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099" y="5106879"/>
                <a:ext cx="1067472" cy="307777"/>
              </a:xfrm>
              <a:prstGeom prst="rect">
                <a:avLst/>
              </a:prstGeom>
              <a:blipFill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122">
            <a:extLst>
              <a:ext uri="{FF2B5EF4-FFF2-40B4-BE49-F238E27FC236}">
                <a16:creationId xmlns:a16="http://schemas.microsoft.com/office/drawing/2014/main" id="{6CD86EF1-FD38-4134-A21A-E22B983A592F}"/>
              </a:ext>
            </a:extLst>
          </p:cNvPr>
          <p:cNvSpPr/>
          <p:nvPr/>
        </p:nvSpPr>
        <p:spPr>
          <a:xfrm>
            <a:off x="7310021" y="5241523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123">
                <a:extLst>
                  <a:ext uri="{FF2B5EF4-FFF2-40B4-BE49-F238E27FC236}">
                    <a16:creationId xmlns:a16="http://schemas.microsoft.com/office/drawing/2014/main" id="{5D9161D7-9098-4BD1-841E-A30967E278DE}"/>
                  </a:ext>
                </a:extLst>
              </p:cNvPr>
              <p:cNvSpPr txBox="1"/>
              <p:nvPr/>
            </p:nvSpPr>
            <p:spPr>
              <a:xfrm>
                <a:off x="7662982" y="5050345"/>
                <a:ext cx="156249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Sub in R (we can leave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 as it is for now to avoid rounding errors…)</a:t>
                </a:r>
              </a:p>
            </p:txBody>
          </p:sp>
        </mc:Choice>
        <mc:Fallback xmlns="">
          <p:sp>
            <p:nvSpPr>
              <p:cNvPr id="79" name="TextBox 123">
                <a:extLst>
                  <a:ext uri="{FF2B5EF4-FFF2-40B4-BE49-F238E27FC236}">
                    <a16:creationId xmlns:a16="http://schemas.microsoft.com/office/drawing/2014/main" id="{5D9161D7-9098-4BD1-841E-A30967E27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982" y="5050345"/>
                <a:ext cx="1562499" cy="769441"/>
              </a:xfrm>
              <a:prstGeom prst="rect">
                <a:avLst/>
              </a:prstGeom>
              <a:blipFill>
                <a:blip r:embed="rId11"/>
                <a:stretch>
                  <a:fillRect b="-3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124">
                <a:extLst>
                  <a:ext uri="{FF2B5EF4-FFF2-40B4-BE49-F238E27FC236}">
                    <a16:creationId xmlns:a16="http://schemas.microsoft.com/office/drawing/2014/main" id="{85A2E8C5-82FF-47A7-BDFE-3A0BA8A5984D}"/>
                  </a:ext>
                </a:extLst>
              </p:cNvPr>
              <p:cNvSpPr txBox="1"/>
              <p:nvPr/>
            </p:nvSpPr>
            <p:spPr>
              <a:xfrm>
                <a:off x="4728099" y="5487879"/>
                <a:ext cx="2672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10</m:t>
                      </m:r>
                      <m:r>
                        <a:rPr lang="en-GB" sz="1400" i="1">
                          <a:latin typeface="Cambria Math"/>
                        </a:rPr>
                        <m:t>𝑔𝐶𝑜𝑠</m:t>
                      </m:r>
                      <m:r>
                        <a:rPr lang="en-GB" sz="1400" i="1">
                          <a:latin typeface="Cambria Math"/>
                        </a:rPr>
                        <m:t>20+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124">
                <a:extLst>
                  <a:ext uri="{FF2B5EF4-FFF2-40B4-BE49-F238E27FC236}">
                    <a16:creationId xmlns:a16="http://schemas.microsoft.com/office/drawing/2014/main" id="{85A2E8C5-82FF-47A7-BDFE-3A0BA8A59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099" y="5487879"/>
                <a:ext cx="2672847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123">
            <a:extLst>
              <a:ext uri="{FF2B5EF4-FFF2-40B4-BE49-F238E27FC236}">
                <a16:creationId xmlns:a16="http://schemas.microsoft.com/office/drawing/2014/main" id="{E2AF37A4-FD21-4A78-AD77-7D1A80513727}"/>
              </a:ext>
            </a:extLst>
          </p:cNvPr>
          <p:cNvSpPr txBox="1"/>
          <p:nvPr/>
        </p:nvSpPr>
        <p:spPr>
          <a:xfrm>
            <a:off x="3959439" y="5987247"/>
            <a:ext cx="4563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update the diagram with this information…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112">
                <a:extLst>
                  <a:ext uri="{FF2B5EF4-FFF2-40B4-BE49-F238E27FC236}">
                    <a16:creationId xmlns:a16="http://schemas.microsoft.com/office/drawing/2014/main" id="{1DAB2C83-DA5D-41FA-8461-627D532C4023}"/>
                  </a:ext>
                </a:extLst>
              </p:cNvPr>
              <p:cNvSpPr txBox="1"/>
              <p:nvPr/>
            </p:nvSpPr>
            <p:spPr>
              <a:xfrm>
                <a:off x="7116551" y="1156792"/>
                <a:ext cx="17944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20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10</m:t>
                      </m:r>
                      <m:r>
                        <a:rPr lang="en-GB" sz="1200" i="1">
                          <a:latin typeface="Cambria Math"/>
                        </a:rPr>
                        <m:t>𝑔𝐶𝑜𝑠</m:t>
                      </m:r>
                      <m:r>
                        <a:rPr lang="en-GB" sz="1200" i="1">
                          <a:latin typeface="Cambria Math"/>
                        </a:rPr>
                        <m:t>20+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20)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2" name="TextBox 112">
                <a:extLst>
                  <a:ext uri="{FF2B5EF4-FFF2-40B4-BE49-F238E27FC236}">
                    <a16:creationId xmlns:a16="http://schemas.microsoft.com/office/drawing/2014/main" id="{1DAB2C83-DA5D-41FA-8461-627D532C4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551" y="1156792"/>
                <a:ext cx="1794401" cy="276999"/>
              </a:xfrm>
              <a:prstGeom prst="rect">
                <a:avLst/>
              </a:prstGeom>
              <a:blipFill>
                <a:blip r:embed="rId1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0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/>
      <p:bldP spid="113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70" grpId="0" animBg="1"/>
      <p:bldP spid="71" grpId="0"/>
      <p:bldP spid="72" grpId="0" animBg="1"/>
      <p:bldP spid="73" grpId="0"/>
      <p:bldP spid="74" grpId="0"/>
      <p:bldP spid="75" grpId="0"/>
      <p:bldP spid="76" grpId="0"/>
      <p:bldP spid="77" grpId="0"/>
      <p:bldP spid="78" grpId="0" animBg="1"/>
      <p:bldP spid="79" grpId="0"/>
      <p:bldP spid="80" grpId="0"/>
      <p:bldP spid="81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Arrow Connector 111">
            <a:extLst>
              <a:ext uri="{FF2B5EF4-FFF2-40B4-BE49-F238E27FC236}">
                <a16:creationId xmlns:a16="http://schemas.microsoft.com/office/drawing/2014/main" id="{4FE335D7-37A7-4679-B93F-3AB957CA6C2E}"/>
              </a:ext>
            </a:extLst>
          </p:cNvPr>
          <p:cNvCxnSpPr>
            <a:cxnSpLocks/>
          </p:cNvCxnSpPr>
          <p:nvPr/>
        </p:nvCxnSpPr>
        <p:spPr>
          <a:xfrm rot="10800000" flipV="1">
            <a:off x="6590191" y="1431524"/>
            <a:ext cx="76200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弧 12">
            <a:extLst>
              <a:ext uri="{FF2B5EF4-FFF2-40B4-BE49-F238E27FC236}">
                <a16:creationId xmlns:a16="http://schemas.microsoft.com/office/drawing/2014/main" id="{11BAE7D1-8928-4333-94C3-59A3ABDD6AC6}"/>
              </a:ext>
            </a:extLst>
          </p:cNvPr>
          <p:cNvSpPr/>
          <p:nvPr/>
        </p:nvSpPr>
        <p:spPr>
          <a:xfrm>
            <a:off x="5832630" y="1509204"/>
            <a:ext cx="914400" cy="914400"/>
          </a:xfrm>
          <a:prstGeom prst="arc">
            <a:avLst>
              <a:gd name="adj1" fmla="val 9141998"/>
              <a:gd name="adj2" fmla="val 106058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1" name="Straight Arrow Connector 110"/>
          <p:cNvCxnSpPr/>
          <p:nvPr/>
        </p:nvCxnSpPr>
        <p:spPr>
          <a:xfrm flipH="1" flipV="1">
            <a:off x="6096000" y="1219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477000" y="1981200"/>
            <a:ext cx="30480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77000" y="198120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applied to the box. Given that the box remains in equilibrium, find the maximum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It is very important to notice that this force will be attempting to push the box </a:t>
                </a:r>
                <a:r>
                  <a:rPr lang="en-US" sz="1400" u="sng" dirty="0">
                    <a:latin typeface="Comic Sans MS" pitchFamily="66" charset="0"/>
                  </a:rPr>
                  <a:t>up</a:t>
                </a:r>
                <a:r>
                  <a:rPr lang="en-US" sz="1400" dirty="0">
                    <a:latin typeface="Comic Sans MS" pitchFamily="66" charset="0"/>
                  </a:rPr>
                  <a:t> the slope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Hence, the direction of the frictional force will change…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As before, find the normal reaction, and use it to find the maximum frictional force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Then resolve parallel using this value…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t="-258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>
            <a:off x="4876800" y="2819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4876800" y="1676400"/>
            <a:ext cx="22860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/>
          <p:cNvSpPr/>
          <p:nvPr/>
        </p:nvSpPr>
        <p:spPr>
          <a:xfrm>
            <a:off x="4419600" y="2362200"/>
            <a:ext cx="914400" cy="914400"/>
          </a:xfrm>
          <a:prstGeom prst="arc">
            <a:avLst>
              <a:gd name="adj1" fmla="val 19938714"/>
              <a:gd name="adj2" fmla="val 215646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9952565">
            <a:off x="6235340" y="1806297"/>
            <a:ext cx="3810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6477000" y="25908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2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590800"/>
                <a:ext cx="431528" cy="276999"/>
              </a:xfrm>
              <a:prstGeom prst="rect">
                <a:avLst/>
              </a:prstGeom>
              <a:blipFill rotWithShape="1">
                <a:blip r:embed="rId3"/>
                <a:stretch>
                  <a:fillRect l="-1429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>
                    <a:latin typeface="Comic Sans MS" pitchFamily="66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en-GB" sz="1100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sz="11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209800"/>
                <a:ext cx="410690" cy="261610"/>
              </a:xfrm>
              <a:prstGeom prst="rect">
                <a:avLst/>
              </a:prstGeom>
              <a:blipFill rotWithShape="1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5943600" y="1295400"/>
            <a:ext cx="914400" cy="914400"/>
          </a:xfrm>
          <a:prstGeom prst="arc">
            <a:avLst>
              <a:gd name="adj1" fmla="val 4161470"/>
              <a:gd name="adj2" fmla="val 47776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324600" y="2133600"/>
            <a:ext cx="175655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096000" y="23622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29400" y="2133600"/>
            <a:ext cx="8114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10gCos20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29400" y="2590800"/>
            <a:ext cx="795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10gSin20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1143000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42971" y="1210598"/>
                <a:ext cx="896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2971" y="1210598"/>
                <a:ext cx="896784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タイトル 1">
            <a:extLst>
              <a:ext uri="{FF2B5EF4-FFF2-40B4-BE49-F238E27FC236}">
                <a16:creationId xmlns:a16="http://schemas.microsoft.com/office/drawing/2014/main" id="{15C0EBAE-CE7E-48ED-83FD-ACFA8856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コンテンツ プレースホルダー 2">
            <a:extLst>
              <a:ext uri="{FF2B5EF4-FFF2-40B4-BE49-F238E27FC236}">
                <a16:creationId xmlns:a16="http://schemas.microsoft.com/office/drawing/2014/main" id="{F27F1F8B-65A8-4ECA-A372-C16C65C9698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17">
            <a:extLst>
              <a:ext uri="{FF2B5EF4-FFF2-40B4-BE49-F238E27FC236}">
                <a16:creationId xmlns:a16="http://schemas.microsoft.com/office/drawing/2014/main" id="{57DD1C6D-DE46-4501-8206-7A2F9AFFC541}"/>
              </a:ext>
            </a:extLst>
          </p:cNvPr>
          <p:cNvCxnSpPr>
            <a:cxnSpLocks/>
          </p:cNvCxnSpPr>
          <p:nvPr/>
        </p:nvCxnSpPr>
        <p:spPr>
          <a:xfrm flipH="1">
            <a:off x="4483223" y="1998955"/>
            <a:ext cx="1767396" cy="0"/>
          </a:xfrm>
          <a:prstGeom prst="line">
            <a:avLst/>
          </a:prstGeom>
          <a:ln w="254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45">
            <a:extLst>
              <a:ext uri="{FF2B5EF4-FFF2-40B4-BE49-F238E27FC236}">
                <a16:creationId xmlns:a16="http://schemas.microsoft.com/office/drawing/2014/main" id="{80808A1D-C582-4363-BEBA-7F9CB8304F3B}"/>
              </a:ext>
            </a:extLst>
          </p:cNvPr>
          <p:cNvCxnSpPr>
            <a:cxnSpLocks/>
          </p:cNvCxnSpPr>
          <p:nvPr/>
        </p:nvCxnSpPr>
        <p:spPr>
          <a:xfrm flipH="1" flipV="1">
            <a:off x="4492101" y="1997476"/>
            <a:ext cx="372862" cy="701336"/>
          </a:xfrm>
          <a:prstGeom prst="line">
            <a:avLst/>
          </a:prstGeom>
          <a:ln w="25400">
            <a:solidFill>
              <a:srgbClr val="0000FF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46">
            <a:extLst>
              <a:ext uri="{FF2B5EF4-FFF2-40B4-BE49-F238E27FC236}">
                <a16:creationId xmlns:a16="http://schemas.microsoft.com/office/drawing/2014/main" id="{1881FEEF-8BF6-4B50-85CB-0CECB1AE4490}"/>
              </a:ext>
            </a:extLst>
          </p:cNvPr>
          <p:cNvCxnSpPr>
            <a:cxnSpLocks/>
          </p:cNvCxnSpPr>
          <p:nvPr/>
        </p:nvCxnSpPr>
        <p:spPr>
          <a:xfrm flipH="1">
            <a:off x="4847208" y="1998955"/>
            <a:ext cx="1403414" cy="690979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50">
            <a:extLst>
              <a:ext uri="{FF2B5EF4-FFF2-40B4-BE49-F238E27FC236}">
                <a16:creationId xmlns:a16="http://schemas.microsoft.com/office/drawing/2014/main" id="{E552AFBE-BE5E-4AF4-BB1A-2AD7708FD6BE}"/>
              </a:ext>
            </a:extLst>
          </p:cNvPr>
          <p:cNvSpPr txBox="1"/>
          <p:nvPr/>
        </p:nvSpPr>
        <p:spPr>
          <a:xfrm>
            <a:off x="5470862" y="19811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20˚</a:t>
            </a:r>
          </a:p>
        </p:txBody>
      </p:sp>
      <p:sp>
        <p:nvSpPr>
          <p:cNvPr id="62" name="TextBox 59">
            <a:extLst>
              <a:ext uri="{FF2B5EF4-FFF2-40B4-BE49-F238E27FC236}">
                <a16:creationId xmlns:a16="http://schemas.microsoft.com/office/drawing/2014/main" id="{626C00EF-FCF4-4864-B248-96B8B0B544C4}"/>
              </a:ext>
            </a:extLst>
          </p:cNvPr>
          <p:cNvSpPr txBox="1"/>
          <p:nvPr/>
        </p:nvSpPr>
        <p:spPr>
          <a:xfrm>
            <a:off x="4867922" y="2186866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PCos20</a:t>
            </a:r>
          </a:p>
        </p:txBody>
      </p:sp>
      <p:sp>
        <p:nvSpPr>
          <p:cNvPr id="63" name="TextBox 60">
            <a:extLst>
              <a:ext uri="{FF2B5EF4-FFF2-40B4-BE49-F238E27FC236}">
                <a16:creationId xmlns:a16="http://schemas.microsoft.com/office/drawing/2014/main" id="{655F44FC-148C-43E6-94BD-71EEA82B3AD5}"/>
              </a:ext>
            </a:extLst>
          </p:cNvPr>
          <p:cNvSpPr txBox="1"/>
          <p:nvPr/>
        </p:nvSpPr>
        <p:spPr>
          <a:xfrm>
            <a:off x="4286435" y="172078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4" name="TextBox 61">
            <a:extLst>
              <a:ext uri="{FF2B5EF4-FFF2-40B4-BE49-F238E27FC236}">
                <a16:creationId xmlns:a16="http://schemas.microsoft.com/office/drawing/2014/main" id="{C887C052-18E2-47A5-8DA7-542ADAB28DC7}"/>
              </a:ext>
            </a:extLst>
          </p:cNvPr>
          <p:cNvSpPr txBox="1"/>
          <p:nvPr/>
        </p:nvSpPr>
        <p:spPr>
          <a:xfrm>
            <a:off x="3986814" y="229339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PSin20</a:t>
            </a:r>
          </a:p>
        </p:txBody>
      </p:sp>
      <p:sp>
        <p:nvSpPr>
          <p:cNvPr id="49" name="TextBox 27">
            <a:extLst>
              <a:ext uri="{FF2B5EF4-FFF2-40B4-BE49-F238E27FC236}">
                <a16:creationId xmlns:a16="http://schemas.microsoft.com/office/drawing/2014/main" id="{45FA80B4-F053-4FED-B2DF-CC00AF9CC555}"/>
              </a:ext>
            </a:extLst>
          </p:cNvPr>
          <p:cNvSpPr txBox="1"/>
          <p:nvPr/>
        </p:nvSpPr>
        <p:spPr>
          <a:xfrm>
            <a:off x="3733800" y="3124200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Parallel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6">
                <a:extLst>
                  <a:ext uri="{FF2B5EF4-FFF2-40B4-BE49-F238E27FC236}">
                    <a16:creationId xmlns:a16="http://schemas.microsoft.com/office/drawing/2014/main" id="{3271EF26-9A38-40D4-9A0A-5AAE0D5CBB38}"/>
                  </a:ext>
                </a:extLst>
              </p:cNvPr>
              <p:cNvSpPr txBox="1"/>
              <p:nvPr/>
            </p:nvSpPr>
            <p:spPr>
              <a:xfrm>
                <a:off x="6236330" y="3505199"/>
                <a:ext cx="7384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𝐹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36">
                <a:extLst>
                  <a:ext uri="{FF2B5EF4-FFF2-40B4-BE49-F238E27FC236}">
                    <a16:creationId xmlns:a16="http://schemas.microsoft.com/office/drawing/2014/main" id="{3271EF26-9A38-40D4-9A0A-5AAE0D5CB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330" y="3505199"/>
                <a:ext cx="738472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37">
            <a:extLst>
              <a:ext uri="{FF2B5EF4-FFF2-40B4-BE49-F238E27FC236}">
                <a16:creationId xmlns:a16="http://schemas.microsoft.com/office/drawing/2014/main" id="{56262A2A-9FAE-4FA4-A7F9-0A580D4864F7}"/>
              </a:ext>
            </a:extLst>
          </p:cNvPr>
          <p:cNvSpPr/>
          <p:nvPr/>
        </p:nvSpPr>
        <p:spPr>
          <a:xfrm>
            <a:off x="6795381" y="3657600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38">
            <a:extLst>
              <a:ext uri="{FF2B5EF4-FFF2-40B4-BE49-F238E27FC236}">
                <a16:creationId xmlns:a16="http://schemas.microsoft.com/office/drawing/2014/main" id="{F4100A26-AC8B-41EB-9588-91817F88D2D5}"/>
              </a:ext>
            </a:extLst>
          </p:cNvPr>
          <p:cNvSpPr txBox="1"/>
          <p:nvPr/>
        </p:nvSpPr>
        <p:spPr>
          <a:xfrm>
            <a:off x="6940236" y="360856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 with ‘up the plane’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39">
                <a:extLst>
                  <a:ext uri="{FF2B5EF4-FFF2-40B4-BE49-F238E27FC236}">
                    <a16:creationId xmlns:a16="http://schemas.microsoft.com/office/drawing/2014/main" id="{A0FFFC0C-2986-4DD2-A178-83799BD3AF4D}"/>
                  </a:ext>
                </a:extLst>
              </p:cNvPr>
              <p:cNvSpPr txBox="1"/>
              <p:nvPr/>
            </p:nvSpPr>
            <p:spPr>
              <a:xfrm>
                <a:off x="3253969" y="3877144"/>
                <a:ext cx="35947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𝑃𝐶𝑜𝑠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20−10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𝑔𝑆𝑖𝑛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(10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𝑔𝐶𝑜𝑠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20)=0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39">
                <a:extLst>
                  <a:ext uri="{FF2B5EF4-FFF2-40B4-BE49-F238E27FC236}">
                    <a16:creationId xmlns:a16="http://schemas.microsoft.com/office/drawing/2014/main" id="{A0FFFC0C-2986-4DD2-A178-83799BD3A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969" y="3877144"/>
                <a:ext cx="3594702" cy="276999"/>
              </a:xfrm>
              <a:prstGeom prst="rect">
                <a:avLst/>
              </a:prstGeom>
              <a:blipFill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93D9431-5C25-4748-A77A-8EC31E31CF02}"/>
                  </a:ext>
                </a:extLst>
              </p:cNvPr>
              <p:cNvSpPr txBox="1"/>
              <p:nvPr/>
            </p:nvSpPr>
            <p:spPr>
              <a:xfrm>
                <a:off x="5357672" y="3142696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93D9431-5C25-4748-A77A-8EC31E31C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72" y="3142696"/>
                <a:ext cx="488532" cy="246221"/>
              </a:xfrm>
              <a:prstGeom prst="rect">
                <a:avLst/>
              </a:prstGeom>
              <a:blipFill>
                <a:blip r:embed="rId8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112">
                <a:extLst>
                  <a:ext uri="{FF2B5EF4-FFF2-40B4-BE49-F238E27FC236}">
                    <a16:creationId xmlns:a16="http://schemas.microsoft.com/office/drawing/2014/main" id="{0BA8C7E4-78D2-43B9-99D8-8CC3DE979382}"/>
                  </a:ext>
                </a:extLst>
              </p:cNvPr>
              <p:cNvSpPr txBox="1"/>
              <p:nvPr/>
            </p:nvSpPr>
            <p:spPr>
              <a:xfrm>
                <a:off x="7116551" y="1156792"/>
                <a:ext cx="17944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20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10</m:t>
                      </m:r>
                      <m:r>
                        <a:rPr lang="en-GB" sz="1200" i="1">
                          <a:latin typeface="Cambria Math"/>
                        </a:rPr>
                        <m:t>𝑔𝐶𝑜𝑠</m:t>
                      </m:r>
                      <m:r>
                        <a:rPr lang="en-GB" sz="1200" i="1">
                          <a:latin typeface="Cambria Math"/>
                        </a:rPr>
                        <m:t>20+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𝑃𝑆𝑖𝑛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20)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112">
                <a:extLst>
                  <a:ext uri="{FF2B5EF4-FFF2-40B4-BE49-F238E27FC236}">
                    <a16:creationId xmlns:a16="http://schemas.microsoft.com/office/drawing/2014/main" id="{0BA8C7E4-78D2-43B9-99D8-8CC3DE979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551" y="1156792"/>
                <a:ext cx="1794401" cy="276999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39">
                <a:extLst>
                  <a:ext uri="{FF2B5EF4-FFF2-40B4-BE49-F238E27FC236}">
                    <a16:creationId xmlns:a16="http://schemas.microsoft.com/office/drawing/2014/main" id="{0C235AFA-0DD5-40BE-8EBB-B78D0E4306A1}"/>
                  </a:ext>
                </a:extLst>
              </p:cNvPr>
              <p:cNvSpPr txBox="1"/>
              <p:nvPr/>
            </p:nvSpPr>
            <p:spPr>
              <a:xfrm>
                <a:off x="3297727" y="4310202"/>
                <a:ext cx="35514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𝑃𝐶𝑜𝑠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20−10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𝑔𝑆𝑖𝑛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20−10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39">
                <a:extLst>
                  <a:ext uri="{FF2B5EF4-FFF2-40B4-BE49-F238E27FC236}">
                    <a16:creationId xmlns:a16="http://schemas.microsoft.com/office/drawing/2014/main" id="{0C235AFA-0DD5-40BE-8EBB-B78D0E430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727" y="4310202"/>
                <a:ext cx="3551421" cy="276999"/>
              </a:xfrm>
              <a:prstGeom prst="rect">
                <a:avLst/>
              </a:prstGeom>
              <a:blipFill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39">
                <a:extLst>
                  <a:ext uri="{FF2B5EF4-FFF2-40B4-BE49-F238E27FC236}">
                    <a16:creationId xmlns:a16="http://schemas.microsoft.com/office/drawing/2014/main" id="{9F30F736-CBC7-4612-95A4-1C2332C4D4E6}"/>
                  </a:ext>
                </a:extLst>
              </p:cNvPr>
              <p:cNvSpPr txBox="1"/>
              <p:nvPr/>
            </p:nvSpPr>
            <p:spPr>
              <a:xfrm>
                <a:off x="5016376" y="4752313"/>
                <a:ext cx="33981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𝑃𝐶𝑜𝑠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20=10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𝑔𝑆𝑖𝑛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20+10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39">
                <a:extLst>
                  <a:ext uri="{FF2B5EF4-FFF2-40B4-BE49-F238E27FC236}">
                    <a16:creationId xmlns:a16="http://schemas.microsoft.com/office/drawing/2014/main" id="{9F30F736-CBC7-4612-95A4-1C2332C4D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376" y="4752313"/>
                <a:ext cx="3398110" cy="276999"/>
              </a:xfrm>
              <a:prstGeom prst="rect">
                <a:avLst/>
              </a:prstGeom>
              <a:blipFill>
                <a:blip r:embed="rId11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39">
                <a:extLst>
                  <a:ext uri="{FF2B5EF4-FFF2-40B4-BE49-F238E27FC236}">
                    <a16:creationId xmlns:a16="http://schemas.microsoft.com/office/drawing/2014/main" id="{CCB787BE-C044-4546-A71A-06299FAD0947}"/>
                  </a:ext>
                </a:extLst>
              </p:cNvPr>
              <p:cNvSpPr txBox="1"/>
              <p:nvPr/>
            </p:nvSpPr>
            <p:spPr>
              <a:xfrm>
                <a:off x="5042028" y="5194423"/>
                <a:ext cx="33185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𝑆𝑖𝑛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20)=10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𝑔𝑆𝑖𝑛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20+10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39">
                <a:extLst>
                  <a:ext uri="{FF2B5EF4-FFF2-40B4-BE49-F238E27FC236}">
                    <a16:creationId xmlns:a16="http://schemas.microsoft.com/office/drawing/2014/main" id="{CCB787BE-C044-4546-A71A-06299FAD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028" y="5194423"/>
                <a:ext cx="3318536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39">
                <a:extLst>
                  <a:ext uri="{FF2B5EF4-FFF2-40B4-BE49-F238E27FC236}">
                    <a16:creationId xmlns:a16="http://schemas.microsoft.com/office/drawing/2014/main" id="{4096FEE3-E2DD-48B1-8549-3DE78AEDEF85}"/>
                  </a:ext>
                </a:extLst>
              </p:cNvPr>
              <p:cNvSpPr txBox="1"/>
              <p:nvPr/>
            </p:nvSpPr>
            <p:spPr>
              <a:xfrm>
                <a:off x="6226522" y="5582213"/>
                <a:ext cx="2141419" cy="4681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𝑔𝑆𝑖𝑛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20+10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20−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39">
                <a:extLst>
                  <a:ext uri="{FF2B5EF4-FFF2-40B4-BE49-F238E27FC236}">
                    <a16:creationId xmlns:a16="http://schemas.microsoft.com/office/drawing/2014/main" id="{4096FEE3-E2DD-48B1-8549-3DE78AEDE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522" y="5582213"/>
                <a:ext cx="2141419" cy="468141"/>
              </a:xfrm>
              <a:prstGeom prst="rect">
                <a:avLst/>
              </a:prstGeom>
              <a:blipFill>
                <a:blip r:embed="rId13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39">
                <a:extLst>
                  <a:ext uri="{FF2B5EF4-FFF2-40B4-BE49-F238E27FC236}">
                    <a16:creationId xmlns:a16="http://schemas.microsoft.com/office/drawing/2014/main" id="{1BD492A3-38DB-4904-BB12-ECECCFF680C4}"/>
                  </a:ext>
                </a:extLst>
              </p:cNvPr>
              <p:cNvSpPr txBox="1"/>
              <p:nvPr/>
            </p:nvSpPr>
            <p:spPr>
              <a:xfrm>
                <a:off x="6235576" y="6161635"/>
                <a:ext cx="12136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=82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(2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39">
                <a:extLst>
                  <a:ext uri="{FF2B5EF4-FFF2-40B4-BE49-F238E27FC236}">
                    <a16:creationId xmlns:a16="http://schemas.microsoft.com/office/drawing/2014/main" id="{1BD492A3-38DB-4904-BB12-ECECCFF68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576" y="6161635"/>
                <a:ext cx="1213602" cy="276999"/>
              </a:xfrm>
              <a:prstGeom prst="rect">
                <a:avLst/>
              </a:prstGeom>
              <a:blipFill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37">
            <a:extLst>
              <a:ext uri="{FF2B5EF4-FFF2-40B4-BE49-F238E27FC236}">
                <a16:creationId xmlns:a16="http://schemas.microsoft.com/office/drawing/2014/main" id="{D1756F36-20FA-46F1-A122-41EAE9D59ACD}"/>
              </a:ext>
            </a:extLst>
          </p:cNvPr>
          <p:cNvSpPr/>
          <p:nvPr/>
        </p:nvSpPr>
        <p:spPr>
          <a:xfrm>
            <a:off x="6686739" y="4065006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37">
            <a:extLst>
              <a:ext uri="{FF2B5EF4-FFF2-40B4-BE49-F238E27FC236}">
                <a16:creationId xmlns:a16="http://schemas.microsoft.com/office/drawing/2014/main" id="{1FB236B9-7659-4DB8-92C8-924AC319123F}"/>
              </a:ext>
            </a:extLst>
          </p:cNvPr>
          <p:cNvSpPr/>
          <p:nvPr/>
        </p:nvSpPr>
        <p:spPr>
          <a:xfrm>
            <a:off x="8135294" y="4517679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37">
            <a:extLst>
              <a:ext uri="{FF2B5EF4-FFF2-40B4-BE49-F238E27FC236}">
                <a16:creationId xmlns:a16="http://schemas.microsoft.com/office/drawing/2014/main" id="{30EBBBB6-E3FB-450C-A60F-381058A47E8F}"/>
              </a:ext>
            </a:extLst>
          </p:cNvPr>
          <p:cNvSpPr/>
          <p:nvPr/>
        </p:nvSpPr>
        <p:spPr>
          <a:xfrm>
            <a:off x="8135294" y="4934139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Arc 37">
            <a:extLst>
              <a:ext uri="{FF2B5EF4-FFF2-40B4-BE49-F238E27FC236}">
                <a16:creationId xmlns:a16="http://schemas.microsoft.com/office/drawing/2014/main" id="{8EB36995-FB02-41A0-9CC0-EFDB12474451}"/>
              </a:ext>
            </a:extLst>
          </p:cNvPr>
          <p:cNvSpPr/>
          <p:nvPr/>
        </p:nvSpPr>
        <p:spPr>
          <a:xfrm>
            <a:off x="8153401" y="5450186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37">
            <a:extLst>
              <a:ext uri="{FF2B5EF4-FFF2-40B4-BE49-F238E27FC236}">
                <a16:creationId xmlns:a16="http://schemas.microsoft.com/office/drawing/2014/main" id="{2FC62780-3034-4889-A2F4-7FA6C6CEFDB2}"/>
              </a:ext>
            </a:extLst>
          </p:cNvPr>
          <p:cNvSpPr/>
          <p:nvPr/>
        </p:nvSpPr>
        <p:spPr>
          <a:xfrm>
            <a:off x="8153401" y="5893806"/>
            <a:ext cx="257269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38">
            <a:extLst>
              <a:ext uri="{FF2B5EF4-FFF2-40B4-BE49-F238E27FC236}">
                <a16:creationId xmlns:a16="http://schemas.microsoft.com/office/drawing/2014/main" id="{9594FD48-A7FB-4D38-967E-619993C5E5FD}"/>
              </a:ext>
            </a:extLst>
          </p:cNvPr>
          <p:cNvSpPr txBox="1"/>
          <p:nvPr/>
        </p:nvSpPr>
        <p:spPr>
          <a:xfrm>
            <a:off x="6911567" y="4059725"/>
            <a:ext cx="7386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96" name="TextBox 38">
            <a:extLst>
              <a:ext uri="{FF2B5EF4-FFF2-40B4-BE49-F238E27FC236}">
                <a16:creationId xmlns:a16="http://schemas.microsoft.com/office/drawing/2014/main" id="{167E92FA-A087-451F-8F63-729E258C74DE}"/>
              </a:ext>
            </a:extLst>
          </p:cNvPr>
          <p:cNvSpPr txBox="1"/>
          <p:nvPr/>
        </p:nvSpPr>
        <p:spPr>
          <a:xfrm>
            <a:off x="8360119" y="4575773"/>
            <a:ext cx="8653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97" name="TextBox 38">
            <a:extLst>
              <a:ext uri="{FF2B5EF4-FFF2-40B4-BE49-F238E27FC236}">
                <a16:creationId xmlns:a16="http://schemas.microsoft.com/office/drawing/2014/main" id="{8039245F-06A1-4F76-BB69-E99EA4135900}"/>
              </a:ext>
            </a:extLst>
          </p:cNvPr>
          <p:cNvSpPr txBox="1"/>
          <p:nvPr/>
        </p:nvSpPr>
        <p:spPr>
          <a:xfrm>
            <a:off x="8314852" y="4892644"/>
            <a:ext cx="865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Factorise left side</a:t>
            </a:r>
          </a:p>
        </p:txBody>
      </p:sp>
      <p:sp>
        <p:nvSpPr>
          <p:cNvPr id="98" name="TextBox 38">
            <a:extLst>
              <a:ext uri="{FF2B5EF4-FFF2-40B4-BE49-F238E27FC236}">
                <a16:creationId xmlns:a16="http://schemas.microsoft.com/office/drawing/2014/main" id="{33711D7A-3A10-485C-8AD8-7AC1CA1AC852}"/>
              </a:ext>
            </a:extLst>
          </p:cNvPr>
          <p:cNvSpPr txBox="1"/>
          <p:nvPr/>
        </p:nvSpPr>
        <p:spPr>
          <a:xfrm>
            <a:off x="8342011" y="5417745"/>
            <a:ext cx="8653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Divide by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38">
                <a:extLst>
                  <a:ext uri="{FF2B5EF4-FFF2-40B4-BE49-F238E27FC236}">
                    <a16:creationId xmlns:a16="http://schemas.microsoft.com/office/drawing/2014/main" id="{BF92135D-688B-4AE1-A7F5-B5B7283C7159}"/>
                  </a:ext>
                </a:extLst>
              </p:cNvPr>
              <p:cNvSpPr txBox="1"/>
              <p:nvPr/>
            </p:nvSpPr>
            <p:spPr>
              <a:xfrm>
                <a:off x="8342013" y="5797990"/>
                <a:ext cx="86536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>
                    <a:solidFill>
                      <a:srgbClr val="FF0000"/>
                    </a:solidFill>
                    <a:latin typeface="Comic Sans MS" pitchFamily="66" charset="0"/>
                  </a:rPr>
                  <a:t>Calculate using the exact value of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Box 38">
                <a:extLst>
                  <a:ext uri="{FF2B5EF4-FFF2-40B4-BE49-F238E27FC236}">
                    <a16:creationId xmlns:a16="http://schemas.microsoft.com/office/drawing/2014/main" id="{BF92135D-688B-4AE1-A7F5-B5B7283C7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2013" y="5797990"/>
                <a:ext cx="865361" cy="769441"/>
              </a:xfrm>
              <a:prstGeom prst="rect">
                <a:avLst/>
              </a:prstGeom>
              <a:blipFill>
                <a:blip r:embed="rId1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26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 animBg="1"/>
      <p:bldP spid="53" grpId="0"/>
      <p:bldP spid="54" grpId="0"/>
      <p:bldP spid="57" grpId="0"/>
      <p:bldP spid="69" grpId="0"/>
      <p:bldP spid="83" grpId="0"/>
      <p:bldP spid="84" grpId="0"/>
      <p:bldP spid="85" grpId="0"/>
      <p:bldP spid="86" grpId="0"/>
      <p:bldP spid="87" grpId="0"/>
      <p:bldP spid="90" grpId="0" animBg="1"/>
      <p:bldP spid="91" grpId="0" animBg="1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754</Words>
  <Application>Microsoft Office PowerPoint</Application>
  <PresentationFormat>On-screen Show (4:3)</PresentationFormat>
  <Paragraphs>139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Applications of Forces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52</cp:revision>
  <dcterms:created xsi:type="dcterms:W3CDTF">2018-06-16T01:40:49Z</dcterms:created>
  <dcterms:modified xsi:type="dcterms:W3CDTF">2020-12-21T22:08:25Z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