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60" r:id="rId5"/>
    <p:sldId id="279" r:id="rId6"/>
    <p:sldId id="280" r:id="rId7"/>
    <p:sldId id="281" r:id="rId8"/>
    <p:sldId id="282" r:id="rId9"/>
    <p:sldId id="28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77" autoAdjust="0"/>
  </p:normalViewPr>
  <p:slideViewPr>
    <p:cSldViewPr snapToGrid="0">
      <p:cViewPr varScale="1">
        <p:scale>
          <a:sx n="69" d="100"/>
          <a:sy n="69" d="100"/>
        </p:scale>
        <p:origin x="11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CDDDB4-0AC1-496B-AA93-203801B6EF00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FA5C6-CF0B-4F17-A101-65DFB65EC8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18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00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61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04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35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62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9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19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9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90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26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/>
            </a:gs>
            <a:gs pos="6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chemeClr val="accent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0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55.png"/><Relationship Id="rId7" Type="http://schemas.openxmlformats.org/officeDocument/2006/relationships/image" Target="../media/image43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5" Type="http://schemas.openxmlformats.org/officeDocument/2006/relationships/image" Target="../media/image57.png"/><Relationship Id="rId4" Type="http://schemas.openxmlformats.org/officeDocument/2006/relationships/image" Target="../media/image5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60.png"/><Relationship Id="rId7" Type="http://schemas.openxmlformats.org/officeDocument/2006/relationships/image" Target="../media/image63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5" Type="http://schemas.openxmlformats.org/officeDocument/2006/relationships/image" Target="../media/image61.png"/><Relationship Id="rId9" Type="http://schemas.openxmlformats.org/officeDocument/2006/relationships/image" Target="../media/image4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image" Target="../media/image83.png"/><Relationship Id="rId4" Type="http://schemas.openxmlformats.org/officeDocument/2006/relationships/image" Target="../media/image8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85.png"/><Relationship Id="rId7" Type="http://schemas.openxmlformats.org/officeDocument/2006/relationships/image" Target="../media/image89.png"/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8.png"/><Relationship Id="rId5" Type="http://schemas.openxmlformats.org/officeDocument/2006/relationships/image" Target="../media/image87.png"/><Relationship Id="rId4" Type="http://schemas.openxmlformats.org/officeDocument/2006/relationships/image" Target="../media/image8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84.png"/><Relationship Id="rId7" Type="http://schemas.openxmlformats.org/officeDocument/2006/relationships/image" Target="../media/image93.png"/><Relationship Id="rId2" Type="http://schemas.openxmlformats.org/officeDocument/2006/relationships/image" Target="../media/image8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2.png"/><Relationship Id="rId5" Type="http://schemas.openxmlformats.org/officeDocument/2006/relationships/image" Target="../media/image91.png"/><Relationship Id="rId4" Type="http://schemas.openxmlformats.org/officeDocument/2006/relationships/image" Target="../media/image9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225173" y="2707093"/>
            <a:ext cx="872924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6600" dirty="0">
                <a:ln w="19050">
                  <a:solidFill>
                    <a:schemeClr val="tx1"/>
                  </a:solidFill>
                </a:ln>
                <a:solidFill>
                  <a:srgbClr val="00B0F0"/>
                </a:solidFill>
                <a:effectLst>
                  <a:reflection blurRad="6350" stA="53000" endA="300" endPos="35500" dir="5400000" sy="-90000" algn="bl" rotWithShape="0"/>
                </a:effectLst>
                <a:latin typeface="Sue Ellen Francisco " panose="02000000000000000000" pitchFamily="2" charset="0"/>
                <a:ea typeface="Permanent Marker" panose="02000000000000000000" pitchFamily="2" charset="0"/>
                <a:cs typeface="Microsoft Himalaya" panose="01010100010101010101" pitchFamily="2" charset="0"/>
              </a:rPr>
              <a:t>Teachings for Exercise 7B</a:t>
            </a:r>
            <a:endParaRPr lang="ja-JP" altLang="en-US" sz="6600" b="0" cap="none" spc="0" dirty="0">
              <a:ln w="19050">
                <a:solidFill>
                  <a:schemeClr val="tx1"/>
                </a:solidFill>
              </a:ln>
              <a:solidFill>
                <a:srgbClr val="00B0F0"/>
              </a:solidFill>
              <a:effectLst>
                <a:reflection blurRad="6350" stA="53000" endA="300" endPos="35500" dir="5400000" sy="-90000" algn="bl" rotWithShape="0"/>
              </a:effectLst>
              <a:latin typeface="Sue Ellen Francisco " panose="02000000000000000000" pitchFamily="2" charset="0"/>
              <a:cs typeface="Microsoft Himalaya" panose="01010100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64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5052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know when to include additional forces on your diagrams, such as weight, tension, thrust, the normal reaction and friction</a:t>
            </a: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smooth bead, Y, is threaded on a light inextensible string. The ends of the string are attached to two fixed points X and Z on the same horizontal level. The bead is held in equilibrium by a horizontal force of 8N acting in the direction ZX. Bead Y hangs vertically below X and angle XZY = 30°.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Find: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tension in the string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weight of the bead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419600" y="1600200"/>
            <a:ext cx="2743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724400" y="1600200"/>
            <a:ext cx="0" cy="1143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4724400" y="1600200"/>
            <a:ext cx="2133600" cy="1143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572000" y="12954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X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705600" y="12954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Z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724400" y="2438400"/>
            <a:ext cx="2824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Y</a:t>
            </a:r>
          </a:p>
        </p:txBody>
      </p:sp>
      <p:sp>
        <p:nvSpPr>
          <p:cNvPr id="32" name="Arc 31"/>
          <p:cNvSpPr/>
          <p:nvPr/>
        </p:nvSpPr>
        <p:spPr>
          <a:xfrm>
            <a:off x="6400800" y="1143000"/>
            <a:ext cx="914400" cy="914400"/>
          </a:xfrm>
          <a:prstGeom prst="arc">
            <a:avLst>
              <a:gd name="adj1" fmla="val 9138032"/>
              <a:gd name="adj2" fmla="val 1085167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6019800" y="1600200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30°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4724400" y="2743200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4495800" y="32004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mg</a:t>
            </a:r>
          </a:p>
        </p:txBody>
      </p:sp>
      <p:cxnSp>
        <p:nvCxnSpPr>
          <p:cNvPr id="64" name="Straight Connector 63"/>
          <p:cNvCxnSpPr/>
          <p:nvPr/>
        </p:nvCxnSpPr>
        <p:spPr>
          <a:xfrm flipV="1">
            <a:off x="4724400" y="1953158"/>
            <a:ext cx="1489862" cy="790043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4724400" y="1905000"/>
            <a:ext cx="0" cy="8382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4114800" y="2743200"/>
            <a:ext cx="609600" cy="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3886200" y="25908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8</a:t>
            </a:r>
          </a:p>
        </p:txBody>
      </p:sp>
      <p:cxnSp>
        <p:nvCxnSpPr>
          <p:cNvPr id="68" name="Straight Connector 67"/>
          <p:cNvCxnSpPr/>
          <p:nvPr/>
        </p:nvCxnSpPr>
        <p:spPr>
          <a:xfrm flipH="1">
            <a:off x="4724400" y="2743200"/>
            <a:ext cx="23622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5181600" y="2438400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30°</a:t>
            </a:r>
          </a:p>
        </p:txBody>
      </p:sp>
      <p:sp>
        <p:nvSpPr>
          <p:cNvPr id="70" name="Arc 69"/>
          <p:cNvSpPr/>
          <p:nvPr/>
        </p:nvSpPr>
        <p:spPr>
          <a:xfrm>
            <a:off x="4343400" y="2209800"/>
            <a:ext cx="914400" cy="914400"/>
          </a:xfrm>
          <a:prstGeom prst="arc">
            <a:avLst>
              <a:gd name="adj1" fmla="val 20108681"/>
              <a:gd name="adj2" fmla="val 47058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74"/>
          <p:cNvSpPr txBox="1"/>
          <p:nvPr/>
        </p:nvSpPr>
        <p:spPr>
          <a:xfrm>
            <a:off x="4391025" y="184785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5715000" y="18288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467600" y="1447800"/>
            <a:ext cx="12907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162800" y="1828800"/>
            <a:ext cx="19049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Since this is only one string and it is inextensible, the tension in it will be the same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Call the mass m, since we do not know it…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>
            <a:off x="4724400" y="2743200"/>
            <a:ext cx="1447800" cy="0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172200" y="1981200"/>
            <a:ext cx="0" cy="762000"/>
          </a:xfrm>
          <a:prstGeom prst="line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5181600" y="27432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TCos30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172200" y="22860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TSin30</a:t>
            </a:r>
          </a:p>
        </p:txBody>
      </p:sp>
      <p:sp>
        <p:nvSpPr>
          <p:cNvPr id="24" name="Oval 23"/>
          <p:cNvSpPr/>
          <p:nvPr/>
        </p:nvSpPr>
        <p:spPr>
          <a:xfrm>
            <a:off x="4648200" y="26670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TextBox 88"/>
          <p:cNvSpPr txBox="1"/>
          <p:nvPr/>
        </p:nvSpPr>
        <p:spPr>
          <a:xfrm>
            <a:off x="3886200" y="3657600"/>
            <a:ext cx="18870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Resolve Horizontally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4648200" y="4114800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4114800"/>
                <a:ext cx="829586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Arc 90"/>
          <p:cNvSpPr/>
          <p:nvPr/>
        </p:nvSpPr>
        <p:spPr>
          <a:xfrm>
            <a:off x="5257800" y="42672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TextBox 91"/>
          <p:cNvSpPr txBox="1"/>
          <p:nvPr/>
        </p:nvSpPr>
        <p:spPr>
          <a:xfrm>
            <a:off x="5638800" y="4191000"/>
            <a:ext cx="2133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Sub in values, choosing T as the positive direction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3886200" y="4495800"/>
                <a:ext cx="146546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𝑇𝐶𝑜𝑠</m:t>
                      </m:r>
                      <m:r>
                        <a:rPr lang="en-GB" sz="1400" b="0" i="1" smtClean="0">
                          <a:latin typeface="Cambria Math"/>
                        </a:rPr>
                        <m:t>30−8=0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495800"/>
                <a:ext cx="1465466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4191000" y="4876800"/>
                <a:ext cx="115166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𝑇𝐶𝑜𝑠</m:t>
                      </m:r>
                      <m:r>
                        <a:rPr lang="en-GB" sz="1400" b="0" i="1" smtClean="0">
                          <a:latin typeface="Cambria Math"/>
                        </a:rPr>
                        <m:t>30=8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876800"/>
                <a:ext cx="1151662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Arc 94"/>
          <p:cNvSpPr/>
          <p:nvPr/>
        </p:nvSpPr>
        <p:spPr>
          <a:xfrm>
            <a:off x="5257800" y="46482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4648200" y="5181600"/>
                <a:ext cx="1056250" cy="4971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8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𝐶𝑜𝑠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181600"/>
                <a:ext cx="1056250" cy="49712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7" name="Arc 96"/>
          <p:cNvSpPr/>
          <p:nvPr/>
        </p:nvSpPr>
        <p:spPr>
          <a:xfrm>
            <a:off x="5562600" y="5029200"/>
            <a:ext cx="5334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TextBox 97"/>
          <p:cNvSpPr txBox="1"/>
          <p:nvPr/>
        </p:nvSpPr>
        <p:spPr>
          <a:xfrm>
            <a:off x="5638800" y="4724400"/>
            <a:ext cx="685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Add 8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6019800" y="5105400"/>
            <a:ext cx="1295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Divide by Cos30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4648200" y="5791200"/>
                <a:ext cx="10413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=9.24</m:t>
                      </m:r>
                      <m:r>
                        <a:rPr lang="en-GB" sz="1400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791200"/>
                <a:ext cx="1041375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1" name="Arc 100"/>
          <p:cNvSpPr/>
          <p:nvPr/>
        </p:nvSpPr>
        <p:spPr>
          <a:xfrm>
            <a:off x="5562600" y="5486400"/>
            <a:ext cx="5334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TextBox 101"/>
          <p:cNvSpPr txBox="1"/>
          <p:nvPr/>
        </p:nvSpPr>
        <p:spPr>
          <a:xfrm>
            <a:off x="5943600" y="5562600"/>
            <a:ext cx="1066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>
                <a:off x="2371078" y="4861264"/>
                <a:ext cx="10413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=9.24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1078" y="4861264"/>
                <a:ext cx="1041375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タイトル 1">
            <a:extLst>
              <a:ext uri="{FF2B5EF4-FFF2-40B4-BE49-F238E27FC236}">
                <a16:creationId xmlns:a16="http://schemas.microsoft.com/office/drawing/2014/main" id="{D4CB4B74-9986-4CE7-AEEA-74E6A8187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Applications of Forces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0" name="コンテンツ プレースホルダー 2">
            <a:extLst>
              <a:ext uri="{FF2B5EF4-FFF2-40B4-BE49-F238E27FC236}">
                <a16:creationId xmlns:a16="http://schemas.microsoft.com/office/drawing/2014/main" id="{85F8F52B-CF18-4766-BFF2-ECF1F5D14D86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7B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BA58E0B6-3CD3-4AD7-BA8D-6D14F5836003}"/>
                  </a:ext>
                </a:extLst>
              </p:cNvPr>
              <p:cNvSpPr txBox="1"/>
              <p:nvPr/>
            </p:nvSpPr>
            <p:spPr>
              <a:xfrm>
                <a:off x="5774924" y="3693111"/>
                <a:ext cx="5254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(→)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BA58E0B6-3CD3-4AD7-BA8D-6D14F58360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4924" y="3693111"/>
                <a:ext cx="525400" cy="246221"/>
              </a:xfrm>
              <a:prstGeom prst="rect">
                <a:avLst/>
              </a:prstGeom>
              <a:blipFill>
                <a:blip r:embed="rId8"/>
                <a:stretch>
                  <a:fillRect l="-8046" r="-12644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9244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60" grpId="0"/>
      <p:bldP spid="61" grpId="0"/>
      <p:bldP spid="32" grpId="0" animBg="1"/>
      <p:bldP spid="33" grpId="0"/>
      <p:bldP spid="63" grpId="0"/>
      <p:bldP spid="67" grpId="0"/>
      <p:bldP spid="67" grpId="1"/>
      <p:bldP spid="69" grpId="0"/>
      <p:bldP spid="70" grpId="0" animBg="1"/>
      <p:bldP spid="75" grpId="0"/>
      <p:bldP spid="76" grpId="0"/>
      <p:bldP spid="86" grpId="0"/>
      <p:bldP spid="87" grpId="0"/>
      <p:bldP spid="24" grpId="0" animBg="1"/>
      <p:bldP spid="89" grpId="0"/>
      <p:bldP spid="90" grpId="0"/>
      <p:bldP spid="91" grpId="0" animBg="1"/>
      <p:bldP spid="92" grpId="0"/>
      <p:bldP spid="93" grpId="0"/>
      <p:bldP spid="94" grpId="0"/>
      <p:bldP spid="95" grpId="0" animBg="1"/>
      <p:bldP spid="96" grpId="0"/>
      <p:bldP spid="97" grpId="0" animBg="1"/>
      <p:bldP spid="98" grpId="0"/>
      <p:bldP spid="99" grpId="0"/>
      <p:bldP spid="100" grpId="0"/>
      <p:bldP spid="101" grpId="0" animBg="1"/>
      <p:bldP spid="102" grpId="0"/>
      <p:bldP spid="103" grpId="0"/>
      <p:bldP spid="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5052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know when to include additional forces on your diagrams, such as weight, tension, thrust, the normal reaction and friction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smooth bead, Y, is threaded on a light inextensible string. The ends of the string are attached to two fixed points X and Z on the same horizontal level. The bead is held in equilibrium by a horizontal force of 8N acting in the direction ZX. Bead Y hangs vertically below X and angle XZY = 30°.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Find: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tension in the string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weight of the bead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419600" y="1600200"/>
            <a:ext cx="2743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724400" y="1600200"/>
            <a:ext cx="0" cy="1143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4724400" y="1600200"/>
            <a:ext cx="2133600" cy="1143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572000" y="12954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X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705600" y="12954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Z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724400" y="2438400"/>
            <a:ext cx="2824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Y</a:t>
            </a:r>
          </a:p>
        </p:txBody>
      </p:sp>
      <p:sp>
        <p:nvSpPr>
          <p:cNvPr id="32" name="Arc 31"/>
          <p:cNvSpPr/>
          <p:nvPr/>
        </p:nvSpPr>
        <p:spPr>
          <a:xfrm>
            <a:off x="6400800" y="1143000"/>
            <a:ext cx="914400" cy="914400"/>
          </a:xfrm>
          <a:prstGeom prst="arc">
            <a:avLst>
              <a:gd name="adj1" fmla="val 9138032"/>
              <a:gd name="adj2" fmla="val 1085167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6019800" y="1600200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30°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4724400" y="2743200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4495800" y="32004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mg</a:t>
            </a:r>
          </a:p>
        </p:txBody>
      </p:sp>
      <p:cxnSp>
        <p:nvCxnSpPr>
          <p:cNvPr id="64" name="Straight Connector 63"/>
          <p:cNvCxnSpPr/>
          <p:nvPr/>
        </p:nvCxnSpPr>
        <p:spPr>
          <a:xfrm flipV="1">
            <a:off x="4724400" y="1953158"/>
            <a:ext cx="1489862" cy="790043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4724400" y="1905000"/>
            <a:ext cx="0" cy="8382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4114800" y="2743200"/>
            <a:ext cx="609600" cy="0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3886200" y="25908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8</a:t>
            </a:r>
          </a:p>
        </p:txBody>
      </p:sp>
      <p:cxnSp>
        <p:nvCxnSpPr>
          <p:cNvPr id="68" name="Straight Connector 67"/>
          <p:cNvCxnSpPr/>
          <p:nvPr/>
        </p:nvCxnSpPr>
        <p:spPr>
          <a:xfrm flipH="1">
            <a:off x="4724400" y="2743200"/>
            <a:ext cx="23622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5181600" y="2438400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30°</a:t>
            </a:r>
          </a:p>
        </p:txBody>
      </p:sp>
      <p:sp>
        <p:nvSpPr>
          <p:cNvPr id="70" name="Arc 69"/>
          <p:cNvSpPr/>
          <p:nvPr/>
        </p:nvSpPr>
        <p:spPr>
          <a:xfrm>
            <a:off x="4343400" y="2209800"/>
            <a:ext cx="914400" cy="914400"/>
          </a:xfrm>
          <a:prstGeom prst="arc">
            <a:avLst>
              <a:gd name="adj1" fmla="val 20108681"/>
              <a:gd name="adj2" fmla="val 47058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74"/>
          <p:cNvSpPr txBox="1"/>
          <p:nvPr/>
        </p:nvSpPr>
        <p:spPr>
          <a:xfrm>
            <a:off x="4391025" y="184785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5715000" y="18288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467600" y="1447800"/>
            <a:ext cx="12907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162800" y="1828800"/>
            <a:ext cx="19049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Since this is only one string and it is inextensible, the tension in it will be the same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Call the mass m, since we do not know it…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>
            <a:off x="4724400" y="2743200"/>
            <a:ext cx="1447800" cy="0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172200" y="1981200"/>
            <a:ext cx="0" cy="762000"/>
          </a:xfrm>
          <a:prstGeom prst="line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5181600" y="27432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TCos30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172200" y="22860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TSin30</a:t>
            </a:r>
          </a:p>
        </p:txBody>
      </p:sp>
      <p:sp>
        <p:nvSpPr>
          <p:cNvPr id="24" name="Oval 23"/>
          <p:cNvSpPr/>
          <p:nvPr/>
        </p:nvSpPr>
        <p:spPr>
          <a:xfrm>
            <a:off x="4648200" y="26670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TextBox 88"/>
          <p:cNvSpPr txBox="1"/>
          <p:nvPr/>
        </p:nvSpPr>
        <p:spPr>
          <a:xfrm>
            <a:off x="3886200" y="3657600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Resolve Vertically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5105400" y="4114800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4114800"/>
                <a:ext cx="829586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Arc 90"/>
          <p:cNvSpPr/>
          <p:nvPr/>
        </p:nvSpPr>
        <p:spPr>
          <a:xfrm>
            <a:off x="5791200" y="42672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TextBox 91"/>
          <p:cNvSpPr txBox="1"/>
          <p:nvPr/>
        </p:nvSpPr>
        <p:spPr>
          <a:xfrm>
            <a:off x="6172200" y="4191000"/>
            <a:ext cx="2133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  <a:latin typeface="Comic Sans MS" pitchFamily="66" charset="0"/>
              </a:rPr>
              <a:t>Sub in values, choosing T as the positive direction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3886200" y="4495800"/>
                <a:ext cx="19225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𝑇𝑆𝑖𝑛</m:t>
                      </m:r>
                      <m:r>
                        <a:rPr lang="en-GB" sz="1400" b="0" i="1" smtClean="0">
                          <a:latin typeface="Cambria Math"/>
                        </a:rPr>
                        <m:t>30+</m:t>
                      </m:r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𝑚𝑔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495800"/>
                <a:ext cx="1922578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Arc 94"/>
          <p:cNvSpPr/>
          <p:nvPr/>
        </p:nvSpPr>
        <p:spPr>
          <a:xfrm>
            <a:off x="5791200" y="46482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Arc 96"/>
          <p:cNvSpPr/>
          <p:nvPr/>
        </p:nvSpPr>
        <p:spPr>
          <a:xfrm>
            <a:off x="5791200" y="5029200"/>
            <a:ext cx="5334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TextBox 97"/>
          <p:cNvSpPr txBox="1"/>
          <p:nvPr/>
        </p:nvSpPr>
        <p:spPr>
          <a:xfrm>
            <a:off x="6248400" y="4724400"/>
            <a:ext cx="685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  <a:latin typeface="Comic Sans MS" pitchFamily="66" charset="0"/>
              </a:rPr>
              <a:t>Add mg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343400" y="4876800"/>
                <a:ext cx="160877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𝑇𝑆𝑖𝑛</m:t>
                      </m:r>
                      <m:r>
                        <a:rPr lang="en-GB" sz="1400" b="0" i="1" smtClean="0">
                          <a:latin typeface="Cambria Math"/>
                        </a:rPr>
                        <m:t>30+</m:t>
                      </m:r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4876800"/>
                <a:ext cx="1608774" cy="307777"/>
              </a:xfrm>
              <a:prstGeom prst="rect">
                <a:avLst/>
              </a:prstGeom>
              <a:blipFill rotWithShape="1">
                <a:blip r:embed="rId5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86200" y="5334000"/>
                <a:ext cx="20600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9.24</m:t>
                      </m:r>
                      <m:r>
                        <a:rPr lang="en-GB" sz="1400" b="0" i="1" smtClean="0">
                          <a:latin typeface="Cambria Math"/>
                        </a:rPr>
                        <m:t>𝑆𝑖𝑛</m:t>
                      </m:r>
                      <m:r>
                        <a:rPr lang="en-GB" sz="1400" b="0" i="1" smtClean="0">
                          <a:latin typeface="Cambria Math"/>
                        </a:rPr>
                        <m:t>30+9.24=</m:t>
                      </m:r>
                      <m:r>
                        <a:rPr lang="en-GB" sz="1400" b="0" i="1" smtClean="0">
                          <a:latin typeface="Cambria Math"/>
                        </a:rPr>
                        <m:t>𝑚𝑔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334000"/>
                <a:ext cx="2060051" cy="307777"/>
              </a:xfrm>
              <a:prstGeom prst="rect">
                <a:avLst/>
              </a:prstGeom>
              <a:blipFill rotWithShape="1">
                <a:blip r:embed="rId6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51"/>
          <p:cNvSpPr/>
          <p:nvPr/>
        </p:nvSpPr>
        <p:spPr>
          <a:xfrm>
            <a:off x="5791200" y="5486400"/>
            <a:ext cx="5334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800600" y="5791200"/>
                <a:ext cx="115794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13.86=</m:t>
                      </m:r>
                      <m:r>
                        <a:rPr lang="en-GB" sz="1400" b="0" i="1" smtClean="0">
                          <a:latin typeface="Cambria Math"/>
                        </a:rPr>
                        <m:t>𝑚𝑔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5791200"/>
                <a:ext cx="1157945" cy="307777"/>
              </a:xfrm>
              <a:prstGeom prst="rect">
                <a:avLst/>
              </a:prstGeom>
              <a:blipFill rotWithShape="1">
                <a:blip r:embed="rId7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6248400" y="5105400"/>
            <a:ext cx="1676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  <a:latin typeface="Comic Sans MS" pitchFamily="66" charset="0"/>
              </a:rPr>
              <a:t>Sub in the value of T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248400" y="5562600"/>
            <a:ext cx="1676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  <a:latin typeface="Comic Sans MS" pitchFamily="66" charset="0"/>
              </a:rPr>
              <a:t>This is all we need!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971800" y="6172200"/>
            <a:ext cx="5486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  <a:latin typeface="Comic Sans MS" pitchFamily="66" charset="0"/>
              </a:rPr>
              <a:t>The question asked for the </a:t>
            </a:r>
            <a:r>
              <a:rPr lang="en-GB" sz="1100" u="sng" dirty="0">
                <a:solidFill>
                  <a:srgbClr val="0000FF"/>
                </a:solidFill>
                <a:latin typeface="Comic Sans MS" pitchFamily="66" charset="0"/>
              </a:rPr>
              <a:t>weight</a:t>
            </a:r>
            <a:r>
              <a:rPr lang="en-GB" sz="1100" dirty="0">
                <a:solidFill>
                  <a:srgbClr val="0000FF"/>
                </a:solidFill>
                <a:latin typeface="Comic Sans MS" pitchFamily="66" charset="0"/>
              </a:rPr>
              <a:t>, not the mass! (weight being mass x gravity…)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52400" y="6096000"/>
            <a:ext cx="2819400" cy="60016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itchFamily="66" charset="0"/>
              </a:rPr>
              <a:t>Be careful on this type of question. If particle is held by 2 different strings, the tensions may be different in each!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102">
                <a:extLst>
                  <a:ext uri="{FF2B5EF4-FFF2-40B4-BE49-F238E27FC236}">
                    <a16:creationId xmlns:a16="http://schemas.microsoft.com/office/drawing/2014/main" id="{C231A064-80C0-43C2-810C-CA983BB1526B}"/>
                  </a:ext>
                </a:extLst>
              </p:cNvPr>
              <p:cNvSpPr txBox="1"/>
              <p:nvPr/>
            </p:nvSpPr>
            <p:spPr>
              <a:xfrm>
                <a:off x="2371078" y="4861264"/>
                <a:ext cx="10413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=9.24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8" name="TextBox 102">
                <a:extLst>
                  <a:ext uri="{FF2B5EF4-FFF2-40B4-BE49-F238E27FC236}">
                    <a16:creationId xmlns:a16="http://schemas.microsoft.com/office/drawing/2014/main" id="{C231A064-80C0-43C2-810C-CA983BB152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1078" y="4861264"/>
                <a:ext cx="1041375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タイトル 1">
            <a:extLst>
              <a:ext uri="{FF2B5EF4-FFF2-40B4-BE49-F238E27FC236}">
                <a16:creationId xmlns:a16="http://schemas.microsoft.com/office/drawing/2014/main" id="{8C99A404-DC21-4A1C-A49C-F71DC5B98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Applications of Forces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2" name="コンテンツ プレースホルダー 2">
            <a:extLst>
              <a:ext uri="{FF2B5EF4-FFF2-40B4-BE49-F238E27FC236}">
                <a16:creationId xmlns:a16="http://schemas.microsoft.com/office/drawing/2014/main" id="{E21AEDCB-37EF-425C-B6D7-2B5C388EED3D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7B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テキスト ボックス 72">
                <a:extLst>
                  <a:ext uri="{FF2B5EF4-FFF2-40B4-BE49-F238E27FC236}">
                    <a16:creationId xmlns:a16="http://schemas.microsoft.com/office/drawing/2014/main" id="{3CDEE13E-F05C-4FBB-BC8F-215C6D4485D4}"/>
                  </a:ext>
                </a:extLst>
              </p:cNvPr>
              <p:cNvSpPr txBox="1"/>
              <p:nvPr/>
            </p:nvSpPr>
            <p:spPr>
              <a:xfrm>
                <a:off x="5561861" y="3666477"/>
                <a:ext cx="45006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(↑)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3" name="テキスト ボックス 72">
                <a:extLst>
                  <a:ext uri="{FF2B5EF4-FFF2-40B4-BE49-F238E27FC236}">
                    <a16:creationId xmlns:a16="http://schemas.microsoft.com/office/drawing/2014/main" id="{3CDEE13E-F05C-4FBB-BC8F-215C6D4485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1861" y="3666477"/>
                <a:ext cx="450060" cy="246221"/>
              </a:xfrm>
              <a:prstGeom prst="rect">
                <a:avLst/>
              </a:prstGeom>
              <a:blipFill>
                <a:blip r:embed="rId9"/>
                <a:stretch>
                  <a:fillRect l="-9459" r="-16216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034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75" grpId="0"/>
      <p:bldP spid="89" grpId="0"/>
      <p:bldP spid="90" grpId="0"/>
      <p:bldP spid="91" grpId="0" animBg="1"/>
      <p:bldP spid="92" grpId="0"/>
      <p:bldP spid="93" grpId="0"/>
      <p:bldP spid="95" grpId="0" animBg="1"/>
      <p:bldP spid="97" grpId="0" animBg="1"/>
      <p:bldP spid="98" grpId="0"/>
      <p:bldP spid="46" grpId="0"/>
      <p:bldP spid="51" grpId="0"/>
      <p:bldP spid="52" grpId="0" animBg="1"/>
      <p:bldP spid="53" grpId="0"/>
      <p:bldP spid="54" grpId="0"/>
      <p:bldP spid="55" grpId="0"/>
      <p:bldP spid="56" grpId="0"/>
      <p:bldP spid="57" grpId="0" animBg="1"/>
      <p:bldP spid="7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/>
          <p:cNvCxnSpPr/>
          <p:nvPr/>
        </p:nvCxnSpPr>
        <p:spPr>
          <a:xfrm flipV="1">
            <a:off x="6096000" y="2590800"/>
            <a:ext cx="457200" cy="304800"/>
          </a:xfrm>
          <a:prstGeom prst="line">
            <a:avLst/>
          </a:prstGeom>
          <a:ln w="25400">
            <a:solidFill>
              <a:srgbClr val="FF00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505200" cy="48006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know when to include additional forces on your diagrams, such as weight, tension, thrust, the normal reaction and friction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mass of 3kg rests on the surface of a smooth plane inclined at an angle of 45° to the horizontal. The mass is attached to a cable which passes up the plane and passes over a smooth pulley at the top. The cable carries a mass of 1kg which hangs freely at the other end. There is a force of PN acting horizontally on the 3kg mass and the system is in equilibrium.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By modelling the cable as a light inextensible string and the masses as particles, calculate: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magnitude of P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normal reaction between the mass and the plane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724400" y="1447800"/>
            <a:ext cx="2362200" cy="152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724400" y="2971800"/>
            <a:ext cx="2438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rc 11"/>
          <p:cNvSpPr/>
          <p:nvPr/>
        </p:nvSpPr>
        <p:spPr>
          <a:xfrm>
            <a:off x="4267200" y="2438400"/>
            <a:ext cx="914400" cy="914400"/>
          </a:xfrm>
          <a:prstGeom prst="arc">
            <a:avLst>
              <a:gd name="adj1" fmla="val 20055562"/>
              <a:gd name="adj2" fmla="val 55070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Arc 12"/>
          <p:cNvSpPr/>
          <p:nvPr/>
        </p:nvSpPr>
        <p:spPr>
          <a:xfrm>
            <a:off x="5562600" y="1371600"/>
            <a:ext cx="914400" cy="914400"/>
          </a:xfrm>
          <a:prstGeom prst="arc">
            <a:avLst>
              <a:gd name="adj1" fmla="val 3484751"/>
              <a:gd name="adj2" fmla="val 488488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6096000" y="2057400"/>
            <a:ext cx="0" cy="838200"/>
          </a:xfrm>
          <a:prstGeom prst="line">
            <a:avLst/>
          </a:prstGeom>
          <a:ln w="25400">
            <a:solidFill>
              <a:schemeClr val="tx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4648200" y="1981200"/>
            <a:ext cx="1371600" cy="0"/>
          </a:xfrm>
          <a:prstGeom prst="line">
            <a:avLst/>
          </a:prstGeom>
          <a:ln w="25400">
            <a:solidFill>
              <a:schemeClr val="tx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715000" y="1447800"/>
            <a:ext cx="381000" cy="533400"/>
          </a:xfrm>
          <a:prstGeom prst="line">
            <a:avLst/>
          </a:prstGeom>
          <a:ln w="25400">
            <a:solidFill>
              <a:schemeClr val="tx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6096000" y="1981200"/>
            <a:ext cx="457200" cy="685800"/>
          </a:xfrm>
          <a:prstGeom prst="line">
            <a:avLst/>
          </a:prstGeom>
          <a:ln w="25400">
            <a:solidFill>
              <a:srgbClr val="0000FF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6019800" y="19050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5638800" y="1447800"/>
            <a:ext cx="914400" cy="914400"/>
          </a:xfrm>
          <a:prstGeom prst="arc">
            <a:avLst>
              <a:gd name="adj1" fmla="val 8621436"/>
              <a:gd name="adj2" fmla="val 1024999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7010400" y="1295400"/>
            <a:ext cx="152400" cy="152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0" name="Straight Connector 29"/>
          <p:cNvCxnSpPr>
            <a:stCxn id="29" idx="1"/>
            <a:endCxn id="14" idx="7"/>
          </p:cNvCxnSpPr>
          <p:nvPr/>
        </p:nvCxnSpPr>
        <p:spPr>
          <a:xfrm flipH="1">
            <a:off x="6149882" y="1317718"/>
            <a:ext cx="882836" cy="609600"/>
          </a:xfrm>
          <a:prstGeom prst="line">
            <a:avLst/>
          </a:prstGeom>
          <a:ln w="254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7162800" y="1371600"/>
            <a:ext cx="0" cy="685800"/>
          </a:xfrm>
          <a:prstGeom prst="line">
            <a:avLst/>
          </a:prstGeom>
          <a:ln w="254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162800" y="2133600"/>
            <a:ext cx="0" cy="38100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7162800" y="1752600"/>
            <a:ext cx="0" cy="38100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 flipV="1">
            <a:off x="4648200" y="1981200"/>
            <a:ext cx="457200" cy="609600"/>
          </a:xfrm>
          <a:prstGeom prst="line">
            <a:avLst/>
          </a:prstGeom>
          <a:ln w="25400">
            <a:solidFill>
              <a:srgbClr val="0000FF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5105400" y="1981200"/>
            <a:ext cx="914400" cy="609600"/>
          </a:xfrm>
          <a:prstGeom prst="line">
            <a:avLst/>
          </a:prstGeom>
          <a:ln w="25400">
            <a:solidFill>
              <a:srgbClr val="FF00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105400" y="2667000"/>
            <a:ext cx="4587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45˚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257800" y="1981200"/>
            <a:ext cx="4587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45˚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019800" y="2286000"/>
            <a:ext cx="4587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45˚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562600" y="1143000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162800" y="1600200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324600" y="1295400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010400" y="2514600"/>
            <a:ext cx="359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1g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715000" y="2362200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3g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248400" y="2057400"/>
            <a:ext cx="7986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3gCos45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248400" y="2667000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3gSin45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876800" y="2133600"/>
            <a:ext cx="702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PCos45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419600" y="16764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191000" y="2133600"/>
            <a:ext cx="6848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PSin45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267200" y="3200400"/>
            <a:ext cx="31373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Find the tension using the 1kg mass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800600" y="3657600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657600"/>
                <a:ext cx="829586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370695" y="4038600"/>
                <a:ext cx="109741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−1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0695" y="4038600"/>
                <a:ext cx="1097415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4800600" y="4419600"/>
                <a:ext cx="78361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=1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4419600"/>
                <a:ext cx="783611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Arc 66"/>
          <p:cNvSpPr/>
          <p:nvPr/>
        </p:nvSpPr>
        <p:spPr>
          <a:xfrm>
            <a:off x="5486400" y="38100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5943600" y="3733800"/>
            <a:ext cx="1905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8000"/>
                </a:solidFill>
                <a:latin typeface="Comic Sans MS" pitchFamily="66" charset="0"/>
              </a:rPr>
              <a:t>Resolve in the direction of T and sub in values</a:t>
            </a:r>
            <a:endParaRPr lang="en-GB" sz="1100" baseline="-25000" dirty="0">
              <a:solidFill>
                <a:srgbClr val="008000"/>
              </a:solidFill>
              <a:latin typeface="Comic Sans MS" pitchFamily="66" charset="0"/>
            </a:endParaRPr>
          </a:p>
        </p:txBody>
      </p:sp>
      <p:sp>
        <p:nvSpPr>
          <p:cNvPr id="69" name="Arc 68"/>
          <p:cNvSpPr/>
          <p:nvPr/>
        </p:nvSpPr>
        <p:spPr>
          <a:xfrm>
            <a:off x="5486400" y="41910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/>
          <p:cNvSpPr txBox="1"/>
          <p:nvPr/>
        </p:nvSpPr>
        <p:spPr>
          <a:xfrm>
            <a:off x="5867400" y="4267200"/>
            <a:ext cx="762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8000"/>
                </a:solidFill>
                <a:latin typeface="Comic Sans MS" pitchFamily="66" charset="0"/>
              </a:rPr>
              <a:t>Add 1g</a:t>
            </a:r>
            <a:endParaRPr lang="en-GB" sz="1100" baseline="-25000" dirty="0">
              <a:solidFill>
                <a:srgbClr val="008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800600" y="4800600"/>
                <a:ext cx="94198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=9.8</m:t>
                      </m:r>
                      <m:r>
                        <a:rPr lang="en-GB" sz="1400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4800600"/>
                <a:ext cx="941989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Arc 71"/>
          <p:cNvSpPr/>
          <p:nvPr/>
        </p:nvSpPr>
        <p:spPr>
          <a:xfrm>
            <a:off x="5486400" y="45720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Box 72"/>
          <p:cNvSpPr txBox="1"/>
          <p:nvPr/>
        </p:nvSpPr>
        <p:spPr>
          <a:xfrm>
            <a:off x="7162800" y="1600200"/>
            <a:ext cx="590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008000"/>
                </a:solidFill>
                <a:latin typeface="Comic Sans MS" pitchFamily="66" charset="0"/>
              </a:rPr>
              <a:t>9.8N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172200" y="1295400"/>
            <a:ext cx="590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9.8N</a:t>
            </a:r>
          </a:p>
        </p:txBody>
      </p:sp>
      <p:sp>
        <p:nvSpPr>
          <p:cNvPr id="39" name="Oval 38"/>
          <p:cNvSpPr/>
          <p:nvPr/>
        </p:nvSpPr>
        <p:spPr>
          <a:xfrm>
            <a:off x="7086600" y="20574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タイトル 1">
            <a:extLst>
              <a:ext uri="{FF2B5EF4-FFF2-40B4-BE49-F238E27FC236}">
                <a16:creationId xmlns:a16="http://schemas.microsoft.com/office/drawing/2014/main" id="{C2F0DFA5-326B-4841-9B30-82153791A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Applications of Forces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7" name="コンテンツ プレースホルダー 2">
            <a:extLst>
              <a:ext uri="{FF2B5EF4-FFF2-40B4-BE49-F238E27FC236}">
                <a16:creationId xmlns:a16="http://schemas.microsoft.com/office/drawing/2014/main" id="{5D3F9F7C-AF4C-4FBA-9B50-FF92B9FF46F6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7B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79" name="Straight Connector 42">
            <a:extLst>
              <a:ext uri="{FF2B5EF4-FFF2-40B4-BE49-F238E27FC236}">
                <a16:creationId xmlns:a16="http://schemas.microsoft.com/office/drawing/2014/main" id="{801AEE88-1EE8-44CA-A9B1-B8C74BBA3F1D}"/>
              </a:ext>
            </a:extLst>
          </p:cNvPr>
          <p:cNvCxnSpPr/>
          <p:nvPr/>
        </p:nvCxnSpPr>
        <p:spPr>
          <a:xfrm flipV="1">
            <a:off x="6112566" y="1588273"/>
            <a:ext cx="524786" cy="361122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59FD821C-5F5F-4595-969D-778662AC829B}"/>
                  </a:ext>
                </a:extLst>
              </p:cNvPr>
              <p:cNvSpPr txBox="1"/>
              <p:nvPr/>
            </p:nvSpPr>
            <p:spPr>
              <a:xfrm>
                <a:off x="7381783" y="3240349"/>
                <a:ext cx="45006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(↑)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59FD821C-5F5F-4595-969D-778662AC82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1783" y="3240349"/>
                <a:ext cx="450060" cy="246221"/>
              </a:xfrm>
              <a:prstGeom prst="rect">
                <a:avLst/>
              </a:prstGeom>
              <a:blipFill>
                <a:blip r:embed="rId6"/>
                <a:stretch>
                  <a:fillRect l="-10811" r="-14865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0987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18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8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28" grpId="0" animBg="1"/>
      <p:bldP spid="29" grpId="0" animBg="1"/>
      <p:bldP spid="50" grpId="0"/>
      <p:bldP spid="51" grpId="0"/>
      <p:bldP spid="52" grpId="0"/>
      <p:bldP spid="53" grpId="0"/>
      <p:bldP spid="54" grpId="0"/>
      <p:bldP spid="54" grpId="1"/>
      <p:bldP spid="54" grpId="2"/>
      <p:bldP spid="55" grpId="0"/>
      <p:bldP spid="55" grpId="1"/>
      <p:bldP spid="56" grpId="0"/>
      <p:bldP spid="56" grpId="1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 animBg="1"/>
      <p:bldP spid="68" grpId="0"/>
      <p:bldP spid="69" grpId="0" animBg="1"/>
      <p:bldP spid="70" grpId="0"/>
      <p:bldP spid="71" grpId="0"/>
      <p:bldP spid="72" grpId="0" animBg="1"/>
      <p:bldP spid="73" grpId="0"/>
      <p:bldP spid="74" grpId="0"/>
      <p:bldP spid="39" grpId="0" animBg="1"/>
      <p:bldP spid="8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/>
          <p:cNvCxnSpPr/>
          <p:nvPr/>
        </p:nvCxnSpPr>
        <p:spPr>
          <a:xfrm flipV="1">
            <a:off x="6096000" y="2590800"/>
            <a:ext cx="457200" cy="304800"/>
          </a:xfrm>
          <a:prstGeom prst="line">
            <a:avLst/>
          </a:prstGeom>
          <a:ln w="25400">
            <a:solidFill>
              <a:srgbClr val="FF00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505200" cy="48006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know when to include additional forces on your diagrams, such as weight, tension, thrust, the normal reaction and friction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mass of 3kg rests on the surface of a smooth plane inclined at an angle of 45° to the horizontal. The mass is attached to a cable which passes up the plane and passes over a smooth pulley at the top. The cable carries a mass of 1kg which hangs freely at the other end. There is a force of PN acting horizontally on the 3kg mass and the system is in equilibrium.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By modelling the cable as a light inextensible string and the masses as particles, calculate: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magnitude of P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normal reaction between the mass and the plane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724400" y="1447800"/>
            <a:ext cx="2362200" cy="152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724400" y="2971800"/>
            <a:ext cx="2438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rc 11"/>
          <p:cNvSpPr/>
          <p:nvPr/>
        </p:nvSpPr>
        <p:spPr>
          <a:xfrm>
            <a:off x="4267200" y="2438400"/>
            <a:ext cx="914400" cy="914400"/>
          </a:xfrm>
          <a:prstGeom prst="arc">
            <a:avLst>
              <a:gd name="adj1" fmla="val 20055562"/>
              <a:gd name="adj2" fmla="val 55070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Arc 12"/>
          <p:cNvSpPr/>
          <p:nvPr/>
        </p:nvSpPr>
        <p:spPr>
          <a:xfrm>
            <a:off x="5562600" y="1371600"/>
            <a:ext cx="914400" cy="914400"/>
          </a:xfrm>
          <a:prstGeom prst="arc">
            <a:avLst>
              <a:gd name="adj1" fmla="val 3484751"/>
              <a:gd name="adj2" fmla="val 488488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6096000" y="2057400"/>
            <a:ext cx="0" cy="838200"/>
          </a:xfrm>
          <a:prstGeom prst="line">
            <a:avLst/>
          </a:prstGeom>
          <a:ln w="25400">
            <a:solidFill>
              <a:schemeClr val="tx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4648200" y="1981200"/>
            <a:ext cx="1371600" cy="0"/>
          </a:xfrm>
          <a:prstGeom prst="line">
            <a:avLst/>
          </a:prstGeom>
          <a:ln w="25400">
            <a:solidFill>
              <a:schemeClr val="tx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715000" y="1447800"/>
            <a:ext cx="381000" cy="533400"/>
          </a:xfrm>
          <a:prstGeom prst="line">
            <a:avLst/>
          </a:prstGeom>
          <a:ln w="25400">
            <a:solidFill>
              <a:schemeClr val="tx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6096000" y="1981200"/>
            <a:ext cx="457200" cy="685800"/>
          </a:xfrm>
          <a:prstGeom prst="line">
            <a:avLst/>
          </a:prstGeom>
          <a:ln w="25400">
            <a:solidFill>
              <a:srgbClr val="0000FF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rc 27"/>
          <p:cNvSpPr/>
          <p:nvPr/>
        </p:nvSpPr>
        <p:spPr>
          <a:xfrm>
            <a:off x="5638800" y="1447800"/>
            <a:ext cx="914400" cy="914400"/>
          </a:xfrm>
          <a:prstGeom prst="arc">
            <a:avLst>
              <a:gd name="adj1" fmla="val 8621436"/>
              <a:gd name="adj2" fmla="val 1024999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7010400" y="1295400"/>
            <a:ext cx="152400" cy="152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0" name="Straight Connector 29"/>
          <p:cNvCxnSpPr>
            <a:stCxn id="29" idx="1"/>
            <a:endCxn id="14" idx="7"/>
          </p:cNvCxnSpPr>
          <p:nvPr/>
        </p:nvCxnSpPr>
        <p:spPr>
          <a:xfrm flipH="1">
            <a:off x="6149882" y="1317718"/>
            <a:ext cx="882836" cy="609600"/>
          </a:xfrm>
          <a:prstGeom prst="line">
            <a:avLst/>
          </a:prstGeom>
          <a:ln w="254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7162800" y="1371600"/>
            <a:ext cx="0" cy="685800"/>
          </a:xfrm>
          <a:prstGeom prst="line">
            <a:avLst/>
          </a:prstGeom>
          <a:ln w="254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162800" y="2133600"/>
            <a:ext cx="0" cy="381000"/>
          </a:xfrm>
          <a:prstGeom prst="line">
            <a:avLst/>
          </a:prstGeom>
          <a:ln w="25400">
            <a:solidFill>
              <a:srgbClr val="008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7162800" y="1752600"/>
            <a:ext cx="0" cy="381000"/>
          </a:xfrm>
          <a:prstGeom prst="line">
            <a:avLst/>
          </a:prstGeom>
          <a:ln w="25400">
            <a:solidFill>
              <a:srgbClr val="008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6112566" y="1588273"/>
            <a:ext cx="524786" cy="361122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 flipV="1">
            <a:off x="4648200" y="1981200"/>
            <a:ext cx="457200" cy="609600"/>
          </a:xfrm>
          <a:prstGeom prst="line">
            <a:avLst/>
          </a:prstGeom>
          <a:ln w="25400">
            <a:solidFill>
              <a:srgbClr val="0000FF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5105400" y="1981200"/>
            <a:ext cx="914400" cy="609600"/>
          </a:xfrm>
          <a:prstGeom prst="line">
            <a:avLst/>
          </a:prstGeom>
          <a:ln w="25400">
            <a:solidFill>
              <a:srgbClr val="FF00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105400" y="2667000"/>
            <a:ext cx="4587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45˚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257800" y="1981200"/>
            <a:ext cx="4587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45˚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019800" y="2286000"/>
            <a:ext cx="4587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45˚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562600" y="1143000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010400" y="2514600"/>
            <a:ext cx="359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008000"/>
                </a:solidFill>
                <a:latin typeface="Comic Sans MS" pitchFamily="66" charset="0"/>
              </a:rPr>
              <a:t>1g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715000" y="2362200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3g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248400" y="2057400"/>
            <a:ext cx="7986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3gCos45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248400" y="2667000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3gSin45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876800" y="2133600"/>
            <a:ext cx="702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PCos45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419600" y="16764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191000" y="2133600"/>
            <a:ext cx="6848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PSin45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267200" y="3200400"/>
            <a:ext cx="2246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Resolve Parallel to find P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162800" y="1600200"/>
            <a:ext cx="590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008000"/>
                </a:solidFill>
                <a:latin typeface="Comic Sans MS" pitchFamily="66" charset="0"/>
              </a:rPr>
              <a:t>9.8N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172200" y="1295400"/>
            <a:ext cx="590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9.8N</a:t>
            </a:r>
          </a:p>
        </p:txBody>
      </p:sp>
      <p:sp>
        <p:nvSpPr>
          <p:cNvPr id="39" name="Oval 38"/>
          <p:cNvSpPr/>
          <p:nvPr/>
        </p:nvSpPr>
        <p:spPr>
          <a:xfrm>
            <a:off x="7086600" y="20574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681330" y="3581400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1330" y="3581400"/>
                <a:ext cx="829586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3886200" y="3962400"/>
                <a:ext cx="24813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𝑃𝐶𝑜𝑠</m:t>
                      </m:r>
                      <m:r>
                        <a:rPr lang="en-GB" sz="1400" b="0" i="1" smtClean="0">
                          <a:latin typeface="Cambria Math"/>
                        </a:rPr>
                        <m:t>45+9.8−3</m:t>
                      </m:r>
                      <m:r>
                        <a:rPr lang="en-GB" sz="1400" b="0" i="1" smtClean="0">
                          <a:latin typeface="Cambria Math"/>
                        </a:rPr>
                        <m:t>𝑔𝑆𝑖𝑛</m:t>
                      </m:r>
                      <m:r>
                        <a:rPr lang="en-GB" sz="1400" b="0" i="1" smtClean="0">
                          <a:latin typeface="Cambria Math"/>
                        </a:rPr>
                        <m:t>45=0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962400"/>
                <a:ext cx="2481385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5202866" y="4354032"/>
                <a:ext cx="21675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𝑃𝐶𝑜𝑠</m:t>
                      </m:r>
                      <m:r>
                        <a:rPr lang="en-GB" sz="1400" b="0" i="1" smtClean="0">
                          <a:latin typeface="Cambria Math"/>
                        </a:rPr>
                        <m:t>45=3</m:t>
                      </m:r>
                      <m:r>
                        <a:rPr lang="en-GB" sz="1400" b="0" i="1" smtClean="0">
                          <a:latin typeface="Cambria Math"/>
                        </a:rPr>
                        <m:t>𝑔𝑆𝑖𝑛</m:t>
                      </m:r>
                      <m:r>
                        <a:rPr lang="en-GB" sz="1400" b="0" i="1" smtClean="0">
                          <a:latin typeface="Cambria Math"/>
                        </a:rPr>
                        <m:t>45−9.8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2866" y="4354032"/>
                <a:ext cx="2167581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5691963" y="4745665"/>
                <a:ext cx="1726306" cy="5000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𝑃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  <m:r>
                            <a:rPr lang="en-GB" sz="1400" i="1">
                              <a:latin typeface="Cambria Math"/>
                            </a:rPr>
                            <m:t>𝑔𝑆𝑖𝑛</m:t>
                          </m:r>
                          <m:r>
                            <a:rPr lang="en-GB" sz="1400" i="1">
                              <a:latin typeface="Cambria Math"/>
                            </a:rPr>
                            <m:t>45−9.8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𝐶𝑜𝑠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45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1963" y="4745665"/>
                <a:ext cx="1726306" cy="500009"/>
              </a:xfrm>
              <a:prstGeom prst="rect">
                <a:avLst/>
              </a:prstGeom>
              <a:blipFill rotWithShape="1">
                <a:blip r:embed="rId5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Arc 77"/>
          <p:cNvSpPr/>
          <p:nvPr/>
        </p:nvSpPr>
        <p:spPr>
          <a:xfrm>
            <a:off x="6324600" y="37338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TextBox 78"/>
          <p:cNvSpPr txBox="1"/>
          <p:nvPr/>
        </p:nvSpPr>
        <p:spPr>
          <a:xfrm>
            <a:off x="6781800" y="3657600"/>
            <a:ext cx="1905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Choose P as the positive direction and sub in values</a:t>
            </a:r>
          </a:p>
        </p:txBody>
      </p:sp>
      <p:sp>
        <p:nvSpPr>
          <p:cNvPr id="80" name="Arc 79"/>
          <p:cNvSpPr/>
          <p:nvPr/>
        </p:nvSpPr>
        <p:spPr>
          <a:xfrm>
            <a:off x="7162800" y="41148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Arc 80"/>
          <p:cNvSpPr/>
          <p:nvPr/>
        </p:nvSpPr>
        <p:spPr>
          <a:xfrm>
            <a:off x="7162800" y="44958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TextBox 81"/>
          <p:cNvSpPr txBox="1"/>
          <p:nvPr/>
        </p:nvSpPr>
        <p:spPr>
          <a:xfrm>
            <a:off x="7620000" y="41910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Rearrange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620000" y="4648200"/>
            <a:ext cx="1295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Divide by Cos45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5715000" y="5334000"/>
                <a:ext cx="11443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𝑃</m:t>
                      </m:r>
                      <m:r>
                        <a:rPr lang="en-GB" sz="1400" b="0" i="1" smtClean="0">
                          <a:latin typeface="Cambria Math"/>
                        </a:rPr>
                        <m:t>=15.54</m:t>
                      </m:r>
                      <m:r>
                        <a:rPr lang="en-GB" sz="1400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5334000"/>
                <a:ext cx="1144352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Arc 84"/>
          <p:cNvSpPr/>
          <p:nvPr/>
        </p:nvSpPr>
        <p:spPr>
          <a:xfrm>
            <a:off x="7162800" y="50292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/>
          <p:cNvSpPr txBox="1"/>
          <p:nvPr/>
        </p:nvSpPr>
        <p:spPr>
          <a:xfrm>
            <a:off x="7543800" y="51054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14" name="Oval 13"/>
          <p:cNvSpPr/>
          <p:nvPr/>
        </p:nvSpPr>
        <p:spPr>
          <a:xfrm>
            <a:off x="6019800" y="19050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533400" y="6172200"/>
                <a:ext cx="11443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𝑃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=15.54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6172200"/>
                <a:ext cx="1144352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タイトル 1">
            <a:extLst>
              <a:ext uri="{FF2B5EF4-FFF2-40B4-BE49-F238E27FC236}">
                <a16:creationId xmlns:a16="http://schemas.microsoft.com/office/drawing/2014/main" id="{45B36153-1ED7-4FA2-A705-5F6EED0B7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Applications of Forces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5" name="コンテンツ プレースホルダー 2">
            <a:extLst>
              <a:ext uri="{FF2B5EF4-FFF2-40B4-BE49-F238E27FC236}">
                <a16:creationId xmlns:a16="http://schemas.microsoft.com/office/drawing/2014/main" id="{2F41E33F-DB8F-4293-AA9C-0CC9BA30A52C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7B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2968048D-AC16-48C7-BBE9-53A7FA073C13}"/>
                  </a:ext>
                </a:extLst>
              </p:cNvPr>
              <p:cNvSpPr txBox="1"/>
              <p:nvPr/>
            </p:nvSpPr>
            <p:spPr>
              <a:xfrm>
                <a:off x="6502892" y="3240350"/>
                <a:ext cx="48853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(↗)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2968048D-AC16-48C7-BBE9-53A7FA073C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2892" y="3240350"/>
                <a:ext cx="488532" cy="246221"/>
              </a:xfrm>
              <a:prstGeom prst="rect">
                <a:avLst/>
              </a:prstGeom>
              <a:blipFill>
                <a:blip r:embed="rId8"/>
                <a:stretch>
                  <a:fillRect l="-10000" r="-13750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7116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74" grpId="0"/>
      <p:bldP spid="6" grpId="0"/>
      <p:bldP spid="75" grpId="0"/>
      <p:bldP spid="76" grpId="0"/>
      <p:bldP spid="77" grpId="0"/>
      <p:bldP spid="78" grpId="0" animBg="1"/>
      <p:bldP spid="79" grpId="0"/>
      <p:bldP spid="80" grpId="0" animBg="1"/>
      <p:bldP spid="81" grpId="0" animBg="1"/>
      <p:bldP spid="82" grpId="0"/>
      <p:bldP spid="83" grpId="0"/>
      <p:bldP spid="84" grpId="0"/>
      <p:bldP spid="85" grpId="0" animBg="1"/>
      <p:bldP spid="86" grpId="0"/>
      <p:bldP spid="87" grpId="0"/>
      <p:bldP spid="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/>
          <p:cNvCxnSpPr/>
          <p:nvPr/>
        </p:nvCxnSpPr>
        <p:spPr>
          <a:xfrm flipV="1">
            <a:off x="6096000" y="2590800"/>
            <a:ext cx="457200" cy="304800"/>
          </a:xfrm>
          <a:prstGeom prst="line">
            <a:avLst/>
          </a:prstGeom>
          <a:ln w="25400">
            <a:solidFill>
              <a:srgbClr val="FF00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505200" cy="48006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know when to include additional forces on your diagrams, such as weight, tension, thrust, the normal reaction and friction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mass of 3kg rests on the surface of a smooth plane inclined at an angle of 45° to the horizontal. The mass is attached to a cable which passes up the plane and passes over a smooth pulley at the top. The cable carries a mass of 1kg which hangs freely at the other end. There is a force of PN acting horizontally on the 3kg mass and the system is in equilibrium.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By modelling the cable as a light inextensible string and the masses as particles, calculate: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magnitude of P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normal reaction between the mass and the plane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724400" y="1447800"/>
            <a:ext cx="2362200" cy="152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724400" y="2971800"/>
            <a:ext cx="2438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rc 11"/>
          <p:cNvSpPr/>
          <p:nvPr/>
        </p:nvSpPr>
        <p:spPr>
          <a:xfrm>
            <a:off x="4267200" y="2438400"/>
            <a:ext cx="914400" cy="914400"/>
          </a:xfrm>
          <a:prstGeom prst="arc">
            <a:avLst>
              <a:gd name="adj1" fmla="val 20055562"/>
              <a:gd name="adj2" fmla="val 55070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Arc 12"/>
          <p:cNvSpPr/>
          <p:nvPr/>
        </p:nvSpPr>
        <p:spPr>
          <a:xfrm>
            <a:off x="5562600" y="1371600"/>
            <a:ext cx="914400" cy="914400"/>
          </a:xfrm>
          <a:prstGeom prst="arc">
            <a:avLst>
              <a:gd name="adj1" fmla="val 3484751"/>
              <a:gd name="adj2" fmla="val 488488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6096000" y="2057400"/>
            <a:ext cx="0" cy="838200"/>
          </a:xfrm>
          <a:prstGeom prst="line">
            <a:avLst/>
          </a:prstGeom>
          <a:ln w="25400">
            <a:solidFill>
              <a:schemeClr val="tx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4648200" y="1981200"/>
            <a:ext cx="1371600" cy="0"/>
          </a:xfrm>
          <a:prstGeom prst="line">
            <a:avLst/>
          </a:prstGeom>
          <a:ln w="25400">
            <a:solidFill>
              <a:schemeClr val="tx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715000" y="1447800"/>
            <a:ext cx="381000" cy="533400"/>
          </a:xfrm>
          <a:prstGeom prst="line">
            <a:avLst/>
          </a:prstGeom>
          <a:ln w="25400">
            <a:solidFill>
              <a:schemeClr val="tx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6096000" y="1981200"/>
            <a:ext cx="457200" cy="685800"/>
          </a:xfrm>
          <a:prstGeom prst="line">
            <a:avLst/>
          </a:prstGeom>
          <a:ln w="25400">
            <a:solidFill>
              <a:srgbClr val="0000FF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rc 27"/>
          <p:cNvSpPr/>
          <p:nvPr/>
        </p:nvSpPr>
        <p:spPr>
          <a:xfrm>
            <a:off x="5638800" y="1447800"/>
            <a:ext cx="914400" cy="914400"/>
          </a:xfrm>
          <a:prstGeom prst="arc">
            <a:avLst>
              <a:gd name="adj1" fmla="val 8621436"/>
              <a:gd name="adj2" fmla="val 1024999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7010400" y="1295400"/>
            <a:ext cx="152400" cy="152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0" name="Straight Connector 29"/>
          <p:cNvCxnSpPr>
            <a:stCxn id="29" idx="1"/>
            <a:endCxn id="14" idx="7"/>
          </p:cNvCxnSpPr>
          <p:nvPr/>
        </p:nvCxnSpPr>
        <p:spPr>
          <a:xfrm flipH="1">
            <a:off x="6149882" y="1317718"/>
            <a:ext cx="882836" cy="609600"/>
          </a:xfrm>
          <a:prstGeom prst="line">
            <a:avLst/>
          </a:prstGeom>
          <a:ln w="254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7162800" y="1371600"/>
            <a:ext cx="0" cy="685800"/>
          </a:xfrm>
          <a:prstGeom prst="line">
            <a:avLst/>
          </a:prstGeom>
          <a:ln w="254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162800" y="2133600"/>
            <a:ext cx="0" cy="381000"/>
          </a:xfrm>
          <a:prstGeom prst="line">
            <a:avLst/>
          </a:prstGeom>
          <a:ln w="25400">
            <a:solidFill>
              <a:srgbClr val="008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7162800" y="1752600"/>
            <a:ext cx="0" cy="381000"/>
          </a:xfrm>
          <a:prstGeom prst="line">
            <a:avLst/>
          </a:prstGeom>
          <a:ln w="25400">
            <a:solidFill>
              <a:srgbClr val="008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6112566" y="1588273"/>
            <a:ext cx="524786" cy="361122"/>
          </a:xfrm>
          <a:prstGeom prst="line">
            <a:avLst/>
          </a:prstGeom>
          <a:ln w="25400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 flipV="1">
            <a:off x="4648200" y="1981200"/>
            <a:ext cx="457200" cy="609600"/>
          </a:xfrm>
          <a:prstGeom prst="line">
            <a:avLst/>
          </a:prstGeom>
          <a:ln w="25400">
            <a:solidFill>
              <a:srgbClr val="0000FF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5105400" y="1981200"/>
            <a:ext cx="914400" cy="609600"/>
          </a:xfrm>
          <a:prstGeom prst="line">
            <a:avLst/>
          </a:prstGeom>
          <a:ln w="25400">
            <a:solidFill>
              <a:srgbClr val="FF00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105400" y="2667000"/>
            <a:ext cx="4587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45˚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257800" y="1981200"/>
            <a:ext cx="4587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45˚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019800" y="2286000"/>
            <a:ext cx="4587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45˚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562600" y="1143000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010400" y="2514600"/>
            <a:ext cx="359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008000"/>
                </a:solidFill>
                <a:latin typeface="Comic Sans MS" pitchFamily="66" charset="0"/>
              </a:rPr>
              <a:t>1g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715000" y="2362200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3g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248400" y="2057400"/>
            <a:ext cx="7986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3gCos45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248400" y="2667000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3gSin45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876800" y="2133600"/>
            <a:ext cx="702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PCos45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419600" y="16764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191000" y="2133600"/>
            <a:ext cx="6848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PSin45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267200" y="3200400"/>
            <a:ext cx="2775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Resolve Perpendicular to find R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162800" y="1600200"/>
            <a:ext cx="590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008000"/>
                </a:solidFill>
                <a:latin typeface="Comic Sans MS" pitchFamily="66" charset="0"/>
              </a:rPr>
              <a:t>9.8N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172200" y="1295400"/>
            <a:ext cx="590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9.8N</a:t>
            </a:r>
          </a:p>
        </p:txBody>
      </p:sp>
      <p:sp>
        <p:nvSpPr>
          <p:cNvPr id="39" name="Oval 38"/>
          <p:cNvSpPr/>
          <p:nvPr/>
        </p:nvSpPr>
        <p:spPr>
          <a:xfrm>
            <a:off x="7086600" y="20574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6019800" y="19050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533400" y="6172200"/>
                <a:ext cx="11443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𝑃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=15.54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6172200"/>
                <a:ext cx="1144352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486400" y="3581400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581400"/>
                <a:ext cx="829586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Arc 54"/>
          <p:cNvSpPr/>
          <p:nvPr/>
        </p:nvSpPr>
        <p:spPr>
          <a:xfrm>
            <a:off x="6129670" y="37338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6553200" y="3657600"/>
            <a:ext cx="1905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  <a:latin typeface="Comic Sans MS" pitchFamily="66" charset="0"/>
              </a:rPr>
              <a:t>Choose R as the positive direction and sub in values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3843670" y="3962400"/>
                <a:ext cx="236481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𝑃𝑆𝑖𝑛</m:t>
                      </m:r>
                      <m:r>
                        <a:rPr lang="en-GB" sz="1400" b="0" i="1" smtClean="0">
                          <a:latin typeface="Cambria Math"/>
                        </a:rPr>
                        <m:t>45−3</m:t>
                      </m:r>
                      <m:r>
                        <a:rPr lang="en-GB" sz="1400" b="0" i="1" smtClean="0">
                          <a:latin typeface="Cambria Math"/>
                        </a:rPr>
                        <m:t>𝑔𝐶𝑜𝑠</m:t>
                      </m:r>
                      <m:r>
                        <a:rPr lang="en-GB" sz="1400" b="0" i="1" smtClean="0">
                          <a:latin typeface="Cambria Math"/>
                        </a:rPr>
                        <m:t>45=0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3670" y="3962400"/>
                <a:ext cx="2364815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5486400" y="4343400"/>
                <a:ext cx="205101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𝑃𝑆𝑖𝑛</m:t>
                      </m:r>
                      <m:r>
                        <a:rPr lang="en-GB" sz="1400" b="0" i="1" smtClean="0">
                          <a:latin typeface="Cambria Math"/>
                        </a:rPr>
                        <m:t>45+3</m:t>
                      </m:r>
                      <m:r>
                        <a:rPr lang="en-GB" sz="1400" b="0" i="1" smtClean="0">
                          <a:latin typeface="Cambria Math"/>
                        </a:rPr>
                        <m:t>𝑔𝐶𝑜𝑠</m:t>
                      </m:r>
                      <m:r>
                        <a:rPr lang="en-GB" sz="1400" b="0" i="1" smtClean="0">
                          <a:latin typeface="Cambria Math"/>
                        </a:rPr>
                        <m:t>45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343400"/>
                <a:ext cx="2051011" cy="307777"/>
              </a:xfrm>
              <a:prstGeom prst="rect">
                <a:avLst/>
              </a:prstGeom>
              <a:blipFill rotWithShape="1">
                <a:blip r:embed="rId5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5486400" y="4724400"/>
                <a:ext cx="11484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</m:t>
                      </m:r>
                      <m:r>
                        <a:rPr lang="en-GB" sz="1400" b="0" i="1" smtClean="0">
                          <a:latin typeface="Cambria Math"/>
                        </a:rPr>
                        <m:t>=31.78</m:t>
                      </m:r>
                      <m:r>
                        <a:rPr lang="en-GB" sz="1400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724400"/>
                <a:ext cx="1148456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Arc 67"/>
          <p:cNvSpPr/>
          <p:nvPr/>
        </p:nvSpPr>
        <p:spPr>
          <a:xfrm>
            <a:off x="7239000" y="44958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Arc 68"/>
          <p:cNvSpPr/>
          <p:nvPr/>
        </p:nvSpPr>
        <p:spPr>
          <a:xfrm>
            <a:off x="7239000" y="41148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/>
          <p:cNvSpPr txBox="1"/>
          <p:nvPr/>
        </p:nvSpPr>
        <p:spPr>
          <a:xfrm>
            <a:off x="7620000" y="41910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  <a:latin typeface="Comic Sans MS" pitchFamily="66" charset="0"/>
              </a:rPr>
              <a:t>Rearrange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620000" y="45720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  <a:latin typeface="Comic Sans MS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1752600" y="6172200"/>
                <a:ext cx="11484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𝑅</m:t>
                      </m:r>
                      <m:r>
                        <a:rPr lang="en-GB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=31.78</m:t>
                      </m:r>
                      <m:r>
                        <a:rPr lang="en-GB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6172200"/>
                <a:ext cx="1148456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タイトル 1">
            <a:extLst>
              <a:ext uri="{FF2B5EF4-FFF2-40B4-BE49-F238E27FC236}">
                <a16:creationId xmlns:a16="http://schemas.microsoft.com/office/drawing/2014/main" id="{0DB7FC56-E871-4EA0-B642-356C36467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Applications of Forces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7" name="コンテンツ プレースホルダー 2">
            <a:extLst>
              <a:ext uri="{FF2B5EF4-FFF2-40B4-BE49-F238E27FC236}">
                <a16:creationId xmlns:a16="http://schemas.microsoft.com/office/drawing/2014/main" id="{9A760791-73A9-4874-BCBB-D6371CD015F5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7B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9210C5C-5B9A-420C-8744-57B63BC4614B}"/>
              </a:ext>
            </a:extLst>
          </p:cNvPr>
          <p:cNvSpPr txBox="1"/>
          <p:nvPr/>
        </p:nvSpPr>
        <p:spPr>
          <a:xfrm>
            <a:off x="3766241" y="5343918"/>
            <a:ext cx="507899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Note that in this question we used the modelling assumption that the pulley is smooth (this would cause the tension to be equal either side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テキスト ボックス 77">
                <a:extLst>
                  <a:ext uri="{FF2B5EF4-FFF2-40B4-BE49-F238E27FC236}">
                    <a16:creationId xmlns:a16="http://schemas.microsoft.com/office/drawing/2014/main" id="{BB723435-C4A1-437C-BD38-8BA7565D1AFB}"/>
                  </a:ext>
                </a:extLst>
              </p:cNvPr>
              <p:cNvSpPr txBox="1"/>
              <p:nvPr/>
            </p:nvSpPr>
            <p:spPr>
              <a:xfrm>
                <a:off x="7106574" y="3222592"/>
                <a:ext cx="48853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(↖)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8" name="テキスト ボックス 77">
                <a:extLst>
                  <a:ext uri="{FF2B5EF4-FFF2-40B4-BE49-F238E27FC236}">
                    <a16:creationId xmlns:a16="http://schemas.microsoft.com/office/drawing/2014/main" id="{BB723435-C4A1-437C-BD38-8BA7565D1A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6574" y="3222592"/>
                <a:ext cx="488532" cy="246221"/>
              </a:xfrm>
              <a:prstGeom prst="rect">
                <a:avLst/>
              </a:prstGeom>
              <a:blipFill>
                <a:blip r:embed="rId8"/>
                <a:stretch>
                  <a:fillRect l="-10000" r="-13750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1894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63" grpId="0"/>
      <p:bldP spid="54" grpId="0"/>
      <p:bldP spid="55" grpId="0" animBg="1"/>
      <p:bldP spid="64" grpId="0"/>
      <p:bldP spid="65" grpId="0"/>
      <p:bldP spid="66" grpId="0"/>
      <p:bldP spid="67" grpId="0"/>
      <p:bldP spid="68" grpId="0" animBg="1"/>
      <p:bldP spid="69" grpId="0" animBg="1"/>
      <p:bldP spid="70" grpId="0"/>
      <p:bldP spid="71" grpId="0"/>
      <p:bldP spid="72" grpId="0"/>
      <p:bldP spid="9" grpId="0"/>
      <p:bldP spid="78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E2D1D6F-F025-4929-BAC1-29D4663D98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EDF5FD8-2A13-446B-AEF2-0F21E321FE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C15527-4FAC-40A4-9A83-2CAC711E6E17}">
  <ds:schemaRefs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487</TotalTime>
  <Words>1101</Words>
  <Application>Microsoft Office PowerPoint</Application>
  <PresentationFormat>On-screen Show (4:3)</PresentationFormat>
  <Paragraphs>173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8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Microsoft Himalaya</vt:lpstr>
      <vt:lpstr>Permanent Marker</vt:lpstr>
      <vt:lpstr>Sue Ellen Francisco </vt:lpstr>
      <vt:lpstr>Wingdings</vt:lpstr>
      <vt:lpstr>Office テーマ</vt:lpstr>
      <vt:lpstr>PowerPoint Presentation</vt:lpstr>
      <vt:lpstr>Applications of Forces</vt:lpstr>
      <vt:lpstr>Applications of Forces</vt:lpstr>
      <vt:lpstr>Applications of Forces</vt:lpstr>
      <vt:lpstr>Applications of Forces</vt:lpstr>
      <vt:lpstr>Applications of Forces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50</cp:revision>
  <dcterms:created xsi:type="dcterms:W3CDTF">2018-06-16T01:40:49Z</dcterms:created>
  <dcterms:modified xsi:type="dcterms:W3CDTF">2020-12-21T22:05:40Z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