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 snapToGrid="0">
      <p:cViewPr varScale="1">
        <p:scale>
          <a:sx n="69" d="100"/>
          <a:sy n="69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DDB4-0AC1-496B-AA93-203801B6EF0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5C6-CF0B-4F17-A101-65DFB65E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0.png"/><Relationship Id="rId4" Type="http://schemas.openxmlformats.org/officeDocument/2006/relationships/image" Target="../media/image320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3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4.png"/><Relationship Id="rId7" Type="http://schemas.openxmlformats.org/officeDocument/2006/relationships/image" Target="../media/image13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.png"/><Relationship Id="rId5" Type="http://schemas.openxmlformats.org/officeDocument/2006/relationships/image" Target="../media/image160.png"/><Relationship Id="rId10" Type="http://schemas.openxmlformats.org/officeDocument/2006/relationships/image" Target="../media/image21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520910" y="2191045"/>
            <a:ext cx="839127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u="sng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Mechanics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Applications of Forces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Sue Ellen Francisco " panose="02000000000000000000" pitchFamily="2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47532" y="479613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105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diagram shows a particle in equilibrium on an inclined plane under the effect of the forces shown.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</a:t>
            </a:r>
            <a:r>
              <a:rPr lang="en-US" sz="1400" dirty="0">
                <a:latin typeface="Comic Sans MS" pitchFamily="66" charset="0"/>
              </a:rPr>
              <a:t>size of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US" sz="1400" dirty="0">
                <a:latin typeface="Comic Sans MS" pitchFamily="66" charset="0"/>
              </a:rPr>
              <a:t> and the value of force P.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by splitting forces into parallel and perpendicular directions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00800" y="26670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5867400" y="1905000"/>
            <a:ext cx="5334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400800" y="1676400"/>
            <a:ext cx="533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311660" y="1659147"/>
            <a:ext cx="1524000" cy="1066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876800" y="3733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400800" y="3276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822830" y="2225615"/>
            <a:ext cx="914400" cy="914400"/>
          </a:xfrm>
          <a:prstGeom prst="arc">
            <a:avLst>
              <a:gd name="adj1" fmla="val 18723858"/>
              <a:gd name="adj2" fmla="val 198512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4336211" y="3266536"/>
            <a:ext cx="914400" cy="914400"/>
          </a:xfrm>
          <a:prstGeom prst="arc">
            <a:avLst>
              <a:gd name="adj1" fmla="val 19919454"/>
              <a:gd name="adj2" fmla="val 21526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24423" y="165627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68861" y="1385978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505864" y="360009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8N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8105" y="3183148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0581" y="214797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397925" y="2087592"/>
            <a:ext cx="822384" cy="5765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386424" y="3259248"/>
            <a:ext cx="453469" cy="3077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6927016" y="1682153"/>
            <a:ext cx="310546" cy="40543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397930" y="2662691"/>
            <a:ext cx="451017" cy="61919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224733" y="3447691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327759" y="297228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95" name="Arc 94"/>
          <p:cNvSpPr/>
          <p:nvPr/>
        </p:nvSpPr>
        <p:spPr>
          <a:xfrm>
            <a:off x="5911970" y="2064589"/>
            <a:ext cx="914400" cy="914400"/>
          </a:xfrm>
          <a:prstGeom prst="arc">
            <a:avLst>
              <a:gd name="adj1" fmla="val 3699506"/>
              <a:gd name="adj2" fmla="val 52102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6734355" y="2334884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PCos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07525" y="1633269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rgbClr val="0000FF"/>
                </a:solidFill>
                <a:latin typeface="Comic Sans MS" pitchFamily="66" charset="0"/>
              </a:rPr>
              <a:t>PSin</a:t>
            </a:r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56077" y="2760453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5Cos30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541698" y="3427563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5Sin30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038600"/>
            <a:ext cx="1410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Resolving Parallel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486400" y="4343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434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038600" y="4724400"/>
                <a:ext cx="21419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30−8=0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2141997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038600" y="5410200"/>
            <a:ext cx="1861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Resolving Perpendicular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5486400" y="57150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7150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038600" y="6096000"/>
                <a:ext cx="21419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+2−5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96000"/>
                <a:ext cx="2141997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5105400" y="51054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30+8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105400"/>
                <a:ext cx="1828193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381000" y="48768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30+8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182819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52400" y="48768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52400" y="52578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5155721" y="64770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721" y="6477000"/>
                <a:ext cx="182819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391064" y="52578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64" y="5257800"/>
                <a:ext cx="182819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Arc 114"/>
          <p:cNvSpPr/>
          <p:nvPr/>
        </p:nvSpPr>
        <p:spPr>
          <a:xfrm>
            <a:off x="6096000" y="4495801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/>
          <p:cNvSpPr txBox="1"/>
          <p:nvPr/>
        </p:nvSpPr>
        <p:spPr>
          <a:xfrm>
            <a:off x="6477000" y="44196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Use P as the positive direction and sub in values</a:t>
            </a:r>
          </a:p>
        </p:txBody>
      </p:sp>
      <p:sp>
        <p:nvSpPr>
          <p:cNvPr id="117" name="Arc 116"/>
          <p:cNvSpPr/>
          <p:nvPr/>
        </p:nvSpPr>
        <p:spPr>
          <a:xfrm>
            <a:off x="6705600" y="4876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7086600" y="48768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Rearrange to leave </a:t>
            </a:r>
            <a:r>
              <a:rPr lang="en-GB" sz="1100" dirty="0" err="1">
                <a:solidFill>
                  <a:srgbClr val="FF0000"/>
                </a:solidFill>
                <a:latin typeface="Comic Sans MS" pitchFamily="66" charset="0"/>
              </a:rPr>
              <a:t>PCos</a:t>
            </a:r>
            <a:r>
              <a:rPr lang="el-GR" sz="11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9" name="Arc 118"/>
          <p:cNvSpPr/>
          <p:nvPr/>
        </p:nvSpPr>
        <p:spPr>
          <a:xfrm>
            <a:off x="6096000" y="5867401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Arc 119"/>
          <p:cNvSpPr/>
          <p:nvPr/>
        </p:nvSpPr>
        <p:spPr>
          <a:xfrm>
            <a:off x="6705600" y="6248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6400800" y="58674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Use P as the positive direction and sub in values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086600" y="62484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Rearrange to leave </a:t>
            </a:r>
            <a:r>
              <a:rPr lang="en-GB" sz="1100" dirty="0" err="1">
                <a:solidFill>
                  <a:srgbClr val="0000FF"/>
                </a:solidFill>
                <a:latin typeface="Comic Sans MS" pitchFamily="66" charset="0"/>
              </a:rPr>
              <a:t>PSin</a:t>
            </a:r>
            <a:r>
              <a:rPr lang="el-GR" sz="11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1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4876800" y="2667000"/>
            <a:ext cx="15240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59106" y="2618117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647BAF0B-003A-4B5E-81FB-EF1189899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8" name="コンテンツ プレースホルダー 2">
            <a:extLst>
              <a:ext uri="{FF2B5EF4-FFF2-40B4-BE49-F238E27FC236}">
                <a16:creationId xmlns:a16="http://schemas.microsoft.com/office/drawing/2014/main" id="{D3328DDB-B6EF-4803-BA1C-4DCDF6E29F2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0E0F8D4D-81D6-4E4E-830E-50212B4EA3D8}"/>
                  </a:ext>
                </a:extLst>
              </p:cNvPr>
              <p:cNvSpPr txBox="1"/>
              <p:nvPr/>
            </p:nvSpPr>
            <p:spPr>
              <a:xfrm>
                <a:off x="5455327" y="4074850"/>
                <a:ext cx="423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0E0F8D4D-81D6-4E4E-830E-50212B4EA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327" y="4074850"/>
                <a:ext cx="423642" cy="215444"/>
              </a:xfrm>
              <a:prstGeom prst="rect">
                <a:avLst/>
              </a:prstGeom>
              <a:blipFill>
                <a:blip r:embed="rId8"/>
                <a:stretch>
                  <a:fillRect l="-10145" r="-1449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983E3B69-B57F-4261-9945-648EA7383AF8}"/>
                  </a:ext>
                </a:extLst>
              </p:cNvPr>
              <p:cNvSpPr txBox="1"/>
              <p:nvPr/>
            </p:nvSpPr>
            <p:spPr>
              <a:xfrm>
                <a:off x="5872578" y="5450887"/>
                <a:ext cx="423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983E3B69-B57F-4261-9945-648EA7383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578" y="5450887"/>
                <a:ext cx="423642" cy="215444"/>
              </a:xfrm>
              <a:prstGeom prst="rect">
                <a:avLst/>
              </a:prstGeom>
              <a:blipFill>
                <a:blip r:embed="rId9"/>
                <a:stretch>
                  <a:fillRect l="-10000" r="-14286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339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4" grpId="0"/>
      <p:bldP spid="94" grpId="0"/>
      <p:bldP spid="95" grpId="0" animBg="1"/>
      <p:bldP spid="96" grpId="0"/>
      <p:bldP spid="97" grpId="0"/>
      <p:bldP spid="101" grpId="0"/>
      <p:bldP spid="102" grpId="0"/>
      <p:bldP spid="31" grpId="0"/>
      <p:bldP spid="32" grpId="0"/>
      <p:bldP spid="103" grpId="0"/>
      <p:bldP spid="105" grpId="0"/>
      <p:bldP spid="108" grpId="0"/>
      <p:bldP spid="109" grpId="0"/>
      <p:bldP spid="110" grpId="0"/>
      <p:bldP spid="111" grpId="0"/>
      <p:bldP spid="33" grpId="0"/>
      <p:bldP spid="112" grpId="0"/>
      <p:bldP spid="113" grpId="0"/>
      <p:bldP spid="114" grpId="0"/>
      <p:bldP spid="115" grpId="0" animBg="1"/>
      <p:bldP spid="116" grpId="0"/>
      <p:bldP spid="117" grpId="0" animBg="1"/>
      <p:bldP spid="118" grpId="0"/>
      <p:bldP spid="119" grpId="0" animBg="1"/>
      <p:bldP spid="120" grpId="0" animBg="1"/>
      <p:bldP spid="121" grpId="0"/>
      <p:bldP spid="122" grpId="0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105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diagram shows a particle in equilibrium on an inclined plane under the effect of the forces shown.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</a:t>
            </a:r>
            <a:r>
              <a:rPr lang="en-US" sz="1400" dirty="0">
                <a:latin typeface="Comic Sans MS" pitchFamily="66" charset="0"/>
              </a:rPr>
              <a:t>size of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US" sz="1400" dirty="0">
                <a:latin typeface="Comic Sans MS" pitchFamily="66" charset="0"/>
              </a:rPr>
              <a:t> and the value of force P.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by splitting forces into parallel and perpendicular directions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00800" y="26670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5867400" y="1905000"/>
            <a:ext cx="533400" cy="762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400800" y="1676400"/>
            <a:ext cx="533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311660" y="1659147"/>
            <a:ext cx="1524000" cy="1066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876800" y="3733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400800" y="3276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822830" y="2225615"/>
            <a:ext cx="914400" cy="914400"/>
          </a:xfrm>
          <a:prstGeom prst="arc">
            <a:avLst>
              <a:gd name="adj1" fmla="val 18723858"/>
              <a:gd name="adj2" fmla="val 198512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4336211" y="3266536"/>
            <a:ext cx="914400" cy="914400"/>
          </a:xfrm>
          <a:prstGeom prst="arc">
            <a:avLst>
              <a:gd name="adj1" fmla="val 19919454"/>
              <a:gd name="adj2" fmla="val 21526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24423" y="165627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68861" y="1385978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505864" y="360009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8N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8105" y="3183148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0581" y="214797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397925" y="2087592"/>
            <a:ext cx="822384" cy="5765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386424" y="3259248"/>
            <a:ext cx="453469" cy="3077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6927016" y="1682153"/>
            <a:ext cx="310546" cy="40543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397930" y="2662691"/>
            <a:ext cx="451017" cy="61919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224733" y="3447691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95" name="Arc 94"/>
          <p:cNvSpPr/>
          <p:nvPr/>
        </p:nvSpPr>
        <p:spPr>
          <a:xfrm>
            <a:off x="5911970" y="2064589"/>
            <a:ext cx="914400" cy="914400"/>
          </a:xfrm>
          <a:prstGeom prst="arc">
            <a:avLst>
              <a:gd name="adj1" fmla="val 3699506"/>
              <a:gd name="adj2" fmla="val 52102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6734355" y="2334884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PCos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07525" y="1633269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rgbClr val="0000FF"/>
                </a:solidFill>
                <a:latin typeface="Comic Sans MS" pitchFamily="66" charset="0"/>
              </a:rPr>
              <a:t>PSin</a:t>
            </a:r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56077" y="2760453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5Cos30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541698" y="3427563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5Sin30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381000" y="48768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30+8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1828193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52400" y="48768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52400" y="52578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391064" y="52578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64" y="5257800"/>
                <a:ext cx="1828193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>
            <a:off x="4876800" y="2667000"/>
            <a:ext cx="1524000" cy="1066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59106" y="2618117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14800" y="41910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828193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76700" y="44958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30+8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700" y="4495800"/>
                <a:ext cx="1828193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886200" y="44958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86200" y="41910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1000" y="4953000"/>
                <a:ext cx="824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953000"/>
                <a:ext cx="824906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76800" y="4857750"/>
                <a:ext cx="1123641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30−2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𝑆𝑖𝑛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30+8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57750"/>
                <a:ext cx="1123641" cy="505010"/>
              </a:xfrm>
              <a:prstGeom prst="rect">
                <a:avLst/>
              </a:prstGeom>
              <a:blipFill rotWithShape="1"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81475" y="5562600"/>
                <a:ext cx="15731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=0.2219…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75" y="5562600"/>
                <a:ext cx="1573188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5991225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=12.5°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91225"/>
                <a:ext cx="967765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867400" y="4648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238875" y="44196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 dirty="0">
                <a:solidFill>
                  <a:srgbClr val="FF0000"/>
                </a:solidFill>
                <a:latin typeface="Comic Sans MS" pitchFamily="66" charset="0"/>
              </a:rPr>
              <a:t>Divide equation 2 by equation 1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Each side must be divided as a </a:t>
            </a:r>
            <a:r>
              <a:rPr lang="en-GB" sz="11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whole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, not individual parts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P’s cancel, Sin/Cos = Tan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48400" y="52578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</a:p>
        </p:txBody>
      </p:sp>
      <p:sp>
        <p:nvSpPr>
          <p:cNvPr id="67" name="Arc 66"/>
          <p:cNvSpPr/>
          <p:nvPr/>
        </p:nvSpPr>
        <p:spPr>
          <a:xfrm>
            <a:off x="5867400" y="5105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5562600" y="5715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019800" y="586740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Use inverse 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2400" y="5715000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=12.5°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15000"/>
                <a:ext cx="96776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4191000" y="4267200"/>
            <a:ext cx="1524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191000" y="4572000"/>
            <a:ext cx="152400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タイトル 1">
            <a:extLst>
              <a:ext uri="{FF2B5EF4-FFF2-40B4-BE49-F238E27FC236}">
                <a16:creationId xmlns:a16="http://schemas.microsoft.com/office/drawing/2014/main" id="{361A6440-47CB-4058-A24E-095990FA0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1" name="コンテンツ プレースホルダー 2">
            <a:extLst>
              <a:ext uri="{FF2B5EF4-FFF2-40B4-BE49-F238E27FC236}">
                <a16:creationId xmlns:a16="http://schemas.microsoft.com/office/drawing/2014/main" id="{F02E8849-4FDC-4718-8364-19CBD4EE654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2" name="TextBox 93">
            <a:extLst>
              <a:ext uri="{FF2B5EF4-FFF2-40B4-BE49-F238E27FC236}">
                <a16:creationId xmlns:a16="http://schemas.microsoft.com/office/drawing/2014/main" id="{DA2FA2C8-653B-4B90-B463-E46089079FEF}"/>
              </a:ext>
            </a:extLst>
          </p:cNvPr>
          <p:cNvSpPr txBox="1"/>
          <p:nvPr/>
        </p:nvSpPr>
        <p:spPr>
          <a:xfrm>
            <a:off x="6327759" y="297228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</p:spTree>
    <p:extLst>
      <p:ext uri="{BB962C8B-B14F-4D97-AF65-F5344CB8AC3E}">
        <p14:creationId xmlns:p14="http://schemas.microsoft.com/office/powerpoint/2010/main" val="220392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7" grpId="0"/>
      <p:bldP spid="58" grpId="0"/>
      <p:bldP spid="59" grpId="0"/>
      <p:bldP spid="60" grpId="0"/>
      <p:bldP spid="61" grpId="0"/>
      <p:bldP spid="62" grpId="0"/>
      <p:bldP spid="64" grpId="0" animBg="1"/>
      <p:bldP spid="66" grpId="0"/>
      <p:bldP spid="67" grpId="0" animBg="1"/>
      <p:bldP spid="68" grpId="0" animBg="1"/>
      <p:bldP spid="69" grpId="0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105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diagram shows a particle in equilibrium on an inclined plane under the effect of the forces shown.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</a:t>
            </a:r>
            <a:r>
              <a:rPr lang="en-US" sz="1400" dirty="0">
                <a:latin typeface="Comic Sans MS" pitchFamily="66" charset="0"/>
              </a:rPr>
              <a:t>size of angle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US" sz="1400" dirty="0">
                <a:latin typeface="Comic Sans MS" pitchFamily="66" charset="0"/>
              </a:rPr>
              <a:t> and the value of force P.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by splitting forces into parallel and perpendicular directions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00800" y="26670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5867400" y="1905000"/>
            <a:ext cx="533400" cy="762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400800" y="1676400"/>
            <a:ext cx="5334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311660" y="1659147"/>
            <a:ext cx="1524000" cy="1066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876800" y="3733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400800" y="3276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822830" y="2225615"/>
            <a:ext cx="914400" cy="914400"/>
          </a:xfrm>
          <a:prstGeom prst="arc">
            <a:avLst>
              <a:gd name="adj1" fmla="val 18723858"/>
              <a:gd name="adj2" fmla="val 198512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4336211" y="3266536"/>
            <a:ext cx="914400" cy="914400"/>
          </a:xfrm>
          <a:prstGeom prst="arc">
            <a:avLst>
              <a:gd name="adj1" fmla="val 19919454"/>
              <a:gd name="adj2" fmla="val 215269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24423" y="165627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68861" y="1385978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505864" y="360009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8N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8105" y="3183148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0581" y="214797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397925" y="2087592"/>
            <a:ext cx="822384" cy="5765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386424" y="3259248"/>
            <a:ext cx="453469" cy="3077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6927016" y="1682153"/>
            <a:ext cx="310546" cy="40543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397930" y="2662691"/>
            <a:ext cx="451017" cy="61919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224733" y="3447691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95" name="Arc 94"/>
          <p:cNvSpPr/>
          <p:nvPr/>
        </p:nvSpPr>
        <p:spPr>
          <a:xfrm>
            <a:off x="5911970" y="2064589"/>
            <a:ext cx="914400" cy="914400"/>
          </a:xfrm>
          <a:prstGeom prst="arc">
            <a:avLst>
              <a:gd name="adj1" fmla="val 3699506"/>
              <a:gd name="adj2" fmla="val 52102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6734355" y="2334884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PCos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07525" y="1633269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rgbClr val="0000FF"/>
                </a:solidFill>
                <a:latin typeface="Comic Sans MS" pitchFamily="66" charset="0"/>
              </a:rPr>
              <a:t>PSin</a:t>
            </a:r>
            <a:r>
              <a:rPr lang="el-GR" sz="1200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56077" y="2760453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5Cos30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541698" y="3427563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5Sin30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381000" y="48768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30+8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1828193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52400" y="48768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52400" y="52578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391064" y="52578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64" y="5257800"/>
                <a:ext cx="1828193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>
            <a:off x="4876800" y="2667000"/>
            <a:ext cx="1524000" cy="1066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59106" y="2618117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2400" y="5715000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=12.5°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15000"/>
                <a:ext cx="96776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67200" y="4267200"/>
                <a:ext cx="18281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30+8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1828193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4038600" y="42672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648200" y="4648200"/>
                <a:ext cx="1479444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𝑆𝑖𝑛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30+8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𝐶𝑜𝑠</m:t>
                          </m:r>
                          <m:r>
                            <a:rPr lang="el-GR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648200"/>
                <a:ext cx="1479444" cy="500009"/>
              </a:xfrm>
              <a:prstGeom prst="rect">
                <a:avLst/>
              </a:prstGeom>
              <a:blipFill rotWithShape="1"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48200" y="5257800"/>
                <a:ext cx="1479444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𝑆𝑖𝑛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30+8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12.5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1479444" cy="500009"/>
              </a:xfrm>
              <a:prstGeom prst="rect">
                <a:avLst/>
              </a:prstGeom>
              <a:blipFill rotWithShape="1"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648200" y="5943600"/>
                <a:ext cx="10449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=10.8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943600"/>
                <a:ext cx="104496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5943600" y="4419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324600" y="449580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Divide by Cos</a:t>
            </a:r>
            <a:r>
              <a:rPr lang="el-GR" sz="11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5943600" y="49530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5943600" y="5562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6400800" y="50292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the exact value for </a:t>
            </a:r>
            <a:r>
              <a:rPr lang="el-GR" sz="11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24600" y="571500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52400" y="6019800"/>
                <a:ext cx="10449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=10.8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19800"/>
                <a:ext cx="1044966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タイトル 1">
            <a:extLst>
              <a:ext uri="{FF2B5EF4-FFF2-40B4-BE49-F238E27FC236}">
                <a16:creationId xmlns:a16="http://schemas.microsoft.com/office/drawing/2014/main" id="{CA3F0A7D-C57C-459D-BBDE-F69842D6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コンテンツ プレースホルダー 2">
            <a:extLst>
              <a:ext uri="{FF2B5EF4-FFF2-40B4-BE49-F238E27FC236}">
                <a16:creationId xmlns:a16="http://schemas.microsoft.com/office/drawing/2014/main" id="{C8D963CA-60C3-4AAF-945B-F009DE2992C4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7" name="TextBox 93">
            <a:extLst>
              <a:ext uri="{FF2B5EF4-FFF2-40B4-BE49-F238E27FC236}">
                <a16:creationId xmlns:a16="http://schemas.microsoft.com/office/drawing/2014/main" id="{EEC999AE-655F-4229-9ADD-7C3373C0BED8}"/>
              </a:ext>
            </a:extLst>
          </p:cNvPr>
          <p:cNvSpPr txBox="1"/>
          <p:nvPr/>
        </p:nvSpPr>
        <p:spPr>
          <a:xfrm>
            <a:off x="6327759" y="297228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</p:spTree>
    <p:extLst>
      <p:ext uri="{BB962C8B-B14F-4D97-AF65-F5344CB8AC3E}">
        <p14:creationId xmlns:p14="http://schemas.microsoft.com/office/powerpoint/2010/main" val="31763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1" grpId="0"/>
      <p:bldP spid="82" grpId="0"/>
      <p:bldP spid="83" grpId="0"/>
      <p:bldP spid="85" grpId="0"/>
      <p:bldP spid="86" grpId="0" animBg="1"/>
      <p:bldP spid="87" grpId="0"/>
      <p:bldP spid="88" grpId="0" animBg="1"/>
      <p:bldP spid="89" grpId="0" animBg="1"/>
      <p:bldP spid="90" grpId="0"/>
      <p:bldP spid="91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108" y="1544715"/>
                <a:ext cx="3861786" cy="46322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1) A particle of mass 2kg sits on a rough plane that is inclined at 45˚ to the horizontal. A force of 10N acts on the particle up the slope, parallel to the plane. Given that the particle is in limiting equilibrium, calculate the coefficient of friction,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108" y="1544715"/>
                <a:ext cx="3861786" cy="4632248"/>
              </a:xfrm>
              <a:blipFill>
                <a:blip r:embed="rId2"/>
                <a:stretch>
                  <a:fillRect l="-1262" t="-1184" r="-1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9A243674-E875-4BF3-AF99-AAF937D806E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31798" y="1555073"/>
                <a:ext cx="4048217" cy="46322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A uniform rod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of length 2m and mass 5kg rests in equilibrium at an angle of 60˚ to the horizontal. The rod is pivoted at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acts perpendicular to the rod at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9A243674-E875-4BF3-AF99-AAF937D80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798" y="1555073"/>
                <a:ext cx="4048217" cy="4632248"/>
              </a:xfrm>
              <a:prstGeom prst="rect">
                <a:avLst/>
              </a:prstGeom>
              <a:blipFill>
                <a:blip r:embed="rId3"/>
                <a:stretch>
                  <a:fillRect l="-1205" t="-1184" r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B757C71-C9F9-40C1-B9AE-30632982AED6}"/>
                  </a:ext>
                </a:extLst>
              </p:cNvPr>
              <p:cNvSpPr txBox="1"/>
              <p:nvPr/>
            </p:nvSpPr>
            <p:spPr>
              <a:xfrm>
                <a:off x="6103399" y="6241002"/>
                <a:ext cx="1783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B757C71-C9F9-40C1-B9AE-30632982A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399" y="6241002"/>
                <a:ext cx="178318" cy="246221"/>
              </a:xfrm>
              <a:prstGeom prst="rect">
                <a:avLst/>
              </a:prstGeom>
              <a:blipFill>
                <a:blip r:embed="rId4"/>
                <a:stretch>
                  <a:fillRect l="-24138" r="-27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3BCC485F-4CAD-456D-9895-E269D5C988DC}"/>
                  </a:ext>
                </a:extLst>
              </p:cNvPr>
              <p:cNvSpPr txBox="1"/>
              <p:nvPr/>
            </p:nvSpPr>
            <p:spPr>
              <a:xfrm>
                <a:off x="7488315" y="3950563"/>
                <a:ext cx="1866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3BCC485F-4CAD-456D-9895-E269D5C98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315" y="3950563"/>
                <a:ext cx="186653" cy="246221"/>
              </a:xfrm>
              <a:prstGeom prst="rect">
                <a:avLst/>
              </a:prstGeom>
              <a:blipFill>
                <a:blip r:embed="rId5"/>
                <a:stretch>
                  <a:fillRect l="-22581" r="-225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円弧 14">
            <a:extLst>
              <a:ext uri="{FF2B5EF4-FFF2-40B4-BE49-F238E27FC236}">
                <a16:creationId xmlns:a16="http://schemas.microsoft.com/office/drawing/2014/main" id="{298683BE-73C1-420F-89D7-3A5039CFAA54}"/>
              </a:ext>
            </a:extLst>
          </p:cNvPr>
          <p:cNvSpPr/>
          <p:nvPr/>
        </p:nvSpPr>
        <p:spPr>
          <a:xfrm>
            <a:off x="5663954" y="5805997"/>
            <a:ext cx="914400" cy="914400"/>
          </a:xfrm>
          <a:prstGeom prst="arc">
            <a:avLst>
              <a:gd name="adj1" fmla="val 18854184"/>
              <a:gd name="adj2" fmla="val 2149778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F3DCA85-CCF1-4738-AA22-78B125B19A39}"/>
              </a:ext>
            </a:extLst>
          </p:cNvPr>
          <p:cNvCxnSpPr>
            <a:cxnSpLocks/>
          </p:cNvCxnSpPr>
          <p:nvPr/>
        </p:nvCxnSpPr>
        <p:spPr>
          <a:xfrm flipV="1">
            <a:off x="6251359" y="4154750"/>
            <a:ext cx="1214762" cy="2078854"/>
          </a:xfrm>
          <a:prstGeom prst="line">
            <a:avLst/>
          </a:prstGeom>
          <a:ln w="635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067CC2A-7451-43D5-BDC2-CAB95748ABBE}"/>
              </a:ext>
            </a:extLst>
          </p:cNvPr>
          <p:cNvCxnSpPr>
            <a:cxnSpLocks/>
          </p:cNvCxnSpPr>
          <p:nvPr/>
        </p:nvCxnSpPr>
        <p:spPr>
          <a:xfrm>
            <a:off x="5433134" y="6241002"/>
            <a:ext cx="29118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65329F-083C-43A6-AB2C-B5BA95EAC999}"/>
              </a:ext>
            </a:extLst>
          </p:cNvPr>
          <p:cNvSpPr txBox="1"/>
          <p:nvPr/>
        </p:nvSpPr>
        <p:spPr>
          <a:xfrm>
            <a:off x="6600547" y="5939161"/>
            <a:ext cx="3173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60˚</a:t>
            </a:r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62C7B29-CA39-4179-97F1-9762727A197B}"/>
                  </a:ext>
                </a:extLst>
              </p:cNvPr>
              <p:cNvSpPr txBox="1"/>
              <p:nvPr/>
            </p:nvSpPr>
            <p:spPr>
              <a:xfrm>
                <a:off x="6600547" y="3586578"/>
                <a:ext cx="1598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62C7B29-CA39-4179-97F1-9762727A1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547" y="3586578"/>
                <a:ext cx="159852" cy="215444"/>
              </a:xfrm>
              <a:prstGeom prst="rect">
                <a:avLst/>
              </a:prstGeom>
              <a:blipFill>
                <a:blip r:embed="rId6"/>
                <a:stretch>
                  <a:fillRect l="-26923" r="-2307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54FDA64-CAC0-4AF9-B833-E9500CCAFD08}"/>
              </a:ext>
            </a:extLst>
          </p:cNvPr>
          <p:cNvCxnSpPr>
            <a:cxnSpLocks/>
          </p:cNvCxnSpPr>
          <p:nvPr/>
        </p:nvCxnSpPr>
        <p:spPr>
          <a:xfrm>
            <a:off x="6747030" y="3719744"/>
            <a:ext cx="720570" cy="45424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33B9952-4325-4FE5-AADA-76057EEDBD5D}"/>
              </a:ext>
            </a:extLst>
          </p:cNvPr>
          <p:cNvSpPr txBox="1"/>
          <p:nvPr/>
        </p:nvSpPr>
        <p:spPr>
          <a:xfrm>
            <a:off x="1748901" y="3710866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0.278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82085BE-0C67-4D95-A09B-B65622F29102}"/>
              </a:ext>
            </a:extLst>
          </p:cNvPr>
          <p:cNvSpPr txBox="1"/>
          <p:nvPr/>
        </p:nvSpPr>
        <p:spPr>
          <a:xfrm>
            <a:off x="7474999" y="328473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12.3N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09944" y="2707093"/>
            <a:ext cx="87597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Exercise 7A</a:t>
            </a:r>
            <a:endParaRPr lang="ja-JP" altLang="en-US" sz="6600" b="0" cap="none" spc="0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Sue Ellen Francisco 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8540B5C-EFF4-4560-8B72-E12FDAFF8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anose="030F0702030302020204" pitchFamily="66" charset="0"/>
              </a:rPr>
              <a:t>A</a:t>
            </a:r>
            <a:r>
              <a:rPr lang="en-GB" sz="1400" dirty="0">
                <a:latin typeface="Comic Sans MS" panose="030F0702030302020204" pitchFamily="66" charset="0"/>
              </a:rPr>
              <a:t> particle is in static equilibrium if it is at rest and the resultant forces acting on it are equal to 0.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is in contrast to dynamics, where are particle is being caused to move in some way by combinations of forces…</a:t>
            </a:r>
          </a:p>
        </p:txBody>
      </p:sp>
    </p:spTree>
    <p:extLst>
      <p:ext uri="{BB962C8B-B14F-4D97-AF65-F5344CB8AC3E}">
        <p14:creationId xmlns:p14="http://schemas.microsoft.com/office/powerpoint/2010/main" val="42861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</a:rPr>
              <a:t>You should: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Draw a diagram and label the forces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Resolve into horizontal/vertical or parallel/perpendicular components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Set the sums equal to 0 (as the objects are in equilibrium, the forces acting in opposite directions must cancel out…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Solve the equations to find the unknown forces…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541034" y="14478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5541034" y="15240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88634" y="1143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60234" y="2667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541034" y="2133600"/>
            <a:ext cx="11430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41034" y="2819400"/>
            <a:ext cx="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626634" y="1981200"/>
            <a:ext cx="9144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21834" y="16764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31634" y="182880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 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2434" y="4038600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 N</a:t>
            </a:r>
          </a:p>
        </p:txBody>
      </p:sp>
      <p:sp>
        <p:nvSpPr>
          <p:cNvPr id="24" name="Arc 23"/>
          <p:cNvSpPr/>
          <p:nvPr/>
        </p:nvSpPr>
        <p:spPr>
          <a:xfrm>
            <a:off x="5007634" y="2438400"/>
            <a:ext cx="914400" cy="914400"/>
          </a:xfrm>
          <a:prstGeom prst="arc">
            <a:avLst>
              <a:gd name="adj1" fmla="val 19522551"/>
              <a:gd name="adj2" fmla="val 2099919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236234" y="2362200"/>
            <a:ext cx="914400" cy="914400"/>
          </a:xfrm>
          <a:prstGeom prst="arc">
            <a:avLst>
              <a:gd name="adj1" fmla="val 10833398"/>
              <a:gd name="adj2" fmla="val 126303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845834" y="2590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31434" y="2590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626634" y="281940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626634" y="1981200"/>
            <a:ext cx="0" cy="8382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541034" y="28194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684034" y="2133600"/>
            <a:ext cx="0" cy="6858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40834" y="22860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4Sin45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02834" y="2819400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4Cos45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69634" y="28194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PCos30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84034" y="23622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PSin30</a:t>
            </a:r>
          </a:p>
        </p:txBody>
      </p:sp>
      <p:sp>
        <p:nvSpPr>
          <p:cNvPr id="42" name="Oval 41"/>
          <p:cNvSpPr/>
          <p:nvPr/>
        </p:nvSpPr>
        <p:spPr>
          <a:xfrm>
            <a:off x="5507121" y="277627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188451" y="1468170"/>
            <a:ext cx="1955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The particle to the left is in equilibrium. Calculate the magnitude of the forces P and Q.</a:t>
            </a:r>
          </a:p>
          <a:p>
            <a:pPr algn="ctr"/>
            <a:endParaRPr lang="en-GB" sz="1200" dirty="0">
              <a:latin typeface="Comic Sans MS" pitchFamily="66" charset="0"/>
            </a:endParaRP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This means the horizontal and vertical forces cancel out (acceleration = 0 in both directions so F = 0)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257800" y="4876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876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86841" y="5292305"/>
                <a:ext cx="19543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30−4</m:t>
                      </m:r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841" y="5292305"/>
                <a:ext cx="1954381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90535" y="5707811"/>
                <a:ext cx="16165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30=4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535" y="5707811"/>
                <a:ext cx="1616533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82241" y="6054305"/>
                <a:ext cx="1175258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GB" sz="1400" i="1">
                              <a:latin typeface="Cambria Math"/>
                            </a:rPr>
                            <m:t>45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241" y="6054305"/>
                <a:ext cx="1175258" cy="500009"/>
              </a:xfrm>
              <a:prstGeom prst="rect">
                <a:avLst/>
              </a:prstGeom>
              <a:blipFill rotWithShape="1"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6272841" y="5011947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272841" y="5469147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272841" y="5850147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577640" y="5011947"/>
            <a:ext cx="226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Choose a direction as positive and sub in values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30041" y="5545347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653841" y="585014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Cos30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57800" y="4495800"/>
            <a:ext cx="1887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Horizontally</a:t>
            </a:r>
          </a:p>
        </p:txBody>
      </p:sp>
      <p:sp>
        <p:nvSpPr>
          <p:cNvPr id="55" name="Arc 54"/>
          <p:cNvSpPr/>
          <p:nvPr/>
        </p:nvSpPr>
        <p:spPr>
          <a:xfrm>
            <a:off x="6248400" y="6324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629400" y="6400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300933" y="6550223"/>
                <a:ext cx="10449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=3.27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933" y="6550223"/>
                <a:ext cx="104496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AC61B1F4-7DDD-4142-BBCD-8676DF39F7F8}"/>
                  </a:ext>
                </a:extLst>
              </p:cNvPr>
              <p:cNvSpPr txBox="1"/>
              <p:nvPr/>
            </p:nvSpPr>
            <p:spPr>
              <a:xfrm>
                <a:off x="7150962" y="4527611"/>
                <a:ext cx="5254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AC61B1F4-7DDD-4142-BBCD-8676DF39F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962" y="4527611"/>
                <a:ext cx="525400" cy="246221"/>
              </a:xfrm>
              <a:prstGeom prst="rect">
                <a:avLst/>
              </a:prstGeom>
              <a:blipFill>
                <a:blip r:embed="rId7"/>
                <a:stretch>
                  <a:fillRect l="-8140" r="-1395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タイトル 1">
            <a:extLst>
              <a:ext uri="{FF2B5EF4-FFF2-40B4-BE49-F238E27FC236}">
                <a16:creationId xmlns:a16="http://schemas.microsoft.com/office/drawing/2014/main" id="{BC918A0D-45A2-4789-908D-39282D63E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コンテンツ プレースホルダー 2">
            <a:extLst>
              <a:ext uri="{FF2B5EF4-FFF2-40B4-BE49-F238E27FC236}">
                <a16:creationId xmlns:a16="http://schemas.microsoft.com/office/drawing/2014/main" id="{28BB8505-F1E8-46D5-8A8D-F406892A106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22" grpId="0"/>
      <p:bldP spid="24" grpId="0" animBg="1"/>
      <p:bldP spid="25" grpId="0" animBg="1"/>
      <p:bldP spid="26" grpId="0"/>
      <p:bldP spid="27" grpId="0"/>
      <p:bldP spid="38" grpId="0"/>
      <p:bldP spid="39" grpId="0"/>
      <p:bldP spid="40" grpId="0"/>
      <p:bldP spid="41" grpId="0"/>
      <p:bldP spid="42" grpId="0" animBg="1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 animBg="1"/>
      <p:bldP spid="56" grpId="0"/>
      <p:bldP spid="57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itchFamily="66" charset="0"/>
              </a:rPr>
              <a:t>You should: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Draw a diagram and label the forces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Resolve into horizontal/vertical or parallel/perpendicular components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Set the sums equal to 0 (as the objects are in equilibrium, the forces acting in opposite directions must cancel out…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GB" sz="1400" dirty="0">
                <a:latin typeface="Comic Sans MS" pitchFamily="66" charset="0"/>
              </a:rPr>
              <a:t>Solve the equations to find the unknown forces…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541034" y="14478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5541034" y="15240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88634" y="1143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60234" y="2667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541034" y="2133600"/>
            <a:ext cx="11430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41034" y="2819400"/>
            <a:ext cx="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626634" y="1981200"/>
            <a:ext cx="9144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21834" y="16764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31634" y="182880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 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2434" y="4038600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 N</a:t>
            </a:r>
          </a:p>
        </p:txBody>
      </p:sp>
      <p:sp>
        <p:nvSpPr>
          <p:cNvPr id="24" name="Arc 23"/>
          <p:cNvSpPr/>
          <p:nvPr/>
        </p:nvSpPr>
        <p:spPr>
          <a:xfrm>
            <a:off x="5007634" y="2438400"/>
            <a:ext cx="914400" cy="914400"/>
          </a:xfrm>
          <a:prstGeom prst="arc">
            <a:avLst>
              <a:gd name="adj1" fmla="val 19522551"/>
              <a:gd name="adj2" fmla="val 2099919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236234" y="2362200"/>
            <a:ext cx="914400" cy="914400"/>
          </a:xfrm>
          <a:prstGeom prst="arc">
            <a:avLst>
              <a:gd name="adj1" fmla="val 10833398"/>
              <a:gd name="adj2" fmla="val 126303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845834" y="2590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31434" y="2590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45°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626634" y="281940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626634" y="1981200"/>
            <a:ext cx="0" cy="8382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541034" y="28194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684034" y="2133600"/>
            <a:ext cx="0" cy="685800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40834" y="22860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4Sin45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02834" y="2819400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4Cos45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69634" y="28194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PCos30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84034" y="23622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PSin30</a:t>
            </a:r>
          </a:p>
        </p:txBody>
      </p:sp>
      <p:sp>
        <p:nvSpPr>
          <p:cNvPr id="42" name="Oval 41"/>
          <p:cNvSpPr/>
          <p:nvPr/>
        </p:nvSpPr>
        <p:spPr>
          <a:xfrm>
            <a:off x="5507121" y="277627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239000" y="1676400"/>
            <a:ext cx="1795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The particle to the left is in equilibrium. Calculate the magnitude of the forces P and Q.</a:t>
            </a:r>
          </a:p>
          <a:p>
            <a:pPr algn="ctr"/>
            <a:endParaRPr lang="en-GB" sz="1200" dirty="0">
              <a:latin typeface="Comic Sans MS" pitchFamily="66" charset="0"/>
            </a:endParaRP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This means the horizontal and vertical forces cancel out (acceleration = 0 in both directions so F = 0)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562600" y="4876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76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6272841" y="5011947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272841" y="5469147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272841" y="5850147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577640" y="5011947"/>
            <a:ext cx="2185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Choose a direction as positive and sub in values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14381" y="553672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Add Q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653841" y="5850147"/>
            <a:ext cx="2386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 Q using the exact value of P from the first part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57800" y="4495800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Vertically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0" y="3962400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P = 3.27N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021348" y="5299494"/>
                <a:ext cx="22173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30+4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45−</m:t>
                      </m:r>
                      <m:r>
                        <a:rPr lang="en-GB" sz="1400" b="0" i="1" smtClean="0">
                          <a:latin typeface="Cambria Math"/>
                        </a:rPr>
                        <m:t>𝑄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348" y="5299494"/>
                <a:ext cx="221733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367842" y="5714999"/>
                <a:ext cx="19035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30+4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45=</m:t>
                      </m:r>
                      <m:r>
                        <a:rPr lang="en-GB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842" y="5714999"/>
                <a:ext cx="1903534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358442" y="6130506"/>
                <a:ext cx="921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4.46=</m:t>
                      </m:r>
                      <m:r>
                        <a:rPr lang="en-GB" sz="1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442" y="6130506"/>
                <a:ext cx="921278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81819" y="6512944"/>
            <a:ext cx="757290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You will usually need to identify which direction is solvable first, then solve the second direction after!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77B7CB2-E399-47D2-A4B2-E074B85C1824}"/>
                  </a:ext>
                </a:extLst>
              </p:cNvPr>
              <p:cNvSpPr txBox="1"/>
              <p:nvPr/>
            </p:nvSpPr>
            <p:spPr>
              <a:xfrm>
                <a:off x="6973409" y="4527611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77B7CB2-E399-47D2-A4B2-E074B85C1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409" y="4527611"/>
                <a:ext cx="450060" cy="246221"/>
              </a:xfrm>
              <a:prstGeom prst="rect">
                <a:avLst/>
              </a:prstGeom>
              <a:blipFill>
                <a:blip r:embed="rId6"/>
                <a:stretch>
                  <a:fillRect l="-10811" r="-1486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タイトル 1">
            <a:extLst>
              <a:ext uri="{FF2B5EF4-FFF2-40B4-BE49-F238E27FC236}">
                <a16:creationId xmlns:a16="http://schemas.microsoft.com/office/drawing/2014/main" id="{9048ABCE-5FBD-41C6-9E7F-4CE89AB9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コンテンツ プレースホルダー 2">
            <a:extLst>
              <a:ext uri="{FF2B5EF4-FFF2-40B4-BE49-F238E27FC236}">
                <a16:creationId xmlns:a16="http://schemas.microsoft.com/office/drawing/2014/main" id="{E9BBE6E4-E171-4714-B366-224F755C6DD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4" grpId="0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7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</a:rPr>
              <a:t>The diagram to the right shows a particle in equilibrium under a number of forces.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</a:rPr>
              <a:t>Calculate the magnitudes of the forces P and Q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  Start by resolving in both directions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6324600" y="14478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V="1">
            <a:off x="6324600" y="15240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72200" y="1143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543800" y="2667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321724" y="1940943"/>
            <a:ext cx="1086929" cy="8928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493589" y="1785668"/>
            <a:ext cx="828136" cy="104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162909" y="1500997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 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84366" y="160020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 N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6320286" y="2260120"/>
            <a:ext cx="1" cy="5333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03034" y="2032959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320286" y="279352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328914" y="3505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2N</a:t>
            </a:r>
          </a:p>
        </p:txBody>
      </p:sp>
      <p:sp>
        <p:nvSpPr>
          <p:cNvPr id="36" name="Arc 35"/>
          <p:cNvSpPr/>
          <p:nvPr/>
        </p:nvSpPr>
        <p:spPr>
          <a:xfrm>
            <a:off x="5736566" y="2362200"/>
            <a:ext cx="914400" cy="914400"/>
          </a:xfrm>
          <a:prstGeom prst="arc">
            <a:avLst>
              <a:gd name="adj1" fmla="val 19944165"/>
              <a:gd name="adj2" fmla="val 214527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041366" y="2362200"/>
            <a:ext cx="914400" cy="914400"/>
          </a:xfrm>
          <a:prstGeom prst="arc">
            <a:avLst>
              <a:gd name="adj1" fmla="val 10836511"/>
              <a:gd name="adj2" fmla="val 1268104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574766" y="25146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36566" y="25146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55°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346166" y="28194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412966" y="1905000"/>
            <a:ext cx="0" cy="914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5507966" y="2819400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507966" y="1828800"/>
            <a:ext cx="0" cy="990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290687" y="277627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12966" y="22860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PSin40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22166" y="22098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QSin55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84166" y="28194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QCos55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574766" y="28194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562600" y="45720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5720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c 89"/>
          <p:cNvSpPr/>
          <p:nvPr/>
        </p:nvSpPr>
        <p:spPr>
          <a:xfrm>
            <a:off x="6248400" y="4724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6577640" y="4707147"/>
            <a:ext cx="226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Choose a direction as positive and sub in values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562600" y="4191000"/>
            <a:ext cx="1643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Resolve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267200" y="4953000"/>
                <a:ext cx="1976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40−</m:t>
                      </m:r>
                      <m:r>
                        <a:rPr lang="en-GB" sz="1400" b="0" i="1" smtClean="0">
                          <a:latin typeface="Cambria Math"/>
                        </a:rPr>
                        <m:t>𝑄𝐶𝑜𝑠</m:t>
                      </m:r>
                      <m:r>
                        <a:rPr lang="en-GB" sz="1400" b="0" i="1" smtClean="0">
                          <a:latin typeface="Cambria Math"/>
                        </a:rPr>
                        <m:t>55=0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953000"/>
                <a:ext cx="1976823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604295" y="5706374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295" y="5706374"/>
                <a:ext cx="82958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>
            <a:off x="6248400" y="5867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577640" y="5850147"/>
            <a:ext cx="226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Choose a direction as positive and sub in values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562600" y="5334000"/>
            <a:ext cx="1463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Resolve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733800" y="6096000"/>
                <a:ext cx="25371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40+</m:t>
                      </m:r>
                      <m:r>
                        <a:rPr lang="en-GB" sz="14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400" b="0" i="1" smtClean="0">
                          <a:latin typeface="Cambria Math"/>
                        </a:rPr>
                        <m:t>55+1−2=0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6096000"/>
                <a:ext cx="2537105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102"/>
          <p:cNvSpPr/>
          <p:nvPr/>
        </p:nvSpPr>
        <p:spPr>
          <a:xfrm>
            <a:off x="6254151" y="6330351"/>
            <a:ext cx="465826" cy="355121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6566139" y="6382110"/>
            <a:ext cx="1102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058728" y="6472686"/>
                <a:ext cx="2223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40+</m:t>
                      </m:r>
                      <m:r>
                        <a:rPr lang="en-GB" sz="14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400" b="0" i="1" smtClean="0">
                          <a:latin typeface="Cambria Math"/>
                        </a:rPr>
                        <m:t>55−1=0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728" y="6472686"/>
                <a:ext cx="2223301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322555" y="4606031"/>
                <a:ext cx="1976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40−</m:t>
                      </m:r>
                      <m:r>
                        <a:rPr lang="en-GB" sz="1400" b="0" i="1" smtClean="0">
                          <a:latin typeface="Cambria Math"/>
                        </a:rPr>
                        <m:t>𝑄𝐶𝑜𝑠</m:t>
                      </m:r>
                      <m:r>
                        <a:rPr lang="en-GB" sz="1400" b="0" i="1" smtClean="0">
                          <a:latin typeface="Cambria Math"/>
                        </a:rPr>
                        <m:t>55=0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5" y="4606031"/>
                <a:ext cx="1976823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22555" y="4987031"/>
                <a:ext cx="2223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40+</m:t>
                      </m:r>
                      <m:r>
                        <a:rPr lang="en-GB" sz="14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400" b="0" i="1" smtClean="0">
                          <a:latin typeface="Cambria Math"/>
                        </a:rPr>
                        <m:t>55−1=0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5" y="4987031"/>
                <a:ext cx="2223301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/>
          <p:cNvSpPr txBox="1"/>
          <p:nvPr/>
        </p:nvSpPr>
        <p:spPr>
          <a:xfrm>
            <a:off x="93955" y="4606031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93955" y="4987031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A2668C8-17E6-4507-92CF-F2211CC8B510}"/>
                  </a:ext>
                </a:extLst>
              </p:cNvPr>
              <p:cNvSpPr txBox="1"/>
              <p:nvPr/>
            </p:nvSpPr>
            <p:spPr>
              <a:xfrm>
                <a:off x="7239739" y="4190260"/>
                <a:ext cx="5254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A2668C8-17E6-4507-92CF-F2211CC8B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739" y="4190260"/>
                <a:ext cx="525400" cy="246221"/>
              </a:xfrm>
              <a:prstGeom prst="rect">
                <a:avLst/>
              </a:prstGeom>
              <a:blipFill>
                <a:blip r:embed="rId9"/>
                <a:stretch>
                  <a:fillRect l="-9302" r="-12791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EB2F334C-64F6-4494-843D-55A83A213646}"/>
                  </a:ext>
                </a:extLst>
              </p:cNvPr>
              <p:cNvSpPr txBox="1"/>
              <p:nvPr/>
            </p:nvSpPr>
            <p:spPr>
              <a:xfrm>
                <a:off x="7026676" y="5317723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EB2F334C-64F6-4494-843D-55A83A213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676" y="5317723"/>
                <a:ext cx="450060" cy="246221"/>
              </a:xfrm>
              <a:prstGeom prst="rect">
                <a:avLst/>
              </a:prstGeom>
              <a:blipFill>
                <a:blip r:embed="rId10"/>
                <a:stretch>
                  <a:fillRect l="-10959" r="-1643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タイトル 1">
            <a:extLst>
              <a:ext uri="{FF2B5EF4-FFF2-40B4-BE49-F238E27FC236}">
                <a16:creationId xmlns:a16="http://schemas.microsoft.com/office/drawing/2014/main" id="{28ECFEFD-EA8A-41EF-971B-F8FF120B9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コンテンツ プレースホルダー 2">
            <a:extLst>
              <a:ext uri="{FF2B5EF4-FFF2-40B4-BE49-F238E27FC236}">
                <a16:creationId xmlns:a16="http://schemas.microsoft.com/office/drawing/2014/main" id="{2C19BE6E-37B9-46B2-8FEB-C30BD3B21C3E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6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/>
      <p:bldP spid="66" grpId="1"/>
      <p:bldP spid="85" grpId="0"/>
      <p:bldP spid="86" grpId="0"/>
      <p:bldP spid="87" grpId="0"/>
      <p:bldP spid="88" grpId="0"/>
      <p:bldP spid="89" grpId="0"/>
      <p:bldP spid="90" grpId="0" animBg="1"/>
      <p:bldP spid="91" grpId="0"/>
      <p:bldP spid="92" grpId="0"/>
      <p:bldP spid="93" grpId="0"/>
      <p:bldP spid="98" grpId="0"/>
      <p:bldP spid="99" grpId="0" animBg="1"/>
      <p:bldP spid="100" grpId="0"/>
      <p:bldP spid="101" grpId="0"/>
      <p:bldP spid="102" grpId="0"/>
      <p:bldP spid="103" grpId="0" animBg="1"/>
      <p:bldP spid="104" grpId="0"/>
      <p:bldP spid="105" grpId="0"/>
      <p:bldP spid="106" grpId="0"/>
      <p:bldP spid="107" grpId="0"/>
      <p:bldP spid="108" grpId="0"/>
      <p:bldP spid="10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4800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</a:rPr>
              <a:t>The diagram to the right shows a particle in equilibrium under a number of forces.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</a:rPr>
              <a:t>Calculate the magnitudes of the forces P and Q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  Start by resolving in both directions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You can now solve these by rearranging one and subbing it into the other!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Q = 0.769N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6324600" y="14478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V="1">
            <a:off x="6324600" y="15240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72200" y="1143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543800" y="2667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321724" y="1940943"/>
            <a:ext cx="1086929" cy="8928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493589" y="1785668"/>
            <a:ext cx="828136" cy="104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162909" y="1500997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 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84366" y="160020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 N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6320286" y="2260120"/>
            <a:ext cx="1" cy="53339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03034" y="2032959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1N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320286" y="2793520"/>
            <a:ext cx="0" cy="10668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328914" y="3505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2N</a:t>
            </a:r>
          </a:p>
        </p:txBody>
      </p:sp>
      <p:sp>
        <p:nvSpPr>
          <p:cNvPr id="36" name="Arc 35"/>
          <p:cNvSpPr/>
          <p:nvPr/>
        </p:nvSpPr>
        <p:spPr>
          <a:xfrm>
            <a:off x="5736566" y="2362200"/>
            <a:ext cx="914400" cy="914400"/>
          </a:xfrm>
          <a:prstGeom prst="arc">
            <a:avLst>
              <a:gd name="adj1" fmla="val 19944165"/>
              <a:gd name="adj2" fmla="val 214527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041366" y="2362200"/>
            <a:ext cx="914400" cy="914400"/>
          </a:xfrm>
          <a:prstGeom prst="arc">
            <a:avLst>
              <a:gd name="adj1" fmla="val 10836511"/>
              <a:gd name="adj2" fmla="val 1268104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574766" y="25146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36566" y="25146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55°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346166" y="28194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412966" y="1905000"/>
            <a:ext cx="0" cy="914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5507966" y="2819400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507966" y="1828800"/>
            <a:ext cx="0" cy="990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290687" y="277627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12966" y="22860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PSin40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22166" y="22098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QSin55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84166" y="28194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QCos55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574766" y="28194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PCos40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27555" y="4767309"/>
            <a:ext cx="304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515102" y="4488388"/>
                <a:ext cx="1181669" cy="50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𝑄𝐶𝑜𝑠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55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02" y="4488388"/>
                <a:ext cx="1181669" cy="501484"/>
              </a:xfrm>
              <a:prstGeom prst="rect">
                <a:avLst/>
              </a:prstGeom>
              <a:blipFill>
                <a:blip r:embed="rId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23449" y="4081732"/>
                <a:ext cx="19345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40+</m:t>
                      </m:r>
                      <m:r>
                        <a:rPr lang="en-GB" sz="12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200" b="0" i="1" smtClean="0">
                          <a:latin typeface="Cambria Math"/>
                        </a:rPr>
                        <m:t>55−1=0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449" y="4081732"/>
                <a:ext cx="1934569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4730672" y="4081732"/>
            <a:ext cx="335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13849" y="4386532"/>
                <a:ext cx="255839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𝑄𝐶𝑜𝑠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55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𝐶𝑜𝑠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40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40+</m:t>
                      </m:r>
                      <m:r>
                        <a:rPr lang="en-GB" sz="12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200" b="0" i="1" smtClean="0">
                          <a:latin typeface="Cambria Math"/>
                        </a:rPr>
                        <m:t>55−1=0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49" y="4386532"/>
                <a:ext cx="2558393" cy="50731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886200" y="4953000"/>
                <a:ext cx="3098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𝑄𝐶𝑜𝑠</m:t>
                      </m:r>
                      <m:r>
                        <a:rPr lang="en-GB" sz="1200" b="0" i="1" smtClean="0">
                          <a:latin typeface="Cambria Math"/>
                        </a:rPr>
                        <m:t>55</m:t>
                      </m:r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40+</m:t>
                      </m:r>
                      <m:r>
                        <a:rPr lang="en-GB" sz="12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200" b="0" i="1" smtClean="0">
                          <a:latin typeface="Cambria Math"/>
                        </a:rPr>
                        <m:t>55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40−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40=0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953000"/>
                <a:ext cx="309834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81423" y="5316747"/>
                <a:ext cx="2829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𝑄𝐶𝑜𝑠</m:t>
                      </m:r>
                      <m:r>
                        <a:rPr lang="en-GB" sz="1200" b="0" i="1" smtClean="0">
                          <a:latin typeface="Cambria Math"/>
                        </a:rPr>
                        <m:t>55</m:t>
                      </m:r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40+</m:t>
                      </m:r>
                      <m:r>
                        <a:rPr lang="en-GB" sz="12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200" b="0" i="1" smtClean="0">
                          <a:latin typeface="Cambria Math"/>
                        </a:rPr>
                        <m:t>55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40=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423" y="5316747"/>
                <a:ext cx="2829621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472797" y="5706373"/>
                <a:ext cx="2858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𝑄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55</m:t>
                      </m:r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40+</m:t>
                      </m:r>
                      <m:r>
                        <a:rPr lang="en-GB" sz="1200" b="0" i="1" smtClean="0">
                          <a:latin typeface="Cambria Math"/>
                        </a:rPr>
                        <m:t>𝑆𝑖𝑛</m:t>
                      </m:r>
                      <m:r>
                        <a:rPr lang="en-GB" sz="1200" b="0" i="1" smtClean="0">
                          <a:latin typeface="Cambria Math"/>
                        </a:rPr>
                        <m:t>55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40)=</m:t>
                      </m:r>
                      <m:r>
                        <a:rPr lang="en-GB" sz="1200" b="0" i="1" smtClean="0">
                          <a:latin typeface="Cambria Math"/>
                        </a:rPr>
                        <m:t>𝐶𝑜𝑠</m:t>
                      </m:r>
                      <m:r>
                        <a:rPr lang="en-GB" sz="1200" b="0" i="1" smtClean="0">
                          <a:latin typeface="Cambria Math"/>
                        </a:rPr>
                        <m:t>40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797" y="5706373"/>
                <a:ext cx="2858155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384986" y="6018362"/>
                <a:ext cx="2444580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𝑄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55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𝑆𝑖𝑛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40+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𝑆𝑖𝑛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55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40)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986" y="6018362"/>
                <a:ext cx="2444580" cy="471989"/>
              </a:xfrm>
              <a:prstGeom prst="rect">
                <a:avLst/>
              </a:prstGeom>
              <a:blipFill rotWithShape="1">
                <a:blip r:embed="rId10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399364" y="6581001"/>
                <a:ext cx="10174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𝑄</m:t>
                      </m:r>
                      <m:r>
                        <a:rPr lang="en-GB" sz="1200" b="0" i="1" smtClean="0">
                          <a:latin typeface="Cambria Math"/>
                        </a:rPr>
                        <m:t>=0.769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364" y="6581001"/>
                <a:ext cx="101745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6799052" y="4209691"/>
            <a:ext cx="447137" cy="405441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7190115" y="4183811"/>
            <a:ext cx="1488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Replace P with the Q equivalent</a:t>
            </a:r>
          </a:p>
        </p:txBody>
      </p:sp>
      <p:sp>
        <p:nvSpPr>
          <p:cNvPr id="80" name="Arc 79"/>
          <p:cNvSpPr/>
          <p:nvPr/>
        </p:nvSpPr>
        <p:spPr>
          <a:xfrm>
            <a:off x="6796177" y="4672642"/>
            <a:ext cx="447137" cy="405441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7095228" y="5089585"/>
            <a:ext cx="444260" cy="365185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c 83"/>
          <p:cNvSpPr/>
          <p:nvPr/>
        </p:nvSpPr>
        <p:spPr>
          <a:xfrm>
            <a:off x="7083726" y="5466272"/>
            <a:ext cx="444260" cy="365185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93"/>
          <p:cNvSpPr/>
          <p:nvPr/>
        </p:nvSpPr>
        <p:spPr>
          <a:xfrm flipH="1">
            <a:off x="6045681" y="6282906"/>
            <a:ext cx="424130" cy="419819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Arc 94"/>
          <p:cNvSpPr/>
          <p:nvPr/>
        </p:nvSpPr>
        <p:spPr>
          <a:xfrm flipH="1">
            <a:off x="4274390" y="5831457"/>
            <a:ext cx="424130" cy="419819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7177177" y="4727709"/>
            <a:ext cx="1966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Multiply all terms by Cos40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562490" y="5156155"/>
            <a:ext cx="951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Add Cos40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481976" y="5446577"/>
            <a:ext cx="15412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Factorise Q on the left side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69411" y="5831891"/>
            <a:ext cx="1043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069455" y="6372481"/>
            <a:ext cx="10437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15464" y="4088922"/>
            <a:ext cx="155275" cy="2415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4482860" y="4396596"/>
            <a:ext cx="753374" cy="46870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2599928" y="4520018"/>
            <a:ext cx="1049547" cy="46870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105">
                <a:extLst>
                  <a:ext uri="{FF2B5EF4-FFF2-40B4-BE49-F238E27FC236}">
                    <a16:creationId xmlns:a16="http://schemas.microsoft.com/office/drawing/2014/main" id="{98A262EF-AC8A-4ED5-9EF9-F9A3B08DE37C}"/>
                  </a:ext>
                </a:extLst>
              </p:cNvPr>
              <p:cNvSpPr txBox="1"/>
              <p:nvPr/>
            </p:nvSpPr>
            <p:spPr>
              <a:xfrm>
                <a:off x="322555" y="4606031"/>
                <a:ext cx="1976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40−</m:t>
                      </m:r>
                      <m:r>
                        <a:rPr lang="en-GB" sz="1400" b="0" i="1" smtClean="0">
                          <a:latin typeface="Cambria Math"/>
                        </a:rPr>
                        <m:t>𝑄𝐶𝑜𝑠</m:t>
                      </m:r>
                      <m:r>
                        <a:rPr lang="en-GB" sz="1400" b="0" i="1" smtClean="0">
                          <a:latin typeface="Cambria Math"/>
                        </a:rPr>
                        <m:t>55=0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105">
                <a:extLst>
                  <a:ext uri="{FF2B5EF4-FFF2-40B4-BE49-F238E27FC236}">
                    <a16:creationId xmlns:a16="http://schemas.microsoft.com/office/drawing/2014/main" id="{98A262EF-AC8A-4ED5-9EF9-F9A3B08DE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5" y="4606031"/>
                <a:ext cx="1976823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106">
                <a:extLst>
                  <a:ext uri="{FF2B5EF4-FFF2-40B4-BE49-F238E27FC236}">
                    <a16:creationId xmlns:a16="http://schemas.microsoft.com/office/drawing/2014/main" id="{FA7FC34F-CAB6-4CE9-A98B-EFA96A90ABEC}"/>
                  </a:ext>
                </a:extLst>
              </p:cNvPr>
              <p:cNvSpPr txBox="1"/>
              <p:nvPr/>
            </p:nvSpPr>
            <p:spPr>
              <a:xfrm>
                <a:off x="322555" y="4987031"/>
                <a:ext cx="2223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40+</m:t>
                      </m:r>
                      <m:r>
                        <a:rPr lang="en-GB" sz="14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400" b="0" i="1" smtClean="0">
                          <a:latin typeface="Cambria Math"/>
                        </a:rPr>
                        <m:t>55−1=0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106">
                <a:extLst>
                  <a:ext uri="{FF2B5EF4-FFF2-40B4-BE49-F238E27FC236}">
                    <a16:creationId xmlns:a16="http://schemas.microsoft.com/office/drawing/2014/main" id="{FA7FC34F-CAB6-4CE9-A98B-EFA96A90A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5" y="4987031"/>
                <a:ext cx="2223301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107">
            <a:extLst>
              <a:ext uri="{FF2B5EF4-FFF2-40B4-BE49-F238E27FC236}">
                <a16:creationId xmlns:a16="http://schemas.microsoft.com/office/drawing/2014/main" id="{FA5A6642-1E57-4A8F-87A5-D1BCE0F6350E}"/>
              </a:ext>
            </a:extLst>
          </p:cNvPr>
          <p:cNvSpPr txBox="1"/>
          <p:nvPr/>
        </p:nvSpPr>
        <p:spPr>
          <a:xfrm>
            <a:off x="93955" y="4606031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93" name="TextBox 108">
            <a:extLst>
              <a:ext uri="{FF2B5EF4-FFF2-40B4-BE49-F238E27FC236}">
                <a16:creationId xmlns:a16="http://schemas.microsoft.com/office/drawing/2014/main" id="{58D7392C-02AC-44A9-AF41-0E24D1AA2973}"/>
              </a:ext>
            </a:extLst>
          </p:cNvPr>
          <p:cNvSpPr txBox="1"/>
          <p:nvPr/>
        </p:nvSpPr>
        <p:spPr>
          <a:xfrm>
            <a:off x="93955" y="4987031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98" name="タイトル 1">
            <a:extLst>
              <a:ext uri="{FF2B5EF4-FFF2-40B4-BE49-F238E27FC236}">
                <a16:creationId xmlns:a16="http://schemas.microsoft.com/office/drawing/2014/main" id="{1624673F-5865-4CEC-87D4-BACF7B537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9" name="コンテンツ プレースホルダー 2">
            <a:extLst>
              <a:ext uri="{FF2B5EF4-FFF2-40B4-BE49-F238E27FC236}">
                <a16:creationId xmlns:a16="http://schemas.microsoft.com/office/drawing/2014/main" id="{84555C87-0338-41CF-8B12-CA294D6654A8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9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72" grpId="0"/>
      <p:bldP spid="73" grpId="0"/>
      <p:bldP spid="74" grpId="0"/>
      <p:bldP spid="76" grpId="0"/>
      <p:bldP spid="77" grpId="0"/>
      <p:bldP spid="78" grpId="0" animBg="1"/>
      <p:bldP spid="79" grpId="0"/>
      <p:bldP spid="80" grpId="0" animBg="1"/>
      <p:bldP spid="82" grpId="0" animBg="1"/>
      <p:bldP spid="84" grpId="0" animBg="1"/>
      <p:bldP spid="94" grpId="0" animBg="1"/>
      <p:bldP spid="95" grpId="0" animBg="1"/>
      <p:bldP spid="96" grpId="0"/>
      <p:bldP spid="97" grpId="0"/>
      <p:bldP spid="108" grpId="0"/>
      <p:bldP spid="109" grpId="0"/>
      <p:bldP spid="110" grpId="0"/>
      <p:bldP spid="10" grpId="0" animBg="1"/>
      <p:bldP spid="10" grpId="1" animBg="1"/>
      <p:bldP spid="111" grpId="0" animBg="1"/>
      <p:bldP spid="111" grpId="1" animBg="1"/>
      <p:bldP spid="112" grpId="0" animBg="1"/>
      <p:bldP spid="1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657600" cy="5105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static particles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</a:rPr>
              <a:t>The diagram to the right shows a particle in equilibrium under a number of forces.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</a:rPr>
              <a:t>Calculate the magnitudes of the forces P and Q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  Start by resolving in both directions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You can now solve these by rearranging one and subbing it into the other!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Q = 0.769N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 = 0.576N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6324600" y="14478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V="1">
            <a:off x="6324600" y="1524000"/>
            <a:ext cx="0" cy="2590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72200" y="1143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543800" y="2667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321724" y="1940943"/>
            <a:ext cx="1086929" cy="8928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493589" y="1785668"/>
            <a:ext cx="828136" cy="104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162909" y="1500997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 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84366" y="160020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 N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6320286" y="2260120"/>
            <a:ext cx="1" cy="53339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03034" y="2032959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1N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320286" y="2793520"/>
            <a:ext cx="0" cy="10668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328914" y="3505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2N</a:t>
            </a:r>
          </a:p>
        </p:txBody>
      </p:sp>
      <p:sp>
        <p:nvSpPr>
          <p:cNvPr id="36" name="Arc 35"/>
          <p:cNvSpPr/>
          <p:nvPr/>
        </p:nvSpPr>
        <p:spPr>
          <a:xfrm>
            <a:off x="5736566" y="2362200"/>
            <a:ext cx="914400" cy="914400"/>
          </a:xfrm>
          <a:prstGeom prst="arc">
            <a:avLst>
              <a:gd name="adj1" fmla="val 19944165"/>
              <a:gd name="adj2" fmla="val 214527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041366" y="2362200"/>
            <a:ext cx="914400" cy="914400"/>
          </a:xfrm>
          <a:prstGeom prst="arc">
            <a:avLst>
              <a:gd name="adj1" fmla="val 10836511"/>
              <a:gd name="adj2" fmla="val 1268104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574766" y="25146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36566" y="25146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55°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346166" y="28194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412966" y="1905000"/>
            <a:ext cx="0" cy="914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5507966" y="2819400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507966" y="1828800"/>
            <a:ext cx="0" cy="990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290687" y="277627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12966" y="22860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PSin40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22166" y="22098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QSin55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84166" y="28194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QCos55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574766" y="281940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572000" y="4343400"/>
                <a:ext cx="1181669" cy="50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𝑄𝐶𝑜𝑠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55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1181669" cy="5014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4241321" y="4461294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571999" y="4953000"/>
                <a:ext cx="1494255" cy="50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0.769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55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953000"/>
                <a:ext cx="1494255" cy="5014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572000" y="5562600"/>
                <a:ext cx="11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=0.576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114435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Arc 92"/>
          <p:cNvSpPr/>
          <p:nvPr/>
        </p:nvSpPr>
        <p:spPr>
          <a:xfrm>
            <a:off x="5943599" y="4648200"/>
            <a:ext cx="457200" cy="557841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6324599" y="4724400"/>
            <a:ext cx="1488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Q (use the exact value)</a:t>
            </a:r>
          </a:p>
        </p:txBody>
      </p:sp>
      <p:sp>
        <p:nvSpPr>
          <p:cNvPr id="99" name="Arc 98"/>
          <p:cNvSpPr/>
          <p:nvPr/>
        </p:nvSpPr>
        <p:spPr>
          <a:xfrm>
            <a:off x="5943599" y="5181600"/>
            <a:ext cx="457200" cy="557841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324600" y="53340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cxnSp>
        <p:nvCxnSpPr>
          <p:cNvPr id="49" name="Straight Arrow Connector 7">
            <a:extLst>
              <a:ext uri="{FF2B5EF4-FFF2-40B4-BE49-F238E27FC236}">
                <a16:creationId xmlns:a16="http://schemas.microsoft.com/office/drawing/2014/main" id="{C2B983E4-D415-4BF3-9654-10CD94248459}"/>
              </a:ext>
            </a:extLst>
          </p:cNvPr>
          <p:cNvCxnSpPr/>
          <p:nvPr/>
        </p:nvCxnSpPr>
        <p:spPr>
          <a:xfrm>
            <a:off x="2227555" y="4767309"/>
            <a:ext cx="304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52">
                <a:extLst>
                  <a:ext uri="{FF2B5EF4-FFF2-40B4-BE49-F238E27FC236}">
                    <a16:creationId xmlns:a16="http://schemas.microsoft.com/office/drawing/2014/main" id="{210E09D1-4DF9-4197-8007-D784D894F73F}"/>
                  </a:ext>
                </a:extLst>
              </p:cNvPr>
              <p:cNvSpPr txBox="1"/>
              <p:nvPr/>
            </p:nvSpPr>
            <p:spPr>
              <a:xfrm>
                <a:off x="2515102" y="4488388"/>
                <a:ext cx="1181669" cy="50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𝑄𝐶𝑜𝑠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55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52">
                <a:extLst>
                  <a:ext uri="{FF2B5EF4-FFF2-40B4-BE49-F238E27FC236}">
                    <a16:creationId xmlns:a16="http://schemas.microsoft.com/office/drawing/2014/main" id="{210E09D1-4DF9-4197-8007-D784D894F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02" y="4488388"/>
                <a:ext cx="1181669" cy="501484"/>
              </a:xfrm>
              <a:prstGeom prst="rect">
                <a:avLst/>
              </a:prstGeom>
              <a:blipFill>
                <a:blip r:embed="rId8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105">
                <a:extLst>
                  <a:ext uri="{FF2B5EF4-FFF2-40B4-BE49-F238E27FC236}">
                    <a16:creationId xmlns:a16="http://schemas.microsoft.com/office/drawing/2014/main" id="{141C5C0B-6A7C-4765-983B-58708B3EB7F5}"/>
                  </a:ext>
                </a:extLst>
              </p:cNvPr>
              <p:cNvSpPr txBox="1"/>
              <p:nvPr/>
            </p:nvSpPr>
            <p:spPr>
              <a:xfrm>
                <a:off x="322555" y="4606031"/>
                <a:ext cx="1976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40−</m:t>
                      </m:r>
                      <m:r>
                        <a:rPr lang="en-GB" sz="1400" b="0" i="1" smtClean="0">
                          <a:latin typeface="Cambria Math"/>
                        </a:rPr>
                        <m:t>𝑄𝐶𝑜𝑠</m:t>
                      </m:r>
                      <m:r>
                        <a:rPr lang="en-GB" sz="1400" b="0" i="1" smtClean="0">
                          <a:latin typeface="Cambria Math"/>
                        </a:rPr>
                        <m:t>55=0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105">
                <a:extLst>
                  <a:ext uri="{FF2B5EF4-FFF2-40B4-BE49-F238E27FC236}">
                    <a16:creationId xmlns:a16="http://schemas.microsoft.com/office/drawing/2014/main" id="{141C5C0B-6A7C-4765-983B-58708B3EB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5" y="4606031"/>
                <a:ext cx="1976823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106">
                <a:extLst>
                  <a:ext uri="{FF2B5EF4-FFF2-40B4-BE49-F238E27FC236}">
                    <a16:creationId xmlns:a16="http://schemas.microsoft.com/office/drawing/2014/main" id="{00E281A2-5D9D-4D21-9901-78FB7108557B}"/>
                  </a:ext>
                </a:extLst>
              </p:cNvPr>
              <p:cNvSpPr txBox="1"/>
              <p:nvPr/>
            </p:nvSpPr>
            <p:spPr>
              <a:xfrm>
                <a:off x="322555" y="4987031"/>
                <a:ext cx="2223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40+</m:t>
                      </m:r>
                      <m:r>
                        <a:rPr lang="en-GB" sz="1400" b="0" i="1" smtClean="0">
                          <a:latin typeface="Cambria Math"/>
                        </a:rPr>
                        <m:t>𝑄𝑆𝑖𝑛</m:t>
                      </m:r>
                      <m:r>
                        <a:rPr lang="en-GB" sz="1400" b="0" i="1" smtClean="0">
                          <a:latin typeface="Cambria Math"/>
                        </a:rPr>
                        <m:t>55−1=0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106">
                <a:extLst>
                  <a:ext uri="{FF2B5EF4-FFF2-40B4-BE49-F238E27FC236}">
                    <a16:creationId xmlns:a16="http://schemas.microsoft.com/office/drawing/2014/main" id="{00E281A2-5D9D-4D21-9901-78FB71085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5" y="4987031"/>
                <a:ext cx="2223301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107">
            <a:extLst>
              <a:ext uri="{FF2B5EF4-FFF2-40B4-BE49-F238E27FC236}">
                <a16:creationId xmlns:a16="http://schemas.microsoft.com/office/drawing/2014/main" id="{3C774F4D-C742-4576-9A3D-7DADA197DAB7}"/>
              </a:ext>
            </a:extLst>
          </p:cNvPr>
          <p:cNvSpPr txBox="1"/>
          <p:nvPr/>
        </p:nvSpPr>
        <p:spPr>
          <a:xfrm>
            <a:off x="93955" y="4606031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56" name="TextBox 108">
            <a:extLst>
              <a:ext uri="{FF2B5EF4-FFF2-40B4-BE49-F238E27FC236}">
                <a16:creationId xmlns:a16="http://schemas.microsoft.com/office/drawing/2014/main" id="{F7A3916D-DBCC-473B-B8B0-8A4306E6AAA8}"/>
              </a:ext>
            </a:extLst>
          </p:cNvPr>
          <p:cNvSpPr txBox="1"/>
          <p:nvPr/>
        </p:nvSpPr>
        <p:spPr>
          <a:xfrm>
            <a:off x="93955" y="4987031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DA717555-BEA7-42C0-AFAB-D5F667DA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2" name="コンテンツ プレースホルダー 2">
            <a:extLst>
              <a:ext uri="{FF2B5EF4-FFF2-40B4-BE49-F238E27FC236}">
                <a16:creationId xmlns:a16="http://schemas.microsoft.com/office/drawing/2014/main" id="{9F4FAF2F-A87A-410C-B4C9-CF03414F7929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1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  <p:bldP spid="93" grpId="0" animBg="1"/>
      <p:bldP spid="98" grpId="0"/>
      <p:bldP spid="99" grpId="0" animBg="1"/>
      <p:bldP spid="10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2D1D6F-F025-4929-BAC1-29D4663D9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F5FD8-2A13-446B-AEF2-0F21E321F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5527-4FAC-40A4-9A83-2CAC711E6E1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1506</Words>
  <Application>Microsoft Office PowerPoint</Application>
  <PresentationFormat>On-screen Show (4:3)</PresentationFormat>
  <Paragraphs>328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Permanent Marker</vt:lpstr>
      <vt:lpstr>Sue Ellen Francisco </vt:lpstr>
      <vt:lpstr>Wingdings</vt:lpstr>
      <vt:lpstr>Office テーマ</vt:lpstr>
      <vt:lpstr>PowerPoint Presentation</vt:lpstr>
      <vt:lpstr>Prior knowledge check</vt:lpstr>
      <vt:lpstr>PowerPoint Presentation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49</cp:revision>
  <dcterms:created xsi:type="dcterms:W3CDTF">2018-06-16T01:40:49Z</dcterms:created>
  <dcterms:modified xsi:type="dcterms:W3CDTF">2020-12-21T22:04:45Z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