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4" r:id="rId5"/>
    <p:sldId id="265" r:id="rId6"/>
    <p:sldId id="322" r:id="rId7"/>
    <p:sldId id="323" r:id="rId8"/>
    <p:sldId id="317" r:id="rId9"/>
    <p:sldId id="318" r:id="rId10"/>
    <p:sldId id="319" r:id="rId11"/>
    <p:sldId id="320" r:id="rId12"/>
    <p:sldId id="321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C1919-8A2D-4B63-8765-31FE4DA0F11E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04325-482B-40BF-A724-3B07C53D5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85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6000">
              <a:srgbClr val="CCCCFF">
                <a:alpha val="20000"/>
              </a:srgbClr>
            </a:gs>
            <a:gs pos="95000">
              <a:srgbClr val="CCCC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00.png"/><Relationship Id="rId5" Type="http://schemas.openxmlformats.org/officeDocument/2006/relationships/image" Target="../media/image199.png"/><Relationship Id="rId4" Type="http://schemas.openxmlformats.org/officeDocument/2006/relationships/image" Target="../media/image19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13" Type="http://schemas.openxmlformats.org/officeDocument/2006/relationships/image" Target="../media/image162.png"/><Relationship Id="rId3" Type="http://schemas.openxmlformats.org/officeDocument/2006/relationships/image" Target="../media/image135.png"/><Relationship Id="rId7" Type="http://schemas.openxmlformats.org/officeDocument/2006/relationships/image" Target="../media/image156.png"/><Relationship Id="rId12" Type="http://schemas.openxmlformats.org/officeDocument/2006/relationships/image" Target="../media/image161.png"/><Relationship Id="rId2" Type="http://schemas.openxmlformats.org/officeDocument/2006/relationships/image" Target="../media/image124.png"/><Relationship Id="rId16" Type="http://schemas.openxmlformats.org/officeDocument/2006/relationships/image" Target="../media/image1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11" Type="http://schemas.openxmlformats.org/officeDocument/2006/relationships/image" Target="../media/image160.png"/><Relationship Id="rId5" Type="http://schemas.openxmlformats.org/officeDocument/2006/relationships/image" Target="../media/image154.png"/><Relationship Id="rId15" Type="http://schemas.openxmlformats.org/officeDocument/2006/relationships/image" Target="../media/image164.png"/><Relationship Id="rId10" Type="http://schemas.openxmlformats.org/officeDocument/2006/relationships/image" Target="../media/image159.png"/><Relationship Id="rId4" Type="http://schemas.openxmlformats.org/officeDocument/2006/relationships/image" Target="../media/image147.png"/><Relationship Id="rId9" Type="http://schemas.openxmlformats.org/officeDocument/2006/relationships/image" Target="../media/image158.png"/><Relationship Id="rId14" Type="http://schemas.openxmlformats.org/officeDocument/2006/relationships/image" Target="../media/image16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73.png"/><Relationship Id="rId3" Type="http://schemas.openxmlformats.org/officeDocument/2006/relationships/image" Target="../media/image135.png"/><Relationship Id="rId7" Type="http://schemas.openxmlformats.org/officeDocument/2006/relationships/image" Target="../media/image167.png"/><Relationship Id="rId12" Type="http://schemas.openxmlformats.org/officeDocument/2006/relationships/image" Target="../media/image172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11" Type="http://schemas.openxmlformats.org/officeDocument/2006/relationships/image" Target="../media/image171.png"/><Relationship Id="rId5" Type="http://schemas.openxmlformats.org/officeDocument/2006/relationships/image" Target="../media/image154.png"/><Relationship Id="rId10" Type="http://schemas.openxmlformats.org/officeDocument/2006/relationships/image" Target="../media/image170.png"/><Relationship Id="rId4" Type="http://schemas.openxmlformats.org/officeDocument/2006/relationships/image" Target="../media/image147.png"/><Relationship Id="rId9" Type="http://schemas.openxmlformats.org/officeDocument/2006/relationships/image" Target="../media/image16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3" Type="http://schemas.openxmlformats.org/officeDocument/2006/relationships/image" Target="../media/image135.png"/><Relationship Id="rId7" Type="http://schemas.openxmlformats.org/officeDocument/2006/relationships/image" Target="../media/image175.png"/><Relationship Id="rId12" Type="http://schemas.openxmlformats.org/officeDocument/2006/relationships/image" Target="../media/image180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3.png"/><Relationship Id="rId11" Type="http://schemas.openxmlformats.org/officeDocument/2006/relationships/image" Target="../media/image179.png"/><Relationship Id="rId5" Type="http://schemas.openxmlformats.org/officeDocument/2006/relationships/image" Target="../media/image154.png"/><Relationship Id="rId10" Type="http://schemas.openxmlformats.org/officeDocument/2006/relationships/image" Target="../media/image178.png"/><Relationship Id="rId4" Type="http://schemas.openxmlformats.org/officeDocument/2006/relationships/image" Target="../media/image147.png"/><Relationship Id="rId9" Type="http://schemas.openxmlformats.org/officeDocument/2006/relationships/image" Target="../media/image17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png"/><Relationship Id="rId13" Type="http://schemas.openxmlformats.org/officeDocument/2006/relationships/image" Target="../media/image790.png"/><Relationship Id="rId18" Type="http://schemas.openxmlformats.org/officeDocument/2006/relationships/image" Target="../media/image187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80.png"/><Relationship Id="rId7" Type="http://schemas.openxmlformats.org/officeDocument/2006/relationships/image" Target="../media/image184.png"/><Relationship Id="rId12" Type="http://schemas.openxmlformats.org/officeDocument/2006/relationships/image" Target="../media/image780.png"/><Relationship Id="rId17" Type="http://schemas.openxmlformats.org/officeDocument/2006/relationships/image" Target="../media/image83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20.png"/><Relationship Id="rId20" Type="http://schemas.openxmlformats.org/officeDocument/2006/relationships/image" Target="../media/image173.png"/><Relationship Id="rId1" Type="http://schemas.openxmlformats.org/officeDocument/2006/relationships/tags" Target="../tags/tag1.xml"/><Relationship Id="rId6" Type="http://schemas.openxmlformats.org/officeDocument/2006/relationships/image" Target="../media/image183.png"/><Relationship Id="rId11" Type="http://schemas.openxmlformats.org/officeDocument/2006/relationships/image" Target="../media/image770.png"/><Relationship Id="rId5" Type="http://schemas.openxmlformats.org/officeDocument/2006/relationships/image" Target="../media/image182.png"/><Relationship Id="rId15" Type="http://schemas.openxmlformats.org/officeDocument/2006/relationships/image" Target="../media/image811.png"/><Relationship Id="rId10" Type="http://schemas.openxmlformats.org/officeDocument/2006/relationships/image" Target="../media/image760.png"/><Relationship Id="rId19" Type="http://schemas.openxmlformats.org/officeDocument/2006/relationships/image" Target="../media/image188.png"/><Relationship Id="rId4" Type="http://schemas.openxmlformats.org/officeDocument/2006/relationships/image" Target="../media/image181.png"/><Relationship Id="rId9" Type="http://schemas.openxmlformats.org/officeDocument/2006/relationships/image" Target="../media/image186.png"/><Relationship Id="rId14" Type="http://schemas.openxmlformats.org/officeDocument/2006/relationships/image" Target="../media/image80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0.png"/><Relationship Id="rId13" Type="http://schemas.openxmlformats.org/officeDocument/2006/relationships/image" Target="../media/image186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91.png"/><Relationship Id="rId12" Type="http://schemas.openxmlformats.org/officeDocument/2006/relationships/image" Target="../media/image18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0.png"/><Relationship Id="rId1" Type="http://schemas.openxmlformats.org/officeDocument/2006/relationships/tags" Target="../tags/tag2.xml"/><Relationship Id="rId6" Type="http://schemas.openxmlformats.org/officeDocument/2006/relationships/image" Target="../media/image190.png"/><Relationship Id="rId11" Type="http://schemas.openxmlformats.org/officeDocument/2006/relationships/image" Target="../media/image192.png"/><Relationship Id="rId5" Type="http://schemas.openxmlformats.org/officeDocument/2006/relationships/image" Target="../media/image189.png"/><Relationship Id="rId15" Type="http://schemas.openxmlformats.org/officeDocument/2006/relationships/image" Target="../media/image173.png"/><Relationship Id="rId10" Type="http://schemas.openxmlformats.org/officeDocument/2006/relationships/image" Target="../media/image870.png"/><Relationship Id="rId4" Type="http://schemas.openxmlformats.org/officeDocument/2006/relationships/image" Target="../media/image181.png"/><Relationship Id="rId9" Type="http://schemas.openxmlformats.org/officeDocument/2006/relationships/image" Target="../media/image860.png"/><Relationship Id="rId14" Type="http://schemas.openxmlformats.org/officeDocument/2006/relationships/image" Target="../media/image18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1.png"/><Relationship Id="rId13" Type="http://schemas.openxmlformats.org/officeDocument/2006/relationships/image" Target="../media/image960.png"/><Relationship Id="rId18" Type="http://schemas.openxmlformats.org/officeDocument/2006/relationships/image" Target="../media/image195.png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82.png"/><Relationship Id="rId7" Type="http://schemas.openxmlformats.org/officeDocument/2006/relationships/image" Target="../media/image900.png"/><Relationship Id="rId12" Type="http://schemas.openxmlformats.org/officeDocument/2006/relationships/image" Target="../media/image950.png"/><Relationship Id="rId17" Type="http://schemas.openxmlformats.org/officeDocument/2006/relationships/image" Target="../media/image19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90.png"/><Relationship Id="rId20" Type="http://schemas.openxmlformats.org/officeDocument/2006/relationships/image" Target="../media/image1030.png"/><Relationship Id="rId1" Type="http://schemas.openxmlformats.org/officeDocument/2006/relationships/tags" Target="../tags/tag3.xml"/><Relationship Id="rId6" Type="http://schemas.openxmlformats.org/officeDocument/2006/relationships/image" Target="../media/image890.png"/><Relationship Id="rId11" Type="http://schemas.openxmlformats.org/officeDocument/2006/relationships/image" Target="../media/image940.png"/><Relationship Id="rId5" Type="http://schemas.openxmlformats.org/officeDocument/2006/relationships/image" Target="../media/image193.png"/><Relationship Id="rId15" Type="http://schemas.openxmlformats.org/officeDocument/2006/relationships/image" Target="../media/image980.png"/><Relationship Id="rId23" Type="http://schemas.openxmlformats.org/officeDocument/2006/relationships/image" Target="../media/image180.png"/><Relationship Id="rId10" Type="http://schemas.openxmlformats.org/officeDocument/2006/relationships/image" Target="../media/image930.png"/><Relationship Id="rId19" Type="http://schemas.openxmlformats.org/officeDocument/2006/relationships/image" Target="../media/image1020.png"/><Relationship Id="rId4" Type="http://schemas.openxmlformats.org/officeDocument/2006/relationships/image" Target="../media/image181.png"/><Relationship Id="rId9" Type="http://schemas.openxmlformats.org/officeDocument/2006/relationships/image" Target="../media/image920.png"/><Relationship Id="rId14" Type="http://schemas.openxmlformats.org/officeDocument/2006/relationships/image" Target="../media/image970.png"/><Relationship Id="rId22" Type="http://schemas.openxmlformats.org/officeDocument/2006/relationships/image" Target="../media/image17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0.png"/><Relationship Id="rId13" Type="http://schemas.openxmlformats.org/officeDocument/2006/relationships/image" Target="../media/image197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70.png"/><Relationship Id="rId12" Type="http://schemas.openxmlformats.org/officeDocument/2006/relationships/image" Target="../media/image11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060.png"/><Relationship Id="rId11" Type="http://schemas.openxmlformats.org/officeDocument/2006/relationships/image" Target="../media/image1120.png"/><Relationship Id="rId5" Type="http://schemas.openxmlformats.org/officeDocument/2006/relationships/image" Target="../media/image1050.png"/><Relationship Id="rId15" Type="http://schemas.openxmlformats.org/officeDocument/2006/relationships/image" Target="../media/image180.png"/><Relationship Id="rId10" Type="http://schemas.openxmlformats.org/officeDocument/2006/relationships/image" Target="../media/image1111.png"/><Relationship Id="rId4" Type="http://schemas.openxmlformats.org/officeDocument/2006/relationships/image" Target="../media/image196.png"/><Relationship Id="rId9" Type="http://schemas.openxmlformats.org/officeDocument/2006/relationships/image" Target="../media/image1090.png"/><Relationship Id="rId14" Type="http://schemas.openxmlformats.org/officeDocument/2006/relationships/image" Target="../media/image17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0.png"/><Relationship Id="rId13" Type="http://schemas.openxmlformats.org/officeDocument/2006/relationships/image" Target="../media/image1210.png"/><Relationship Id="rId18" Type="http://schemas.openxmlformats.org/officeDocument/2006/relationships/image" Target="../media/image173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60.png"/><Relationship Id="rId12" Type="http://schemas.openxmlformats.org/officeDocument/2006/relationships/image" Target="../media/image1200.png"/><Relationship Id="rId17" Type="http://schemas.openxmlformats.org/officeDocument/2006/relationships/image" Target="../media/image19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40.png"/><Relationship Id="rId1" Type="http://schemas.openxmlformats.org/officeDocument/2006/relationships/tags" Target="../tags/tag5.xml"/><Relationship Id="rId6" Type="http://schemas.openxmlformats.org/officeDocument/2006/relationships/image" Target="../media/image1150.png"/><Relationship Id="rId11" Type="http://schemas.openxmlformats.org/officeDocument/2006/relationships/image" Target="../media/image1190.png"/><Relationship Id="rId5" Type="http://schemas.openxmlformats.org/officeDocument/2006/relationships/image" Target="../media/image1140.png"/><Relationship Id="rId15" Type="http://schemas.openxmlformats.org/officeDocument/2006/relationships/image" Target="../media/image1230.png"/><Relationship Id="rId10" Type="http://schemas.openxmlformats.org/officeDocument/2006/relationships/image" Target="../media/image1180.png"/><Relationship Id="rId19" Type="http://schemas.openxmlformats.org/officeDocument/2006/relationships/image" Target="../media/image180.png"/><Relationship Id="rId9" Type="http://schemas.openxmlformats.org/officeDocument/2006/relationships/image" Target="../media/image1090.png"/><Relationship Id="rId14" Type="http://schemas.openxmlformats.org/officeDocument/2006/relationships/image" Target="../media/image12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82150" y="2280373"/>
            <a:ext cx="86501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6D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Super Black SF" panose="020B7200000000000000" pitchFamily="34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557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 1">
            <a:extLst>
              <a:ext uri="{FF2B5EF4-FFF2-40B4-BE49-F238E27FC236}">
                <a16:creationId xmlns:a16="http://schemas.microsoft.com/office/drawing/2014/main" id="{D24BBBA1-1D94-491F-9B0A-F250488A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18799459-713B-47C3-893E-A6749BF2062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A46F8026-D109-4026-B379-5302D4D1529F}"/>
                  </a:ext>
                </a:extLst>
              </p:cNvPr>
              <p:cNvSpPr/>
              <p:nvPr/>
            </p:nvSpPr>
            <p:spPr>
              <a:xfrm>
                <a:off x="655859" y="2731598"/>
                <a:ext cx="1141658" cy="5366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A46F8026-D109-4026-B379-5302D4D152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859" y="2731598"/>
                <a:ext cx="1141658" cy="536685"/>
              </a:xfrm>
              <a:prstGeom prst="rect">
                <a:avLst/>
              </a:prstGeom>
              <a:blipFill>
                <a:blip r:embed="rId4"/>
                <a:stretch>
                  <a:fillRect b="-1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D33CECD-8EC7-4D32-85D2-86796CBBFB02}"/>
              </a:ext>
            </a:extLst>
          </p:cNvPr>
          <p:cNvSpPr txBox="1"/>
          <p:nvPr/>
        </p:nvSpPr>
        <p:spPr>
          <a:xfrm>
            <a:off x="372160" y="2039140"/>
            <a:ext cx="1651247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6384D2E8-FE79-4DE2-88D0-7F08D5719586}"/>
                  </a:ext>
                </a:extLst>
              </p:cNvPr>
              <p:cNvSpPr/>
              <p:nvPr/>
            </p:nvSpPr>
            <p:spPr>
              <a:xfrm>
                <a:off x="4678924" y="2688690"/>
                <a:ext cx="1215147" cy="5814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6384D2E8-FE79-4DE2-88D0-7F08D57195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924" y="2688690"/>
                <a:ext cx="1215147" cy="581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E0B1F25-2CF1-4220-A5C3-55EE5B8D2886}"/>
              </a:ext>
            </a:extLst>
          </p:cNvPr>
          <p:cNvSpPr txBox="1"/>
          <p:nvPr/>
        </p:nvSpPr>
        <p:spPr>
          <a:xfrm>
            <a:off x="4447011" y="2022864"/>
            <a:ext cx="1732626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CEB3C53-E326-4DF2-B978-D84D88C4AD37}"/>
                  </a:ext>
                </a:extLst>
              </p:cNvPr>
              <p:cNvSpPr txBox="1"/>
              <p:nvPr/>
            </p:nvSpPr>
            <p:spPr>
              <a:xfrm>
                <a:off x="6397238" y="2669453"/>
                <a:ext cx="2515240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CEB3C53-E326-4DF2-B978-D84D88C4A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238" y="2669453"/>
                <a:ext cx="2515240" cy="5245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15E8474F-7EAA-4367-BBE0-9DD2FB3BD9F2}"/>
              </a:ext>
            </a:extLst>
          </p:cNvPr>
          <p:cNvSpPr txBox="1"/>
          <p:nvPr/>
        </p:nvSpPr>
        <p:spPr>
          <a:xfrm>
            <a:off x="6728572" y="2022864"/>
            <a:ext cx="1732626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Equation of the trajectory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正方形/長方形 52">
                <a:extLst>
                  <a:ext uri="{FF2B5EF4-FFF2-40B4-BE49-F238E27FC236}">
                    <a16:creationId xmlns:a16="http://schemas.microsoft.com/office/drawing/2014/main" id="{D8F188EB-0BC5-4FB9-B436-19354D01C7F2}"/>
                  </a:ext>
                </a:extLst>
              </p:cNvPr>
              <p:cNvSpPr/>
              <p:nvPr/>
            </p:nvSpPr>
            <p:spPr>
              <a:xfrm>
                <a:off x="2637059" y="2715322"/>
                <a:ext cx="1042273" cy="53668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正方形/長方形 52">
                <a:extLst>
                  <a:ext uri="{FF2B5EF4-FFF2-40B4-BE49-F238E27FC236}">
                    <a16:creationId xmlns:a16="http://schemas.microsoft.com/office/drawing/2014/main" id="{D8F188EB-0BC5-4FB9-B436-19354D01C7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059" y="2715322"/>
                <a:ext cx="1042273" cy="536685"/>
              </a:xfrm>
              <a:prstGeom prst="rect">
                <a:avLst/>
              </a:prstGeom>
              <a:blipFill>
                <a:blip r:embed="rId7"/>
                <a:stretch>
                  <a:fillRect b="-1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DAF8398-854D-4FA0-B1D8-1FEC2F550C46}"/>
              </a:ext>
            </a:extLst>
          </p:cNvPr>
          <p:cNvSpPr txBox="1"/>
          <p:nvPr/>
        </p:nvSpPr>
        <p:spPr>
          <a:xfrm>
            <a:off x="2397748" y="2031742"/>
            <a:ext cx="1651247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to reach greatest height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8D714F-8F70-4C36-805C-59BE4BB3459E}"/>
              </a:ext>
            </a:extLst>
          </p:cNvPr>
          <p:cNvSpPr txBox="1"/>
          <p:nvPr/>
        </p:nvSpPr>
        <p:spPr>
          <a:xfrm>
            <a:off x="226336" y="3625869"/>
            <a:ext cx="86913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need to be able to derive formula from algebraic situations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are not given these in the booklet, but can use them in problem solving if you remember them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However, it is easy to get them mixed up, so it is generally recommended that you solve non-algebraic problems using the techniques that you have already learned this chapter 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576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71FC85-AC3D-4AAC-8E0E-D021776080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derive some formulae for projectile motion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projected from a point on a horizontal plane with an initial velocity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at an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above the horizontal, and moves freely under gravity until it hits the plane at point B. Given that the acceleration due to gravity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find expressions for: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time of flight,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T</a:t>
                </a:r>
                <a:r>
                  <a:rPr lang="en-GB" sz="1400" dirty="0">
                    <a:latin typeface="Comic Sans MS" pitchFamily="66" charset="0"/>
                  </a:rPr>
                  <a:t>he range,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on the horizontal plane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The time of flight will be the time taken for the particle to return to its original height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i</a:t>
                </a: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e) The displacement will be 0…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71FC85-AC3D-4AAC-8E0E-D021776080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  <a:blipFill>
                <a:blip r:embed="rId2"/>
                <a:stretch>
                  <a:fillRect t="-258" r="-1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5">
            <a:extLst>
              <a:ext uri="{FF2B5EF4-FFF2-40B4-BE49-F238E27FC236}">
                <a16:creationId xmlns:a16="http://schemas.microsoft.com/office/drawing/2014/main" id="{C627A60F-A91D-42DE-B5C4-C2C07998E3D3}"/>
              </a:ext>
            </a:extLst>
          </p:cNvPr>
          <p:cNvCxnSpPr>
            <a:cxnSpLocks/>
          </p:cNvCxnSpPr>
          <p:nvPr/>
        </p:nvCxnSpPr>
        <p:spPr>
          <a:xfrm>
            <a:off x="5086165" y="232447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6">
            <a:extLst>
              <a:ext uri="{FF2B5EF4-FFF2-40B4-BE49-F238E27FC236}">
                <a16:creationId xmlns:a16="http://schemas.microsoft.com/office/drawing/2014/main" id="{C242E90C-0ED3-4536-AA1B-304C8415C7B9}"/>
              </a:ext>
            </a:extLst>
          </p:cNvPr>
          <p:cNvSpPr/>
          <p:nvPr/>
        </p:nvSpPr>
        <p:spPr>
          <a:xfrm>
            <a:off x="5314765" y="1410070"/>
            <a:ext cx="2905432" cy="8873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7">
            <a:extLst>
              <a:ext uri="{FF2B5EF4-FFF2-40B4-BE49-F238E27FC236}">
                <a16:creationId xmlns:a16="http://schemas.microsoft.com/office/drawing/2014/main" id="{5084B315-8B0B-4D83-9418-6C5D79D0310C}"/>
              </a:ext>
            </a:extLst>
          </p:cNvPr>
          <p:cNvCxnSpPr>
            <a:cxnSpLocks/>
          </p:cNvCxnSpPr>
          <p:nvPr/>
        </p:nvCxnSpPr>
        <p:spPr>
          <a:xfrm flipV="1">
            <a:off x="5290912" y="1478318"/>
            <a:ext cx="762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9">
                <a:extLst>
                  <a:ext uri="{FF2B5EF4-FFF2-40B4-BE49-F238E27FC236}">
                    <a16:creationId xmlns:a16="http://schemas.microsoft.com/office/drawing/2014/main" id="{2939DB33-DA8A-4C29-8498-D218156603AE}"/>
                  </a:ext>
                </a:extLst>
              </p:cNvPr>
              <p:cNvSpPr txBox="1"/>
              <p:nvPr/>
            </p:nvSpPr>
            <p:spPr>
              <a:xfrm>
                <a:off x="5771965" y="1257670"/>
                <a:ext cx="2776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9">
                <a:extLst>
                  <a:ext uri="{FF2B5EF4-FFF2-40B4-BE49-F238E27FC236}">
                    <a16:creationId xmlns:a16="http://schemas.microsoft.com/office/drawing/2014/main" id="{2939DB33-DA8A-4C29-8498-D21815660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965" y="1257670"/>
                <a:ext cx="27764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10">
            <a:extLst>
              <a:ext uri="{FF2B5EF4-FFF2-40B4-BE49-F238E27FC236}">
                <a16:creationId xmlns:a16="http://schemas.microsoft.com/office/drawing/2014/main" id="{F83FAA82-B040-4F4B-9458-EAB7013D0334}"/>
              </a:ext>
            </a:extLst>
          </p:cNvPr>
          <p:cNvSpPr/>
          <p:nvPr/>
        </p:nvSpPr>
        <p:spPr>
          <a:xfrm>
            <a:off x="4705165" y="2019670"/>
            <a:ext cx="914400" cy="914400"/>
          </a:xfrm>
          <a:prstGeom prst="arc">
            <a:avLst>
              <a:gd name="adj1" fmla="val 18848163"/>
              <a:gd name="adj2" fmla="val 204747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31B78AED-1266-4DC0-BB08-4AC6D902F2AE}"/>
              </a:ext>
            </a:extLst>
          </p:cNvPr>
          <p:cNvSpPr txBox="1"/>
          <p:nvPr/>
        </p:nvSpPr>
        <p:spPr>
          <a:xfrm>
            <a:off x="5543365" y="2019670"/>
            <a:ext cx="293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3" name="Straight Arrow Connector 13">
            <a:extLst>
              <a:ext uri="{FF2B5EF4-FFF2-40B4-BE49-F238E27FC236}">
                <a16:creationId xmlns:a16="http://schemas.microsoft.com/office/drawing/2014/main" id="{FA0CF17A-56EB-41AC-B2EC-BA169F35FE19}"/>
              </a:ext>
            </a:extLst>
          </p:cNvPr>
          <p:cNvCxnSpPr>
            <a:cxnSpLocks/>
          </p:cNvCxnSpPr>
          <p:nvPr/>
        </p:nvCxnSpPr>
        <p:spPr>
          <a:xfrm>
            <a:off x="5314765" y="232447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9">
            <a:extLst>
              <a:ext uri="{FF2B5EF4-FFF2-40B4-BE49-F238E27FC236}">
                <a16:creationId xmlns:a16="http://schemas.microsoft.com/office/drawing/2014/main" id="{64B54B71-EB5E-4AD8-8862-7096E3989E1F}"/>
              </a:ext>
            </a:extLst>
          </p:cNvPr>
          <p:cNvCxnSpPr>
            <a:cxnSpLocks/>
          </p:cNvCxnSpPr>
          <p:nvPr/>
        </p:nvCxnSpPr>
        <p:spPr>
          <a:xfrm flipV="1">
            <a:off x="6000565" y="1486270"/>
            <a:ext cx="0" cy="8382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782DF50F-1C40-4A61-B564-E346AE613F3D}"/>
                  </a:ext>
                </a:extLst>
              </p:cNvPr>
              <p:cNvSpPr txBox="1"/>
              <p:nvPr/>
            </p:nvSpPr>
            <p:spPr>
              <a:xfrm>
                <a:off x="5314765" y="2400670"/>
                <a:ext cx="6767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𝑈𝑐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𝑜𝑠</m:t>
                      </m:r>
                      <m:r>
                        <a:rPr lang="el-GR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782DF50F-1C40-4A61-B564-E346AE613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65" y="2400670"/>
                <a:ext cx="67678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AF56B082-9D8E-4403-93A7-2088F8D3FEC3}"/>
                  </a:ext>
                </a:extLst>
              </p:cNvPr>
              <p:cNvSpPr txBox="1"/>
              <p:nvPr/>
            </p:nvSpPr>
            <p:spPr>
              <a:xfrm>
                <a:off x="6000565" y="1791070"/>
                <a:ext cx="6559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𝑈𝑠</m:t>
                      </m:r>
                      <m:r>
                        <a:rPr lang="en-GB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l-GR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0000CC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AF56B082-9D8E-4403-93A7-2088F8D3F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65" y="1791070"/>
                <a:ext cx="6559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53D3AF9-B967-4916-A2CA-25B23D83ABED}"/>
              </a:ext>
            </a:extLst>
          </p:cNvPr>
          <p:cNvSpPr txBox="1"/>
          <p:nvPr/>
        </p:nvSpPr>
        <p:spPr>
          <a:xfrm>
            <a:off x="4793941" y="2894120"/>
            <a:ext cx="1877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Resolving vertically..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7E7C874-9243-4E7D-BEDF-2937013326A6}"/>
                  </a:ext>
                </a:extLst>
              </p:cNvPr>
              <p:cNvSpPr txBox="1"/>
              <p:nvPr/>
            </p:nvSpPr>
            <p:spPr>
              <a:xfrm>
                <a:off x="6612832" y="2917458"/>
                <a:ext cx="498183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7E7C874-9243-4E7D-BEDF-2937013326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832" y="2917458"/>
                <a:ext cx="498183" cy="215444"/>
              </a:xfrm>
              <a:prstGeom prst="rect">
                <a:avLst/>
              </a:prstGeom>
              <a:blipFill>
                <a:blip r:embed="rId6"/>
                <a:stretch>
                  <a:fillRect l="-7317" r="-609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6">
                <a:extLst>
                  <a:ext uri="{FF2B5EF4-FFF2-40B4-BE49-F238E27FC236}">
                    <a16:creationId xmlns:a16="http://schemas.microsoft.com/office/drawing/2014/main" id="{0A382637-9E53-40CC-8E49-3279B5DC02DA}"/>
                  </a:ext>
                </a:extLst>
              </p:cNvPr>
              <p:cNvSpPr txBox="1"/>
              <p:nvPr/>
            </p:nvSpPr>
            <p:spPr>
              <a:xfrm>
                <a:off x="4786544" y="3264763"/>
                <a:ext cx="6502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6">
                <a:extLst>
                  <a:ext uri="{FF2B5EF4-FFF2-40B4-BE49-F238E27FC236}">
                    <a16:creationId xmlns:a16="http://schemas.microsoft.com/office/drawing/2014/main" id="{0A382637-9E53-40CC-8E49-3279B5DC0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544" y="3264763"/>
                <a:ext cx="65024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7">
                <a:extLst>
                  <a:ext uri="{FF2B5EF4-FFF2-40B4-BE49-F238E27FC236}">
                    <a16:creationId xmlns:a16="http://schemas.microsoft.com/office/drawing/2014/main" id="{D992A0B1-02B9-4276-A546-25BF0E665878}"/>
                  </a:ext>
                </a:extLst>
              </p:cNvPr>
              <p:cNvSpPr txBox="1"/>
              <p:nvPr/>
            </p:nvSpPr>
            <p:spPr>
              <a:xfrm>
                <a:off x="5472344" y="3264763"/>
                <a:ext cx="1029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7">
                <a:extLst>
                  <a:ext uri="{FF2B5EF4-FFF2-40B4-BE49-F238E27FC236}">
                    <a16:creationId xmlns:a16="http://schemas.microsoft.com/office/drawing/2014/main" id="{D992A0B1-02B9-4276-A546-25BF0E665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344" y="3264763"/>
                <a:ext cx="102957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8">
                <a:extLst>
                  <a:ext uri="{FF2B5EF4-FFF2-40B4-BE49-F238E27FC236}">
                    <a16:creationId xmlns:a16="http://schemas.microsoft.com/office/drawing/2014/main" id="{DF957EF7-AE5F-42B4-9A07-BAD520819A4F}"/>
                  </a:ext>
                </a:extLst>
              </p:cNvPr>
              <p:cNvSpPr txBox="1"/>
              <p:nvPr/>
            </p:nvSpPr>
            <p:spPr>
              <a:xfrm>
                <a:off x="6539144" y="3264763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28">
                <a:extLst>
                  <a:ext uri="{FF2B5EF4-FFF2-40B4-BE49-F238E27FC236}">
                    <a16:creationId xmlns:a16="http://schemas.microsoft.com/office/drawing/2014/main" id="{DF957EF7-AE5F-42B4-9A07-BAD520819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144" y="3264763"/>
                <a:ext cx="58766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9">
                <a:extLst>
                  <a:ext uri="{FF2B5EF4-FFF2-40B4-BE49-F238E27FC236}">
                    <a16:creationId xmlns:a16="http://schemas.microsoft.com/office/drawing/2014/main" id="{C4339EF1-1EE4-4B0F-850D-BC0A18AA6EE9}"/>
                  </a:ext>
                </a:extLst>
              </p:cNvPr>
              <p:cNvSpPr txBox="1"/>
              <p:nvPr/>
            </p:nvSpPr>
            <p:spPr>
              <a:xfrm>
                <a:off x="7148744" y="3264763"/>
                <a:ext cx="8112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29">
                <a:extLst>
                  <a:ext uri="{FF2B5EF4-FFF2-40B4-BE49-F238E27FC236}">
                    <a16:creationId xmlns:a16="http://schemas.microsoft.com/office/drawing/2014/main" id="{C4339EF1-1EE4-4B0F-850D-BC0A18AA6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744" y="3264763"/>
                <a:ext cx="811248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0">
                <a:extLst>
                  <a:ext uri="{FF2B5EF4-FFF2-40B4-BE49-F238E27FC236}">
                    <a16:creationId xmlns:a16="http://schemas.microsoft.com/office/drawing/2014/main" id="{5BEA77D8-5FDC-474D-89FC-A72E57B68A55}"/>
                  </a:ext>
                </a:extLst>
              </p:cNvPr>
              <p:cNvSpPr txBox="1"/>
              <p:nvPr/>
            </p:nvSpPr>
            <p:spPr>
              <a:xfrm>
                <a:off x="7986944" y="3264763"/>
                <a:ext cx="6454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0">
                <a:extLst>
                  <a:ext uri="{FF2B5EF4-FFF2-40B4-BE49-F238E27FC236}">
                    <a16:creationId xmlns:a16="http://schemas.microsoft.com/office/drawing/2014/main" id="{5BEA77D8-5FDC-474D-89FC-A72E57B68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944" y="3264763"/>
                <a:ext cx="64543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95F24CA1-E227-44B9-9FC0-231A5D40C52B}"/>
                  </a:ext>
                </a:extLst>
              </p:cNvPr>
              <p:cNvSpPr/>
              <p:nvPr/>
            </p:nvSpPr>
            <p:spPr>
              <a:xfrm>
                <a:off x="4771363" y="3684472"/>
                <a:ext cx="1330171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95F24CA1-E227-44B9-9FC0-231A5D40C5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363" y="3684472"/>
                <a:ext cx="1330171" cy="49564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1A80FB24-2B8A-41F9-A79E-6521E2BBF0A7}"/>
                  </a:ext>
                </a:extLst>
              </p:cNvPr>
              <p:cNvSpPr/>
              <p:nvPr/>
            </p:nvSpPr>
            <p:spPr>
              <a:xfrm>
                <a:off x="4762486" y="4217132"/>
                <a:ext cx="2517805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0=(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𝑈𝑠𝑖𝑛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1A80FB24-2B8A-41F9-A79E-6521E2BBF0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486" y="4217132"/>
                <a:ext cx="2517805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6BD12038-C646-4F3B-B8ED-9500965A655D}"/>
                  </a:ext>
                </a:extLst>
              </p:cNvPr>
              <p:cNvSpPr/>
              <p:nvPr/>
            </p:nvSpPr>
            <p:spPr>
              <a:xfrm>
                <a:off x="4772843" y="4742394"/>
                <a:ext cx="1794979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𝑈𝑇𝑠𝑖𝑛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6BD12038-C646-4F3B-B8ED-9500965A6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843" y="4742394"/>
                <a:ext cx="1794979" cy="495649"/>
              </a:xfrm>
              <a:prstGeom prst="rect">
                <a:avLst/>
              </a:prstGeom>
              <a:blipFill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BE38D20-2B31-4A9E-8551-57CC44A376FB}"/>
                  </a:ext>
                </a:extLst>
              </p:cNvPr>
              <p:cNvSpPr/>
              <p:nvPr/>
            </p:nvSpPr>
            <p:spPr>
              <a:xfrm>
                <a:off x="4763965" y="5292810"/>
                <a:ext cx="1943289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𝑔𝑇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BE38D20-2B31-4A9E-8551-57CC44A376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965" y="5292810"/>
                <a:ext cx="1943289" cy="57637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897128-A7C9-474F-85DA-D9F04096656B}"/>
                  </a:ext>
                </a:extLst>
              </p:cNvPr>
              <p:cNvSpPr txBox="1"/>
              <p:nvPr/>
            </p:nvSpPr>
            <p:spPr>
              <a:xfrm>
                <a:off x="4651900" y="5965794"/>
                <a:ext cx="43766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Either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(at the start of the motion), or the part inside the bracket is 0</a:t>
                </a: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897128-A7C9-474F-85DA-D9F040966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900" y="5965794"/>
                <a:ext cx="4376691" cy="523220"/>
              </a:xfrm>
              <a:prstGeom prst="rect">
                <a:avLst/>
              </a:prstGeom>
              <a:blipFill>
                <a:blip r:embed="rId16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4">
            <a:extLst>
              <a:ext uri="{FF2B5EF4-FFF2-40B4-BE49-F238E27FC236}">
                <a16:creationId xmlns:a16="http://schemas.microsoft.com/office/drawing/2014/main" id="{15CC9FFD-0B14-4DA3-A392-D719C3BA4589}"/>
              </a:ext>
            </a:extLst>
          </p:cNvPr>
          <p:cNvSpPr/>
          <p:nvPr/>
        </p:nvSpPr>
        <p:spPr>
          <a:xfrm>
            <a:off x="7005221" y="3982374"/>
            <a:ext cx="407633" cy="527482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36">
            <a:extLst>
              <a:ext uri="{FF2B5EF4-FFF2-40B4-BE49-F238E27FC236}">
                <a16:creationId xmlns:a16="http://schemas.microsoft.com/office/drawing/2014/main" id="{71600D3B-B5C5-491B-B3CE-182041292A02}"/>
              </a:ext>
            </a:extLst>
          </p:cNvPr>
          <p:cNvSpPr txBox="1"/>
          <p:nvPr/>
        </p:nvSpPr>
        <p:spPr>
          <a:xfrm>
            <a:off x="7382522" y="4080029"/>
            <a:ext cx="1299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3" name="Arc 34">
            <a:extLst>
              <a:ext uri="{FF2B5EF4-FFF2-40B4-BE49-F238E27FC236}">
                <a16:creationId xmlns:a16="http://schemas.microsoft.com/office/drawing/2014/main" id="{AAB35F08-A2B5-4C03-BCD3-7E567C0A52C3}"/>
              </a:ext>
            </a:extLst>
          </p:cNvPr>
          <p:cNvSpPr/>
          <p:nvPr/>
        </p:nvSpPr>
        <p:spPr>
          <a:xfrm>
            <a:off x="7024456" y="4516514"/>
            <a:ext cx="407633" cy="527482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34">
            <a:extLst>
              <a:ext uri="{FF2B5EF4-FFF2-40B4-BE49-F238E27FC236}">
                <a16:creationId xmlns:a16="http://schemas.microsoft.com/office/drawing/2014/main" id="{5FA868CD-0CFB-4D76-8ED0-92EBD771E8C1}"/>
              </a:ext>
            </a:extLst>
          </p:cNvPr>
          <p:cNvSpPr/>
          <p:nvPr/>
        </p:nvSpPr>
        <p:spPr>
          <a:xfrm>
            <a:off x="6466642" y="5015143"/>
            <a:ext cx="407633" cy="527482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36">
            <a:extLst>
              <a:ext uri="{FF2B5EF4-FFF2-40B4-BE49-F238E27FC236}">
                <a16:creationId xmlns:a16="http://schemas.microsoft.com/office/drawing/2014/main" id="{E98A0B05-2E0E-4F70-B95D-093E32F80908}"/>
              </a:ext>
            </a:extLst>
          </p:cNvPr>
          <p:cNvSpPr txBox="1"/>
          <p:nvPr/>
        </p:nvSpPr>
        <p:spPr>
          <a:xfrm>
            <a:off x="7382522" y="4612690"/>
            <a:ext cx="989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extBox 36">
            <a:extLst>
              <a:ext uri="{FF2B5EF4-FFF2-40B4-BE49-F238E27FC236}">
                <a16:creationId xmlns:a16="http://schemas.microsoft.com/office/drawing/2014/main" id="{E6C8D186-64C5-4734-A78E-A09493F782A2}"/>
              </a:ext>
            </a:extLst>
          </p:cNvPr>
          <p:cNvSpPr txBox="1"/>
          <p:nvPr/>
        </p:nvSpPr>
        <p:spPr>
          <a:xfrm>
            <a:off x="6840984" y="5127595"/>
            <a:ext cx="989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</p:spTree>
    <p:extLst>
      <p:ext uri="{BB962C8B-B14F-4D97-AF65-F5344CB8AC3E}">
        <p14:creationId xmlns:p14="http://schemas.microsoft.com/office/powerpoint/2010/main" val="353916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 animBg="1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3" grpId="0" animBg="1"/>
      <p:bldP spid="44" grpId="0" animBg="1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71FC85-AC3D-4AAC-8E0E-D021776080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derive some formulae for projectile motion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projected from a point on a horizontal plane with an initial velocity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at an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above the horizontal, and moves freely under gravity until it hits the plane at point B. Given that the acceleration due to gravity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find expressions for: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time of flight,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T</a:t>
                </a:r>
                <a:r>
                  <a:rPr lang="en-GB" sz="1400" dirty="0">
                    <a:latin typeface="Comic Sans MS" pitchFamily="66" charset="0"/>
                  </a:rPr>
                  <a:t>he range,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on the horizontal plane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The time of flight will be the time taken for the particle to return to its original height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i</a:t>
                </a: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e) The displacement will be 0…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71FC85-AC3D-4AAC-8E0E-D021776080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  <a:blipFill>
                <a:blip r:embed="rId2"/>
                <a:stretch>
                  <a:fillRect t="-258" r="-1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5">
            <a:extLst>
              <a:ext uri="{FF2B5EF4-FFF2-40B4-BE49-F238E27FC236}">
                <a16:creationId xmlns:a16="http://schemas.microsoft.com/office/drawing/2014/main" id="{C627A60F-A91D-42DE-B5C4-C2C07998E3D3}"/>
              </a:ext>
            </a:extLst>
          </p:cNvPr>
          <p:cNvCxnSpPr>
            <a:cxnSpLocks/>
          </p:cNvCxnSpPr>
          <p:nvPr/>
        </p:nvCxnSpPr>
        <p:spPr>
          <a:xfrm>
            <a:off x="5086165" y="232447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6">
            <a:extLst>
              <a:ext uri="{FF2B5EF4-FFF2-40B4-BE49-F238E27FC236}">
                <a16:creationId xmlns:a16="http://schemas.microsoft.com/office/drawing/2014/main" id="{C242E90C-0ED3-4536-AA1B-304C8415C7B9}"/>
              </a:ext>
            </a:extLst>
          </p:cNvPr>
          <p:cNvSpPr/>
          <p:nvPr/>
        </p:nvSpPr>
        <p:spPr>
          <a:xfrm>
            <a:off x="5314765" y="1410070"/>
            <a:ext cx="2905432" cy="8873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7">
            <a:extLst>
              <a:ext uri="{FF2B5EF4-FFF2-40B4-BE49-F238E27FC236}">
                <a16:creationId xmlns:a16="http://schemas.microsoft.com/office/drawing/2014/main" id="{5084B315-8B0B-4D83-9418-6C5D79D0310C}"/>
              </a:ext>
            </a:extLst>
          </p:cNvPr>
          <p:cNvCxnSpPr>
            <a:cxnSpLocks/>
          </p:cNvCxnSpPr>
          <p:nvPr/>
        </p:nvCxnSpPr>
        <p:spPr>
          <a:xfrm flipV="1">
            <a:off x="5290912" y="1478318"/>
            <a:ext cx="762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9">
                <a:extLst>
                  <a:ext uri="{FF2B5EF4-FFF2-40B4-BE49-F238E27FC236}">
                    <a16:creationId xmlns:a16="http://schemas.microsoft.com/office/drawing/2014/main" id="{2939DB33-DA8A-4C29-8498-D218156603AE}"/>
                  </a:ext>
                </a:extLst>
              </p:cNvPr>
              <p:cNvSpPr txBox="1"/>
              <p:nvPr/>
            </p:nvSpPr>
            <p:spPr>
              <a:xfrm>
                <a:off x="5771965" y="1257670"/>
                <a:ext cx="2776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9">
                <a:extLst>
                  <a:ext uri="{FF2B5EF4-FFF2-40B4-BE49-F238E27FC236}">
                    <a16:creationId xmlns:a16="http://schemas.microsoft.com/office/drawing/2014/main" id="{2939DB33-DA8A-4C29-8498-D21815660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965" y="1257670"/>
                <a:ext cx="27764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10">
            <a:extLst>
              <a:ext uri="{FF2B5EF4-FFF2-40B4-BE49-F238E27FC236}">
                <a16:creationId xmlns:a16="http://schemas.microsoft.com/office/drawing/2014/main" id="{F83FAA82-B040-4F4B-9458-EAB7013D0334}"/>
              </a:ext>
            </a:extLst>
          </p:cNvPr>
          <p:cNvSpPr/>
          <p:nvPr/>
        </p:nvSpPr>
        <p:spPr>
          <a:xfrm>
            <a:off x="4705165" y="2019670"/>
            <a:ext cx="914400" cy="914400"/>
          </a:xfrm>
          <a:prstGeom prst="arc">
            <a:avLst>
              <a:gd name="adj1" fmla="val 18848163"/>
              <a:gd name="adj2" fmla="val 204747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31B78AED-1266-4DC0-BB08-4AC6D902F2AE}"/>
              </a:ext>
            </a:extLst>
          </p:cNvPr>
          <p:cNvSpPr txBox="1"/>
          <p:nvPr/>
        </p:nvSpPr>
        <p:spPr>
          <a:xfrm>
            <a:off x="5543365" y="2019670"/>
            <a:ext cx="293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3" name="Straight Arrow Connector 13">
            <a:extLst>
              <a:ext uri="{FF2B5EF4-FFF2-40B4-BE49-F238E27FC236}">
                <a16:creationId xmlns:a16="http://schemas.microsoft.com/office/drawing/2014/main" id="{FA0CF17A-56EB-41AC-B2EC-BA169F35FE19}"/>
              </a:ext>
            </a:extLst>
          </p:cNvPr>
          <p:cNvCxnSpPr>
            <a:cxnSpLocks/>
          </p:cNvCxnSpPr>
          <p:nvPr/>
        </p:nvCxnSpPr>
        <p:spPr>
          <a:xfrm>
            <a:off x="5314765" y="232447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9">
            <a:extLst>
              <a:ext uri="{FF2B5EF4-FFF2-40B4-BE49-F238E27FC236}">
                <a16:creationId xmlns:a16="http://schemas.microsoft.com/office/drawing/2014/main" id="{64B54B71-EB5E-4AD8-8862-7096E3989E1F}"/>
              </a:ext>
            </a:extLst>
          </p:cNvPr>
          <p:cNvCxnSpPr>
            <a:cxnSpLocks/>
          </p:cNvCxnSpPr>
          <p:nvPr/>
        </p:nvCxnSpPr>
        <p:spPr>
          <a:xfrm flipV="1">
            <a:off x="6000565" y="1486270"/>
            <a:ext cx="0" cy="8382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782DF50F-1C40-4A61-B564-E346AE613F3D}"/>
                  </a:ext>
                </a:extLst>
              </p:cNvPr>
              <p:cNvSpPr txBox="1"/>
              <p:nvPr/>
            </p:nvSpPr>
            <p:spPr>
              <a:xfrm>
                <a:off x="5314765" y="2400670"/>
                <a:ext cx="6767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𝑈𝑐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𝑜𝑠</m:t>
                      </m:r>
                      <m:r>
                        <a:rPr lang="el-GR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782DF50F-1C40-4A61-B564-E346AE613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65" y="2400670"/>
                <a:ext cx="67678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AF56B082-9D8E-4403-93A7-2088F8D3FEC3}"/>
                  </a:ext>
                </a:extLst>
              </p:cNvPr>
              <p:cNvSpPr txBox="1"/>
              <p:nvPr/>
            </p:nvSpPr>
            <p:spPr>
              <a:xfrm>
                <a:off x="6000565" y="1791070"/>
                <a:ext cx="6559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𝑈𝑠</m:t>
                      </m:r>
                      <m:r>
                        <a:rPr lang="en-GB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l-GR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0000CC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AF56B082-9D8E-4403-93A7-2088F8D3F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65" y="1791070"/>
                <a:ext cx="6559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BE38D20-2B31-4A9E-8551-57CC44A376FB}"/>
                  </a:ext>
                </a:extLst>
              </p:cNvPr>
              <p:cNvSpPr/>
              <p:nvPr/>
            </p:nvSpPr>
            <p:spPr>
              <a:xfrm>
                <a:off x="4781720" y="2966861"/>
                <a:ext cx="1943289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𝑔𝑇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DBE38D20-2B31-4A9E-8551-57CC44A376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720" y="2966861"/>
                <a:ext cx="1943289" cy="5763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1897128-A7C9-474F-85DA-D9F04096656B}"/>
              </a:ext>
            </a:extLst>
          </p:cNvPr>
          <p:cNvSpPr txBox="1"/>
          <p:nvPr/>
        </p:nvSpPr>
        <p:spPr>
          <a:xfrm>
            <a:off x="6604987" y="3275860"/>
            <a:ext cx="2361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 inside the bracket is 0</a:t>
            </a:r>
          </a:p>
        </p:txBody>
      </p:sp>
      <p:sp>
        <p:nvSpPr>
          <p:cNvPr id="44" name="Arc 34">
            <a:extLst>
              <a:ext uri="{FF2B5EF4-FFF2-40B4-BE49-F238E27FC236}">
                <a16:creationId xmlns:a16="http://schemas.microsoft.com/office/drawing/2014/main" id="{5FA868CD-0CFB-4D76-8ED0-92EBD771E8C1}"/>
              </a:ext>
            </a:extLst>
          </p:cNvPr>
          <p:cNvSpPr/>
          <p:nvPr/>
        </p:nvSpPr>
        <p:spPr>
          <a:xfrm>
            <a:off x="6537664" y="3275120"/>
            <a:ext cx="324775" cy="527482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36">
                <a:extLst>
                  <a:ext uri="{FF2B5EF4-FFF2-40B4-BE49-F238E27FC236}">
                    <a16:creationId xmlns:a16="http://schemas.microsoft.com/office/drawing/2014/main" id="{E6C8D186-64C5-4734-A78E-A09493F782A2}"/>
                  </a:ext>
                </a:extLst>
              </p:cNvPr>
              <p:cNvSpPr txBox="1"/>
              <p:nvPr/>
            </p:nvSpPr>
            <p:spPr>
              <a:xfrm>
                <a:off x="6334957" y="3849210"/>
                <a:ext cx="989120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36">
                <a:extLst>
                  <a:ext uri="{FF2B5EF4-FFF2-40B4-BE49-F238E27FC236}">
                    <a16:creationId xmlns:a16="http://schemas.microsoft.com/office/drawing/2014/main" id="{E6C8D186-64C5-4734-A78E-A09493F78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957" y="3849210"/>
                <a:ext cx="989120" cy="396519"/>
              </a:xfrm>
              <a:prstGeom prst="rect">
                <a:avLst/>
              </a:prstGeom>
              <a:blipFill>
                <a:blip r:embed="rId7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FE9499A9-0456-43D6-B2FC-01ED1C6D9130}"/>
                  </a:ext>
                </a:extLst>
              </p:cNvPr>
              <p:cNvSpPr/>
              <p:nvPr/>
            </p:nvSpPr>
            <p:spPr>
              <a:xfrm>
                <a:off x="4790597" y="3535032"/>
                <a:ext cx="1596014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𝑈𝑠𝑖𝑛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FE9499A9-0456-43D6-B2FC-01ED1C6D91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597" y="3535032"/>
                <a:ext cx="1596014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E449AA5-C152-4F5D-9DB8-E1C862CB2E99}"/>
                  </a:ext>
                </a:extLst>
              </p:cNvPr>
              <p:cNvSpPr/>
              <p:nvPr/>
            </p:nvSpPr>
            <p:spPr>
              <a:xfrm>
                <a:off x="4542022" y="4067693"/>
                <a:ext cx="1282210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𝑈𝑠𝑖𝑛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E449AA5-C152-4F5D-9DB8-E1C862CB2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022" y="4067693"/>
                <a:ext cx="1282210" cy="49564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2281A2BD-05F5-48E3-B923-FB8B1C8B9486}"/>
                  </a:ext>
                </a:extLst>
              </p:cNvPr>
              <p:cNvSpPr/>
              <p:nvPr/>
            </p:nvSpPr>
            <p:spPr>
              <a:xfrm>
                <a:off x="4676667" y="4708364"/>
                <a:ext cx="12522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𝑈𝑠𝑖𝑛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2281A2BD-05F5-48E3-B923-FB8B1C8B94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667" y="4708364"/>
                <a:ext cx="1252266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E7244E7C-4F6F-48B7-A178-F5CC2052724E}"/>
                  </a:ext>
                </a:extLst>
              </p:cNvPr>
              <p:cNvSpPr/>
              <p:nvPr/>
            </p:nvSpPr>
            <p:spPr>
              <a:xfrm>
                <a:off x="4792077" y="5161126"/>
                <a:ext cx="1141658" cy="5366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E7244E7C-4F6F-48B7-A178-F5CC205272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077" y="5161126"/>
                <a:ext cx="1141658" cy="536685"/>
              </a:xfrm>
              <a:prstGeom prst="rect">
                <a:avLst/>
              </a:prstGeom>
              <a:blipFill>
                <a:blip r:embed="rId11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4">
            <a:extLst>
              <a:ext uri="{FF2B5EF4-FFF2-40B4-BE49-F238E27FC236}">
                <a16:creationId xmlns:a16="http://schemas.microsoft.com/office/drawing/2014/main" id="{41CEC4D4-604A-423D-9E6A-D76720DF6B46}"/>
              </a:ext>
            </a:extLst>
          </p:cNvPr>
          <p:cNvSpPr/>
          <p:nvPr/>
        </p:nvSpPr>
        <p:spPr>
          <a:xfrm>
            <a:off x="6157404" y="3809260"/>
            <a:ext cx="287785" cy="527482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34">
            <a:extLst>
              <a:ext uri="{FF2B5EF4-FFF2-40B4-BE49-F238E27FC236}">
                <a16:creationId xmlns:a16="http://schemas.microsoft.com/office/drawing/2014/main" id="{7BB78ADB-CC90-488C-955C-3CE7184D26A1}"/>
              </a:ext>
            </a:extLst>
          </p:cNvPr>
          <p:cNvSpPr/>
          <p:nvPr/>
        </p:nvSpPr>
        <p:spPr>
          <a:xfrm>
            <a:off x="5768266" y="4352277"/>
            <a:ext cx="287785" cy="527482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34">
            <a:extLst>
              <a:ext uri="{FF2B5EF4-FFF2-40B4-BE49-F238E27FC236}">
                <a16:creationId xmlns:a16="http://schemas.microsoft.com/office/drawing/2014/main" id="{8ED396E2-CB5C-4354-8C27-49F13A362794}"/>
              </a:ext>
            </a:extLst>
          </p:cNvPr>
          <p:cNvSpPr/>
          <p:nvPr/>
        </p:nvSpPr>
        <p:spPr>
          <a:xfrm>
            <a:off x="5911788" y="4913050"/>
            <a:ext cx="287785" cy="527482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36">
            <a:extLst>
              <a:ext uri="{FF2B5EF4-FFF2-40B4-BE49-F238E27FC236}">
                <a16:creationId xmlns:a16="http://schemas.microsoft.com/office/drawing/2014/main" id="{C75D9DCD-AD04-425B-ACB8-AB7EF29DB810}"/>
              </a:ext>
            </a:extLst>
          </p:cNvPr>
          <p:cNvSpPr txBox="1"/>
          <p:nvPr/>
        </p:nvSpPr>
        <p:spPr>
          <a:xfrm>
            <a:off x="5935462" y="4426259"/>
            <a:ext cx="1486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36">
                <a:extLst>
                  <a:ext uri="{FF2B5EF4-FFF2-40B4-BE49-F238E27FC236}">
                    <a16:creationId xmlns:a16="http://schemas.microsoft.com/office/drawing/2014/main" id="{8EE3310F-A8ED-4049-AE88-3FF375B03C3B}"/>
                  </a:ext>
                </a:extLst>
              </p:cNvPr>
              <p:cNvSpPr txBox="1"/>
              <p:nvPr/>
            </p:nvSpPr>
            <p:spPr>
              <a:xfrm>
                <a:off x="5988729" y="4985552"/>
                <a:ext cx="14862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36">
                <a:extLst>
                  <a:ext uri="{FF2B5EF4-FFF2-40B4-BE49-F238E27FC236}">
                    <a16:creationId xmlns:a16="http://schemas.microsoft.com/office/drawing/2014/main" id="{8EE3310F-A8ED-4049-AE88-3FF375B03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729" y="4985552"/>
                <a:ext cx="1486270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AF901A3E-8400-4588-B489-8B6875F2427B}"/>
                  </a:ext>
                </a:extLst>
              </p:cNvPr>
              <p:cNvSpPr/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AF901A3E-8400-4588-B489-8B6875F242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1015556-801F-4619-8D41-83217383AEDA}"/>
              </a:ext>
            </a:extLst>
          </p:cNvPr>
          <p:cNvSpPr txBox="1"/>
          <p:nvPr/>
        </p:nvSpPr>
        <p:spPr>
          <a:xfrm>
            <a:off x="0" y="0"/>
            <a:ext cx="165124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57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4" grpId="0" animBg="1"/>
      <p:bldP spid="46" grpId="0"/>
      <p:bldP spid="34" grpId="0"/>
      <p:bldP spid="42" grpId="0"/>
      <p:bldP spid="47" grpId="0"/>
      <p:bldP spid="48" grpId="0"/>
      <p:bldP spid="49" grpId="0" animBg="1"/>
      <p:bldP spid="50" grpId="0" animBg="1"/>
      <p:bldP spid="51" grpId="0" animBg="1"/>
      <p:bldP spid="52" grpId="0"/>
      <p:bldP spid="53" grpId="0"/>
      <p:bldP spid="54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71FC85-AC3D-4AAC-8E0E-D021776080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derive some formulae for projectile motion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projected from a point on a horizontal plane with an initial velocity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at an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above the horizontal, and moves freely under gravity until it hits the plane at point B. Given that the acceleration due to gravity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find expressions for: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itchFamily="66" charset="0"/>
                  </a:rPr>
                  <a:t>The time of flight,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T</a:t>
                </a:r>
                <a:r>
                  <a:rPr lang="en-GB" sz="1400" dirty="0">
                    <a:latin typeface="Comic Sans MS" pitchFamily="66" charset="0"/>
                  </a:rPr>
                  <a:t>he range,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on the horizontal plane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itchFamily="66" charset="0"/>
                    <a:sym typeface="Wingdings" panose="05000000000000000000" pitchFamily="2" charset="2"/>
                  </a:rPr>
                  <a:t>The </a:t>
                </a: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range of flight will be the time of flight, multiplied by the horizontal speed in that direction</a:t>
                </a:r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We can use the result for the time of flight which we just had…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71FC85-AC3D-4AAC-8E0E-D021776080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  <a:blipFill>
                <a:blip r:embed="rId2"/>
                <a:stretch>
                  <a:fillRect t="-258" r="-1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5">
            <a:extLst>
              <a:ext uri="{FF2B5EF4-FFF2-40B4-BE49-F238E27FC236}">
                <a16:creationId xmlns:a16="http://schemas.microsoft.com/office/drawing/2014/main" id="{C627A60F-A91D-42DE-B5C4-C2C07998E3D3}"/>
              </a:ext>
            </a:extLst>
          </p:cNvPr>
          <p:cNvCxnSpPr>
            <a:cxnSpLocks/>
          </p:cNvCxnSpPr>
          <p:nvPr/>
        </p:nvCxnSpPr>
        <p:spPr>
          <a:xfrm>
            <a:off x="5086165" y="232447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6">
            <a:extLst>
              <a:ext uri="{FF2B5EF4-FFF2-40B4-BE49-F238E27FC236}">
                <a16:creationId xmlns:a16="http://schemas.microsoft.com/office/drawing/2014/main" id="{C242E90C-0ED3-4536-AA1B-304C8415C7B9}"/>
              </a:ext>
            </a:extLst>
          </p:cNvPr>
          <p:cNvSpPr/>
          <p:nvPr/>
        </p:nvSpPr>
        <p:spPr>
          <a:xfrm>
            <a:off x="5314765" y="1410070"/>
            <a:ext cx="2905432" cy="8873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7">
            <a:extLst>
              <a:ext uri="{FF2B5EF4-FFF2-40B4-BE49-F238E27FC236}">
                <a16:creationId xmlns:a16="http://schemas.microsoft.com/office/drawing/2014/main" id="{5084B315-8B0B-4D83-9418-6C5D79D0310C}"/>
              </a:ext>
            </a:extLst>
          </p:cNvPr>
          <p:cNvCxnSpPr>
            <a:cxnSpLocks/>
          </p:cNvCxnSpPr>
          <p:nvPr/>
        </p:nvCxnSpPr>
        <p:spPr>
          <a:xfrm flipV="1">
            <a:off x="5290912" y="1478318"/>
            <a:ext cx="762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9">
                <a:extLst>
                  <a:ext uri="{FF2B5EF4-FFF2-40B4-BE49-F238E27FC236}">
                    <a16:creationId xmlns:a16="http://schemas.microsoft.com/office/drawing/2014/main" id="{2939DB33-DA8A-4C29-8498-D218156603AE}"/>
                  </a:ext>
                </a:extLst>
              </p:cNvPr>
              <p:cNvSpPr txBox="1"/>
              <p:nvPr/>
            </p:nvSpPr>
            <p:spPr>
              <a:xfrm>
                <a:off x="5771965" y="1257670"/>
                <a:ext cx="2776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9">
                <a:extLst>
                  <a:ext uri="{FF2B5EF4-FFF2-40B4-BE49-F238E27FC236}">
                    <a16:creationId xmlns:a16="http://schemas.microsoft.com/office/drawing/2014/main" id="{2939DB33-DA8A-4C29-8498-D21815660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965" y="1257670"/>
                <a:ext cx="27764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10">
            <a:extLst>
              <a:ext uri="{FF2B5EF4-FFF2-40B4-BE49-F238E27FC236}">
                <a16:creationId xmlns:a16="http://schemas.microsoft.com/office/drawing/2014/main" id="{F83FAA82-B040-4F4B-9458-EAB7013D0334}"/>
              </a:ext>
            </a:extLst>
          </p:cNvPr>
          <p:cNvSpPr/>
          <p:nvPr/>
        </p:nvSpPr>
        <p:spPr>
          <a:xfrm>
            <a:off x="4705165" y="2019670"/>
            <a:ext cx="914400" cy="914400"/>
          </a:xfrm>
          <a:prstGeom prst="arc">
            <a:avLst>
              <a:gd name="adj1" fmla="val 18848163"/>
              <a:gd name="adj2" fmla="val 204747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31B78AED-1266-4DC0-BB08-4AC6D902F2AE}"/>
              </a:ext>
            </a:extLst>
          </p:cNvPr>
          <p:cNvSpPr txBox="1"/>
          <p:nvPr/>
        </p:nvSpPr>
        <p:spPr>
          <a:xfrm>
            <a:off x="5543365" y="2019670"/>
            <a:ext cx="293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3" name="Straight Arrow Connector 13">
            <a:extLst>
              <a:ext uri="{FF2B5EF4-FFF2-40B4-BE49-F238E27FC236}">
                <a16:creationId xmlns:a16="http://schemas.microsoft.com/office/drawing/2014/main" id="{FA0CF17A-56EB-41AC-B2EC-BA169F35FE19}"/>
              </a:ext>
            </a:extLst>
          </p:cNvPr>
          <p:cNvCxnSpPr>
            <a:cxnSpLocks/>
          </p:cNvCxnSpPr>
          <p:nvPr/>
        </p:nvCxnSpPr>
        <p:spPr>
          <a:xfrm>
            <a:off x="5314765" y="232447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9">
            <a:extLst>
              <a:ext uri="{FF2B5EF4-FFF2-40B4-BE49-F238E27FC236}">
                <a16:creationId xmlns:a16="http://schemas.microsoft.com/office/drawing/2014/main" id="{64B54B71-EB5E-4AD8-8862-7096E3989E1F}"/>
              </a:ext>
            </a:extLst>
          </p:cNvPr>
          <p:cNvCxnSpPr>
            <a:cxnSpLocks/>
          </p:cNvCxnSpPr>
          <p:nvPr/>
        </p:nvCxnSpPr>
        <p:spPr>
          <a:xfrm flipV="1">
            <a:off x="6000565" y="1486270"/>
            <a:ext cx="0" cy="8382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782DF50F-1C40-4A61-B564-E346AE613F3D}"/>
                  </a:ext>
                </a:extLst>
              </p:cNvPr>
              <p:cNvSpPr txBox="1"/>
              <p:nvPr/>
            </p:nvSpPr>
            <p:spPr>
              <a:xfrm>
                <a:off x="5314765" y="2400670"/>
                <a:ext cx="6767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𝑈𝑐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𝑜𝑠</m:t>
                      </m:r>
                      <m:r>
                        <a:rPr lang="el-GR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782DF50F-1C40-4A61-B564-E346AE613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65" y="2400670"/>
                <a:ext cx="67678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AF56B082-9D8E-4403-93A7-2088F8D3FEC3}"/>
                  </a:ext>
                </a:extLst>
              </p:cNvPr>
              <p:cNvSpPr txBox="1"/>
              <p:nvPr/>
            </p:nvSpPr>
            <p:spPr>
              <a:xfrm>
                <a:off x="6000565" y="1791070"/>
                <a:ext cx="6559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𝑈𝑠</m:t>
                      </m:r>
                      <m:r>
                        <a:rPr lang="en-GB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l-GR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0000CC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AF56B082-9D8E-4403-93A7-2088F8D3F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565" y="1791070"/>
                <a:ext cx="6559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AF901A3E-8400-4588-B489-8B6875F2427B}"/>
                  </a:ext>
                </a:extLst>
              </p:cNvPr>
              <p:cNvSpPr/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AF901A3E-8400-4588-B489-8B6875F242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1015556-801F-4619-8D41-83217383AEDA}"/>
              </a:ext>
            </a:extLst>
          </p:cNvPr>
          <p:cNvSpPr txBox="1"/>
          <p:nvPr/>
        </p:nvSpPr>
        <p:spPr>
          <a:xfrm>
            <a:off x="0" y="0"/>
            <a:ext cx="165124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E726BEE-EA5E-4A2B-A58C-4256289D0B76}"/>
                  </a:ext>
                </a:extLst>
              </p:cNvPr>
              <p:cNvSpPr txBox="1"/>
              <p:nvPr/>
            </p:nvSpPr>
            <p:spPr>
              <a:xfrm>
                <a:off x="4647459" y="3435659"/>
                <a:ext cx="2360133" cy="5079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𝑈𝑐𝑜𝑠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E726BEE-EA5E-4A2B-A58C-4256289D0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459" y="3435659"/>
                <a:ext cx="2360133" cy="507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2E823E2-9AE0-430A-A860-1C905A6D58DF}"/>
                  </a:ext>
                </a:extLst>
              </p:cNvPr>
              <p:cNvSpPr txBox="1"/>
              <p:nvPr/>
            </p:nvSpPr>
            <p:spPr>
              <a:xfrm>
                <a:off x="4629703" y="2956264"/>
                <a:ext cx="40934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𝐻𝑜𝑟𝑖𝑧𝑜𝑛𝑡𝑎𝑙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𝑇𝑖𝑚𝑒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𝑓𝑙𝑖𝑔h𝑡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2E823E2-9AE0-430A-A860-1C905A6D5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703" y="2956264"/>
                <a:ext cx="4093493" cy="246221"/>
              </a:xfrm>
              <a:prstGeom prst="rect">
                <a:avLst/>
              </a:prstGeom>
              <a:blipFill>
                <a:blip r:embed="rId8"/>
                <a:stretch>
                  <a:fillRect l="-1190" r="-104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ADEE6882-75E3-434B-A427-A93ED91764F9}"/>
                  </a:ext>
                </a:extLst>
              </p:cNvPr>
              <p:cNvSpPr txBox="1"/>
              <p:nvPr/>
            </p:nvSpPr>
            <p:spPr>
              <a:xfrm>
                <a:off x="4657816" y="4085209"/>
                <a:ext cx="2078646" cy="537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ADEE6882-75E3-434B-A427-A93ED9176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816" y="4085209"/>
                <a:ext cx="2078646" cy="5373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4">
            <a:extLst>
              <a:ext uri="{FF2B5EF4-FFF2-40B4-BE49-F238E27FC236}">
                <a16:creationId xmlns:a16="http://schemas.microsoft.com/office/drawing/2014/main" id="{62C925B6-6A6F-4FB0-87A7-62BA63AF0D65}"/>
              </a:ext>
            </a:extLst>
          </p:cNvPr>
          <p:cNvSpPr/>
          <p:nvPr/>
        </p:nvSpPr>
        <p:spPr>
          <a:xfrm>
            <a:off x="6923842" y="3705686"/>
            <a:ext cx="267071" cy="653249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6">
            <a:extLst>
              <a:ext uri="{FF2B5EF4-FFF2-40B4-BE49-F238E27FC236}">
                <a16:creationId xmlns:a16="http://schemas.microsoft.com/office/drawing/2014/main" id="{9E517444-D3A9-4D16-8819-0D0B2A8F605B}"/>
              </a:ext>
            </a:extLst>
          </p:cNvPr>
          <p:cNvSpPr txBox="1"/>
          <p:nvPr/>
        </p:nvSpPr>
        <p:spPr>
          <a:xfrm>
            <a:off x="7160581" y="3866965"/>
            <a:ext cx="94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Combine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4">
            <a:extLst>
              <a:ext uri="{FF2B5EF4-FFF2-40B4-BE49-F238E27FC236}">
                <a16:creationId xmlns:a16="http://schemas.microsoft.com/office/drawing/2014/main" id="{06F1BF4C-6A87-442C-9DA8-997B94685C1B}"/>
              </a:ext>
            </a:extLst>
          </p:cNvPr>
          <p:cNvSpPr/>
          <p:nvPr/>
        </p:nvSpPr>
        <p:spPr>
          <a:xfrm>
            <a:off x="6889811" y="4390746"/>
            <a:ext cx="267071" cy="653249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6">
                <a:extLst>
                  <a:ext uri="{FF2B5EF4-FFF2-40B4-BE49-F238E27FC236}">
                    <a16:creationId xmlns:a16="http://schemas.microsoft.com/office/drawing/2014/main" id="{0617EF68-3C66-404C-A370-087D2CD4FF61}"/>
                  </a:ext>
                </a:extLst>
              </p:cNvPr>
              <p:cNvSpPr txBox="1"/>
              <p:nvPr/>
            </p:nvSpPr>
            <p:spPr>
              <a:xfrm>
                <a:off x="7144305" y="4552025"/>
                <a:ext cx="208847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6">
                <a:extLst>
                  <a:ext uri="{FF2B5EF4-FFF2-40B4-BE49-F238E27FC236}">
                    <a16:creationId xmlns:a16="http://schemas.microsoft.com/office/drawing/2014/main" id="{0617EF68-3C66-404C-A370-087D2CD4F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305" y="4552025"/>
                <a:ext cx="2088471" cy="523220"/>
              </a:xfrm>
              <a:prstGeom prst="rect">
                <a:avLst/>
              </a:prstGeom>
              <a:blipFill>
                <a:blip r:embed="rId10"/>
                <a:stretch>
                  <a:fillRect t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BDD7B4A-CDCC-49C3-B398-5792C9BC2D69}"/>
              </a:ext>
            </a:extLst>
          </p:cNvPr>
          <p:cNvSpPr/>
          <p:nvPr/>
        </p:nvSpPr>
        <p:spPr>
          <a:xfrm>
            <a:off x="5885895" y="4074850"/>
            <a:ext cx="816746" cy="292964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E35D899-2B8F-4208-BD45-9CCAB01976CF}"/>
              </a:ext>
            </a:extLst>
          </p:cNvPr>
          <p:cNvSpPr/>
          <p:nvPr/>
        </p:nvSpPr>
        <p:spPr>
          <a:xfrm>
            <a:off x="5514512" y="4076330"/>
            <a:ext cx="167196" cy="292964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3F3FFAFE-99A7-4284-B4F4-52585A2D3DB9}"/>
                  </a:ext>
                </a:extLst>
              </p:cNvPr>
              <p:cNvSpPr txBox="1"/>
              <p:nvPr/>
            </p:nvSpPr>
            <p:spPr>
              <a:xfrm>
                <a:off x="4666694" y="4759912"/>
                <a:ext cx="1665071" cy="537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𝑅𝑎𝑛𝑔𝑒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3F3FFAFE-99A7-4284-B4F4-52585A2D3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694" y="4759912"/>
                <a:ext cx="1665071" cy="5373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1CB6634-5E89-4590-8735-1603739A8309}"/>
              </a:ext>
            </a:extLst>
          </p:cNvPr>
          <p:cNvSpPr/>
          <p:nvPr/>
        </p:nvSpPr>
        <p:spPr>
          <a:xfrm>
            <a:off x="5771965" y="4759911"/>
            <a:ext cx="584447" cy="292964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36D567A1-597C-4884-A1F5-A00193BB23E5}"/>
                  </a:ext>
                </a:extLst>
              </p:cNvPr>
              <p:cNvSpPr/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36D567A1-597C-4884-A1F5-A00193BB23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AA1630F-8F60-466F-878D-1FEDF648E2E4}"/>
              </a:ext>
            </a:extLst>
          </p:cNvPr>
          <p:cNvSpPr txBox="1"/>
          <p:nvPr/>
        </p:nvSpPr>
        <p:spPr>
          <a:xfrm>
            <a:off x="0" y="622917"/>
            <a:ext cx="173262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5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1" grpId="0"/>
      <p:bldP spid="32" grpId="0"/>
      <p:bldP spid="33" grpId="0" animBg="1"/>
      <p:bldP spid="35" grpId="0"/>
      <p:bldP spid="37" grpId="0" animBg="1"/>
      <p:bldP spid="40" grpId="0"/>
      <p:bldP spid="6" grpId="0" animBg="1"/>
      <p:bldP spid="41" grpId="0" animBg="1"/>
      <p:bldP spid="43" grpId="0"/>
      <p:bldP spid="45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derive some formulae for projectile motion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is projected from a point with speed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an angle of elevation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moves freely under gravity. When the particle has moved a horizontal distance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its height above the point of projection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Show that: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  <a:blipFill>
                <a:blip r:embed="rId4"/>
                <a:stretch>
                  <a:fillRect l="-145" t="-258" r="-1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47078" y="3625049"/>
                <a:ext cx="2850588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78" y="3625049"/>
                <a:ext cx="2850588" cy="586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>
            <a:cxnSpLocks/>
          </p:cNvCxnSpPr>
          <p:nvPr/>
        </p:nvCxnSpPr>
        <p:spPr>
          <a:xfrm>
            <a:off x="4953000" y="25908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5181600" y="1676400"/>
            <a:ext cx="2905432" cy="8873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V="1">
            <a:off x="5157747" y="1744648"/>
            <a:ext cx="762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38800" y="1524000"/>
            <a:ext cx="277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sp>
        <p:nvSpPr>
          <p:cNvPr id="11" name="Arc 10"/>
          <p:cNvSpPr/>
          <p:nvPr/>
        </p:nvSpPr>
        <p:spPr>
          <a:xfrm>
            <a:off x="4572000" y="2286000"/>
            <a:ext cx="914400" cy="914400"/>
          </a:xfrm>
          <a:prstGeom prst="arc">
            <a:avLst>
              <a:gd name="adj1" fmla="val 18848163"/>
              <a:gd name="adj2" fmla="val 204747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2936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2936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5181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 flipV="1">
            <a:off x="5867400" y="1752600"/>
            <a:ext cx="0" cy="8382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1600" y="2667000"/>
                <a:ext cx="6767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𝑢𝐶𝑜𝑠</m:t>
                      </m:r>
                      <m:r>
                        <a:rPr lang="el-GR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667000"/>
                <a:ext cx="67678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7400" y="2057400"/>
                <a:ext cx="6559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𝑢𝑆𝑖𝑛</m:t>
                      </m:r>
                      <m:r>
                        <a:rPr lang="el-GR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0000CC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057400"/>
                <a:ext cx="655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6944" y="4284215"/>
                <a:ext cx="44196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In this type of question you need to form equations for the height,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 terms of the time,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as well as the horizontal distance,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 terms of the time,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.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 The equations can then be combined to eliminate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4" y="4284215"/>
                <a:ext cx="4419600" cy="1600438"/>
              </a:xfrm>
              <a:prstGeom prst="rect">
                <a:avLst/>
              </a:prstGeom>
              <a:blipFill>
                <a:blip r:embed="rId9"/>
                <a:stretch>
                  <a:fillRect l="-414" t="-763" r="-1517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572000" y="3048000"/>
            <a:ext cx="4430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Finding the height in terms of t</a:t>
            </a:r>
            <a:endParaRPr lang="en-GB" sz="12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Resolving vertically (upwards as positive)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Use g to represent acceleration and y to represent the height above the point of projection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24400" y="3886200"/>
                <a:ext cx="6502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886200"/>
                <a:ext cx="650243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10200" y="3886200"/>
                <a:ext cx="10199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𝑢𝑠𝑖𝑛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886200"/>
                <a:ext cx="101995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77000" y="3886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886200"/>
                <a:ext cx="587661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86600" y="3886200"/>
                <a:ext cx="8112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886200"/>
                <a:ext cx="811248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924800" y="38862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886200"/>
                <a:ext cx="608949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24400" y="4343400"/>
                <a:ext cx="133453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343400"/>
                <a:ext cx="1334533" cy="49564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24400" y="4953000"/>
                <a:ext cx="244560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=(</m:t>
                      </m:r>
                      <m:r>
                        <a:rPr lang="en-GB" sz="1400" b="0" i="1" smtClean="0">
                          <a:latin typeface="Cambria Math"/>
                        </a:rPr>
                        <m:t>𝑢𝑠𝑖𝑛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)(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(−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953000"/>
                <a:ext cx="2445606" cy="49564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24400" y="5638800"/>
                <a:ext cx="171668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638800"/>
                <a:ext cx="1716688" cy="495649"/>
              </a:xfrm>
              <a:prstGeom prst="rect">
                <a:avLst/>
              </a:prstGeom>
              <a:blipFill rotWithShape="1"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934200" y="4648200"/>
            <a:ext cx="533400" cy="609600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934200" y="5334000"/>
            <a:ext cx="533400" cy="609600"/>
          </a:xfrm>
          <a:prstGeom prst="arc">
            <a:avLst>
              <a:gd name="adj1" fmla="val 16200000"/>
              <a:gd name="adj2" fmla="val 55321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515687" y="4674833"/>
            <a:ext cx="1299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from SUVAT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91400" y="5486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‘Tidy up’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46955" y="6177378"/>
            <a:ext cx="33528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now have an expression for the height in terms of u, t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13678" y="5893293"/>
                <a:ext cx="171668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𝑢𝑡𝑠𝑖𝑛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78" y="5893293"/>
                <a:ext cx="1716688" cy="495649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タイトル 1">
            <a:extLst>
              <a:ext uri="{FF2B5EF4-FFF2-40B4-BE49-F238E27FC236}">
                <a16:creationId xmlns:a16="http://schemas.microsoft.com/office/drawing/2014/main" id="{2F2A2FC6-54EB-4DBF-B21D-462D66F3D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コンテンツ プレースホルダー 2">
            <a:extLst>
              <a:ext uri="{FF2B5EF4-FFF2-40B4-BE49-F238E27FC236}">
                <a16:creationId xmlns:a16="http://schemas.microsoft.com/office/drawing/2014/main" id="{D0EF773C-3898-4CF4-890F-808AD621C50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3F679FA-CFC3-4A47-A850-EB392B11D751}"/>
                  </a:ext>
                </a:extLst>
              </p:cNvPr>
              <p:cNvSpPr txBox="1"/>
              <p:nvPr/>
            </p:nvSpPr>
            <p:spPr>
              <a:xfrm>
                <a:off x="7891215" y="3263687"/>
                <a:ext cx="380681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3F679FA-CFC3-4A47-A850-EB392B11D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215" y="3263687"/>
                <a:ext cx="380681" cy="184666"/>
              </a:xfrm>
              <a:prstGeom prst="rect">
                <a:avLst/>
              </a:prstGeom>
              <a:blipFill>
                <a:blip r:embed="rId19"/>
                <a:stretch>
                  <a:fillRect l="-14286" t="-3226" r="-14286" b="-35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7388E9A1-7FB5-4C75-A986-C0AC314B9E46}"/>
                  </a:ext>
                </a:extLst>
              </p:cNvPr>
              <p:cNvSpPr/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7388E9A1-7FB5-4C75-A986-C0AC314B9E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694F0F9-9269-4A3F-A9B4-404A1DFC7AAE}"/>
              </a:ext>
            </a:extLst>
          </p:cNvPr>
          <p:cNvSpPr txBox="1"/>
          <p:nvPr/>
        </p:nvSpPr>
        <p:spPr>
          <a:xfrm>
            <a:off x="0" y="0"/>
            <a:ext cx="165124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D977ACC4-F35A-4BF7-85A2-EF3CD3C6F8E1}"/>
                  </a:ext>
                </a:extLst>
              </p:cNvPr>
              <p:cNvSpPr/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D977ACC4-F35A-4BF7-85A2-EF3CD3C6F8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28B5F91-5D18-4F8B-B150-E40D61725488}"/>
              </a:ext>
            </a:extLst>
          </p:cNvPr>
          <p:cNvSpPr txBox="1"/>
          <p:nvPr/>
        </p:nvSpPr>
        <p:spPr>
          <a:xfrm>
            <a:off x="0" y="622917"/>
            <a:ext cx="173262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232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10" grpId="0"/>
      <p:bldP spid="11" grpId="0" animBg="1"/>
      <p:bldP spid="12" grpId="0"/>
      <p:bldP spid="23" grpId="0"/>
      <p:bldP spid="24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 animBg="1"/>
      <p:bldP spid="40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Arrow Connector 27"/>
          <p:cNvCxnSpPr/>
          <p:nvPr/>
        </p:nvCxnSpPr>
        <p:spPr>
          <a:xfrm flipV="1">
            <a:off x="5157747" y="1744648"/>
            <a:ext cx="762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derive some formulae for projectile motion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is projected from a point with speed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an angle of elevation </a:t>
                </a:r>
                <a14:m>
                  <m:oMath xmlns:m="http://schemas.openxmlformats.org/officeDocument/2006/math"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moves freely under gravity. When the particle has moved a horizontal distance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its height above the point of projection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Show that: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  <a:blipFill>
                <a:blip r:embed="rId4"/>
                <a:stretch>
                  <a:fillRect l="-145" t="-258" r="-1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953000" y="25908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5181600" y="1676400"/>
            <a:ext cx="2905432" cy="8873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638800" y="15240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sp>
        <p:nvSpPr>
          <p:cNvPr id="11" name="Arc 10"/>
          <p:cNvSpPr/>
          <p:nvPr/>
        </p:nvSpPr>
        <p:spPr>
          <a:xfrm>
            <a:off x="4572000" y="2286000"/>
            <a:ext cx="914400" cy="914400"/>
          </a:xfrm>
          <a:prstGeom prst="arc">
            <a:avLst>
              <a:gd name="adj1" fmla="val 18848163"/>
              <a:gd name="adj2" fmla="val 204747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438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438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5181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867400" y="1752600"/>
            <a:ext cx="0" cy="8382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1600" y="2667000"/>
                <a:ext cx="7333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𝑢𝐶𝑜𝑠</m:t>
                      </m:r>
                      <m:r>
                        <a:rPr lang="el-GR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667000"/>
                <a:ext cx="73334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7400" y="2057400"/>
                <a:ext cx="6996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𝑢𝑆𝑖𝑛</m:t>
                      </m:r>
                      <m:r>
                        <a:rPr lang="el-GR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0000CC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057400"/>
                <a:ext cx="69967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495800" y="3048000"/>
            <a:ext cx="4430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the horizontal distance in terms of 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19600" y="3505200"/>
                <a:ext cx="40553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𝑡𝑖𝑚𝑒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05200"/>
                <a:ext cx="4055341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943600" y="3962400"/>
                <a:ext cx="13069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𝑢𝑐𝑜𝑠</m:t>
                      </m:r>
                      <m:r>
                        <a:rPr lang="el-GR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962400"/>
                <a:ext cx="130696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943600" y="4419600"/>
                <a:ext cx="10945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𝑢𝑡𝑐𝑜𝑠</m:t>
                      </m:r>
                      <m:r>
                        <a:rPr lang="el-GR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419600"/>
                <a:ext cx="109459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162800" y="3886200"/>
            <a:ext cx="1834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(remember x is to be used to represent the horizontal distance)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47783" y="6004750"/>
                <a:ext cx="10945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𝑢𝑡𝑐𝑜𝑠</m:t>
                      </m:r>
                      <m:r>
                        <a:rPr lang="el-GR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7783" y="6004750"/>
                <a:ext cx="109459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CF78496A-ACEC-4198-B5F7-0972F7A7F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コンテンツ プレースホルダー 2">
            <a:extLst>
              <a:ext uri="{FF2B5EF4-FFF2-40B4-BE49-F238E27FC236}">
                <a16:creationId xmlns:a16="http://schemas.microsoft.com/office/drawing/2014/main" id="{A372E6C0-849F-4D12-A587-8B041A1045E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8">
                <a:extLst>
                  <a:ext uri="{FF2B5EF4-FFF2-40B4-BE49-F238E27FC236}">
                    <a16:creationId xmlns:a16="http://schemas.microsoft.com/office/drawing/2014/main" id="{741CD07B-EFCF-44A4-AF76-F98108382F04}"/>
                  </a:ext>
                </a:extLst>
              </p:cNvPr>
              <p:cNvSpPr txBox="1"/>
              <p:nvPr/>
            </p:nvSpPr>
            <p:spPr>
              <a:xfrm>
                <a:off x="847078" y="3625049"/>
                <a:ext cx="2850588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8">
                <a:extLst>
                  <a:ext uri="{FF2B5EF4-FFF2-40B4-BE49-F238E27FC236}">
                    <a16:creationId xmlns:a16="http://schemas.microsoft.com/office/drawing/2014/main" id="{741CD07B-EFCF-44A4-AF76-F98108382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78" y="3625049"/>
                <a:ext cx="2850588" cy="586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1">
                <a:extLst>
                  <a:ext uri="{FF2B5EF4-FFF2-40B4-BE49-F238E27FC236}">
                    <a16:creationId xmlns:a16="http://schemas.microsoft.com/office/drawing/2014/main" id="{8CFEFD6E-9D01-4808-894F-DCB8B70EFBB4}"/>
                  </a:ext>
                </a:extLst>
              </p:cNvPr>
              <p:cNvSpPr txBox="1"/>
              <p:nvPr/>
            </p:nvSpPr>
            <p:spPr>
              <a:xfrm>
                <a:off x="86944" y="4284215"/>
                <a:ext cx="44196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In this type of question you need to form equations for the height,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 terms of the time,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as well as the horizontal distance,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 terms of the time,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.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 The equations can then be combined to eliminate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21">
                <a:extLst>
                  <a:ext uri="{FF2B5EF4-FFF2-40B4-BE49-F238E27FC236}">
                    <a16:creationId xmlns:a16="http://schemas.microsoft.com/office/drawing/2014/main" id="{8CFEFD6E-9D01-4808-894F-DCB8B70EF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4" y="4284215"/>
                <a:ext cx="4419600" cy="1600438"/>
              </a:xfrm>
              <a:prstGeom prst="rect">
                <a:avLst/>
              </a:prstGeom>
              <a:blipFill>
                <a:blip r:embed="rId13"/>
                <a:stretch>
                  <a:fillRect l="-414" t="-763" r="-1517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0A7D9CEC-7B0D-4F6A-8C8B-D53FEF0B567C}"/>
                  </a:ext>
                </a:extLst>
              </p:cNvPr>
              <p:cNvSpPr txBox="1"/>
              <p:nvPr/>
            </p:nvSpPr>
            <p:spPr>
              <a:xfrm>
                <a:off x="313678" y="5893293"/>
                <a:ext cx="171668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𝑢𝑡𝑠𝑖𝑛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0A7D9CEC-7B0D-4F6A-8C8B-D53FEF0B5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78" y="5893293"/>
                <a:ext cx="1716688" cy="495649"/>
              </a:xfrm>
              <a:prstGeom prst="rect">
                <a:avLst/>
              </a:prstGeom>
              <a:blipFill>
                <a:blip r:embed="rId1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555F41BB-188D-46BD-BB6F-B58BDB83C1E4}"/>
                  </a:ext>
                </a:extLst>
              </p:cNvPr>
              <p:cNvSpPr/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555F41BB-188D-46BD-BB6F-B58BDB83C1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9421ACE-AA30-4AA0-BF96-FFFED57A6BD3}"/>
              </a:ext>
            </a:extLst>
          </p:cNvPr>
          <p:cNvSpPr txBox="1"/>
          <p:nvPr/>
        </p:nvSpPr>
        <p:spPr>
          <a:xfrm>
            <a:off x="0" y="0"/>
            <a:ext cx="165124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FD489979-62DC-4802-A4B7-0D3B04AB0DA8}"/>
                  </a:ext>
                </a:extLst>
              </p:cNvPr>
              <p:cNvSpPr/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FD489979-62DC-4802-A4B7-0D3B04AB0D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1CDDBEE-4D9B-423D-B7D9-A7374A81F40E}"/>
              </a:ext>
            </a:extLst>
          </p:cNvPr>
          <p:cNvSpPr txBox="1"/>
          <p:nvPr/>
        </p:nvSpPr>
        <p:spPr>
          <a:xfrm>
            <a:off x="0" y="622917"/>
            <a:ext cx="173262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06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1" grpId="0"/>
      <p:bldP spid="42" grpId="0"/>
      <p:bldP spid="44" grpId="0"/>
      <p:bldP spid="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derive some formulae for projectile motion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A particle is projected from a point with speed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an angle of elevation </a:t>
                </a:r>
                <a14:m>
                  <m:oMath xmlns:m="http://schemas.openxmlformats.org/officeDocument/2006/math">
                    <m:r>
                      <a:rPr lang="el-GR" sz="1400" i="1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and moves freely under gravity. When the particle has moved a horizontal distance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its height above the point of projection is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Show that: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191000" cy="4724400"/>
              </a:xfrm>
              <a:blipFill>
                <a:blip r:embed="rId4"/>
                <a:stretch>
                  <a:fillRect l="-145" t="-258" r="-1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0" y="4284216"/>
                <a:ext cx="44196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Now we have equations for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.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The final answer we want has no ‘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’ terms, so this is an indication that you have to eliminate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 from the equations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itchFamily="66" charset="0"/>
                  <a:sym typeface="Wingdings" pitchFamily="2" charset="2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The final answer is written as ‘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𝑦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 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‘, so it looks like we should rearrange the ‘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’ equation and substitute it into the ‘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’ equation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84216"/>
                <a:ext cx="4419600" cy="2031325"/>
              </a:xfrm>
              <a:prstGeom prst="rect">
                <a:avLst/>
              </a:prstGeom>
              <a:blipFill>
                <a:blip r:embed="rId5"/>
                <a:stretch>
                  <a:fillRect t="-601" r="-414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70863" y="1679812"/>
                <a:ext cx="171668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𝑢𝑡𝑠𝑖𝑛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63" y="1679812"/>
                <a:ext cx="1716688" cy="49564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856863" y="1756012"/>
                <a:ext cx="11186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𝑢𝑡𝑐𝑜𝑠</m:t>
                      </m:r>
                      <m:r>
                        <a:rPr lang="el-GR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863" y="1756012"/>
                <a:ext cx="111864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28263" y="2137012"/>
                <a:ext cx="997324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𝑢𝑐𝑜𝑠</m:t>
                          </m:r>
                          <m:r>
                            <a:rPr lang="el-GR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263" y="2137012"/>
                <a:ext cx="997324" cy="461345"/>
              </a:xfrm>
              <a:prstGeom prst="rect">
                <a:avLst/>
              </a:prstGeom>
              <a:blipFill rotWithShape="1">
                <a:blip r:embed="rId8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52263" y="1908412"/>
            <a:ext cx="87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ucos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7695063" y="1908412"/>
            <a:ext cx="457200" cy="4572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70863" y="2899012"/>
                <a:ext cx="171668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𝑢𝑡𝑠𝑖𝑛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63" y="2899012"/>
                <a:ext cx="1716688" cy="49564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70863" y="3432412"/>
                <a:ext cx="1726370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𝑢𝑐𝑜𝑠</m:t>
                              </m:r>
                              <m:r>
                                <a:rPr lang="el-GR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63" y="3432412"/>
                <a:ext cx="1726370" cy="461345"/>
              </a:xfrm>
              <a:prstGeom prst="rect">
                <a:avLst/>
              </a:prstGeom>
              <a:blipFill rotWithShape="1">
                <a:blip r:embed="rId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16472" y="3391469"/>
                <a:ext cx="1392882" cy="503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𝑢𝑐𝑜𝑠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472" y="3391469"/>
                <a:ext cx="1392882" cy="503856"/>
              </a:xfrm>
              <a:prstGeom prst="rect">
                <a:avLst/>
              </a:prstGeom>
              <a:blipFill rotWithShape="1">
                <a:blip r:embed="rId10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6676008" y="2139518"/>
            <a:ext cx="896644" cy="488272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104263" y="3051412"/>
            <a:ext cx="152400" cy="22860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180463" y="3432412"/>
            <a:ext cx="609600" cy="45720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976518" y="3051412"/>
            <a:ext cx="194545" cy="22860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649872" y="3391469"/>
            <a:ext cx="762000" cy="533400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314063" y="3203812"/>
            <a:ext cx="457200" cy="5334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695063" y="3127612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t with the expression above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570863" y="4194412"/>
                <a:ext cx="1110304" cy="498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𝑢𝑥𝑠𝑖𝑛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𝑢𝑐𝑜𝑠</m:t>
                          </m:r>
                          <m:r>
                            <a:rPr lang="el-GR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63" y="4194412"/>
                <a:ext cx="1110304" cy="498983"/>
              </a:xfrm>
              <a:prstGeom prst="rect">
                <a:avLst/>
              </a:prstGeom>
              <a:blipFill rotWithShape="1"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69424" y="4172803"/>
                <a:ext cx="1607491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𝑐𝑜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424" y="4172803"/>
                <a:ext cx="1607491" cy="58067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70863" y="5108812"/>
                <a:ext cx="10381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63" y="5108812"/>
                <a:ext cx="1038169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05650" y="4964371"/>
                <a:ext cx="1517082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𝑐𝑜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650" y="4964371"/>
                <a:ext cx="1517082" cy="58067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559490" y="5766179"/>
                <a:ext cx="10381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490" y="5766179"/>
                <a:ext cx="1038169" cy="307777"/>
              </a:xfrm>
              <a:prstGeom prst="rect">
                <a:avLst/>
              </a:prstGeom>
              <a:blipFill rotWithShape="1">
                <a:blip r:embed="rId1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48868" y="5635386"/>
                <a:ext cx="1220078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868" y="5635386"/>
                <a:ext cx="1220078" cy="52456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7314063" y="3737212"/>
            <a:ext cx="457200" cy="762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695063" y="3737212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the first set of terms, square the bracket</a:t>
            </a:r>
          </a:p>
        </p:txBody>
      </p:sp>
      <p:sp>
        <p:nvSpPr>
          <p:cNvPr id="54" name="Arc 53"/>
          <p:cNvSpPr/>
          <p:nvPr/>
        </p:nvSpPr>
        <p:spPr>
          <a:xfrm>
            <a:off x="6933063" y="4499212"/>
            <a:ext cx="457200" cy="8382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933063" y="5337412"/>
            <a:ext cx="457200" cy="6096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390263" y="449921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Cancel u’s on the first term.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Sin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= Tan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91400" y="4900683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 except for Cos on the second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14063" y="5489812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1/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= sec</a:t>
            </a:r>
          </a:p>
        </p:txBody>
      </p:sp>
      <p:sp>
        <p:nvSpPr>
          <p:cNvPr id="59" name="Arc 58"/>
          <p:cNvSpPr/>
          <p:nvPr/>
        </p:nvSpPr>
        <p:spPr>
          <a:xfrm>
            <a:off x="6933063" y="5947012"/>
            <a:ext cx="457200" cy="6096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19164" y="447583"/>
                <a:ext cx="16771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164" y="447583"/>
                <a:ext cx="1677189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964908" y="793326"/>
                <a:ext cx="17002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+1≡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908" y="793326"/>
                <a:ext cx="1700209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8383137" y="604533"/>
            <a:ext cx="433317" cy="355978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8188657" y="141646"/>
            <a:ext cx="955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Divide by cos</a:t>
            </a:r>
            <a:r>
              <a:rPr lang="en-GB" sz="1200" baseline="30000" dirty="0">
                <a:solidFill>
                  <a:srgbClr val="0000CC"/>
                </a:solidFill>
                <a:latin typeface="Comic Sans MS" pitchFamily="66" charset="0"/>
              </a:rPr>
              <a:t>2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θ</a:t>
            </a:r>
            <a:endParaRPr lang="en-GB" sz="12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052480" y="792189"/>
            <a:ext cx="1545610" cy="291152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085764" y="5800299"/>
            <a:ext cx="501468" cy="227639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61764" y="6328012"/>
                <a:ext cx="10381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764" y="6328012"/>
                <a:ext cx="1038169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451142" y="6197219"/>
                <a:ext cx="16920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+1)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142" y="6197219"/>
                <a:ext cx="1692066" cy="52456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7384574" y="5928815"/>
            <a:ext cx="1622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trig identity above to replace sec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101686" y="6373504"/>
            <a:ext cx="954207" cy="277504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049671" y="4531057"/>
            <a:ext cx="109182" cy="122829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011003" y="4274025"/>
            <a:ext cx="109182" cy="122829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タイトル 1">
            <a:extLst>
              <a:ext uri="{FF2B5EF4-FFF2-40B4-BE49-F238E27FC236}">
                <a16:creationId xmlns:a16="http://schemas.microsoft.com/office/drawing/2014/main" id="{1BE87A64-0C6F-4BF8-AFA0-10A61C484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0" name="コンテンツ プレースホルダー 2">
            <a:extLst>
              <a:ext uri="{FF2B5EF4-FFF2-40B4-BE49-F238E27FC236}">
                <a16:creationId xmlns:a16="http://schemas.microsoft.com/office/drawing/2014/main" id="{B308F240-8840-4E3F-8BB2-994F94FFCBD8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8">
                <a:extLst>
                  <a:ext uri="{FF2B5EF4-FFF2-40B4-BE49-F238E27FC236}">
                    <a16:creationId xmlns:a16="http://schemas.microsoft.com/office/drawing/2014/main" id="{A93D2DC8-E595-4FAB-8095-00A25BA3F739}"/>
                  </a:ext>
                </a:extLst>
              </p:cNvPr>
              <p:cNvSpPr txBox="1"/>
              <p:nvPr/>
            </p:nvSpPr>
            <p:spPr>
              <a:xfrm>
                <a:off x="847078" y="3625049"/>
                <a:ext cx="2850588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8">
                <a:extLst>
                  <a:ext uri="{FF2B5EF4-FFF2-40B4-BE49-F238E27FC236}">
                    <a16:creationId xmlns:a16="http://schemas.microsoft.com/office/drawing/2014/main" id="{A93D2DC8-E595-4FAB-8095-00A25BA3F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78" y="3625049"/>
                <a:ext cx="2850588" cy="5864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C2545B15-C7FB-4B3A-B869-E721649ABD94}"/>
                  </a:ext>
                </a:extLst>
              </p:cNvPr>
              <p:cNvSpPr/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C2545B15-C7FB-4B3A-B869-E721649ABD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C84C6E1-F4A6-4796-AC48-896E594A41E3}"/>
              </a:ext>
            </a:extLst>
          </p:cNvPr>
          <p:cNvSpPr txBox="1"/>
          <p:nvPr/>
        </p:nvSpPr>
        <p:spPr>
          <a:xfrm>
            <a:off x="0" y="0"/>
            <a:ext cx="165124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A0DF638A-0A8B-4715-8F5C-FBBD18DB69EC}"/>
                  </a:ext>
                </a:extLst>
              </p:cNvPr>
              <p:cNvSpPr/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A0DF638A-0A8B-4715-8F5C-FBBD18DB69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36AF78A-F9AC-4187-AE87-439E49AC3178}"/>
              </a:ext>
            </a:extLst>
          </p:cNvPr>
          <p:cNvSpPr txBox="1"/>
          <p:nvPr/>
        </p:nvSpPr>
        <p:spPr>
          <a:xfrm>
            <a:off x="0" y="622917"/>
            <a:ext cx="173262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402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  <p:bldP spid="27" grpId="0"/>
      <p:bldP spid="5" grpId="0"/>
      <p:bldP spid="15" grpId="0" animBg="1"/>
      <p:bldP spid="28" grpId="0"/>
      <p:bldP spid="29" grpId="0"/>
      <p:bldP spid="30" grpId="0"/>
      <p:bldP spid="16" grpId="0" animBg="1"/>
      <p:bldP spid="16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/>
      <p:bldP spid="38" grpId="0"/>
      <p:bldP spid="39" grpId="0"/>
      <p:bldP spid="47" grpId="0"/>
      <p:bldP spid="48" grpId="0"/>
      <p:bldP spid="49" grpId="0"/>
      <p:bldP spid="50" grpId="0"/>
      <p:bldP spid="52" grpId="0" animBg="1"/>
      <p:bldP spid="53" grpId="0"/>
      <p:bldP spid="54" grpId="0" animBg="1"/>
      <p:bldP spid="55" grpId="0" animBg="1"/>
      <p:bldP spid="58" grpId="0"/>
      <p:bldP spid="59" grpId="0" animBg="1"/>
      <p:bldP spid="17" grpId="0"/>
      <p:bldP spid="60" grpId="0"/>
      <p:bldP spid="61" grpId="0" animBg="1"/>
      <p:bldP spid="18" grpId="0"/>
      <p:bldP spid="62" grpId="0" animBg="1"/>
      <p:bldP spid="62" grpId="1" animBg="1"/>
      <p:bldP spid="63" grpId="0" animBg="1"/>
      <p:bldP spid="63" grpId="1" animBg="1"/>
      <p:bldP spid="64" grpId="0"/>
      <p:bldP spid="65" grpId="0"/>
      <p:bldP spid="66" grpId="0"/>
      <p:bldP spid="67" grpId="0" animBg="1"/>
      <p:bldP spid="6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derive some formulae for projectile motion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is projected from a point A on a horizontal plane, with initial speed 28ms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an angle of elevation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. The particle passes through a point B, which is 8m above the plane and a horizontal distance of 32m from 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 the two possible values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giving your answers to the nearest degree.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(Use the formula we have just calculated)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937180" y="4488170"/>
                <a:ext cx="2850588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80" y="4488170"/>
                <a:ext cx="2850588" cy="586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572000" y="1524000"/>
                <a:ext cx="251523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4000"/>
                <a:ext cx="2515239" cy="5245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572000" y="2133600"/>
                <a:ext cx="2975366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8=32</m:t>
                      </m:r>
                      <m:r>
                        <a:rPr lang="en-GB" sz="1400" b="0" i="1" smtClean="0">
                          <a:latin typeface="Cambria Math"/>
                        </a:rPr>
                        <m:t>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9.8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(32)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(28)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33600"/>
                <a:ext cx="2975366" cy="5627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572000" y="2895600"/>
                <a:ext cx="25163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8=32</m:t>
                      </m:r>
                      <m:r>
                        <a:rPr lang="en-GB" sz="1400" b="0" i="1" smtClean="0">
                          <a:latin typeface="Cambria Math"/>
                        </a:rPr>
                        <m:t>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−6.4(1+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95600"/>
                <a:ext cx="2516395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572000" y="3352800"/>
                <a:ext cx="25789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8=32</m:t>
                      </m:r>
                      <m:r>
                        <a:rPr lang="en-GB" sz="1400" b="0" i="1" smtClean="0">
                          <a:latin typeface="Cambria Math"/>
                        </a:rPr>
                        <m:t>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−6.4+6.4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2578911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24400" y="3810000"/>
                <a:ext cx="27039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6.4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+32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−14.4=0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810000"/>
                <a:ext cx="270394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7391400" y="1828800"/>
            <a:ext cx="457200" cy="6096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737143" y="1905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we know</a:t>
            </a:r>
          </a:p>
        </p:txBody>
      </p:sp>
      <p:sp>
        <p:nvSpPr>
          <p:cNvPr id="77" name="Arc 76"/>
          <p:cNvSpPr/>
          <p:nvPr/>
        </p:nvSpPr>
        <p:spPr>
          <a:xfrm>
            <a:off x="7391400" y="2438400"/>
            <a:ext cx="457200" cy="6096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7467600" y="3048000"/>
            <a:ext cx="381000" cy="4572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467600" y="3505200"/>
            <a:ext cx="381000" cy="4572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7772400" y="2514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large fraction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791734" y="3048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772400" y="3505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to a quadratic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257800" y="47244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=6.4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724400"/>
                <a:ext cx="798552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248400" y="4724400"/>
                <a:ext cx="7580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=32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724400"/>
                <a:ext cx="7580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7162800" y="4724400"/>
                <a:ext cx="10179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=−14.4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724400"/>
                <a:ext cx="101790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/>
          <p:cNvSpPr txBox="1"/>
          <p:nvPr/>
        </p:nvSpPr>
        <p:spPr>
          <a:xfrm>
            <a:off x="5257800" y="4191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solve this like a quadratic by using the quadratic formula</a:t>
            </a: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3B82FDA7-9971-4754-8EFB-E4C01DAAD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B7BBFF6A-69FB-4A56-A893-B63755E1AB6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0">
                <a:extLst>
                  <a:ext uri="{FF2B5EF4-FFF2-40B4-BE49-F238E27FC236}">
                    <a16:creationId xmlns:a16="http://schemas.microsoft.com/office/drawing/2014/main" id="{46E074F8-6AAD-4E53-BCA5-FC8F903A2F57}"/>
                  </a:ext>
                </a:extLst>
              </p:cNvPr>
              <p:cNvSpPr txBox="1"/>
              <p:nvPr/>
            </p:nvSpPr>
            <p:spPr>
              <a:xfrm>
                <a:off x="6628760" y="0"/>
                <a:ext cx="2515240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50">
                <a:extLst>
                  <a:ext uri="{FF2B5EF4-FFF2-40B4-BE49-F238E27FC236}">
                    <a16:creationId xmlns:a16="http://schemas.microsoft.com/office/drawing/2014/main" id="{46E074F8-6AAD-4E53-BCA5-FC8F903A2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760" y="0"/>
                <a:ext cx="2515240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A4EB92B4-A4E1-4021-9F23-5EEB39C5ADBD}"/>
                  </a:ext>
                </a:extLst>
              </p:cNvPr>
              <p:cNvSpPr/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A4EB92B4-A4E1-4021-9F23-5EEB39C5AD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62F3B7C-647A-40A5-AD1F-7FC4288D1521}"/>
              </a:ext>
            </a:extLst>
          </p:cNvPr>
          <p:cNvSpPr txBox="1"/>
          <p:nvPr/>
        </p:nvSpPr>
        <p:spPr>
          <a:xfrm>
            <a:off x="0" y="0"/>
            <a:ext cx="165124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78E85936-981B-4BE2-B009-F9102FF53F85}"/>
                  </a:ext>
                </a:extLst>
              </p:cNvPr>
              <p:cNvSpPr/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78E85936-981B-4BE2-B009-F9102FF53F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449E84B-C7F8-48C1-8982-0CDE34CCD9A4}"/>
              </a:ext>
            </a:extLst>
          </p:cNvPr>
          <p:cNvSpPr txBox="1"/>
          <p:nvPr/>
        </p:nvSpPr>
        <p:spPr>
          <a:xfrm>
            <a:off x="0" y="622917"/>
            <a:ext cx="173262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77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69" grpId="0"/>
      <p:bldP spid="70" grpId="0"/>
      <p:bldP spid="72" grpId="0"/>
      <p:bldP spid="73" grpId="0"/>
      <p:bldP spid="74" grpId="0"/>
      <p:bldP spid="75" grpId="0" animBg="1"/>
      <p:bldP spid="76" grpId="0"/>
      <p:bldP spid="77" grpId="0" animBg="1"/>
      <p:bldP spid="78" grpId="0" animBg="1"/>
      <p:bldP spid="79" grpId="0" animBg="1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derive some formulae for projectile motion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is projected from a point A on a horizontal plane, with initial speed 28ms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an angle of elevation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. The particle passes through a point B, which is 8m above the plane and a horizontal distance of 32m from 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 the two possible values of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giving your answers to the nearest degree.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(Use the formula we have just calculated)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257800" y="19050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=6.4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905000"/>
                <a:ext cx="79855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248400" y="1905000"/>
                <a:ext cx="7580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=32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1905000"/>
                <a:ext cx="75809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7162800" y="1905000"/>
                <a:ext cx="10179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=−14.4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905000"/>
                <a:ext cx="1017907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724400" y="2438400"/>
                <a:ext cx="1822422" cy="487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𝑡𝑎𝑛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438400"/>
                <a:ext cx="1822422" cy="48750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1524000"/>
                <a:ext cx="27039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6.4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+32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−14.4=0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524000"/>
                <a:ext cx="270394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24400" y="2971800"/>
                <a:ext cx="2930609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𝑡𝑎𝑛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−32±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32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−(4×6.4×−14.4)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2(6.4)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971800"/>
                <a:ext cx="2930609" cy="525400"/>
              </a:xfrm>
              <a:prstGeom prst="rect">
                <a:avLst/>
              </a:prstGeom>
              <a:blipFill rotWithShape="1">
                <a:blip r:embed="rId10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24400" y="3581400"/>
                <a:ext cx="9479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𝑡𝑎𝑛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=0.5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81400"/>
                <a:ext cx="947952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96000" y="3581400"/>
                <a:ext cx="9479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𝑡𝑎𝑛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=4.5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581400"/>
                <a:ext cx="94795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15000" y="3581400"/>
                <a:ext cx="3788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581400"/>
                <a:ext cx="37882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24400" y="3962400"/>
                <a:ext cx="7395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=27°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962400"/>
                <a:ext cx="73956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96000" y="3962400"/>
                <a:ext cx="7395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=77°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62400"/>
                <a:ext cx="739561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15000" y="3962400"/>
                <a:ext cx="3788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962400"/>
                <a:ext cx="378822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724400" y="4343400"/>
            <a:ext cx="3167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There will be two possibilities here:</a:t>
            </a:r>
          </a:p>
        </p:txBody>
      </p:sp>
      <p:sp>
        <p:nvSpPr>
          <p:cNvPr id="33" name="Arc 32"/>
          <p:cNvSpPr/>
          <p:nvPr/>
        </p:nvSpPr>
        <p:spPr>
          <a:xfrm>
            <a:off x="7543800" y="2743200"/>
            <a:ext cx="381000" cy="5334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82803" y="2895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5" name="Arc 34"/>
          <p:cNvSpPr/>
          <p:nvPr/>
        </p:nvSpPr>
        <p:spPr>
          <a:xfrm>
            <a:off x="7543800" y="3276600"/>
            <a:ext cx="381000" cy="4572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543800" y="37338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924800" y="3276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each possibility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8486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inverse Tan (and round answers)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4953000" y="63246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29200" y="63246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1" name="Freeform 40"/>
          <p:cNvSpPr/>
          <p:nvPr/>
        </p:nvSpPr>
        <p:spPr>
          <a:xfrm>
            <a:off x="5181600" y="5791200"/>
            <a:ext cx="2905432" cy="5063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5181600" y="4876800"/>
            <a:ext cx="1696872" cy="14207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716973" y="550573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6594143" y="5701352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13173" y="5427216"/>
            <a:ext cx="34290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a projectile passes through point B, there are two possible angles it could have been launched through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D24BBBA1-1D94-491F-9B0A-F250488A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18799459-713B-47C3-893E-A6749BF2062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50">
                <a:extLst>
                  <a:ext uri="{FF2B5EF4-FFF2-40B4-BE49-F238E27FC236}">
                    <a16:creationId xmlns:a16="http://schemas.microsoft.com/office/drawing/2014/main" id="{F1CC6720-F1C5-4E3E-9FB8-21E7A34B0F3D}"/>
                  </a:ext>
                </a:extLst>
              </p:cNvPr>
              <p:cNvSpPr txBox="1"/>
              <p:nvPr/>
            </p:nvSpPr>
            <p:spPr>
              <a:xfrm>
                <a:off x="937180" y="4488170"/>
                <a:ext cx="2850588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𝑥𝑡𝑎𝑛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(1+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50">
                <a:extLst>
                  <a:ext uri="{FF2B5EF4-FFF2-40B4-BE49-F238E27FC236}">
                    <a16:creationId xmlns:a16="http://schemas.microsoft.com/office/drawing/2014/main" id="{F1CC6720-F1C5-4E3E-9FB8-21E7A34B0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80" y="4488170"/>
                <a:ext cx="2850588" cy="586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C25D276D-92BA-42EB-B623-238926764175}"/>
                  </a:ext>
                </a:extLst>
              </p:cNvPr>
              <p:cNvSpPr/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𝑈𝑠𝑖𝑛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C25D276D-92BA-42EB-B623-2389267641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983" y="0"/>
                <a:ext cx="1141658" cy="53668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86D150F-B309-4D3E-847B-85300F608310}"/>
              </a:ext>
            </a:extLst>
          </p:cNvPr>
          <p:cNvSpPr txBox="1"/>
          <p:nvPr/>
        </p:nvSpPr>
        <p:spPr>
          <a:xfrm>
            <a:off x="0" y="0"/>
            <a:ext cx="1651247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Time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81E729BC-D416-4E08-BCF0-39F874B1E508}"/>
                  </a:ext>
                </a:extLst>
              </p:cNvPr>
              <p:cNvSpPr/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81E729BC-D416-4E08-BCF0-39F874B1E5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239" y="596284"/>
                <a:ext cx="1215147" cy="58144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6592688-9E19-4298-AF03-847AC4214DBD}"/>
              </a:ext>
            </a:extLst>
          </p:cNvPr>
          <p:cNvSpPr txBox="1"/>
          <p:nvPr/>
        </p:nvSpPr>
        <p:spPr>
          <a:xfrm>
            <a:off x="0" y="622917"/>
            <a:ext cx="173262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 of flight on a horizontal plane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373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5" grpId="0"/>
      <p:bldP spid="33" grpId="0" animBg="1"/>
      <p:bldP spid="34" grpId="0"/>
      <p:bldP spid="35" grpId="0" animBg="1"/>
      <p:bldP spid="36" grpId="0" animBg="1"/>
      <p:bldP spid="37" grpId="0"/>
      <p:bldP spid="38" grpId="0"/>
      <p:bldP spid="6" grpId="0"/>
      <p:bldP spid="41" grpId="0" animBg="1"/>
      <p:bldP spid="42" grpId="0" animBg="1"/>
      <p:bldP spid="43" grpId="0"/>
      <p:bldP spid="7" grpId="0" animBg="1"/>
      <p:bldP spid="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9CF2A6-76E0-4CC0-AE56-432C71E38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AFF290-BF17-41A0-A0EA-E915AD4DC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39A149-72D5-4AAB-A461-99C1087A0DF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2437</Words>
  <Application>Microsoft Office PowerPoint</Application>
  <PresentationFormat>On-screen Show (4:3)</PresentationFormat>
  <Paragraphs>270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Super Black SF</vt:lpstr>
      <vt:lpstr>Wingdings</vt:lpstr>
      <vt:lpstr>Office テーマ</vt:lpstr>
      <vt:lpstr>PowerPoint Presentation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60</cp:revision>
  <dcterms:created xsi:type="dcterms:W3CDTF">2018-06-16T01:40:49Z</dcterms:created>
  <dcterms:modified xsi:type="dcterms:W3CDTF">2020-12-23T11:38:11Z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