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62" r:id="rId5"/>
    <p:sldId id="266" r:id="rId6"/>
    <p:sldId id="267" r:id="rId7"/>
    <p:sldId id="268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C1919-8A2D-4B63-8765-31FE4DA0F11E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04325-482B-40BF-A724-3B07C53D5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rgbClr val="CCCCFF">
                <a:alpha val="20000"/>
              </a:srgbClr>
            </a:gs>
            <a:gs pos="95000">
              <a:srgbClr val="CCCC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4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8.png"/><Relationship Id="rId12" Type="http://schemas.openxmlformats.org/officeDocument/2006/relationships/image" Target="../media/image13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27.png"/><Relationship Id="rId11" Type="http://schemas.openxmlformats.org/officeDocument/2006/relationships/image" Target="../media/image132.png"/><Relationship Id="rId5" Type="http://schemas.openxmlformats.org/officeDocument/2006/relationships/image" Target="../media/image126.png"/><Relationship Id="rId15" Type="http://schemas.openxmlformats.org/officeDocument/2006/relationships/image" Target="../media/image120.png"/><Relationship Id="rId10" Type="http://schemas.openxmlformats.org/officeDocument/2006/relationships/image" Target="../media/image131.png"/><Relationship Id="rId4" Type="http://schemas.openxmlformats.org/officeDocument/2006/relationships/image" Target="../media/image125.png"/><Relationship Id="rId9" Type="http://schemas.openxmlformats.org/officeDocument/2006/relationships/image" Target="../media/image130.png"/><Relationship Id="rId14" Type="http://schemas.openxmlformats.org/officeDocument/2006/relationships/image" Target="../media/image1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4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37.png"/><Relationship Id="rId11" Type="http://schemas.openxmlformats.org/officeDocument/2006/relationships/image" Target="../media/image142.png"/><Relationship Id="rId5" Type="http://schemas.openxmlformats.org/officeDocument/2006/relationships/image" Target="../media/image136.png"/><Relationship Id="rId15" Type="http://schemas.openxmlformats.org/officeDocument/2006/relationships/image" Target="../media/image121.png"/><Relationship Id="rId10" Type="http://schemas.openxmlformats.org/officeDocument/2006/relationships/image" Target="../media/image141.png"/><Relationship Id="rId9" Type="http://schemas.openxmlformats.org/officeDocument/2006/relationships/image" Target="../media/image140.png"/><Relationship Id="rId14" Type="http://schemas.openxmlformats.org/officeDocument/2006/relationships/image" Target="../media/image1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46.png"/><Relationship Id="rId5" Type="http://schemas.openxmlformats.org/officeDocument/2006/relationships/image" Target="../media/image145.png"/><Relationship Id="rId9" Type="http://schemas.openxmlformats.org/officeDocument/2006/relationships/image" Target="../media/image1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22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9.png"/><Relationship Id="rId12" Type="http://schemas.openxmlformats.org/officeDocument/2006/relationships/image" Target="../media/image12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10" Type="http://schemas.openxmlformats.org/officeDocument/2006/relationships/image" Target="../media/image152.png"/><Relationship Id="rId9" Type="http://schemas.openxmlformats.org/officeDocument/2006/relationships/image" Target="../media/image151.png"/><Relationship Id="rId14" Type="http://schemas.openxmlformats.org/officeDocument/2006/relationships/image" Target="../media/image1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0.png"/><Relationship Id="rId13" Type="http://schemas.openxmlformats.org/officeDocument/2006/relationships/image" Target="../media/image11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10.png"/><Relationship Id="rId12" Type="http://schemas.openxmlformats.org/officeDocument/2006/relationships/image" Target="../media/image10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10.png"/><Relationship Id="rId11" Type="http://schemas.openxmlformats.org/officeDocument/2006/relationships/image" Target="../media/image910.png"/><Relationship Id="rId5" Type="http://schemas.openxmlformats.org/officeDocument/2006/relationships/image" Target="../media/image310.png"/><Relationship Id="rId15" Type="http://schemas.openxmlformats.org/officeDocument/2006/relationships/image" Target="../media/image110.png"/><Relationship Id="rId10" Type="http://schemas.openxmlformats.org/officeDocument/2006/relationships/image" Target="../media/image810.png"/><Relationship Id="rId4" Type="http://schemas.openxmlformats.org/officeDocument/2006/relationships/image" Target="../media/image210.png"/><Relationship Id="rId9" Type="http://schemas.openxmlformats.org/officeDocument/2006/relationships/image" Target="../media/image710.png"/><Relationship Id="rId14" Type="http://schemas.openxmlformats.org/officeDocument/2006/relationships/image" Target="../media/image10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13" Type="http://schemas.openxmlformats.org/officeDocument/2006/relationships/image" Target="../media/image1810.png"/><Relationship Id="rId18" Type="http://schemas.openxmlformats.org/officeDocument/2006/relationships/image" Target="../media/image1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10.png"/><Relationship Id="rId12" Type="http://schemas.openxmlformats.org/officeDocument/2006/relationships/image" Target="../media/image1710.png"/><Relationship Id="rId17" Type="http://schemas.openxmlformats.org/officeDocument/2006/relationships/image" Target="../media/image22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1.png"/><Relationship Id="rId20" Type="http://schemas.openxmlformats.org/officeDocument/2006/relationships/image" Target="../media/image112.png"/><Relationship Id="rId1" Type="http://schemas.openxmlformats.org/officeDocument/2006/relationships/tags" Target="../tags/tag2.xml"/><Relationship Id="rId6" Type="http://schemas.openxmlformats.org/officeDocument/2006/relationships/image" Target="../media/image310.png"/><Relationship Id="rId11" Type="http://schemas.openxmlformats.org/officeDocument/2006/relationships/image" Target="../media/image1610.png"/><Relationship Id="rId5" Type="http://schemas.openxmlformats.org/officeDocument/2006/relationships/image" Target="../media/image1310.png"/><Relationship Id="rId15" Type="http://schemas.openxmlformats.org/officeDocument/2006/relationships/image" Target="../media/image202.png"/><Relationship Id="rId10" Type="http://schemas.openxmlformats.org/officeDocument/2006/relationships/image" Target="../media/image1510.png"/><Relationship Id="rId19" Type="http://schemas.openxmlformats.org/officeDocument/2006/relationships/image" Target="../media/image109.png"/><Relationship Id="rId9" Type="http://schemas.openxmlformats.org/officeDocument/2006/relationships/image" Target="../media/image610.png"/><Relationship Id="rId14" Type="http://schemas.openxmlformats.org/officeDocument/2006/relationships/image" Target="../media/image19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5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40.png"/><Relationship Id="rId11" Type="http://schemas.openxmlformats.org/officeDocument/2006/relationships/image" Target="../media/image109.png"/><Relationship Id="rId10" Type="http://schemas.openxmlformats.org/officeDocument/2006/relationships/image" Target="../media/image111.png"/><Relationship Id="rId9" Type="http://schemas.openxmlformats.org/officeDocument/2006/relationships/image" Target="../media/image1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0.png"/><Relationship Id="rId13" Type="http://schemas.openxmlformats.org/officeDocument/2006/relationships/image" Target="../media/image50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50.png"/><Relationship Id="rId12" Type="http://schemas.openxmlformats.org/officeDocument/2006/relationships/image" Target="../media/image490.png"/><Relationship Id="rId17" Type="http://schemas.openxmlformats.org/officeDocument/2006/relationships/image" Target="../media/image11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0.png"/><Relationship Id="rId1" Type="http://schemas.openxmlformats.org/officeDocument/2006/relationships/tags" Target="../tags/tag4.xml"/><Relationship Id="rId6" Type="http://schemas.openxmlformats.org/officeDocument/2006/relationships/image" Target="../media/image440.png"/><Relationship Id="rId11" Type="http://schemas.openxmlformats.org/officeDocument/2006/relationships/image" Target="../media/image480.png"/><Relationship Id="rId5" Type="http://schemas.openxmlformats.org/officeDocument/2006/relationships/image" Target="../media/image430.png"/><Relationship Id="rId15" Type="http://schemas.openxmlformats.org/officeDocument/2006/relationships/image" Target="../media/image520.png"/><Relationship Id="rId10" Type="http://schemas.openxmlformats.org/officeDocument/2006/relationships/image" Target="../media/image470.png"/><Relationship Id="rId4" Type="http://schemas.openxmlformats.org/officeDocument/2006/relationships/image" Target="../media/image420.png"/><Relationship Id="rId9" Type="http://schemas.openxmlformats.org/officeDocument/2006/relationships/image" Target="../media/image300.png"/><Relationship Id="rId14" Type="http://schemas.openxmlformats.org/officeDocument/2006/relationships/image" Target="../media/image5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40.png"/><Relationship Id="rId5" Type="http://schemas.openxmlformats.org/officeDocument/2006/relationships/image" Target="../media/image430.png"/><Relationship Id="rId10" Type="http://schemas.openxmlformats.org/officeDocument/2006/relationships/image" Target="../media/image570.png"/><Relationship Id="rId4" Type="http://schemas.openxmlformats.org/officeDocument/2006/relationships/image" Target="../media/image420.png"/><Relationship Id="rId9" Type="http://schemas.openxmlformats.org/officeDocument/2006/relationships/image" Target="../media/image5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440.png"/><Relationship Id="rId5" Type="http://schemas.openxmlformats.org/officeDocument/2006/relationships/image" Target="../media/image430.png"/><Relationship Id="rId4" Type="http://schemas.openxmlformats.org/officeDocument/2006/relationships/image" Target="../media/image4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0.png"/><Relationship Id="rId13" Type="http://schemas.openxmlformats.org/officeDocument/2006/relationships/image" Target="../media/image115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30.png"/><Relationship Id="rId12" Type="http://schemas.openxmlformats.org/officeDocument/2006/relationships/image" Target="../media/image68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8.png"/><Relationship Id="rId1" Type="http://schemas.openxmlformats.org/officeDocument/2006/relationships/tags" Target="../tags/tag7.xml"/><Relationship Id="rId6" Type="http://schemas.openxmlformats.org/officeDocument/2006/relationships/image" Target="../media/image620.png"/><Relationship Id="rId11" Type="http://schemas.openxmlformats.org/officeDocument/2006/relationships/image" Target="../media/image670.png"/><Relationship Id="rId5" Type="http://schemas.openxmlformats.org/officeDocument/2006/relationships/image" Target="../media/image611.png"/><Relationship Id="rId15" Type="http://schemas.openxmlformats.org/officeDocument/2006/relationships/image" Target="../media/image117.png"/><Relationship Id="rId10" Type="http://schemas.openxmlformats.org/officeDocument/2006/relationships/image" Target="../media/image660.png"/><Relationship Id="rId4" Type="http://schemas.openxmlformats.org/officeDocument/2006/relationships/image" Target="../media/image600.png"/><Relationship Id="rId9" Type="http://schemas.openxmlformats.org/officeDocument/2006/relationships/image" Target="../media/image650.png"/><Relationship Id="rId14" Type="http://schemas.openxmlformats.org/officeDocument/2006/relationships/image" Target="../media/image1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0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20.png"/><Relationship Id="rId12" Type="http://schemas.openxmlformats.org/officeDocument/2006/relationships/image" Target="../media/image1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11" Type="http://schemas.openxmlformats.org/officeDocument/2006/relationships/image" Target="../media/image116.png"/><Relationship Id="rId10" Type="http://schemas.openxmlformats.org/officeDocument/2006/relationships/image" Target="../media/image115.png"/><Relationship Id="rId9" Type="http://schemas.openxmlformats.org/officeDocument/2006/relationships/image" Target="../media/image7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82150" y="2280373"/>
            <a:ext cx="86501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6C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Super Black SF" panose="020B7200000000000000" pitchFamily="34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23564" cy="493707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struck by a racket at a point A which is 2m above horizontal ground. Immediately after being struck, the ball has velocity 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where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are unit vectors horizontally and vertically respectively.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After being struck, the ball travels freely under gravity until is strikes the ground at a point B, as shown. 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ground reached by the ball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the ball as it reaches B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angle the velocity of the ball makes with the ground as the ball reaches B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876800" y="31242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876800" y="1752600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6200000">
            <a:off x="4238766" y="1781034"/>
            <a:ext cx="3562068" cy="3810000"/>
          </a:xfrm>
          <a:prstGeom prst="arc">
            <a:avLst>
              <a:gd name="adj1" fmla="val 19241745"/>
              <a:gd name="adj2" fmla="val 4324926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>
            <a:stCxn id="46" idx="0"/>
          </p:cNvCxnSpPr>
          <p:nvPr/>
        </p:nvCxnSpPr>
        <p:spPr>
          <a:xfrm flipV="1">
            <a:off x="4861999" y="1524000"/>
            <a:ext cx="929201" cy="7476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000" y="1295400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09782" y="2260979"/>
            <a:ext cx="929201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791200" y="1524000"/>
            <a:ext cx="0" cy="700602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81600" y="2286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1200" y="1600200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8</a:t>
            </a:r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20574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696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0848" y="3374409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You can use the vectors in each direction as the initial velocities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Resolve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vertically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to find the greatest height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4356923" y="257727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24400" y="2286000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876800" y="41148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114800"/>
                <a:ext cx="57163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86400" y="4114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14800"/>
                <a:ext cx="66569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248400" y="41148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114800"/>
                <a:ext cx="661591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934200" y="4114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114800"/>
                <a:ext cx="933204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48600" y="4114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4114800"/>
                <a:ext cx="55951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8075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075" y="4572000"/>
                <a:ext cx="1340367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386618" y="4953000"/>
                <a:ext cx="19073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(8)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+2(−9.8)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618" y="4953000"/>
                <a:ext cx="1907382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64038" y="5361295"/>
                <a:ext cx="13937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=64−19.6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38" y="5361295"/>
                <a:ext cx="139377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7686" y="5728648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=3.3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686" y="5728648"/>
                <a:ext cx="93557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6172200" y="47244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477000" y="4724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68" name="Arc 67"/>
          <p:cNvSpPr/>
          <p:nvPr/>
        </p:nvSpPr>
        <p:spPr>
          <a:xfrm>
            <a:off x="6172200" y="51054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791200" y="5562600"/>
            <a:ext cx="381000" cy="3048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477000" y="5105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96000" y="5562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s</a:t>
            </a:r>
          </a:p>
        </p:txBody>
      </p:sp>
      <p:sp>
        <p:nvSpPr>
          <p:cNvPr id="72" name="Arc 71"/>
          <p:cNvSpPr/>
          <p:nvPr/>
        </p:nvSpPr>
        <p:spPr>
          <a:xfrm>
            <a:off x="5791200" y="58674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172200" y="57912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Careful – the ball starts at a height of 2m, so this must be added on!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572000" y="609600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=5.3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096000"/>
                <a:ext cx="93557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=5.3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74450353-83B0-4CE4-AA6B-CA9CA6A3A569}"/>
                  </a:ext>
                </a:extLst>
              </p:cNvPr>
              <p:cNvSpPr txBox="1"/>
              <p:nvPr/>
            </p:nvSpPr>
            <p:spPr>
              <a:xfrm>
                <a:off x="8636938" y="3814103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74450353-83B0-4CE4-AA6B-CA9CA6A3A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938" y="3814103"/>
                <a:ext cx="507062" cy="246221"/>
              </a:xfrm>
              <a:prstGeom prst="rect">
                <a:avLst/>
              </a:prstGeom>
              <a:blipFill>
                <a:blip r:embed="rId15"/>
                <a:stretch>
                  <a:fillRect l="-14458" r="-1325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タイトル 1">
            <a:extLst>
              <a:ext uri="{FF2B5EF4-FFF2-40B4-BE49-F238E27FC236}">
                <a16:creationId xmlns:a16="http://schemas.microsoft.com/office/drawing/2014/main" id="{C43771E5-E300-4F65-959B-C386C6B2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:a16="http://schemas.microsoft.com/office/drawing/2014/main" id="{43B55488-78C9-41ED-AEB8-CBEBCD3A1FA0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261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  <p:bldP spid="62" grpId="0"/>
      <p:bldP spid="18" grpId="0"/>
      <p:bldP spid="63" grpId="0"/>
      <p:bldP spid="64" grpId="0"/>
      <p:bldP spid="65" grpId="0"/>
      <p:bldP spid="66" grpId="0" animBg="1"/>
      <p:bldP spid="67" grpId="0"/>
      <p:bldP spid="68" grpId="0" animBg="1"/>
      <p:bldP spid="69" grpId="0" animBg="1"/>
      <p:bldP spid="70" grpId="0"/>
      <p:bldP spid="71" grpId="0"/>
      <p:bldP spid="72" grpId="0" animBg="1"/>
      <p:bldP spid="73" grpId="0"/>
      <p:bldP spid="74" grpId="0"/>
      <p:bldP spid="75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23564" cy="493707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struck by a racket at a point A which is 2m above horizontal ground. Immediately after being struck, the ball has velocity 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where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are unit vectors horizontally and vertically respectively.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After being struck, the ball travels freely under gravity until is strikes the ground at a point B, as shown. 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ground reached by the ball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the ball as it reaches B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angle the velocity of the ball makes with the ground as the ball reaches B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876800" y="31242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876800" y="1752600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6200000">
            <a:off x="4238766" y="1781034"/>
            <a:ext cx="3562068" cy="3810000"/>
          </a:xfrm>
          <a:prstGeom prst="arc">
            <a:avLst>
              <a:gd name="adj1" fmla="val 19241745"/>
              <a:gd name="adj2" fmla="val 4324926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>
            <a:stCxn id="46" idx="0"/>
          </p:cNvCxnSpPr>
          <p:nvPr/>
        </p:nvCxnSpPr>
        <p:spPr>
          <a:xfrm flipV="1">
            <a:off x="4861999" y="1524000"/>
            <a:ext cx="929201" cy="7476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000" y="1295400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09782" y="2260979"/>
            <a:ext cx="929201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791200" y="1524000"/>
            <a:ext cx="0" cy="700602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81600" y="2286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1200" y="1600200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8</a:t>
            </a:r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20574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696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4356923" y="257727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24400" y="2286000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06755" y="32766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As the ball strikes B, its velocity will have both a horizontal and vertical component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horizontal speed is constant (5) so we do not need to calculate this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vertical speed however will vary as the ball travels so we need to work this out…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At B the ball has travelled 2m down – resolve vertically again, taking </a:t>
            </a:r>
            <a:r>
              <a:rPr lang="en-GB" sz="1200" u="sng" dirty="0">
                <a:latin typeface="Comic Sans MS" pitchFamily="66" charset="0"/>
                <a:sym typeface="Wingdings" pitchFamily="2" charset="2"/>
              </a:rPr>
              <a:t>downwards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positive direction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48200" y="4800600"/>
                <a:ext cx="579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57951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257800" y="4800600"/>
                <a:ext cx="7133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𝑢</m:t>
                      </m:r>
                      <m:r>
                        <a:rPr lang="en-GB" sz="1200" b="0" i="1" smtClean="0">
                          <a:latin typeface="Cambria Math"/>
                        </a:rPr>
                        <m:t>=−8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800600"/>
                <a:ext cx="713337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19800" y="4800600"/>
                <a:ext cx="5012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𝑣</m:t>
                    </m:r>
                    <m:r>
                      <a:rPr lang="en-GB" sz="1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GB" sz="1200" dirty="0"/>
                  <a:t>?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800600"/>
                <a:ext cx="501227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705600" y="4800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800600"/>
                <a:ext cx="711605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620000" y="4800600"/>
                <a:ext cx="5085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800600"/>
                <a:ext cx="508537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91000" y="5105400"/>
                <a:ext cx="11769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+2</m:t>
                      </m:r>
                      <m:r>
                        <a:rPr lang="en-GB" sz="12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05400"/>
                <a:ext cx="1176925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191000" y="5486400"/>
                <a:ext cx="17298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(−8)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+2(9.8)(2)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1729896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191000" y="5867400"/>
                <a:ext cx="9572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=103.2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867400"/>
                <a:ext cx="957250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267200" y="6199495"/>
                <a:ext cx="1158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r>
                        <a:rPr lang="en-GB" sz="1200" b="0" i="1" smtClean="0">
                          <a:latin typeface="Cambria Math"/>
                        </a:rPr>
                        <m:t>=10.2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199495"/>
                <a:ext cx="115820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715000" y="52578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6019800" y="5257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81" name="Arc 80"/>
          <p:cNvSpPr/>
          <p:nvPr/>
        </p:nvSpPr>
        <p:spPr>
          <a:xfrm>
            <a:off x="5715000" y="56388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5334000" y="60198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6019800" y="5562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right side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638800" y="6096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962400" y="6477000"/>
            <a:ext cx="48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as it strikes B, the ball has a velocity of 10.2ms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downwards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74">
                <a:extLst>
                  <a:ext uri="{FF2B5EF4-FFF2-40B4-BE49-F238E27FC236}">
                    <a16:creationId xmlns:a16="http://schemas.microsoft.com/office/drawing/2014/main" id="{368A3B49-87F2-4478-8A36-F6A543F73A6A}"/>
                  </a:ext>
                </a:extLst>
              </p:cNvPr>
              <p:cNvSpPr txBox="1"/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=5.3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74">
                <a:extLst>
                  <a:ext uri="{FF2B5EF4-FFF2-40B4-BE49-F238E27FC236}">
                    <a16:creationId xmlns:a16="http://schemas.microsoft.com/office/drawing/2014/main" id="{368A3B49-87F2-4478-8A36-F6A543F73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A3B642A1-7CB6-4252-A46E-815BA22B01F8}"/>
                  </a:ext>
                </a:extLst>
              </p:cNvPr>
              <p:cNvSpPr txBox="1"/>
              <p:nvPr/>
            </p:nvSpPr>
            <p:spPr>
              <a:xfrm>
                <a:off x="7500597" y="4595338"/>
                <a:ext cx="3806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A3B642A1-7CB6-4252-A46E-815BA22B0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597" y="4595338"/>
                <a:ext cx="380681" cy="184666"/>
              </a:xfrm>
              <a:prstGeom prst="rect">
                <a:avLst/>
              </a:prstGeom>
              <a:blipFill>
                <a:blip r:embed="rId15"/>
                <a:stretch>
                  <a:fillRect l="-14286" t="-6667" r="-14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タイトル 1">
            <a:extLst>
              <a:ext uri="{FF2B5EF4-FFF2-40B4-BE49-F238E27FC236}">
                <a16:creationId xmlns:a16="http://schemas.microsoft.com/office/drawing/2014/main" id="{AB0C1813-4B6D-4544-8F19-7E72A8EF1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コンテンツ プレースホルダー 2">
            <a:extLst>
              <a:ext uri="{FF2B5EF4-FFF2-40B4-BE49-F238E27FC236}">
                <a16:creationId xmlns:a16="http://schemas.microsoft.com/office/drawing/2014/main" id="{40B42D26-72C0-4B20-9646-224A0FA8A8E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1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5" grpId="0"/>
      <p:bldP spid="51" grpId="0"/>
      <p:bldP spid="76" grpId="0"/>
      <p:bldP spid="77" grpId="0"/>
      <p:bldP spid="78" grpId="0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23564" cy="493707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struck by a racket at a point A which is 2m above horizontal ground. Immediately after being struck, the ball has velocity 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where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are unit vectors horizontally and vertically respectively.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After being struck, the ball travels freely under gravity until is strikes the ground at a point B, as shown. 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ground reached by the ball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the ball as it reaches B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angle the velocity of the ball makes with the ground as the ball reaches B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876800" y="31242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876800" y="1752600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6200000">
            <a:off x="4238766" y="1781034"/>
            <a:ext cx="3562068" cy="3810000"/>
          </a:xfrm>
          <a:prstGeom prst="arc">
            <a:avLst>
              <a:gd name="adj1" fmla="val 19241745"/>
              <a:gd name="adj2" fmla="val 4324926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>
            <a:stCxn id="46" idx="0"/>
          </p:cNvCxnSpPr>
          <p:nvPr/>
        </p:nvCxnSpPr>
        <p:spPr>
          <a:xfrm flipV="1">
            <a:off x="4861999" y="1524000"/>
            <a:ext cx="929201" cy="7476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000" y="1295400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09782" y="2260979"/>
            <a:ext cx="929201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791200" y="1524000"/>
            <a:ext cx="0" cy="700602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81600" y="2286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1200" y="1600200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8</a:t>
            </a:r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20574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696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4356923" y="257727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24400" y="2286000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06755" y="32766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As the ball strikes B, its velocity will have both a horizontal and vertical component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horizontal speed is constant (5) so we do not need to calculate this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vertical speed however will vary as the ball travels so we need to work this out…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At B the ball has travelled 2m down – resolve vertically again, taking </a:t>
            </a:r>
            <a:r>
              <a:rPr lang="en-GB" sz="1200" u="sng" dirty="0">
                <a:latin typeface="Comic Sans MS" pitchFamily="66" charset="0"/>
                <a:sym typeface="Wingdings" pitchFamily="2" charset="2"/>
              </a:rPr>
              <a:t>downwards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positive direction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858000" y="58674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620000" y="58674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" name="Straight Arrow Connector 6"/>
          <p:cNvCxnSpPr>
            <a:endCxn id="36" idx="0"/>
          </p:cNvCxnSpPr>
          <p:nvPr/>
        </p:nvCxnSpPr>
        <p:spPr>
          <a:xfrm>
            <a:off x="7010400" y="5029200"/>
            <a:ext cx="75884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010400" y="5029200"/>
            <a:ext cx="762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772400" y="5029200"/>
            <a:ext cx="0" cy="838200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152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772400" y="525780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10.2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62400" y="4953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just use Pythagoras to work out the overall speed!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8600" y="5410200"/>
                <a:ext cx="135697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10.2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10200"/>
                <a:ext cx="1356975" cy="3592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38600" y="5867400"/>
                <a:ext cx="15059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=11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867400"/>
                <a:ext cx="1505925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600200" y="5633622"/>
                <a:ext cx="1071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633622"/>
                <a:ext cx="10710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74">
                <a:extLst>
                  <a:ext uri="{FF2B5EF4-FFF2-40B4-BE49-F238E27FC236}">
                    <a16:creationId xmlns:a16="http://schemas.microsoft.com/office/drawing/2014/main" id="{002C7E0E-8877-4BA0-B631-7AB82C1D928E}"/>
                  </a:ext>
                </a:extLst>
              </p:cNvPr>
              <p:cNvSpPr txBox="1"/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=5.3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74">
                <a:extLst>
                  <a:ext uri="{FF2B5EF4-FFF2-40B4-BE49-F238E27FC236}">
                    <a16:creationId xmlns:a16="http://schemas.microsoft.com/office/drawing/2014/main" id="{002C7E0E-8877-4BA0-B631-7AB82C1D9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AC3C11-DA1E-4191-9797-701927C85A4A}"/>
                  </a:ext>
                </a:extLst>
              </p:cNvPr>
              <p:cNvSpPr txBox="1"/>
              <p:nvPr/>
            </p:nvSpPr>
            <p:spPr>
              <a:xfrm>
                <a:off x="7500597" y="4595338"/>
                <a:ext cx="3806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AC3C11-DA1E-4191-9797-701927C85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597" y="4595338"/>
                <a:ext cx="380681" cy="184666"/>
              </a:xfrm>
              <a:prstGeom prst="rect">
                <a:avLst/>
              </a:prstGeom>
              <a:blipFill>
                <a:blip r:embed="rId9"/>
                <a:stretch>
                  <a:fillRect l="-14286" t="-6667" r="-14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タイトル 1">
            <a:extLst>
              <a:ext uri="{FF2B5EF4-FFF2-40B4-BE49-F238E27FC236}">
                <a16:creationId xmlns:a16="http://schemas.microsoft.com/office/drawing/2014/main" id="{25410FF5-0E72-4767-B9DD-9055914E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コンテンツ プレースホルダー 2">
            <a:extLst>
              <a:ext uri="{FF2B5EF4-FFF2-40B4-BE49-F238E27FC236}">
                <a16:creationId xmlns:a16="http://schemas.microsoft.com/office/drawing/2014/main" id="{070A817F-FF12-4208-ACB8-ACF9305893EE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068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0" grpId="0"/>
      <p:bldP spid="61" grpId="0"/>
      <p:bldP spid="13" grpId="0"/>
      <p:bldP spid="14" grpId="0"/>
      <p:bldP spid="62" grpId="0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c 4"/>
          <p:cNvSpPr/>
          <p:nvPr/>
        </p:nvSpPr>
        <p:spPr>
          <a:xfrm>
            <a:off x="7543800" y="5029200"/>
            <a:ext cx="914400" cy="914400"/>
          </a:xfrm>
          <a:prstGeom prst="arc">
            <a:avLst>
              <a:gd name="adj1" fmla="val 14465191"/>
              <a:gd name="adj2" fmla="val 1624982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23564" cy="493707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ball is struck by a racket at a point A which is 2m above horizontal ground. Immediately after being struck, the ball has velocity 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where </a:t>
            </a:r>
            <a:r>
              <a:rPr lang="en-GB" sz="1400" b="1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 are unit vectors horizontally and vertically respectively.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After being struck, the ball travels freely under gravity until is strikes the ground at a point B, as shown. 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ground reached by the ball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speed of the ball as it reaches B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angle the velocity of the ball makes with the ground as the ball reaches B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876800" y="31242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876800" y="1752600"/>
            <a:ext cx="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6200000">
            <a:off x="4238766" y="1781034"/>
            <a:ext cx="3562068" cy="3810000"/>
          </a:xfrm>
          <a:prstGeom prst="arc">
            <a:avLst>
              <a:gd name="adj1" fmla="val 19241745"/>
              <a:gd name="adj2" fmla="val 4324926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Arrow Connector 46"/>
          <p:cNvCxnSpPr>
            <a:stCxn id="46" idx="0"/>
          </p:cNvCxnSpPr>
          <p:nvPr/>
        </p:nvCxnSpPr>
        <p:spPr>
          <a:xfrm flipV="1">
            <a:off x="4861999" y="1524000"/>
            <a:ext cx="929201" cy="7476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15000" y="1295400"/>
            <a:ext cx="848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(5</a:t>
            </a:r>
            <a:r>
              <a:rPr lang="en-GB" sz="1400" b="1" dirty="0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+ 8</a:t>
            </a:r>
            <a:r>
              <a:rPr lang="en-GB" sz="1400" b="1" dirty="0">
                <a:latin typeface="Comic Sans MS" pitchFamily="66" charset="0"/>
              </a:rPr>
              <a:t>j</a:t>
            </a:r>
            <a:r>
              <a:rPr lang="en-GB" sz="1400" dirty="0">
                <a:latin typeface="Comic Sans MS" pitchFamily="66" charset="0"/>
              </a:rPr>
              <a:t>)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09782" y="2260979"/>
            <a:ext cx="929201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791200" y="1524000"/>
            <a:ext cx="0" cy="700602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81600" y="228600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791200" y="1600200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8</a:t>
            </a:r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0" y="20574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696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4356923" y="257727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24400" y="2286000"/>
            <a:ext cx="0" cy="838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38600" y="3505200"/>
            <a:ext cx="4583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We can use the same diagram to calculate the angle between the velocity and the ground…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7086600" y="53340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848600" y="5334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" name="Straight Arrow Connector 6"/>
          <p:cNvCxnSpPr>
            <a:endCxn id="36" idx="0"/>
          </p:cNvCxnSpPr>
          <p:nvPr/>
        </p:nvCxnSpPr>
        <p:spPr>
          <a:xfrm>
            <a:off x="7239000" y="4495800"/>
            <a:ext cx="75884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7239000" y="4495800"/>
            <a:ext cx="762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001000" y="4495800"/>
            <a:ext cx="0" cy="838200"/>
          </a:xfrm>
          <a:prstGeom prst="straightConnector1">
            <a:avLst/>
          </a:prstGeom>
          <a:ln w="254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543800" y="4191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01000" y="4724400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10.2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91000" y="4191000"/>
                <a:ext cx="1197571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91000"/>
                <a:ext cx="1197571" cy="534826"/>
              </a:xfrm>
              <a:prstGeom prst="rect">
                <a:avLst/>
              </a:prstGeom>
              <a:blipFill rotWithShape="1">
                <a:blip r:embed="rId6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4724400"/>
                <a:ext cx="1209818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10.2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1209818" cy="501419"/>
              </a:xfrm>
              <a:prstGeom prst="rect">
                <a:avLst/>
              </a:prstGeom>
              <a:blipFill rotWithShape="1"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5334000"/>
                <a:ext cx="12098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=0.49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334000"/>
                <a:ext cx="120981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09448" y="5750257"/>
                <a:ext cx="967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=26.2°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448" y="5750257"/>
                <a:ext cx="96776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23096" y="6158552"/>
                <a:ext cx="967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=63.8°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096" y="6158552"/>
                <a:ext cx="96776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334000" y="4495800"/>
            <a:ext cx="381000" cy="5334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715000" y="4572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2" name="Arc 41"/>
          <p:cNvSpPr/>
          <p:nvPr/>
        </p:nvSpPr>
        <p:spPr>
          <a:xfrm>
            <a:off x="5334000" y="5029200"/>
            <a:ext cx="3810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334000" y="5486400"/>
            <a:ext cx="381000" cy="3810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334000" y="5867400"/>
            <a:ext cx="381000" cy="457200"/>
          </a:xfrm>
          <a:prstGeom prst="arc">
            <a:avLst>
              <a:gd name="adj1" fmla="val 16200000"/>
              <a:gd name="adj2" fmla="val 52903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5626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638800" y="5562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15000" y="5867400"/>
                <a:ext cx="3124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Remember to work out the actual angle between the velocity and </a:t>
                </a:r>
                <a:r>
                  <a:rPr lang="el-GR" sz="1200" dirty="0">
                    <a:solidFill>
                      <a:srgbClr val="FF0000"/>
                    </a:solidFill>
                    <a:latin typeface="Comic Sans MS" pitchFamily="66" charset="0"/>
                  </a:rPr>
                  <a:t>θ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</a:p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(Subtract </a:t>
                </a:r>
                <a:r>
                  <a:rPr lang="el-GR" sz="1200" dirty="0">
                    <a:solidFill>
                      <a:srgbClr val="FF0000"/>
                    </a:solidFill>
                    <a:latin typeface="Comic Sans MS" pitchFamily="66" charset="0"/>
                  </a:rPr>
                  <a:t>θ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from 90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/>
                      </a:rPr>
                      <m:t>°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867400"/>
                <a:ext cx="3124200" cy="646331"/>
              </a:xfrm>
              <a:prstGeom prst="rect">
                <a:avLst/>
              </a:prstGeom>
              <a:blipFill rotWithShape="1">
                <a:blip r:embed="rId11"/>
                <a:stretch>
                  <a:fillRect b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694156" y="6312024"/>
                <a:ext cx="851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=63.8°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156" y="6312024"/>
                <a:ext cx="851708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543800" y="47244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26.2°</a:t>
            </a:r>
            <a:endParaRPr lang="en-GB" sz="1200" b="1" dirty="0"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7543800" y="5029200"/>
            <a:ext cx="914400" cy="914400"/>
          </a:xfrm>
          <a:prstGeom prst="arc">
            <a:avLst>
              <a:gd name="adj1" fmla="val 11994903"/>
              <a:gd name="adj2" fmla="val 14528121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086600" y="5029200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63.8°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62">
                <a:extLst>
                  <a:ext uri="{FF2B5EF4-FFF2-40B4-BE49-F238E27FC236}">
                    <a16:creationId xmlns:a16="http://schemas.microsoft.com/office/drawing/2014/main" id="{3BDB55AA-2E6F-4BBF-AEBB-DFCE1A89C137}"/>
                  </a:ext>
                </a:extLst>
              </p:cNvPr>
              <p:cNvSpPr txBox="1"/>
              <p:nvPr/>
            </p:nvSpPr>
            <p:spPr>
              <a:xfrm>
                <a:off x="1600200" y="5633622"/>
                <a:ext cx="1071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62">
                <a:extLst>
                  <a:ext uri="{FF2B5EF4-FFF2-40B4-BE49-F238E27FC236}">
                    <a16:creationId xmlns:a16="http://schemas.microsoft.com/office/drawing/2014/main" id="{3BDB55AA-2E6F-4BBF-AEBB-DFCE1A89C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633622"/>
                <a:ext cx="107106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4">
                <a:extLst>
                  <a:ext uri="{FF2B5EF4-FFF2-40B4-BE49-F238E27FC236}">
                    <a16:creationId xmlns:a16="http://schemas.microsoft.com/office/drawing/2014/main" id="{68AE8E7F-2836-4DF8-BFF3-A5373DC8B758}"/>
                  </a:ext>
                </a:extLst>
              </p:cNvPr>
              <p:cNvSpPr txBox="1"/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=5.3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4">
                <a:extLst>
                  <a:ext uri="{FF2B5EF4-FFF2-40B4-BE49-F238E27FC236}">
                    <a16:creationId xmlns:a16="http://schemas.microsoft.com/office/drawing/2014/main" id="{68AE8E7F-2836-4DF8-BFF3-A5373DC8B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220810"/>
                <a:ext cx="93557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タイトル 1">
            <a:extLst>
              <a:ext uri="{FF2B5EF4-FFF2-40B4-BE49-F238E27FC236}">
                <a16:creationId xmlns:a16="http://schemas.microsoft.com/office/drawing/2014/main" id="{5B588F0D-6E2C-4B25-9BE2-73B5FE230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4" name="コンテンツ プレースホルダー 2">
            <a:extLst>
              <a:ext uri="{FF2B5EF4-FFF2-40B4-BE49-F238E27FC236}">
                <a16:creationId xmlns:a16="http://schemas.microsoft.com/office/drawing/2014/main" id="{DD2272AA-83C3-41CD-9391-FDAA93B8AC0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63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36" grpId="0"/>
      <p:bldP spid="60" grpId="0"/>
      <p:bldP spid="61" grpId="0"/>
      <p:bldP spid="31" grpId="0"/>
      <p:bldP spid="31" grpId="1"/>
      <p:bldP spid="6" grpId="0"/>
      <p:bldP spid="33" grpId="0"/>
      <p:bldP spid="34" grpId="0"/>
      <p:bldP spid="37" grpId="0"/>
      <p:bldP spid="38" grpId="0"/>
      <p:bldP spid="39" grpId="0" animBg="1"/>
      <p:bldP spid="41" grpId="0"/>
      <p:bldP spid="42" grpId="0" animBg="1"/>
      <p:bldP spid="43" grpId="0" animBg="1"/>
      <p:bldP spid="45" grpId="0" animBg="1"/>
      <p:bldP spid="51" grpId="0"/>
      <p:bldP spid="64" grpId="0"/>
      <p:bldP spid="66" grpId="0"/>
      <p:bldP spid="67" grpId="0"/>
      <p:bldP spid="68" grpId="0" animBg="1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P is projected from a point O on a horizontal plane with speed 28ms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and with angle of elevation 30°. After projection, the particle moves freely under gravity until it strikes the plane at a point A.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the plane reached by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time of flight of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12954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26670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876800" y="1828800"/>
            <a:ext cx="2905432" cy="8111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7244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800600" y="1676400"/>
            <a:ext cx="11430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419600" y="2209800"/>
            <a:ext cx="914400" cy="914400"/>
          </a:xfrm>
          <a:prstGeom prst="arc">
            <a:avLst>
              <a:gd name="adj1" fmla="val 18866032"/>
              <a:gd name="adj2" fmla="val 21507941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91200" y="1447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28</a:t>
            </a:r>
            <a:endParaRPr lang="en-GB" sz="1400" baseline="30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2362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  <a:endParaRPr lang="en-GB" sz="1400" baseline="300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00600" y="26670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1676400"/>
            <a:ext cx="0" cy="9906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9200" y="2743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28cos30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133600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28sin30</a:t>
            </a:r>
            <a:endParaRPr lang="en-GB" sz="1400" baseline="30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8600" y="3048000"/>
            <a:ext cx="48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greatest height will be reached when the vertical velocity is 0 (as the particle stops moving up and starts moving down)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3886200"/>
            <a:ext cx="3233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u="sng" dirty="0">
                <a:latin typeface="Comic Sans MS" pitchFamily="66" charset="0"/>
              </a:rPr>
              <a:t>Resolve vertically and use SUVAT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4191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57163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00600" y="4191000"/>
                <a:ext cx="1205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=28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191000"/>
                <a:ext cx="12059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96000" y="4191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91000"/>
                <a:ext cx="661591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58000" y="4191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191000"/>
                <a:ext cx="933204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24800" y="4191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4191000"/>
                <a:ext cx="57163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67200" y="46482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340367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60520" y="5074920"/>
                <a:ext cx="25950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(28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30)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+2(−9.8)(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520" y="5074920"/>
                <a:ext cx="2595069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58640" y="5532120"/>
                <a:ext cx="14931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=196−19.6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40" y="5532120"/>
                <a:ext cx="1493166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38600" y="5974080"/>
                <a:ext cx="11793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19.6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=196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974080"/>
                <a:ext cx="117936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89120" y="6431280"/>
                <a:ext cx="898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0" y="6431280"/>
                <a:ext cx="898708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553200" y="48006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553200" y="52578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553200" y="57150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553200" y="61722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010400" y="4800600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10400" y="5257800"/>
            <a:ext cx="1492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10400" y="5791200"/>
            <a:ext cx="1037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57690" y="6248400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C3ED332-CA3C-4E23-B9F2-5C20355CFAB3}"/>
                  </a:ext>
                </a:extLst>
              </p:cNvPr>
              <p:cNvSpPr txBox="1"/>
              <p:nvPr/>
            </p:nvSpPr>
            <p:spPr>
              <a:xfrm>
                <a:off x="7256528" y="3911757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C3ED332-CA3C-4E23-B9F2-5C20355CF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528" y="3911757"/>
                <a:ext cx="507062" cy="246221"/>
              </a:xfrm>
              <a:prstGeom prst="rect">
                <a:avLst/>
              </a:prstGeom>
              <a:blipFill>
                <a:blip r:embed="rId15"/>
                <a:stretch>
                  <a:fillRect l="-13095" r="-1309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タイトル 1">
            <a:extLst>
              <a:ext uri="{FF2B5EF4-FFF2-40B4-BE49-F238E27FC236}">
                <a16:creationId xmlns:a16="http://schemas.microsoft.com/office/drawing/2014/main" id="{5FB8644D-E84F-43F1-AF2F-9DD47B36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70AADF91-694B-41DB-A716-066715260F11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484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  <p:bldP spid="11" grpId="0" animBg="1"/>
      <p:bldP spid="12" grpId="0"/>
      <p:bldP spid="13" grpId="0"/>
      <p:bldP spid="19" grpId="0"/>
      <p:bldP spid="20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P is projected from a point O on a horizontal plane with speed 28ms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and with angle of elevation 30°. After projection, the particle moves freely under gravity until it strikes the plane at a point A.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the plane reached by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time of flight of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12954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26670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876800" y="1828800"/>
            <a:ext cx="2905432" cy="8111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7244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800600" y="1676400"/>
            <a:ext cx="11430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419600" y="2209800"/>
            <a:ext cx="914400" cy="914400"/>
          </a:xfrm>
          <a:prstGeom prst="arc">
            <a:avLst>
              <a:gd name="adj1" fmla="val 18866032"/>
              <a:gd name="adj2" fmla="val 21507941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91200" y="1447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28</a:t>
            </a:r>
            <a:endParaRPr lang="en-GB" sz="1400" baseline="30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2362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  <a:endParaRPr lang="en-GB" sz="1400" baseline="300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00600" y="26670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1676400"/>
            <a:ext cx="0" cy="9906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9200" y="2743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28cos30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133600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28sin30</a:t>
            </a:r>
            <a:endParaRPr lang="en-GB" sz="1400" baseline="30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8600" y="2971800"/>
            <a:ext cx="48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time of flight of the particle will be when its vertical displacement is 0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it is at the same height it started at)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38600" y="3733800"/>
            <a:ext cx="3839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u="sng" dirty="0">
                <a:latin typeface="Comic Sans MS" pitchFamily="66" charset="0"/>
              </a:rPr>
              <a:t>Resolve vertically and use SUVAT (again)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14800" y="40386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038600"/>
                <a:ext cx="645561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800600" y="4038600"/>
                <a:ext cx="1205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=28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038600"/>
                <a:ext cx="12059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96000" y="4038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38600"/>
                <a:ext cx="587661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58000" y="4038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038600"/>
                <a:ext cx="9332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924800" y="40386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4038600"/>
                <a:ext cx="57163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14800" y="43434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343400"/>
                <a:ext cx="1334531" cy="4956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4800" y="4800600"/>
                <a:ext cx="2740366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0=(28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(−9.8)(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00600"/>
                <a:ext cx="2740366" cy="49564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38600" y="5334000"/>
                <a:ext cx="20320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0=28</m:t>
                      </m:r>
                      <m:r>
                        <a:rPr lang="en-GB" sz="1400" b="0" i="1" smtClean="0">
                          <a:latin typeface="Cambria Math"/>
                        </a:rPr>
                        <m:t>𝑡𝑠𝑖𝑛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30−4.9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203205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5715001"/>
                <a:ext cx="1955856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(28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30−4.9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15001"/>
                <a:ext cx="1955856" cy="304800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038600" y="60960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96000"/>
                <a:ext cx="8382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48200" y="6096001"/>
                <a:ext cx="533400" cy="30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1"/>
                <a:ext cx="533400" cy="30480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29200" y="6096000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28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30−4.9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17526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19800" y="6400800"/>
                <a:ext cx="990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=2.9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6400800"/>
                <a:ext cx="99060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629400" y="46482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086600" y="4724400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6" name="Arc 55"/>
          <p:cNvSpPr/>
          <p:nvPr/>
        </p:nvSpPr>
        <p:spPr>
          <a:xfrm>
            <a:off x="6629400" y="51054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629400" y="54864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629400" y="58674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6629400" y="62484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056120" y="5135880"/>
            <a:ext cx="1523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86600" y="5486400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77620" y="5867400"/>
            <a:ext cx="2039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part could be 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10400" y="6172200"/>
            <a:ext cx="1849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second possibility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8011" y="6021682"/>
            <a:ext cx="40644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answer of 0 corresponds to the particle’s starting position. The value 2.9 is the time it takes to hit the ground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179685" y="5314026"/>
                <a:ext cx="547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2.9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685" y="5314026"/>
                <a:ext cx="54739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37">
                <a:extLst>
                  <a:ext uri="{FF2B5EF4-FFF2-40B4-BE49-F238E27FC236}">
                    <a16:creationId xmlns:a16="http://schemas.microsoft.com/office/drawing/2014/main" id="{DE22C538-F5EA-49E3-974F-E77C3DF46086}"/>
                  </a:ext>
                </a:extLst>
              </p:cNvPr>
              <p:cNvSpPr txBox="1"/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37">
                <a:extLst>
                  <a:ext uri="{FF2B5EF4-FFF2-40B4-BE49-F238E27FC236}">
                    <a16:creationId xmlns:a16="http://schemas.microsoft.com/office/drawing/2014/main" id="{DE22C538-F5EA-49E3-974F-E77C3DF46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3883B70E-1FC8-48E9-BD11-3EFB60072858}"/>
                  </a:ext>
                </a:extLst>
              </p:cNvPr>
              <p:cNvSpPr txBox="1"/>
              <p:nvPr/>
            </p:nvSpPr>
            <p:spPr>
              <a:xfrm>
                <a:off x="7806944" y="3751959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3883B70E-1FC8-48E9-BD11-3EFB60072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944" y="3751959"/>
                <a:ext cx="507062" cy="246221"/>
              </a:xfrm>
              <a:prstGeom prst="rect">
                <a:avLst/>
              </a:prstGeom>
              <a:blipFill>
                <a:blip r:embed="rId20"/>
                <a:stretch>
                  <a:fillRect l="-14458" r="-13253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タイトル 1">
            <a:extLst>
              <a:ext uri="{FF2B5EF4-FFF2-40B4-BE49-F238E27FC236}">
                <a16:creationId xmlns:a16="http://schemas.microsoft.com/office/drawing/2014/main" id="{87E64F71-B866-40AB-9406-A60045484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コンテンツ プレースホルダー 2">
            <a:extLst>
              <a:ext uri="{FF2B5EF4-FFF2-40B4-BE49-F238E27FC236}">
                <a16:creationId xmlns:a16="http://schemas.microsoft.com/office/drawing/2014/main" id="{2DFB2AD1-1838-4DF3-A1E1-B5A42DAC079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75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  <p:bldP spid="64" grpId="0"/>
      <p:bldP spid="65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P is projected from a point O on a horizontal plane with speed 28ms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, and with angle of elevation 30°. After projection, the particle moves freely under gravity until it strikes the plane at a point A.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greatest height above the plane reached by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time of flight of P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OA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12954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648200" y="26670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876800" y="1828800"/>
            <a:ext cx="2905432" cy="8111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7244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0" y="2667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800600" y="1676400"/>
            <a:ext cx="11430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4419600" y="2209800"/>
            <a:ext cx="914400" cy="914400"/>
          </a:xfrm>
          <a:prstGeom prst="arc">
            <a:avLst>
              <a:gd name="adj1" fmla="val 18866032"/>
              <a:gd name="adj2" fmla="val 21507941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791200" y="1447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28</a:t>
            </a:r>
            <a:endParaRPr lang="en-GB" sz="1400" baseline="30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2362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  <a:endParaRPr lang="en-GB" sz="1400" baseline="300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00600" y="26670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1676400"/>
            <a:ext cx="0" cy="9906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9200" y="2743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28cos30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3600" y="2133600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28sin30</a:t>
            </a:r>
            <a:endParaRPr lang="en-GB" sz="1400" baseline="30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8600" y="3124200"/>
            <a:ext cx="480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distance OA will be based on the horizontal projection speed (which is constant)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use the time of flight calculated in part b)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191000" y="3962400"/>
                <a:ext cx="46103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461030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4419600"/>
                <a:ext cx="37271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=28</m:t>
                      </m:r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</a:rPr>
                        <m:t>30×2.9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19600"/>
                <a:ext cx="372711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91000" y="4876800"/>
                <a:ext cx="3294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=69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3294428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917055" y="5803037"/>
                <a:ext cx="577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69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055" y="5803037"/>
                <a:ext cx="57727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64">
                <a:extLst>
                  <a:ext uri="{FF2B5EF4-FFF2-40B4-BE49-F238E27FC236}">
                    <a16:creationId xmlns:a16="http://schemas.microsoft.com/office/drawing/2014/main" id="{4A852BFB-B44D-4487-9096-9CD99C287294}"/>
                  </a:ext>
                </a:extLst>
              </p:cNvPr>
              <p:cNvSpPr txBox="1"/>
              <p:nvPr/>
            </p:nvSpPr>
            <p:spPr>
              <a:xfrm>
                <a:off x="3179685" y="5314026"/>
                <a:ext cx="547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2.9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64">
                <a:extLst>
                  <a:ext uri="{FF2B5EF4-FFF2-40B4-BE49-F238E27FC236}">
                    <a16:creationId xmlns:a16="http://schemas.microsoft.com/office/drawing/2014/main" id="{4A852BFB-B44D-4487-9096-9CD99C2872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685" y="5314026"/>
                <a:ext cx="54739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7">
                <a:extLst>
                  <a:ext uri="{FF2B5EF4-FFF2-40B4-BE49-F238E27FC236}">
                    <a16:creationId xmlns:a16="http://schemas.microsoft.com/office/drawing/2014/main" id="{48D33BD3-CB2E-4B5E-A8BF-993B189B1781}"/>
                  </a:ext>
                </a:extLst>
              </p:cNvPr>
              <p:cNvSpPr txBox="1"/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37">
                <a:extLst>
                  <a:ext uri="{FF2B5EF4-FFF2-40B4-BE49-F238E27FC236}">
                    <a16:creationId xmlns:a16="http://schemas.microsoft.com/office/drawing/2014/main" id="{48D33BD3-CB2E-4B5E-A8BF-993B189B1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924" y="4873101"/>
                <a:ext cx="57727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D9E468E6-864B-4DA5-B06D-9F78C7F95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49231E04-EE55-459B-8089-FC7BA958D74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186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O with speed Vms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at an angle of elevation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. The point O is 42.5m above the horizontal plane. The particle strikes the plane 5 seconds after it is projected.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Show that V = 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Find the distance between O and 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Find the values of Sin</a:t>
            </a:r>
            <a:r>
              <a:rPr lang="el-GR" sz="14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Cos</a:t>
            </a:r>
            <a:r>
              <a:rPr lang="el-GR" sz="14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first, by labelling a triangle where Tan</a:t>
            </a:r>
            <a:r>
              <a:rPr lang="el-GR" sz="1400" dirty="0"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=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3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(That is, opposite = 4 and adjacent = 3)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151725" y="1712797"/>
            <a:ext cx="0" cy="1447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151725" y="3160597"/>
            <a:ext cx="28194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151725" y="2246197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6200000">
            <a:off x="5374941" y="2092659"/>
            <a:ext cx="3562068" cy="2729550"/>
          </a:xfrm>
          <a:prstGeom prst="arc">
            <a:avLst>
              <a:gd name="adj1" fmla="val 19241745"/>
              <a:gd name="adj2" fmla="val 4637959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638800" y="1828800"/>
            <a:ext cx="914400" cy="914400"/>
          </a:xfrm>
          <a:prstGeom prst="arc">
            <a:avLst>
              <a:gd name="adj1" fmla="val 18681069"/>
              <a:gd name="adj2" fmla="val 2141574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6156290" y="1407607"/>
            <a:ext cx="631208" cy="8245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629400" y="10668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77000" y="19050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63217" y="203519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61525" y="3168559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 rot="16200000">
            <a:off x="5527698" y="2594995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42.5m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026620" y="2248472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blipFill rotWithShape="1"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 flipV="1">
            <a:off x="443144" y="5545376"/>
            <a:ext cx="990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43144" y="6154976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433744" y="5545376"/>
            <a:ext cx="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 58"/>
          <p:cNvSpPr/>
          <p:nvPr/>
        </p:nvSpPr>
        <p:spPr>
          <a:xfrm>
            <a:off x="-98217" y="5698913"/>
            <a:ext cx="914400" cy="914400"/>
          </a:xfrm>
          <a:prstGeom prst="arc">
            <a:avLst>
              <a:gd name="adj1" fmla="val 19997391"/>
              <a:gd name="adj2" fmla="val 21507959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4144" y="615497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433744" y="569777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1744" y="554537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62344" y="5697776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47944" y="630439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90744" y="5392976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95744" y="5376701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Theorem to find the missing side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Remember 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</a:t>
            </a:r>
            <a:r>
              <a:rPr lang="en-GB" sz="1400" baseline="30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opp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hyp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</a:t>
            </a:r>
            <a:r>
              <a:rPr lang="en-GB" sz="1400" baseline="30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adj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hyp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6781800" y="1371600"/>
            <a:ext cx="4" cy="86514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172200" y="2286000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Vcos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781800" y="1752600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Vsin</a:t>
            </a:r>
            <a:r>
              <a:rPr lang="el-GR" sz="1400" dirty="0">
                <a:solidFill>
                  <a:srgbClr val="0000CC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95800" y="3429000"/>
            <a:ext cx="449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Resolving vertically using the information given (taking upwards as positive)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ball will be 42.5m lower after 5 seconds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572000" y="4191000"/>
                <a:ext cx="1015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=−42.5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91000"/>
                <a:ext cx="101585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562600" y="4191000"/>
                <a:ext cx="1018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𝑉𝑠𝑖𝑛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101835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629400" y="4191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191000"/>
                <a:ext cx="58766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391400" y="4191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4191000"/>
                <a:ext cx="93320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458200" y="4191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4191000"/>
                <a:ext cx="63344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980295" y="4585648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295" y="4585648"/>
                <a:ext cx="1334531" cy="49564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599295" y="5042848"/>
                <a:ext cx="296638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−42.5=(</m:t>
                      </m:r>
                      <m:r>
                        <a:rPr lang="en-GB" sz="1400" b="0" i="1" smtClean="0">
                          <a:latin typeface="Cambria Math"/>
                        </a:rPr>
                        <m:t>𝑉𝑠𝑖𝑛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θ</m:t>
                      </m:r>
                      <m:r>
                        <a:rPr lang="en-GB" sz="1400" b="0" i="1" smtClean="0">
                          <a:latin typeface="Cambria Math"/>
                        </a:rPr>
                        <m:t>)(5)+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(−9.8)(</m:t>
                      </m:r>
                      <m:sSup>
                        <m:sSup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dirty="0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GB" sz="14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295" y="5042848"/>
                <a:ext cx="2966388" cy="4956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599295" y="5652448"/>
                <a:ext cx="17949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−42.5=4</m:t>
                      </m:r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  <m:r>
                        <a:rPr lang="en-GB" sz="1400" b="0" i="1" smtClean="0">
                          <a:latin typeface="Cambria Math"/>
                        </a:rPr>
                        <m:t>−122.5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295" y="5652448"/>
                <a:ext cx="1794979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876800" y="6055057"/>
                <a:ext cx="8752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80=4</m:t>
                      </m:r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55057"/>
                <a:ext cx="87524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876800" y="6441743"/>
                <a:ext cx="7758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</m:t>
                      </m:r>
                      <m:r>
                        <a:rPr lang="en-GB" sz="14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441743"/>
                <a:ext cx="775853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7315200" y="48768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768988" y="4935941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0" name="Arc 89"/>
          <p:cNvSpPr/>
          <p:nvPr/>
        </p:nvSpPr>
        <p:spPr>
          <a:xfrm>
            <a:off x="7315200" y="53340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6172200" y="57912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>
            <a:off x="6172200" y="6172200"/>
            <a:ext cx="457200" cy="3810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/>
          <p:cNvSpPr txBox="1"/>
          <p:nvPr/>
        </p:nvSpPr>
        <p:spPr>
          <a:xfrm>
            <a:off x="7662315" y="5334000"/>
            <a:ext cx="1481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terms (use sin</a:t>
            </a:r>
            <a:r>
              <a:rPr lang="el-GR" sz="12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629400" y="5791200"/>
            <a:ext cx="1032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122.5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629400" y="6172200"/>
            <a:ext cx="1117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010400" y="9906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157240" y="2252808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FB6B9D2-BF3F-4C0D-8663-1B17DE15F159}"/>
                  </a:ext>
                </a:extLst>
              </p:cNvPr>
              <p:cNvSpPr txBox="1"/>
              <p:nvPr/>
            </p:nvSpPr>
            <p:spPr>
              <a:xfrm>
                <a:off x="7966742" y="3645427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FB6B9D2-BF3F-4C0D-8663-1B17DE15F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742" y="3645427"/>
                <a:ext cx="507062" cy="246221"/>
              </a:xfrm>
              <a:prstGeom prst="rect">
                <a:avLst/>
              </a:prstGeom>
              <a:blipFill>
                <a:blip r:embed="rId17"/>
                <a:stretch>
                  <a:fillRect l="-14458" r="-13253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D54606B0-FA46-48E4-B2C6-4DDF87310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9" name="コンテンツ プレースホルダー 2">
            <a:extLst>
              <a:ext uri="{FF2B5EF4-FFF2-40B4-BE49-F238E27FC236}">
                <a16:creationId xmlns:a16="http://schemas.microsoft.com/office/drawing/2014/main" id="{8BAC0754-DCAF-4151-8DC9-982E32F09DA2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64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4" grpId="0"/>
      <p:bldP spid="43" grpId="0"/>
      <p:bldP spid="44" grpId="0"/>
      <p:bldP spid="45" grpId="0"/>
      <p:bldP spid="35" grpId="0"/>
      <p:bldP spid="46" grpId="0"/>
      <p:bldP spid="49" grpId="0"/>
      <p:bldP spid="50" grpId="0"/>
      <p:bldP spid="59" grpId="0" animBg="1"/>
      <p:bldP spid="60" grpId="0"/>
      <p:bldP spid="61" grpId="0"/>
      <p:bldP spid="62" grpId="0"/>
      <p:bldP spid="63" grpId="0"/>
      <p:bldP spid="64" grpId="0"/>
      <p:bldP spid="65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 animBg="1"/>
      <p:bldP spid="89" grpId="0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 animBg="1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O with speed Vms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at an angle of elevation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. The point O is 42.5m above the horizontal plane. The particle strikes the plane 5 seconds after it is projected.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Show that V = 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Find the distance between O and A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151725" y="1712797"/>
            <a:ext cx="0" cy="1447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151725" y="3160597"/>
            <a:ext cx="28194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151725" y="2246197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6200000">
            <a:off x="5374941" y="2092659"/>
            <a:ext cx="3562068" cy="2729550"/>
          </a:xfrm>
          <a:prstGeom prst="arc">
            <a:avLst>
              <a:gd name="adj1" fmla="val 19241745"/>
              <a:gd name="adj2" fmla="val 4637959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638800" y="1828800"/>
            <a:ext cx="914400" cy="914400"/>
          </a:xfrm>
          <a:prstGeom prst="arc">
            <a:avLst>
              <a:gd name="adj1" fmla="val 18681069"/>
              <a:gd name="adj2" fmla="val 2141574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6156290" y="1407607"/>
            <a:ext cx="631208" cy="8245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629400" y="10668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77000" y="19050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63217" y="203519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61525" y="3168559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 rot="16200000">
            <a:off x="5527698" y="2594995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42.5m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026620" y="2248472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blipFill rotWithShape="1"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/>
          <p:nvPr/>
        </p:nvCxnSpPr>
        <p:spPr>
          <a:xfrm flipH="1" flipV="1">
            <a:off x="6781800" y="1371600"/>
            <a:ext cx="4" cy="86514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172200" y="2286000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Vcos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781800" y="1752600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Vsin</a:t>
            </a:r>
            <a:r>
              <a:rPr lang="el-GR" sz="1400" dirty="0">
                <a:solidFill>
                  <a:srgbClr val="0000CC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010400" y="9906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157240" y="2252808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48655" y="3665483"/>
                <a:ext cx="46103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655" y="3665483"/>
                <a:ext cx="46103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348655" y="4122683"/>
                <a:ext cx="32397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𝑉𝑐𝑜𝑠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θ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655" y="4122683"/>
                <a:ext cx="323979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48655" y="4579883"/>
                <a:ext cx="3312252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i="1" smtClean="0">
                          <a:latin typeface="Cambria Math"/>
                        </a:rPr>
                        <m:t>=20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655" y="4579883"/>
                <a:ext cx="3312252" cy="64556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59166" y="5315608"/>
                <a:ext cx="2752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𝐻𝑜𝑟𝑖𝑧𝑜𝑛𝑡𝑎𝑙</m:t>
                      </m:r>
                      <m:r>
                        <a:rPr lang="en-GB" sz="1600" i="1" smtClean="0">
                          <a:latin typeface="Cambria Math"/>
                        </a:rPr>
                        <m:t> </m:t>
                      </m:r>
                      <m:r>
                        <a:rPr lang="en-GB" sz="1600" i="1" smtClean="0">
                          <a:latin typeface="Cambria Math"/>
                        </a:rPr>
                        <m:t>𝑑𝑖𝑠𝑡𝑎𝑛𝑐𝑒</m:t>
                      </m:r>
                      <m:r>
                        <a:rPr lang="en-GB" sz="1600" i="1" smtClean="0">
                          <a:latin typeface="Cambria Math"/>
                        </a:rPr>
                        <m:t>=60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9166" y="5315608"/>
                <a:ext cx="2752998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>
          <a:xfrm flipH="1" flipV="1">
            <a:off x="6148552" y="3231931"/>
            <a:ext cx="2349062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083230" y="325189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60m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7557" y="4555622"/>
            <a:ext cx="3515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Make sure you read the question – we want the distance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OA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, not just the horizontal distance travelled!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99EAD24F-CCF6-433D-9C33-B31932963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コンテンツ プレースホルダー 2">
            <a:extLst>
              <a:ext uri="{FF2B5EF4-FFF2-40B4-BE49-F238E27FC236}">
                <a16:creationId xmlns:a16="http://schemas.microsoft.com/office/drawing/2014/main" id="{0E66B169-896C-4797-BAA5-8E7B5276DC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3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67" grpId="0"/>
      <p:bldP spid="69" grpId="0"/>
      <p:bldP spid="7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endCxn id="45" idx="0"/>
          </p:cNvCxnSpPr>
          <p:nvPr/>
        </p:nvCxnSpPr>
        <p:spPr>
          <a:xfrm>
            <a:off x="6160770" y="2247900"/>
            <a:ext cx="2364422" cy="920659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O with speed Vms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at an angle of elevation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, where tan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= </a:t>
            </a:r>
            <a:r>
              <a:rPr lang="en-GB" sz="1400" baseline="30000" dirty="0">
                <a:latin typeface="Comic Sans MS" pitchFamily="66" charset="0"/>
              </a:rPr>
              <a:t>4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. The point O is 42.5m above the horizontal plane. The particle strikes the plane 5 seconds after it is projected.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Show that V = 20ms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en-GB" sz="1400" dirty="0">
                <a:latin typeface="Comic Sans MS" pitchFamily="66" charset="0"/>
              </a:rPr>
              <a:t>Find the distance between O and A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151725" y="2246197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 rot="16200000">
            <a:off x="5374941" y="2092659"/>
            <a:ext cx="3562068" cy="2729550"/>
          </a:xfrm>
          <a:prstGeom prst="arc">
            <a:avLst>
              <a:gd name="adj1" fmla="val 19241745"/>
              <a:gd name="adj2" fmla="val 4637959"/>
            </a:avLst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638800" y="1828800"/>
            <a:ext cx="914400" cy="914400"/>
          </a:xfrm>
          <a:prstGeom prst="arc">
            <a:avLst>
              <a:gd name="adj1" fmla="val 18624575"/>
              <a:gd name="adj2" fmla="val 21268183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6156290" y="1407607"/>
            <a:ext cx="631208" cy="8245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629400" y="10668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77000" y="1905000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63217" y="203519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61525" y="3168559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974177" cy="4962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 rot="16200000">
            <a:off x="5527698" y="2594995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42.5m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026620" y="2248472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918072" cy="496290"/>
              </a:xfrm>
              <a:prstGeom prst="rect">
                <a:avLst/>
              </a:prstGeom>
              <a:blipFill rotWithShape="1"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951735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7010400" y="9906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flipH="1" flipV="1">
            <a:off x="6148552" y="3231931"/>
            <a:ext cx="2349062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083230" y="325189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60m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151725" y="1712797"/>
            <a:ext cx="0" cy="144780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151725" y="3160597"/>
            <a:ext cx="28194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4419600"/>
                <a:ext cx="1646413" cy="447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42.5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60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19600"/>
                <a:ext cx="1646413" cy="4476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95800" y="37338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Use Pythagoras’ Theorem to calculate the distance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4953000"/>
                <a:ext cx="13472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</a:rPr>
                      <m:t>=</m:t>
                    </m:r>
                    <m:r>
                      <a:rPr lang="en-GB" b="0" i="1" smtClean="0">
                        <a:latin typeface="Cambria Math"/>
                      </a:rPr>
                      <m:t>74</m:t>
                    </m:r>
                    <m:r>
                      <a:rPr lang="en-GB" b="0" i="1" smtClean="0">
                        <a:latin typeface="Cambria Math"/>
                      </a:rPr>
                      <m:t>𝑚</m:t>
                    </m:r>
                    <m:r>
                      <a:rPr lang="en-GB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dirty="0"/>
                  <a:t>(2sf)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1347292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407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タイトル 1">
            <a:extLst>
              <a:ext uri="{FF2B5EF4-FFF2-40B4-BE49-F238E27FC236}">
                <a16:creationId xmlns:a16="http://schemas.microsoft.com/office/drawing/2014/main" id="{1A2A72A7-1CC2-4656-AAA4-9787544D0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9E863DBC-D374-4633-909B-0656348F785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111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O with speed 35ms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at an angle of elevation of 30°. The particle moves freely under gravity.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 the length of time for which the particle is 15m or more above 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want to find the times that the particle is exactly at 15m. There will be 2 of these, once as the particle is travelling up, and once as it is travelling down.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00600" y="28194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5029200" y="1676400"/>
            <a:ext cx="2905432" cy="11159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00600" y="15240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0600" y="1828800"/>
            <a:ext cx="3276600" cy="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77200" y="167640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15m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029200" y="1905000"/>
            <a:ext cx="609600" cy="900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419600" y="2514600"/>
            <a:ext cx="914400" cy="914400"/>
          </a:xfrm>
          <a:prstGeom prst="arc">
            <a:avLst>
              <a:gd name="adj1" fmla="val 18507869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181600" y="25146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1600" y="1828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35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029200" y="28194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638800" y="1905000"/>
            <a:ext cx="0" cy="9144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76800" y="28956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35Cos30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8800" y="2286000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35Sin30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48200" y="3352800"/>
            <a:ext cx="4071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Resolving vertically, taking upwards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95800" y="3657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657600"/>
                <a:ext cx="744948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34000" y="3657600"/>
                <a:ext cx="12171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121712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629400" y="3657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587661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152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657600"/>
                <a:ext cx="933204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820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3657600"/>
                <a:ext cx="55951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43096" y="41148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096" y="4114800"/>
                <a:ext cx="1334531" cy="495649"/>
              </a:xfrm>
              <a:prstGeom prst="rect">
                <a:avLst/>
              </a:prstGeom>
              <a:blipFill rotWithShape="1"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16973" y="4648200"/>
                <a:ext cx="283975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15=(35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(−9.8)(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973" y="4648200"/>
                <a:ext cx="2839752" cy="4956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88069" y="5260428"/>
                <a:ext cx="20552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15=35</m:t>
                      </m:r>
                      <m:r>
                        <a:rPr lang="en-GB" sz="1400" b="0" i="1" smtClean="0">
                          <a:latin typeface="Cambria Math"/>
                        </a:rPr>
                        <m:t>𝑡𝑠𝑖𝑛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30−4.9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069" y="5260428"/>
                <a:ext cx="205524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00855" y="5762296"/>
                <a:ext cx="22953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−35</m:t>
                      </m:r>
                      <m:r>
                        <a:rPr lang="en-GB" sz="1400" b="0" i="1" smtClean="0">
                          <a:latin typeface="Cambria Math"/>
                        </a:rPr>
                        <m:t>𝑡𝑠𝑖𝑛</m:t>
                      </m:r>
                      <m:r>
                        <a:rPr lang="en-GB" sz="1400" b="0" i="1" smtClean="0">
                          <a:latin typeface="Cambria Math"/>
                        </a:rPr>
                        <m:t>30+15=0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855" y="5762296"/>
                <a:ext cx="2295308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34756" y="4938766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756" y="4938766"/>
                <a:ext cx="7985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03848" y="4931426"/>
                <a:ext cx="13335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=−35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848" y="4931426"/>
                <a:ext cx="133357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92741" y="4924792"/>
                <a:ext cx="7469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41" y="4924792"/>
                <a:ext cx="74699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7010400" y="44196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467600" y="4495800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1" name="Arc 40"/>
          <p:cNvSpPr/>
          <p:nvPr/>
        </p:nvSpPr>
        <p:spPr>
          <a:xfrm>
            <a:off x="7010400" y="49530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6172200" y="5486400"/>
            <a:ext cx="457200" cy="457200"/>
          </a:xfrm>
          <a:prstGeom prst="arc">
            <a:avLst>
              <a:gd name="adj1" fmla="val 16200000"/>
              <a:gd name="adj2" fmla="val 55164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391400" y="4953000"/>
            <a:ext cx="121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each term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29400" y="5486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 to a quadratic form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62400" y="6172200"/>
            <a:ext cx="4343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will be difficult to factorise so we should use the quadratic formula – hence we need a, b and 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10400" y="9906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40CAC9A-3A0E-41A7-A9C6-B94FADC89BAE}"/>
                  </a:ext>
                </a:extLst>
              </p:cNvPr>
              <p:cNvSpPr txBox="1"/>
              <p:nvPr/>
            </p:nvSpPr>
            <p:spPr>
              <a:xfrm>
                <a:off x="8636938" y="3370219"/>
                <a:ext cx="5070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40CAC9A-3A0E-41A7-A9C6-B94FADC89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938" y="3370219"/>
                <a:ext cx="507062" cy="246221"/>
              </a:xfrm>
              <a:prstGeom prst="rect">
                <a:avLst/>
              </a:prstGeom>
              <a:blipFill>
                <a:blip r:embed="rId16"/>
                <a:stretch>
                  <a:fillRect l="-14458" r="-1325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タイトル 1">
            <a:extLst>
              <a:ext uri="{FF2B5EF4-FFF2-40B4-BE49-F238E27FC236}">
                <a16:creationId xmlns:a16="http://schemas.microsoft.com/office/drawing/2014/main" id="{118AE7F6-1DBE-41CF-9306-BE31B646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1" name="コンテンツ プレースホルダー 2">
            <a:extLst>
              <a:ext uri="{FF2B5EF4-FFF2-40B4-BE49-F238E27FC236}">
                <a16:creationId xmlns:a16="http://schemas.microsoft.com/office/drawing/2014/main" id="{57EE3DDF-422D-4F38-A37A-194F7B68258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146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6" grpId="0" animBg="1"/>
      <p:bldP spid="17" grpId="0"/>
      <p:bldP spid="18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/>
      <p:bldP spid="44" grpId="0"/>
      <p:bldP spid="45" grpId="0" animBg="1"/>
      <p:bldP spid="46" grpId="0" animBg="1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724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use the constant acceleration formulae for a projectile moving in a vertical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particle is projected from a point O with speed 35ms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at an angle of elevation of 30°. The particle moves freely under gravity.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Find the length of time for which the particle is 15m or more above 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want to find the times that the particle is exactly at 15m. There will be 2 of these, once as the particle is travelling up, and once as it is travelling down.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00600" y="28194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5029200" y="1676400"/>
            <a:ext cx="2905432" cy="11159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00600" y="15240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0600" y="1828800"/>
            <a:ext cx="3276600" cy="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77200" y="167640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15m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029200" y="1905000"/>
            <a:ext cx="609600" cy="900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419600" y="2514600"/>
            <a:ext cx="914400" cy="914400"/>
          </a:xfrm>
          <a:prstGeom prst="arc">
            <a:avLst>
              <a:gd name="adj1" fmla="val 18546619"/>
              <a:gd name="adj2" fmla="val 204747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181600" y="25146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81600" y="18288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35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029200" y="28194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638800" y="1905000"/>
            <a:ext cx="0" cy="9144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76800" y="289560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35Cos30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8800" y="2286000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CC"/>
                </a:solidFill>
                <a:latin typeface="Comic Sans MS" pitchFamily="66" charset="0"/>
              </a:rPr>
              <a:t>35Sin30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10400" y="990600"/>
            <a:ext cx="19720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Start with a diagram!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5800" y="3352800"/>
                <a:ext cx="178811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1788117" cy="5533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95800" y="4038600"/>
                <a:ext cx="3757824" cy="597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30±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(−35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𝑠𝑖𝑛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30)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−(4×4.9×15)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2(4.9)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038600"/>
                <a:ext cx="3757824" cy="5975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95800" y="4724400"/>
                <a:ext cx="2648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=1.43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2.14 </m:t>
                      </m:r>
                      <m:r>
                        <a:rPr lang="en-GB" sz="14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𝑑𝑝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724400"/>
                <a:ext cx="264861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343400" y="51816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 difference between these times will be the time spent above 15m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Subtract the smallest from the biggest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43400" y="60198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Time above 15m = 0.71 seconds</a:t>
            </a:r>
          </a:p>
          <a:p>
            <a:r>
              <a:rPr lang="en-GB" sz="1400" dirty="0">
                <a:latin typeface="Comic Sans MS" pitchFamily="66" charset="0"/>
              </a:rPr>
              <a:t>(remember to use exact answers)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5">
                <a:extLst>
                  <a:ext uri="{FF2B5EF4-FFF2-40B4-BE49-F238E27FC236}">
                    <a16:creationId xmlns:a16="http://schemas.microsoft.com/office/drawing/2014/main" id="{B1F27E9C-1DE4-4EF1-9E84-B360A60EDE31}"/>
                  </a:ext>
                </a:extLst>
              </p:cNvPr>
              <p:cNvSpPr txBox="1"/>
              <p:nvPr/>
            </p:nvSpPr>
            <p:spPr>
              <a:xfrm>
                <a:off x="834756" y="4938766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35">
                <a:extLst>
                  <a:ext uri="{FF2B5EF4-FFF2-40B4-BE49-F238E27FC236}">
                    <a16:creationId xmlns:a16="http://schemas.microsoft.com/office/drawing/2014/main" id="{B1F27E9C-1DE4-4EF1-9E84-B360A60ED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756" y="4938766"/>
                <a:ext cx="79855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6">
                <a:extLst>
                  <a:ext uri="{FF2B5EF4-FFF2-40B4-BE49-F238E27FC236}">
                    <a16:creationId xmlns:a16="http://schemas.microsoft.com/office/drawing/2014/main" id="{C511328A-BBAB-4C25-9B7F-F7528C2C4129}"/>
                  </a:ext>
                </a:extLst>
              </p:cNvPr>
              <p:cNvSpPr txBox="1"/>
              <p:nvPr/>
            </p:nvSpPr>
            <p:spPr>
              <a:xfrm>
                <a:off x="1603848" y="4931426"/>
                <a:ext cx="13335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=−35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6">
                <a:extLst>
                  <a:ext uri="{FF2B5EF4-FFF2-40B4-BE49-F238E27FC236}">
                    <a16:creationId xmlns:a16="http://schemas.microsoft.com/office/drawing/2014/main" id="{C511328A-BBAB-4C25-9B7F-F7528C2C4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848" y="4931426"/>
                <a:ext cx="133357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7">
                <a:extLst>
                  <a:ext uri="{FF2B5EF4-FFF2-40B4-BE49-F238E27FC236}">
                    <a16:creationId xmlns:a16="http://schemas.microsoft.com/office/drawing/2014/main" id="{2C47F086-7C3E-470A-A724-4B04E28A8E09}"/>
                  </a:ext>
                </a:extLst>
              </p:cNvPr>
              <p:cNvSpPr txBox="1"/>
              <p:nvPr/>
            </p:nvSpPr>
            <p:spPr>
              <a:xfrm>
                <a:off x="2892741" y="4924792"/>
                <a:ext cx="7469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7">
                <a:extLst>
                  <a:ext uri="{FF2B5EF4-FFF2-40B4-BE49-F238E27FC236}">
                    <a16:creationId xmlns:a16="http://schemas.microsoft.com/office/drawing/2014/main" id="{2C47F086-7C3E-470A-A724-4B04E28A8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741" y="4924792"/>
                <a:ext cx="74699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42DDBB83-695A-4385-827E-6B393F8D1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730A1CD3-9DE5-421D-8CF3-7702104C5267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9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7" grpId="0"/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CF2A6-76E0-4CC0-AE56-432C71E38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FF290-BF17-41A0-A0EA-E915AD4DC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39A149-72D5-4AAB-A461-99C1087A0DFC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2687</Words>
  <Application>Microsoft Office PowerPoint</Application>
  <PresentationFormat>On-screen Show (4:3)</PresentationFormat>
  <Paragraphs>423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Super Black SF</vt:lpstr>
      <vt:lpstr>Wingdings</vt:lpstr>
      <vt:lpstr>Office テーマ</vt:lpstr>
      <vt:lpstr>PowerPoint Presentation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  <vt:lpstr>Projectiles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59</cp:revision>
  <dcterms:created xsi:type="dcterms:W3CDTF">2018-06-16T01:40:49Z</dcterms:created>
  <dcterms:modified xsi:type="dcterms:W3CDTF">2020-12-23T11:37:17Z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