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62" r:id="rId5"/>
    <p:sldId id="266" r:id="rId6"/>
    <p:sldId id="267" r:id="rId7"/>
    <p:sldId id="268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C1919-8A2D-4B63-8765-31FE4DA0F11E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04325-482B-40BF-A724-3B07C53D5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785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3977-E4BC-4A38-B4E5-B657A2D4EF6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139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3977-E4BC-4A38-B4E5-B657A2D4EF6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139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3977-E4BC-4A38-B4E5-B657A2D4EF6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1393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3977-E4BC-4A38-B4E5-B657A2D4EF6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139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3977-E4BC-4A38-B4E5-B657A2D4EF6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139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3977-E4BC-4A38-B4E5-B657A2D4EF6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139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3977-E4BC-4A38-B4E5-B657A2D4EF6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139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3977-E4BC-4A38-B4E5-B657A2D4EF6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139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3977-E4BC-4A38-B4E5-B657A2D4EF6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139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3977-E4BC-4A38-B4E5-B657A2D4EF6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139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3977-E4BC-4A38-B4E5-B657A2D4EF6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139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3977-E4BC-4A38-B4E5-B657A2D4EF6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139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6000">
              <a:srgbClr val="CCCCFF">
                <a:alpha val="20000"/>
              </a:srgbClr>
            </a:gs>
            <a:gs pos="95000">
              <a:srgbClr val="CCCCFF">
                <a:alpha val="20000"/>
              </a:srgbClr>
            </a:gs>
            <a:gs pos="100000">
              <a:srgbClr val="7030A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png"/><Relationship Id="rId13" Type="http://schemas.openxmlformats.org/officeDocument/2006/relationships/image" Target="../media/image134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28.png"/><Relationship Id="rId12" Type="http://schemas.openxmlformats.org/officeDocument/2006/relationships/image" Target="../media/image13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127.png"/><Relationship Id="rId11" Type="http://schemas.openxmlformats.org/officeDocument/2006/relationships/image" Target="../media/image132.png"/><Relationship Id="rId5" Type="http://schemas.openxmlformats.org/officeDocument/2006/relationships/image" Target="../media/image126.png"/><Relationship Id="rId15" Type="http://schemas.openxmlformats.org/officeDocument/2006/relationships/image" Target="../media/image120.png"/><Relationship Id="rId10" Type="http://schemas.openxmlformats.org/officeDocument/2006/relationships/image" Target="../media/image131.png"/><Relationship Id="rId4" Type="http://schemas.openxmlformats.org/officeDocument/2006/relationships/image" Target="../media/image125.png"/><Relationship Id="rId9" Type="http://schemas.openxmlformats.org/officeDocument/2006/relationships/image" Target="../media/image130.png"/><Relationship Id="rId14" Type="http://schemas.openxmlformats.org/officeDocument/2006/relationships/image" Target="../media/image11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png"/><Relationship Id="rId13" Type="http://schemas.openxmlformats.org/officeDocument/2006/relationships/image" Target="../media/image144.pn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38.png"/><Relationship Id="rId12" Type="http://schemas.openxmlformats.org/officeDocument/2006/relationships/image" Target="../media/image14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137.png"/><Relationship Id="rId11" Type="http://schemas.openxmlformats.org/officeDocument/2006/relationships/image" Target="../media/image142.png"/><Relationship Id="rId5" Type="http://schemas.openxmlformats.org/officeDocument/2006/relationships/image" Target="../media/image136.png"/><Relationship Id="rId15" Type="http://schemas.openxmlformats.org/officeDocument/2006/relationships/image" Target="../media/image121.png"/><Relationship Id="rId10" Type="http://schemas.openxmlformats.org/officeDocument/2006/relationships/image" Target="../media/image141.png"/><Relationship Id="rId9" Type="http://schemas.openxmlformats.org/officeDocument/2006/relationships/image" Target="../media/image140.png"/><Relationship Id="rId14" Type="http://schemas.openxmlformats.org/officeDocument/2006/relationships/image" Target="../media/image11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png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2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146.png"/><Relationship Id="rId5" Type="http://schemas.openxmlformats.org/officeDocument/2006/relationships/image" Target="../media/image145.png"/><Relationship Id="rId9" Type="http://schemas.openxmlformats.org/officeDocument/2006/relationships/image" Target="../media/image12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13" Type="http://schemas.openxmlformats.org/officeDocument/2006/relationships/image" Target="../media/image122.png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49.png"/><Relationship Id="rId12" Type="http://schemas.openxmlformats.org/officeDocument/2006/relationships/image" Target="../media/image12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148.png"/><Relationship Id="rId11" Type="http://schemas.openxmlformats.org/officeDocument/2006/relationships/image" Target="../media/image153.png"/><Relationship Id="rId10" Type="http://schemas.openxmlformats.org/officeDocument/2006/relationships/image" Target="../media/image152.png"/><Relationship Id="rId9" Type="http://schemas.openxmlformats.org/officeDocument/2006/relationships/image" Target="../media/image151.png"/><Relationship Id="rId14" Type="http://schemas.openxmlformats.org/officeDocument/2006/relationships/image" Target="../media/image11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0.png"/><Relationship Id="rId13" Type="http://schemas.openxmlformats.org/officeDocument/2006/relationships/image" Target="../media/image1110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10.png"/><Relationship Id="rId12" Type="http://schemas.openxmlformats.org/officeDocument/2006/relationships/image" Target="../media/image10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10.png"/><Relationship Id="rId11" Type="http://schemas.openxmlformats.org/officeDocument/2006/relationships/image" Target="../media/image910.png"/><Relationship Id="rId5" Type="http://schemas.openxmlformats.org/officeDocument/2006/relationships/image" Target="../media/image310.png"/><Relationship Id="rId15" Type="http://schemas.openxmlformats.org/officeDocument/2006/relationships/image" Target="../media/image110.png"/><Relationship Id="rId10" Type="http://schemas.openxmlformats.org/officeDocument/2006/relationships/image" Target="../media/image810.png"/><Relationship Id="rId4" Type="http://schemas.openxmlformats.org/officeDocument/2006/relationships/image" Target="../media/image210.png"/><Relationship Id="rId9" Type="http://schemas.openxmlformats.org/officeDocument/2006/relationships/image" Target="../media/image710.png"/><Relationship Id="rId14" Type="http://schemas.openxmlformats.org/officeDocument/2006/relationships/image" Target="../media/image10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0.png"/><Relationship Id="rId13" Type="http://schemas.openxmlformats.org/officeDocument/2006/relationships/image" Target="../media/image1810.png"/><Relationship Id="rId18" Type="http://schemas.openxmlformats.org/officeDocument/2006/relationships/image" Target="../media/image111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410.png"/><Relationship Id="rId12" Type="http://schemas.openxmlformats.org/officeDocument/2006/relationships/image" Target="../media/image1710.png"/><Relationship Id="rId17" Type="http://schemas.openxmlformats.org/officeDocument/2006/relationships/image" Target="../media/image22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1.png"/><Relationship Id="rId20" Type="http://schemas.openxmlformats.org/officeDocument/2006/relationships/image" Target="../media/image112.png"/><Relationship Id="rId1" Type="http://schemas.openxmlformats.org/officeDocument/2006/relationships/tags" Target="../tags/tag2.xml"/><Relationship Id="rId6" Type="http://schemas.openxmlformats.org/officeDocument/2006/relationships/image" Target="../media/image310.png"/><Relationship Id="rId11" Type="http://schemas.openxmlformats.org/officeDocument/2006/relationships/image" Target="../media/image1610.png"/><Relationship Id="rId5" Type="http://schemas.openxmlformats.org/officeDocument/2006/relationships/image" Target="../media/image1310.png"/><Relationship Id="rId15" Type="http://schemas.openxmlformats.org/officeDocument/2006/relationships/image" Target="../media/image202.png"/><Relationship Id="rId10" Type="http://schemas.openxmlformats.org/officeDocument/2006/relationships/image" Target="../media/image1510.png"/><Relationship Id="rId19" Type="http://schemas.openxmlformats.org/officeDocument/2006/relationships/image" Target="../media/image109.png"/><Relationship Id="rId9" Type="http://schemas.openxmlformats.org/officeDocument/2006/relationships/image" Target="../media/image610.png"/><Relationship Id="rId14" Type="http://schemas.openxmlformats.org/officeDocument/2006/relationships/image" Target="../media/image19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0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5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240.png"/><Relationship Id="rId11" Type="http://schemas.openxmlformats.org/officeDocument/2006/relationships/image" Target="../media/image109.png"/><Relationship Id="rId10" Type="http://schemas.openxmlformats.org/officeDocument/2006/relationships/image" Target="../media/image111.png"/><Relationship Id="rId9" Type="http://schemas.openxmlformats.org/officeDocument/2006/relationships/image" Target="../media/image1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0.png"/><Relationship Id="rId13" Type="http://schemas.openxmlformats.org/officeDocument/2006/relationships/image" Target="../media/image500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50.png"/><Relationship Id="rId12" Type="http://schemas.openxmlformats.org/officeDocument/2006/relationships/image" Target="../media/image490.png"/><Relationship Id="rId17" Type="http://schemas.openxmlformats.org/officeDocument/2006/relationships/image" Target="../media/image11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30.png"/><Relationship Id="rId1" Type="http://schemas.openxmlformats.org/officeDocument/2006/relationships/tags" Target="../tags/tag4.xml"/><Relationship Id="rId6" Type="http://schemas.openxmlformats.org/officeDocument/2006/relationships/image" Target="../media/image440.png"/><Relationship Id="rId11" Type="http://schemas.openxmlformats.org/officeDocument/2006/relationships/image" Target="../media/image480.png"/><Relationship Id="rId5" Type="http://schemas.openxmlformats.org/officeDocument/2006/relationships/image" Target="../media/image430.png"/><Relationship Id="rId15" Type="http://schemas.openxmlformats.org/officeDocument/2006/relationships/image" Target="../media/image520.png"/><Relationship Id="rId10" Type="http://schemas.openxmlformats.org/officeDocument/2006/relationships/image" Target="../media/image470.png"/><Relationship Id="rId4" Type="http://schemas.openxmlformats.org/officeDocument/2006/relationships/image" Target="../media/image420.png"/><Relationship Id="rId9" Type="http://schemas.openxmlformats.org/officeDocument/2006/relationships/image" Target="../media/image300.png"/><Relationship Id="rId14" Type="http://schemas.openxmlformats.org/officeDocument/2006/relationships/image" Target="../media/image5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0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4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440.png"/><Relationship Id="rId5" Type="http://schemas.openxmlformats.org/officeDocument/2006/relationships/image" Target="../media/image430.png"/><Relationship Id="rId10" Type="http://schemas.openxmlformats.org/officeDocument/2006/relationships/image" Target="../media/image570.png"/><Relationship Id="rId4" Type="http://schemas.openxmlformats.org/officeDocument/2006/relationships/image" Target="../media/image420.png"/><Relationship Id="rId9" Type="http://schemas.openxmlformats.org/officeDocument/2006/relationships/image" Target="../media/image56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0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8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440.png"/><Relationship Id="rId5" Type="http://schemas.openxmlformats.org/officeDocument/2006/relationships/image" Target="../media/image430.png"/><Relationship Id="rId4" Type="http://schemas.openxmlformats.org/officeDocument/2006/relationships/image" Target="../media/image4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0.png"/><Relationship Id="rId13" Type="http://schemas.openxmlformats.org/officeDocument/2006/relationships/image" Target="../media/image115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630.png"/><Relationship Id="rId12" Type="http://schemas.openxmlformats.org/officeDocument/2006/relationships/image" Target="../media/image68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8.png"/><Relationship Id="rId1" Type="http://schemas.openxmlformats.org/officeDocument/2006/relationships/tags" Target="../tags/tag7.xml"/><Relationship Id="rId6" Type="http://schemas.openxmlformats.org/officeDocument/2006/relationships/image" Target="../media/image620.png"/><Relationship Id="rId11" Type="http://schemas.openxmlformats.org/officeDocument/2006/relationships/image" Target="../media/image670.png"/><Relationship Id="rId5" Type="http://schemas.openxmlformats.org/officeDocument/2006/relationships/image" Target="../media/image611.png"/><Relationship Id="rId15" Type="http://schemas.openxmlformats.org/officeDocument/2006/relationships/image" Target="../media/image117.png"/><Relationship Id="rId10" Type="http://schemas.openxmlformats.org/officeDocument/2006/relationships/image" Target="../media/image660.png"/><Relationship Id="rId4" Type="http://schemas.openxmlformats.org/officeDocument/2006/relationships/image" Target="../media/image600.png"/><Relationship Id="rId9" Type="http://schemas.openxmlformats.org/officeDocument/2006/relationships/image" Target="../media/image650.png"/><Relationship Id="rId14" Type="http://schemas.openxmlformats.org/officeDocument/2006/relationships/image" Target="../media/image1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0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720.png"/><Relationship Id="rId12" Type="http://schemas.openxmlformats.org/officeDocument/2006/relationships/image" Target="../media/image1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11" Type="http://schemas.openxmlformats.org/officeDocument/2006/relationships/image" Target="../media/image116.png"/><Relationship Id="rId10" Type="http://schemas.openxmlformats.org/officeDocument/2006/relationships/image" Target="../media/image115.png"/><Relationship Id="rId9" Type="http://schemas.openxmlformats.org/officeDocument/2006/relationships/image" Target="../media/image7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282150" y="2280373"/>
            <a:ext cx="865012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dirty="0">
                <a:ln w="19050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Super Black SF" panose="020B7200000000000000" pitchFamily="34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Teachings for </a:t>
            </a:r>
          </a:p>
          <a:p>
            <a:pPr algn="ctr"/>
            <a:r>
              <a:rPr lang="en-US" altLang="ja-JP" sz="7200" dirty="0">
                <a:ln w="19050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Super Black SF" panose="020B7200000000000000" pitchFamily="34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Exercise 6C</a:t>
            </a:r>
            <a:endParaRPr lang="ja-JP" altLang="en-US" sz="7200" b="0" cap="none" spc="0" dirty="0">
              <a:ln w="1905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Super Black SF" panose="020B7200000000000000" pitchFamily="34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13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723564" cy="4937078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</a:rPr>
              <a:t>You can use the constant acceleration formulae for a projectile moving in a vertical plane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A ball is struck by a racket at a point A which is 2m above horizontal ground. Immediately after being struck, the ball has velocity (5</a:t>
            </a:r>
            <a:r>
              <a:rPr lang="en-GB" sz="1400" b="1" dirty="0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+ 8</a:t>
            </a:r>
            <a:r>
              <a:rPr lang="en-GB" sz="1400" b="1" dirty="0">
                <a:latin typeface="Comic Sans MS" pitchFamily="66" charset="0"/>
              </a:rPr>
              <a:t>j</a:t>
            </a:r>
            <a:r>
              <a:rPr lang="en-GB" sz="1400" dirty="0">
                <a:latin typeface="Comic Sans MS" pitchFamily="66" charset="0"/>
              </a:rPr>
              <a:t>) 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, where </a:t>
            </a:r>
            <a:r>
              <a:rPr lang="en-GB" sz="1400" b="1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and </a:t>
            </a:r>
            <a:r>
              <a:rPr lang="en-GB" sz="1400" b="1" dirty="0">
                <a:latin typeface="Comic Sans MS" pitchFamily="66" charset="0"/>
              </a:rPr>
              <a:t>j</a:t>
            </a:r>
            <a:r>
              <a:rPr lang="en-GB" sz="1400" dirty="0">
                <a:latin typeface="Comic Sans MS" pitchFamily="66" charset="0"/>
              </a:rPr>
              <a:t> are unit vectors horizontally and vertically respectively.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After being struck, the ball travels freely under gravity until is strikes the ground at a point B, as shown. Find: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r>
              <a:rPr lang="en-GB" sz="1400" dirty="0">
                <a:latin typeface="Comic Sans MS" pitchFamily="66" charset="0"/>
              </a:rPr>
              <a:t>The greatest height above ground reached by the ball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r>
              <a:rPr lang="en-GB" sz="1400" dirty="0">
                <a:latin typeface="Comic Sans MS" pitchFamily="66" charset="0"/>
              </a:rPr>
              <a:t>The speed of the ball as it reaches B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r>
              <a:rPr lang="en-GB" sz="1400" dirty="0">
                <a:latin typeface="Comic Sans MS" pitchFamily="66" charset="0"/>
              </a:rPr>
              <a:t>The angle the velocity of the ball makes with the ground as the ball reaches B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4876800" y="3124200"/>
            <a:ext cx="335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4876800" y="1752600"/>
            <a:ext cx="0" cy="1371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rc 45"/>
          <p:cNvSpPr/>
          <p:nvPr/>
        </p:nvSpPr>
        <p:spPr>
          <a:xfrm rot="16200000">
            <a:off x="4238766" y="1781034"/>
            <a:ext cx="3562068" cy="3810000"/>
          </a:xfrm>
          <a:prstGeom prst="arc">
            <a:avLst>
              <a:gd name="adj1" fmla="val 19241745"/>
              <a:gd name="adj2" fmla="val 4324926"/>
            </a:avLst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Arrow Connector 46"/>
          <p:cNvCxnSpPr>
            <a:stCxn id="46" idx="0"/>
          </p:cNvCxnSpPr>
          <p:nvPr/>
        </p:nvCxnSpPr>
        <p:spPr>
          <a:xfrm flipV="1">
            <a:off x="4861999" y="1524000"/>
            <a:ext cx="929201" cy="74769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715000" y="1295400"/>
            <a:ext cx="8483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(5</a:t>
            </a:r>
            <a:r>
              <a:rPr lang="en-GB" sz="1400" b="1" dirty="0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+ 8</a:t>
            </a:r>
            <a:r>
              <a:rPr lang="en-GB" sz="1400" b="1" dirty="0">
                <a:latin typeface="Comic Sans MS" pitchFamily="66" charset="0"/>
              </a:rPr>
              <a:t>j</a:t>
            </a:r>
            <a:r>
              <a:rPr lang="en-GB" sz="1400" dirty="0">
                <a:latin typeface="Comic Sans MS" pitchFamily="66" charset="0"/>
              </a:rPr>
              <a:t>)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909782" y="2260979"/>
            <a:ext cx="929201" cy="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5791200" y="1524000"/>
            <a:ext cx="0" cy="700602"/>
          </a:xfrm>
          <a:prstGeom prst="straightConnector1">
            <a:avLst/>
          </a:prstGeom>
          <a:ln w="254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181600" y="228600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i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791200" y="1600200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CC"/>
                </a:solidFill>
                <a:latin typeface="Comic Sans MS" pitchFamily="66" charset="0"/>
              </a:rPr>
              <a:t>8</a:t>
            </a:r>
            <a:r>
              <a:rPr lang="en-GB" sz="1400" b="1" dirty="0">
                <a:solidFill>
                  <a:srgbClr val="0000CC"/>
                </a:solidFill>
                <a:latin typeface="Comic Sans MS" pitchFamily="66" charset="0"/>
              </a:rPr>
              <a:t>j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72000" y="20574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696200" y="31242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0848" y="3374409"/>
            <a:ext cx="457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You can use the vectors in each direction as the initial velocities</a:t>
            </a:r>
          </a:p>
          <a:p>
            <a:pPr algn="ctr"/>
            <a:r>
              <a:rPr lang="en-GB" sz="1400" dirty="0">
                <a:latin typeface="Comic Sans MS" pitchFamily="66" charset="0"/>
                <a:sym typeface="Wingdings" pitchFamily="2" charset="2"/>
              </a:rPr>
              <a:t> Resolve </a:t>
            </a: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vertically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to find the greatest height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 rot="16200000">
            <a:off x="4356923" y="2577277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2m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4724400" y="2286000"/>
            <a:ext cx="0" cy="8382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876800" y="4114800"/>
                <a:ext cx="5716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114800"/>
                <a:ext cx="571631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486400" y="41148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114800"/>
                <a:ext cx="665695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248400" y="4114800"/>
                <a:ext cx="6615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4114800"/>
                <a:ext cx="661591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934200" y="41148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4114800"/>
                <a:ext cx="933204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848600" y="41148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8600" y="4114800"/>
                <a:ext cx="559512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498075" y="4572000"/>
                <a:ext cx="13403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  <m:r>
                        <a:rPr lang="en-GB" sz="1400" b="0" i="1" smtClean="0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8075" y="4572000"/>
                <a:ext cx="1340367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386618" y="4953000"/>
                <a:ext cx="19073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(0)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(8)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+2(−9.8)</m:t>
                      </m:r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6618" y="4953000"/>
                <a:ext cx="1907382" cy="307777"/>
              </a:xfrm>
              <a:prstGeom prst="rect">
                <a:avLst/>
              </a:prstGeom>
              <a:blipFill rotWithShape="1">
                <a:blip r:embed="rId10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564038" y="5361295"/>
                <a:ext cx="13937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0</m:t>
                      </m:r>
                      <m:r>
                        <a:rPr lang="en-GB" sz="1400" b="0" i="1" smtClean="0">
                          <a:latin typeface="Cambria Math"/>
                        </a:rPr>
                        <m:t>=64−19.6</m:t>
                      </m:r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038" y="5361295"/>
                <a:ext cx="1393779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577686" y="5728648"/>
                <a:ext cx="9355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=3.3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686" y="5728648"/>
                <a:ext cx="935577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Arc 65"/>
          <p:cNvSpPr/>
          <p:nvPr/>
        </p:nvSpPr>
        <p:spPr>
          <a:xfrm>
            <a:off x="6172200" y="4724400"/>
            <a:ext cx="381000" cy="381000"/>
          </a:xfrm>
          <a:prstGeom prst="arc">
            <a:avLst>
              <a:gd name="adj1" fmla="val 16200000"/>
              <a:gd name="adj2" fmla="val 52903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6477000" y="47244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68" name="Arc 67"/>
          <p:cNvSpPr/>
          <p:nvPr/>
        </p:nvSpPr>
        <p:spPr>
          <a:xfrm>
            <a:off x="6172200" y="5105400"/>
            <a:ext cx="381000" cy="381000"/>
          </a:xfrm>
          <a:prstGeom prst="arc">
            <a:avLst>
              <a:gd name="adj1" fmla="val 16200000"/>
              <a:gd name="adj2" fmla="val 52903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Arc 68"/>
          <p:cNvSpPr/>
          <p:nvPr/>
        </p:nvSpPr>
        <p:spPr>
          <a:xfrm>
            <a:off x="5791200" y="5562600"/>
            <a:ext cx="381000" cy="304800"/>
          </a:xfrm>
          <a:prstGeom prst="arc">
            <a:avLst>
              <a:gd name="adj1" fmla="val 16200000"/>
              <a:gd name="adj2" fmla="val 52903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6477000" y="5105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terms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096000" y="55626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s</a:t>
            </a:r>
          </a:p>
        </p:txBody>
      </p:sp>
      <p:sp>
        <p:nvSpPr>
          <p:cNvPr id="72" name="Arc 71"/>
          <p:cNvSpPr/>
          <p:nvPr/>
        </p:nvSpPr>
        <p:spPr>
          <a:xfrm>
            <a:off x="5791200" y="5867400"/>
            <a:ext cx="381000" cy="381000"/>
          </a:xfrm>
          <a:prstGeom prst="arc">
            <a:avLst>
              <a:gd name="adj1" fmla="val 16200000"/>
              <a:gd name="adj2" fmla="val 52903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6172200" y="5791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Careful – the ball starts at a height of 2m, so this must be added on!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572000" y="6096000"/>
                <a:ext cx="9355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=5.3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6096000"/>
                <a:ext cx="935577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1676400" y="5220810"/>
                <a:ext cx="9355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=5.3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220810"/>
                <a:ext cx="935577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74450353-83B0-4CE4-AA6B-CA9CA6A3A569}"/>
                  </a:ext>
                </a:extLst>
              </p:cNvPr>
              <p:cNvSpPr txBox="1"/>
              <p:nvPr/>
            </p:nvSpPr>
            <p:spPr>
              <a:xfrm>
                <a:off x="8636938" y="3814103"/>
                <a:ext cx="50706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74450353-83B0-4CE4-AA6B-CA9CA6A3A5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6938" y="3814103"/>
                <a:ext cx="507062" cy="246221"/>
              </a:xfrm>
              <a:prstGeom prst="rect">
                <a:avLst/>
              </a:prstGeom>
              <a:blipFill>
                <a:blip r:embed="rId15"/>
                <a:stretch>
                  <a:fillRect l="-14458" r="-13253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タイトル 1">
            <a:extLst>
              <a:ext uri="{FF2B5EF4-FFF2-40B4-BE49-F238E27FC236}">
                <a16:creationId xmlns:a16="http://schemas.microsoft.com/office/drawing/2014/main" id="{C43771E5-E300-4F65-959B-C386C6B26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Projectiles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3" name="コンテンツ プレースホルダー 2">
            <a:extLst>
              <a:ext uri="{FF2B5EF4-FFF2-40B4-BE49-F238E27FC236}">
                <a16:creationId xmlns:a16="http://schemas.microsoft.com/office/drawing/2014/main" id="{43B55488-78C9-41ED-AEB8-CBEBCD3A1FA0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6C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261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8" grpId="0"/>
      <p:bldP spid="52" grpId="0"/>
      <p:bldP spid="53" grpId="0"/>
      <p:bldP spid="54" grpId="0"/>
      <p:bldP spid="55" grpId="0"/>
      <p:bldP spid="56" grpId="0"/>
      <p:bldP spid="58" grpId="0"/>
      <p:bldP spid="59" grpId="0"/>
      <p:bldP spid="60" grpId="0"/>
      <p:bldP spid="61" grpId="0"/>
      <p:bldP spid="62" grpId="0"/>
      <p:bldP spid="18" grpId="0"/>
      <p:bldP spid="63" grpId="0"/>
      <p:bldP spid="64" grpId="0"/>
      <p:bldP spid="65" grpId="0"/>
      <p:bldP spid="66" grpId="0" animBg="1"/>
      <p:bldP spid="67" grpId="0"/>
      <p:bldP spid="68" grpId="0" animBg="1"/>
      <p:bldP spid="69" grpId="0" animBg="1"/>
      <p:bldP spid="70" grpId="0"/>
      <p:bldP spid="71" grpId="0"/>
      <p:bldP spid="72" grpId="0" animBg="1"/>
      <p:bldP spid="73" grpId="0"/>
      <p:bldP spid="74" grpId="0"/>
      <p:bldP spid="75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723564" cy="4937078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</a:rPr>
              <a:t>You can use the constant acceleration formulae for a projectile moving in a vertical plane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A ball is struck by a racket at a point A which is 2m above horizontal ground. Immediately after being struck, the ball has velocity (5</a:t>
            </a:r>
            <a:r>
              <a:rPr lang="en-GB" sz="1400" b="1" dirty="0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+ 8</a:t>
            </a:r>
            <a:r>
              <a:rPr lang="en-GB" sz="1400" b="1" dirty="0">
                <a:latin typeface="Comic Sans MS" pitchFamily="66" charset="0"/>
              </a:rPr>
              <a:t>j</a:t>
            </a:r>
            <a:r>
              <a:rPr lang="en-GB" sz="1400" dirty="0">
                <a:latin typeface="Comic Sans MS" pitchFamily="66" charset="0"/>
              </a:rPr>
              <a:t>) 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, where </a:t>
            </a:r>
            <a:r>
              <a:rPr lang="en-GB" sz="1400" b="1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and </a:t>
            </a:r>
            <a:r>
              <a:rPr lang="en-GB" sz="1400" b="1" dirty="0">
                <a:latin typeface="Comic Sans MS" pitchFamily="66" charset="0"/>
              </a:rPr>
              <a:t>j</a:t>
            </a:r>
            <a:r>
              <a:rPr lang="en-GB" sz="1400" dirty="0">
                <a:latin typeface="Comic Sans MS" pitchFamily="66" charset="0"/>
              </a:rPr>
              <a:t> are unit vectors horizontally and vertically respectively.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After being struck, the ball travels freely under gravity until is strikes the ground at a point B, as shown. Find: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r>
              <a:rPr lang="en-GB" sz="1400" dirty="0">
                <a:latin typeface="Comic Sans MS" pitchFamily="66" charset="0"/>
              </a:rPr>
              <a:t>The greatest height above ground reached by the ball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r>
              <a:rPr lang="en-GB" sz="1400" dirty="0">
                <a:latin typeface="Comic Sans MS" pitchFamily="66" charset="0"/>
              </a:rPr>
              <a:t>The speed of the ball as it reaches B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r>
              <a:rPr lang="en-GB" sz="1400" dirty="0">
                <a:latin typeface="Comic Sans MS" pitchFamily="66" charset="0"/>
              </a:rPr>
              <a:t>The angle the velocity of the ball makes with the ground as the ball reaches B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4876800" y="3124200"/>
            <a:ext cx="335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4876800" y="1752600"/>
            <a:ext cx="0" cy="1371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rc 45"/>
          <p:cNvSpPr/>
          <p:nvPr/>
        </p:nvSpPr>
        <p:spPr>
          <a:xfrm rot="16200000">
            <a:off x="4238766" y="1781034"/>
            <a:ext cx="3562068" cy="3810000"/>
          </a:xfrm>
          <a:prstGeom prst="arc">
            <a:avLst>
              <a:gd name="adj1" fmla="val 19241745"/>
              <a:gd name="adj2" fmla="val 4324926"/>
            </a:avLst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Arrow Connector 46"/>
          <p:cNvCxnSpPr>
            <a:stCxn id="46" idx="0"/>
          </p:cNvCxnSpPr>
          <p:nvPr/>
        </p:nvCxnSpPr>
        <p:spPr>
          <a:xfrm flipV="1">
            <a:off x="4861999" y="1524000"/>
            <a:ext cx="929201" cy="74769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715000" y="1295400"/>
            <a:ext cx="8483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(5</a:t>
            </a:r>
            <a:r>
              <a:rPr lang="en-GB" sz="1400" b="1" dirty="0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+ 8</a:t>
            </a:r>
            <a:r>
              <a:rPr lang="en-GB" sz="1400" b="1" dirty="0">
                <a:latin typeface="Comic Sans MS" pitchFamily="66" charset="0"/>
              </a:rPr>
              <a:t>j</a:t>
            </a:r>
            <a:r>
              <a:rPr lang="en-GB" sz="1400" dirty="0">
                <a:latin typeface="Comic Sans MS" pitchFamily="66" charset="0"/>
              </a:rPr>
              <a:t>)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909782" y="2260979"/>
            <a:ext cx="929201" cy="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5791200" y="1524000"/>
            <a:ext cx="0" cy="700602"/>
          </a:xfrm>
          <a:prstGeom prst="straightConnector1">
            <a:avLst/>
          </a:prstGeom>
          <a:ln w="254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181600" y="228600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i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791200" y="1600200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CC"/>
                </a:solidFill>
                <a:latin typeface="Comic Sans MS" pitchFamily="66" charset="0"/>
              </a:rPr>
              <a:t>8</a:t>
            </a:r>
            <a:r>
              <a:rPr lang="en-GB" sz="1400" b="1" dirty="0">
                <a:solidFill>
                  <a:srgbClr val="0000CC"/>
                </a:solidFill>
                <a:latin typeface="Comic Sans MS" pitchFamily="66" charset="0"/>
              </a:rPr>
              <a:t>j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72000" y="20574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696200" y="31242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56" name="TextBox 55"/>
          <p:cNvSpPr txBox="1"/>
          <p:nvPr/>
        </p:nvSpPr>
        <p:spPr>
          <a:xfrm rot="16200000">
            <a:off x="4356923" y="2577277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2m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4724400" y="2286000"/>
            <a:ext cx="0" cy="8382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006755" y="3276600"/>
            <a:ext cx="510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As the ball strikes B, its velocity will have both a horizontal and vertical component</a:t>
            </a:r>
          </a:p>
          <a:p>
            <a:pPr marL="285750" indent="-2857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The horizontal speed is constant (5) so we do not need to calculate this</a:t>
            </a:r>
          </a:p>
          <a:p>
            <a:pPr marL="285750" indent="-2857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The vertical speed however will vary as the ball travels so we need to work this out…</a:t>
            </a:r>
          </a:p>
          <a:p>
            <a:pPr marL="285750" indent="-2857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At B the ball has travelled 2m down – resolve vertically again, taking </a:t>
            </a:r>
            <a:r>
              <a:rPr lang="en-GB" sz="1200" u="sng" dirty="0">
                <a:latin typeface="Comic Sans MS" pitchFamily="66" charset="0"/>
                <a:sym typeface="Wingdings" pitchFamily="2" charset="2"/>
              </a:rPr>
              <a:t>downwards</a:t>
            </a:r>
            <a:r>
              <a:rPr lang="en-GB" sz="1200" dirty="0">
                <a:latin typeface="Comic Sans MS" pitchFamily="66" charset="0"/>
                <a:sym typeface="Wingdings" pitchFamily="2" charset="2"/>
              </a:rPr>
              <a:t> as the positive direction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648200" y="4800600"/>
                <a:ext cx="57951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𝑠</m:t>
                      </m:r>
                      <m:r>
                        <a:rPr lang="en-GB" sz="12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800600"/>
                <a:ext cx="579518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257800" y="4800600"/>
                <a:ext cx="7133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𝑢</m:t>
                      </m:r>
                      <m:r>
                        <a:rPr lang="en-GB" sz="1200" b="0" i="1" smtClean="0">
                          <a:latin typeface="Cambria Math"/>
                        </a:rPr>
                        <m:t>=−8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800600"/>
                <a:ext cx="713337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019800" y="4800600"/>
                <a:ext cx="5012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𝑣</m:t>
                    </m:r>
                    <m:r>
                      <a:rPr lang="en-GB" sz="12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GB" sz="1200" dirty="0"/>
                  <a:t>?</a:t>
                </a: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4800600"/>
                <a:ext cx="501227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1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705600" y="4800600"/>
                <a:ext cx="7116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𝑎</m:t>
                      </m:r>
                      <m:r>
                        <a:rPr lang="en-GB" sz="1200" b="0" i="1" smtClean="0">
                          <a:latin typeface="Cambria Math"/>
                        </a:rPr>
                        <m:t>=9.8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4800600"/>
                <a:ext cx="711605" cy="27699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620000" y="4800600"/>
                <a:ext cx="5085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4800600"/>
                <a:ext cx="508537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191000" y="5105400"/>
                <a:ext cx="11769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+2</m:t>
                      </m:r>
                      <m:r>
                        <a:rPr lang="en-GB" sz="1200" b="0" i="1" smtClean="0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105400"/>
                <a:ext cx="1176925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191000" y="5486400"/>
                <a:ext cx="17298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(−8)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+2(9.8)(2)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486400"/>
                <a:ext cx="1729896" cy="276999"/>
              </a:xfrm>
              <a:prstGeom prst="rect">
                <a:avLst/>
              </a:prstGeom>
              <a:blipFill rotWithShape="1">
                <a:blip r:embed="rId11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191000" y="5867400"/>
                <a:ext cx="9572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=103.2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867400"/>
                <a:ext cx="957250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4267200" y="6199495"/>
                <a:ext cx="115820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𝑣</m:t>
                      </m:r>
                      <m:r>
                        <a:rPr lang="en-GB" sz="1200" b="0" i="1" smtClean="0">
                          <a:latin typeface="Cambria Math"/>
                        </a:rPr>
                        <m:t>=10.2</m:t>
                      </m:r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6199495"/>
                <a:ext cx="1158202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Arc 78"/>
          <p:cNvSpPr/>
          <p:nvPr/>
        </p:nvSpPr>
        <p:spPr>
          <a:xfrm>
            <a:off x="5715000" y="5257800"/>
            <a:ext cx="381000" cy="381000"/>
          </a:xfrm>
          <a:prstGeom prst="arc">
            <a:avLst>
              <a:gd name="adj1" fmla="val 16200000"/>
              <a:gd name="adj2" fmla="val 52903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TextBox 79"/>
          <p:cNvSpPr txBox="1"/>
          <p:nvPr/>
        </p:nvSpPr>
        <p:spPr>
          <a:xfrm>
            <a:off x="6019800" y="52578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81" name="Arc 80"/>
          <p:cNvSpPr/>
          <p:nvPr/>
        </p:nvSpPr>
        <p:spPr>
          <a:xfrm>
            <a:off x="5715000" y="5638800"/>
            <a:ext cx="381000" cy="381000"/>
          </a:xfrm>
          <a:prstGeom prst="arc">
            <a:avLst>
              <a:gd name="adj1" fmla="val 16200000"/>
              <a:gd name="adj2" fmla="val 52903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Arc 81"/>
          <p:cNvSpPr/>
          <p:nvPr/>
        </p:nvSpPr>
        <p:spPr>
          <a:xfrm>
            <a:off x="5334000" y="6019800"/>
            <a:ext cx="381000" cy="381000"/>
          </a:xfrm>
          <a:prstGeom prst="arc">
            <a:avLst>
              <a:gd name="adj1" fmla="val 16200000"/>
              <a:gd name="adj2" fmla="val 52903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TextBox 82"/>
          <p:cNvSpPr txBox="1"/>
          <p:nvPr/>
        </p:nvSpPr>
        <p:spPr>
          <a:xfrm>
            <a:off x="6019800" y="5562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right side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638800" y="60960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962400" y="6477000"/>
            <a:ext cx="480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So as it strikes B, the ball has a velocity of 10.2ms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downwards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74">
                <a:extLst>
                  <a:ext uri="{FF2B5EF4-FFF2-40B4-BE49-F238E27FC236}">
                    <a16:creationId xmlns:a16="http://schemas.microsoft.com/office/drawing/2014/main" id="{368A3B49-87F2-4478-8A36-F6A543F73A6A}"/>
                  </a:ext>
                </a:extLst>
              </p:cNvPr>
              <p:cNvSpPr txBox="1"/>
              <p:nvPr/>
            </p:nvSpPr>
            <p:spPr>
              <a:xfrm>
                <a:off x="1676400" y="5220810"/>
                <a:ext cx="9355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=5.3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74">
                <a:extLst>
                  <a:ext uri="{FF2B5EF4-FFF2-40B4-BE49-F238E27FC236}">
                    <a16:creationId xmlns:a16="http://schemas.microsoft.com/office/drawing/2014/main" id="{368A3B49-87F2-4478-8A36-F6A543F73A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220810"/>
                <a:ext cx="935577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A3B642A1-7CB6-4252-A46E-815BA22B01F8}"/>
                  </a:ext>
                </a:extLst>
              </p:cNvPr>
              <p:cNvSpPr txBox="1"/>
              <p:nvPr/>
            </p:nvSpPr>
            <p:spPr>
              <a:xfrm>
                <a:off x="7500597" y="4595338"/>
                <a:ext cx="38068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A3B642A1-7CB6-4252-A46E-815BA22B01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0597" y="4595338"/>
                <a:ext cx="380681" cy="184666"/>
              </a:xfrm>
              <a:prstGeom prst="rect">
                <a:avLst/>
              </a:prstGeom>
              <a:blipFill>
                <a:blip r:embed="rId15"/>
                <a:stretch>
                  <a:fillRect l="-14286" t="-6667" r="-14286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タイトル 1">
            <a:extLst>
              <a:ext uri="{FF2B5EF4-FFF2-40B4-BE49-F238E27FC236}">
                <a16:creationId xmlns:a16="http://schemas.microsoft.com/office/drawing/2014/main" id="{AB0C1813-4B6D-4544-8F19-7E72A8EF1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Projectiles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1" name="コンテンツ プレースホルダー 2">
            <a:extLst>
              <a:ext uri="{FF2B5EF4-FFF2-40B4-BE49-F238E27FC236}">
                <a16:creationId xmlns:a16="http://schemas.microsoft.com/office/drawing/2014/main" id="{40B42D26-72C0-4B20-9646-224A0FA8A8E1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6C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419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  <p:bldP spid="42" grpId="0"/>
      <p:bldP spid="43" grpId="0"/>
      <p:bldP spid="45" grpId="0"/>
      <p:bldP spid="51" grpId="0"/>
      <p:bldP spid="76" grpId="0"/>
      <p:bldP spid="77" grpId="0"/>
      <p:bldP spid="78" grpId="0"/>
      <p:bldP spid="79" grpId="0" animBg="1"/>
      <p:bldP spid="80" grpId="0"/>
      <p:bldP spid="81" grpId="0" animBg="1"/>
      <p:bldP spid="82" grpId="0" animBg="1"/>
      <p:bldP spid="83" grpId="0"/>
      <p:bldP spid="84" grpId="0"/>
      <p:bldP spid="85" grpId="0"/>
      <p:bldP spid="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723564" cy="4937078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</a:rPr>
              <a:t>You can use the constant acceleration formulae for a projectile moving in a vertical plane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A ball is struck by a racket at a point A which is 2m above horizontal ground. Immediately after being struck, the ball has velocity (5</a:t>
            </a:r>
            <a:r>
              <a:rPr lang="en-GB" sz="1400" b="1" dirty="0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+ 8</a:t>
            </a:r>
            <a:r>
              <a:rPr lang="en-GB" sz="1400" b="1" dirty="0">
                <a:latin typeface="Comic Sans MS" pitchFamily="66" charset="0"/>
              </a:rPr>
              <a:t>j</a:t>
            </a:r>
            <a:r>
              <a:rPr lang="en-GB" sz="1400" dirty="0">
                <a:latin typeface="Comic Sans MS" pitchFamily="66" charset="0"/>
              </a:rPr>
              <a:t>) 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, where </a:t>
            </a:r>
            <a:r>
              <a:rPr lang="en-GB" sz="1400" b="1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and </a:t>
            </a:r>
            <a:r>
              <a:rPr lang="en-GB" sz="1400" b="1" dirty="0">
                <a:latin typeface="Comic Sans MS" pitchFamily="66" charset="0"/>
              </a:rPr>
              <a:t>j</a:t>
            </a:r>
            <a:r>
              <a:rPr lang="en-GB" sz="1400" dirty="0">
                <a:latin typeface="Comic Sans MS" pitchFamily="66" charset="0"/>
              </a:rPr>
              <a:t> are unit vectors horizontally and vertically respectively.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After being struck, the ball travels freely under gravity until is strikes the ground at a point B, as shown. Find: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r>
              <a:rPr lang="en-GB" sz="1400" dirty="0">
                <a:latin typeface="Comic Sans MS" pitchFamily="66" charset="0"/>
              </a:rPr>
              <a:t>The greatest height above ground reached by the ball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r>
              <a:rPr lang="en-GB" sz="1400" dirty="0">
                <a:latin typeface="Comic Sans MS" pitchFamily="66" charset="0"/>
              </a:rPr>
              <a:t>The speed of the ball as it reaches B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r>
              <a:rPr lang="en-GB" sz="1400" dirty="0">
                <a:latin typeface="Comic Sans MS" pitchFamily="66" charset="0"/>
              </a:rPr>
              <a:t>The angle the velocity of the ball makes with the ground as the ball reaches B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4876800" y="3124200"/>
            <a:ext cx="335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4876800" y="1752600"/>
            <a:ext cx="0" cy="1371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rc 45"/>
          <p:cNvSpPr/>
          <p:nvPr/>
        </p:nvSpPr>
        <p:spPr>
          <a:xfrm rot="16200000">
            <a:off x="4238766" y="1781034"/>
            <a:ext cx="3562068" cy="3810000"/>
          </a:xfrm>
          <a:prstGeom prst="arc">
            <a:avLst>
              <a:gd name="adj1" fmla="val 19241745"/>
              <a:gd name="adj2" fmla="val 4324926"/>
            </a:avLst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Arrow Connector 46"/>
          <p:cNvCxnSpPr>
            <a:stCxn id="46" idx="0"/>
          </p:cNvCxnSpPr>
          <p:nvPr/>
        </p:nvCxnSpPr>
        <p:spPr>
          <a:xfrm flipV="1">
            <a:off x="4861999" y="1524000"/>
            <a:ext cx="929201" cy="74769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715000" y="1295400"/>
            <a:ext cx="8483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(5</a:t>
            </a:r>
            <a:r>
              <a:rPr lang="en-GB" sz="1400" b="1" dirty="0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+ 8</a:t>
            </a:r>
            <a:r>
              <a:rPr lang="en-GB" sz="1400" b="1" dirty="0">
                <a:latin typeface="Comic Sans MS" pitchFamily="66" charset="0"/>
              </a:rPr>
              <a:t>j</a:t>
            </a:r>
            <a:r>
              <a:rPr lang="en-GB" sz="1400" dirty="0">
                <a:latin typeface="Comic Sans MS" pitchFamily="66" charset="0"/>
              </a:rPr>
              <a:t>)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909782" y="2260979"/>
            <a:ext cx="929201" cy="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5791200" y="1524000"/>
            <a:ext cx="0" cy="700602"/>
          </a:xfrm>
          <a:prstGeom prst="straightConnector1">
            <a:avLst/>
          </a:prstGeom>
          <a:ln w="254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181600" y="228600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i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791200" y="1600200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CC"/>
                </a:solidFill>
                <a:latin typeface="Comic Sans MS" pitchFamily="66" charset="0"/>
              </a:rPr>
              <a:t>8</a:t>
            </a:r>
            <a:r>
              <a:rPr lang="en-GB" sz="1400" b="1" dirty="0">
                <a:solidFill>
                  <a:srgbClr val="0000CC"/>
                </a:solidFill>
                <a:latin typeface="Comic Sans MS" pitchFamily="66" charset="0"/>
              </a:rPr>
              <a:t>j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72000" y="20574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696200" y="31242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56" name="TextBox 55"/>
          <p:cNvSpPr txBox="1"/>
          <p:nvPr/>
        </p:nvSpPr>
        <p:spPr>
          <a:xfrm rot="16200000">
            <a:off x="4356923" y="2577277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2m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4724400" y="2286000"/>
            <a:ext cx="0" cy="8382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006755" y="3276600"/>
            <a:ext cx="510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As the ball strikes B, its velocity will have both a horizontal and vertical component</a:t>
            </a:r>
          </a:p>
          <a:p>
            <a:pPr marL="285750" indent="-2857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The horizontal speed is constant (5) so we do not need to calculate this</a:t>
            </a:r>
          </a:p>
          <a:p>
            <a:pPr marL="285750" indent="-2857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The vertical speed however will vary as the ball travels so we need to work this out…</a:t>
            </a:r>
          </a:p>
          <a:p>
            <a:pPr marL="285750" indent="-2857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At B the ball has travelled 2m down – resolve vertically again, taking </a:t>
            </a:r>
            <a:r>
              <a:rPr lang="en-GB" sz="1200" u="sng" dirty="0">
                <a:latin typeface="Comic Sans MS" pitchFamily="66" charset="0"/>
                <a:sym typeface="Wingdings" pitchFamily="2" charset="2"/>
              </a:rPr>
              <a:t>downwards</a:t>
            </a:r>
            <a:r>
              <a:rPr lang="en-GB" sz="1200" dirty="0">
                <a:latin typeface="Comic Sans MS" pitchFamily="66" charset="0"/>
                <a:sym typeface="Wingdings" pitchFamily="2" charset="2"/>
              </a:rPr>
              <a:t> as the positive direction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6858000" y="5867400"/>
            <a:ext cx="12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620000" y="58674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cxnSp>
        <p:nvCxnSpPr>
          <p:cNvPr id="7" name="Straight Arrow Connector 6"/>
          <p:cNvCxnSpPr>
            <a:endCxn id="36" idx="0"/>
          </p:cNvCxnSpPr>
          <p:nvPr/>
        </p:nvCxnSpPr>
        <p:spPr>
          <a:xfrm>
            <a:off x="7010400" y="5029200"/>
            <a:ext cx="75884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7010400" y="5029200"/>
            <a:ext cx="762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7772400" y="5029200"/>
            <a:ext cx="0" cy="838200"/>
          </a:xfrm>
          <a:prstGeom prst="straightConnector1">
            <a:avLst/>
          </a:prstGeom>
          <a:ln w="254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315200" y="4724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5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772400" y="5257800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CC"/>
                </a:solidFill>
                <a:latin typeface="Comic Sans MS" pitchFamily="66" charset="0"/>
              </a:rPr>
              <a:t>10.2</a:t>
            </a:r>
            <a:endParaRPr lang="en-GB" sz="14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2400" y="49530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You can just use Pythagoras to work out the overall speed!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038600" y="5410200"/>
                <a:ext cx="1356975" cy="359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10.2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410200"/>
                <a:ext cx="1356975" cy="35920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038600" y="5867400"/>
                <a:ext cx="15059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=11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 (2</m:t>
                      </m:r>
                      <m:r>
                        <a:rPr lang="en-GB" sz="1400" b="0" i="1" smtClean="0">
                          <a:latin typeface="Cambria Math"/>
                        </a:rPr>
                        <m:t>𝑠𝑓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867400"/>
                <a:ext cx="1505925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1600200" y="5633622"/>
                <a:ext cx="10710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=11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5633622"/>
                <a:ext cx="107106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74">
                <a:extLst>
                  <a:ext uri="{FF2B5EF4-FFF2-40B4-BE49-F238E27FC236}">
                    <a16:creationId xmlns:a16="http://schemas.microsoft.com/office/drawing/2014/main" id="{002C7E0E-8877-4BA0-B631-7AB82C1D928E}"/>
                  </a:ext>
                </a:extLst>
              </p:cNvPr>
              <p:cNvSpPr txBox="1"/>
              <p:nvPr/>
            </p:nvSpPr>
            <p:spPr>
              <a:xfrm>
                <a:off x="1676400" y="5220810"/>
                <a:ext cx="9355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=5.3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74">
                <a:extLst>
                  <a:ext uri="{FF2B5EF4-FFF2-40B4-BE49-F238E27FC236}">
                    <a16:creationId xmlns:a16="http://schemas.microsoft.com/office/drawing/2014/main" id="{002C7E0E-8877-4BA0-B631-7AB82C1D92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220810"/>
                <a:ext cx="935577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C2AC3C11-DA1E-4191-9797-701927C85A4A}"/>
                  </a:ext>
                </a:extLst>
              </p:cNvPr>
              <p:cNvSpPr txBox="1"/>
              <p:nvPr/>
            </p:nvSpPr>
            <p:spPr>
              <a:xfrm>
                <a:off x="7500597" y="4595338"/>
                <a:ext cx="38068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C2AC3C11-DA1E-4191-9797-701927C85A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0597" y="4595338"/>
                <a:ext cx="380681" cy="184666"/>
              </a:xfrm>
              <a:prstGeom prst="rect">
                <a:avLst/>
              </a:prstGeom>
              <a:blipFill>
                <a:blip r:embed="rId9"/>
                <a:stretch>
                  <a:fillRect l="-14286" t="-6667" r="-14286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タイトル 1">
            <a:extLst>
              <a:ext uri="{FF2B5EF4-FFF2-40B4-BE49-F238E27FC236}">
                <a16:creationId xmlns:a16="http://schemas.microsoft.com/office/drawing/2014/main" id="{25410FF5-0E72-4767-B9DD-9055914E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Projectiles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9" name="コンテンツ プレースホルダー 2">
            <a:extLst>
              <a:ext uri="{FF2B5EF4-FFF2-40B4-BE49-F238E27FC236}">
                <a16:creationId xmlns:a16="http://schemas.microsoft.com/office/drawing/2014/main" id="{070A817F-FF12-4208-ACB8-ACF9305893EE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6C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068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60" grpId="0"/>
      <p:bldP spid="61" grpId="0"/>
      <p:bldP spid="13" grpId="0"/>
      <p:bldP spid="14" grpId="0"/>
      <p:bldP spid="62" grpId="0"/>
      <p:bldP spid="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c 4"/>
          <p:cNvSpPr/>
          <p:nvPr/>
        </p:nvSpPr>
        <p:spPr>
          <a:xfrm>
            <a:off x="7543800" y="5029200"/>
            <a:ext cx="914400" cy="914400"/>
          </a:xfrm>
          <a:prstGeom prst="arc">
            <a:avLst>
              <a:gd name="adj1" fmla="val 14465191"/>
              <a:gd name="adj2" fmla="val 1624982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723564" cy="4937078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</a:rPr>
              <a:t>You can use the constant acceleration formulae for a projectile moving in a vertical plane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A ball is struck by a racket at a point A which is 2m above horizontal ground. Immediately after being struck, the ball has velocity (5</a:t>
            </a:r>
            <a:r>
              <a:rPr lang="en-GB" sz="1400" b="1" dirty="0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+ 8</a:t>
            </a:r>
            <a:r>
              <a:rPr lang="en-GB" sz="1400" b="1" dirty="0">
                <a:latin typeface="Comic Sans MS" pitchFamily="66" charset="0"/>
              </a:rPr>
              <a:t>j</a:t>
            </a:r>
            <a:r>
              <a:rPr lang="en-GB" sz="1400" dirty="0">
                <a:latin typeface="Comic Sans MS" pitchFamily="66" charset="0"/>
              </a:rPr>
              <a:t>) 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, where </a:t>
            </a:r>
            <a:r>
              <a:rPr lang="en-GB" sz="1400" b="1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and </a:t>
            </a:r>
            <a:r>
              <a:rPr lang="en-GB" sz="1400" b="1" dirty="0">
                <a:latin typeface="Comic Sans MS" pitchFamily="66" charset="0"/>
              </a:rPr>
              <a:t>j</a:t>
            </a:r>
            <a:r>
              <a:rPr lang="en-GB" sz="1400" dirty="0">
                <a:latin typeface="Comic Sans MS" pitchFamily="66" charset="0"/>
              </a:rPr>
              <a:t> are unit vectors horizontally and vertically respectively.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After being struck, the ball travels freely under gravity until is strikes the ground at a point B, as shown. Find: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r>
              <a:rPr lang="en-GB" sz="1400" dirty="0">
                <a:latin typeface="Comic Sans MS" pitchFamily="66" charset="0"/>
              </a:rPr>
              <a:t>The greatest height above ground reached by the ball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r>
              <a:rPr lang="en-GB" sz="1400" dirty="0">
                <a:latin typeface="Comic Sans MS" pitchFamily="66" charset="0"/>
              </a:rPr>
              <a:t>The speed of the ball as it reaches B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r>
              <a:rPr lang="en-GB" sz="1400" dirty="0">
                <a:latin typeface="Comic Sans MS" pitchFamily="66" charset="0"/>
              </a:rPr>
              <a:t>The angle the velocity of the ball makes with the ground as the ball reaches B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4876800" y="3124200"/>
            <a:ext cx="335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4876800" y="1752600"/>
            <a:ext cx="0" cy="1371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rc 45"/>
          <p:cNvSpPr/>
          <p:nvPr/>
        </p:nvSpPr>
        <p:spPr>
          <a:xfrm rot="16200000">
            <a:off x="4238766" y="1781034"/>
            <a:ext cx="3562068" cy="3810000"/>
          </a:xfrm>
          <a:prstGeom prst="arc">
            <a:avLst>
              <a:gd name="adj1" fmla="val 19241745"/>
              <a:gd name="adj2" fmla="val 4324926"/>
            </a:avLst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Arrow Connector 46"/>
          <p:cNvCxnSpPr>
            <a:stCxn id="46" idx="0"/>
          </p:cNvCxnSpPr>
          <p:nvPr/>
        </p:nvCxnSpPr>
        <p:spPr>
          <a:xfrm flipV="1">
            <a:off x="4861999" y="1524000"/>
            <a:ext cx="929201" cy="74769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715000" y="1295400"/>
            <a:ext cx="8483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(5</a:t>
            </a:r>
            <a:r>
              <a:rPr lang="en-GB" sz="1400" b="1" dirty="0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+ 8</a:t>
            </a:r>
            <a:r>
              <a:rPr lang="en-GB" sz="1400" b="1" dirty="0">
                <a:latin typeface="Comic Sans MS" pitchFamily="66" charset="0"/>
              </a:rPr>
              <a:t>j</a:t>
            </a:r>
            <a:r>
              <a:rPr lang="en-GB" sz="1400" dirty="0">
                <a:latin typeface="Comic Sans MS" pitchFamily="66" charset="0"/>
              </a:rPr>
              <a:t>)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909782" y="2260979"/>
            <a:ext cx="929201" cy="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5791200" y="1524000"/>
            <a:ext cx="0" cy="700602"/>
          </a:xfrm>
          <a:prstGeom prst="straightConnector1">
            <a:avLst/>
          </a:prstGeom>
          <a:ln w="254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181600" y="228600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i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791200" y="1600200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CC"/>
                </a:solidFill>
                <a:latin typeface="Comic Sans MS" pitchFamily="66" charset="0"/>
              </a:rPr>
              <a:t>8</a:t>
            </a:r>
            <a:r>
              <a:rPr lang="en-GB" sz="1400" b="1" dirty="0">
                <a:solidFill>
                  <a:srgbClr val="0000CC"/>
                </a:solidFill>
                <a:latin typeface="Comic Sans MS" pitchFamily="66" charset="0"/>
              </a:rPr>
              <a:t>j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72000" y="20574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696200" y="31242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56" name="TextBox 55"/>
          <p:cNvSpPr txBox="1"/>
          <p:nvPr/>
        </p:nvSpPr>
        <p:spPr>
          <a:xfrm rot="16200000">
            <a:off x="4356923" y="2577277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2m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4724400" y="2286000"/>
            <a:ext cx="0" cy="8382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038600" y="3505200"/>
            <a:ext cx="4583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We can use the same diagram to calculate the angle between the velocity and the ground…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7086600" y="5334000"/>
            <a:ext cx="12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848600" y="53340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cxnSp>
        <p:nvCxnSpPr>
          <p:cNvPr id="7" name="Straight Arrow Connector 6"/>
          <p:cNvCxnSpPr>
            <a:endCxn id="36" idx="0"/>
          </p:cNvCxnSpPr>
          <p:nvPr/>
        </p:nvCxnSpPr>
        <p:spPr>
          <a:xfrm>
            <a:off x="7239000" y="4495800"/>
            <a:ext cx="75884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7239000" y="4495800"/>
            <a:ext cx="762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8001000" y="4495800"/>
            <a:ext cx="0" cy="838200"/>
          </a:xfrm>
          <a:prstGeom prst="straightConnector1">
            <a:avLst/>
          </a:prstGeom>
          <a:ln w="254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543800" y="41910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5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001000" y="4724400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CC"/>
                </a:solidFill>
                <a:latin typeface="Comic Sans MS" pitchFamily="66" charset="0"/>
              </a:rPr>
              <a:t>10.2</a:t>
            </a:r>
            <a:endParaRPr lang="en-GB" sz="14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96200" y="4724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latin typeface="Comic Sans MS" pitchFamily="66" charset="0"/>
              </a:rPr>
              <a:t>θ</a:t>
            </a:r>
            <a:endParaRPr lang="en-GB" sz="1400" b="1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91000" y="4191000"/>
                <a:ext cx="1197571" cy="534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𝑇𝑎𝑛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𝑂𝑝𝑝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𝐴𝑑𝑗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191000"/>
                <a:ext cx="1197571" cy="534826"/>
              </a:xfrm>
              <a:prstGeom prst="rect">
                <a:avLst/>
              </a:prstGeom>
              <a:blipFill rotWithShape="1">
                <a:blip r:embed="rId6"/>
                <a:stretch>
                  <a:fillRect b="-45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191000" y="4724400"/>
                <a:ext cx="1209818" cy="501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𝑇𝑎𝑛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10.2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724400"/>
                <a:ext cx="1209818" cy="501419"/>
              </a:xfrm>
              <a:prstGeom prst="rect">
                <a:avLst/>
              </a:prstGeom>
              <a:blipFill rotWithShape="1">
                <a:blip r:embed="rId7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191000" y="5334000"/>
                <a:ext cx="12098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𝑇𝑎𝑛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=0.49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334000"/>
                <a:ext cx="1209818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509448" y="5750257"/>
                <a:ext cx="9677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=26.2°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448" y="5750257"/>
                <a:ext cx="967765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523096" y="6158552"/>
                <a:ext cx="9677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=63.8°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3096" y="6158552"/>
                <a:ext cx="967765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5334000" y="4495800"/>
            <a:ext cx="381000" cy="533400"/>
          </a:xfrm>
          <a:prstGeom prst="arc">
            <a:avLst>
              <a:gd name="adj1" fmla="val 16200000"/>
              <a:gd name="adj2" fmla="val 52903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5715000" y="45720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42" name="Arc 41"/>
          <p:cNvSpPr/>
          <p:nvPr/>
        </p:nvSpPr>
        <p:spPr>
          <a:xfrm>
            <a:off x="5334000" y="5029200"/>
            <a:ext cx="381000" cy="457200"/>
          </a:xfrm>
          <a:prstGeom prst="arc">
            <a:avLst>
              <a:gd name="adj1" fmla="val 16200000"/>
              <a:gd name="adj2" fmla="val 52903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5334000" y="5486400"/>
            <a:ext cx="381000" cy="381000"/>
          </a:xfrm>
          <a:prstGeom prst="arc">
            <a:avLst>
              <a:gd name="adj1" fmla="val 16200000"/>
              <a:gd name="adj2" fmla="val 52903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5334000" y="5867400"/>
            <a:ext cx="381000" cy="457200"/>
          </a:xfrm>
          <a:prstGeom prst="arc">
            <a:avLst>
              <a:gd name="adj1" fmla="val 16200000"/>
              <a:gd name="adj2" fmla="val 52903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5562600" y="51054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638800" y="55626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Inverse Tan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715000" y="5867400"/>
                <a:ext cx="3124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Remember to work out the actual angle between the velocity and </a:t>
                </a:r>
                <a:r>
                  <a:rPr lang="el-GR" sz="1200" dirty="0">
                    <a:solidFill>
                      <a:srgbClr val="FF0000"/>
                    </a:solidFill>
                    <a:latin typeface="Comic Sans MS" pitchFamily="66" charset="0"/>
                  </a:rPr>
                  <a:t>θ</a:t>
                </a:r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</a:t>
                </a:r>
              </a:p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  <a:sym typeface="Wingdings" pitchFamily="2" charset="2"/>
                  </a:rPr>
                  <a:t> </a:t>
                </a:r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(Subtract </a:t>
                </a:r>
                <a:r>
                  <a:rPr lang="el-GR" sz="1200" dirty="0">
                    <a:solidFill>
                      <a:srgbClr val="FF0000"/>
                    </a:solidFill>
                    <a:latin typeface="Comic Sans MS" pitchFamily="66" charset="0"/>
                  </a:rPr>
                  <a:t>θ</a:t>
                </a:r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from 90</a:t>
                </a:r>
                <a14:m>
                  <m:oMath xmlns:m="http://schemas.openxmlformats.org/officeDocument/2006/math">
                    <m:r>
                      <a:rPr lang="en-GB" sz="1200" i="1" smtClean="0">
                        <a:solidFill>
                          <a:srgbClr val="FF0000"/>
                        </a:solidFill>
                        <a:latin typeface="Cambria Math"/>
                      </a:rPr>
                      <m:t>°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5867400"/>
                <a:ext cx="3124200" cy="646331"/>
              </a:xfrm>
              <a:prstGeom prst="rect">
                <a:avLst/>
              </a:prstGeom>
              <a:blipFill rotWithShape="1">
                <a:blip r:embed="rId11"/>
                <a:stretch>
                  <a:fillRect b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1694156" y="6312024"/>
                <a:ext cx="8517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=63.8° 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4156" y="6312024"/>
                <a:ext cx="851708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7543800" y="4724400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26.2°</a:t>
            </a:r>
            <a:endParaRPr lang="en-GB" sz="1200" b="1" dirty="0">
              <a:latin typeface="Comic Sans MS" pitchFamily="66" charset="0"/>
            </a:endParaRPr>
          </a:p>
        </p:txBody>
      </p:sp>
      <p:sp>
        <p:nvSpPr>
          <p:cNvPr id="68" name="Arc 67"/>
          <p:cNvSpPr/>
          <p:nvPr/>
        </p:nvSpPr>
        <p:spPr>
          <a:xfrm>
            <a:off x="7543800" y="5029200"/>
            <a:ext cx="914400" cy="914400"/>
          </a:xfrm>
          <a:prstGeom prst="arc">
            <a:avLst>
              <a:gd name="adj1" fmla="val 11994903"/>
              <a:gd name="adj2" fmla="val 14528121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7086600" y="5029200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63.8°</a:t>
            </a:r>
            <a:endParaRPr lang="en-GB" sz="1400" b="1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62">
                <a:extLst>
                  <a:ext uri="{FF2B5EF4-FFF2-40B4-BE49-F238E27FC236}">
                    <a16:creationId xmlns:a16="http://schemas.microsoft.com/office/drawing/2014/main" id="{3BDB55AA-2E6F-4BBF-AEBB-DFCE1A89C137}"/>
                  </a:ext>
                </a:extLst>
              </p:cNvPr>
              <p:cNvSpPr txBox="1"/>
              <p:nvPr/>
            </p:nvSpPr>
            <p:spPr>
              <a:xfrm>
                <a:off x="1600200" y="5633622"/>
                <a:ext cx="10710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=11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1" name="TextBox 62">
                <a:extLst>
                  <a:ext uri="{FF2B5EF4-FFF2-40B4-BE49-F238E27FC236}">
                    <a16:creationId xmlns:a16="http://schemas.microsoft.com/office/drawing/2014/main" id="{3BDB55AA-2E6F-4BBF-AEBB-DFCE1A89C1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5633622"/>
                <a:ext cx="1071062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4">
                <a:extLst>
                  <a:ext uri="{FF2B5EF4-FFF2-40B4-BE49-F238E27FC236}">
                    <a16:creationId xmlns:a16="http://schemas.microsoft.com/office/drawing/2014/main" id="{68AE8E7F-2836-4DF8-BFF3-A5373DC8B758}"/>
                  </a:ext>
                </a:extLst>
              </p:cNvPr>
              <p:cNvSpPr txBox="1"/>
              <p:nvPr/>
            </p:nvSpPr>
            <p:spPr>
              <a:xfrm>
                <a:off x="1676400" y="5220810"/>
                <a:ext cx="9355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=5.3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2" name="TextBox 74">
                <a:extLst>
                  <a:ext uri="{FF2B5EF4-FFF2-40B4-BE49-F238E27FC236}">
                    <a16:creationId xmlns:a16="http://schemas.microsoft.com/office/drawing/2014/main" id="{68AE8E7F-2836-4DF8-BFF3-A5373DC8B7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220810"/>
                <a:ext cx="935577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タイトル 1">
            <a:extLst>
              <a:ext uri="{FF2B5EF4-FFF2-40B4-BE49-F238E27FC236}">
                <a16:creationId xmlns:a16="http://schemas.microsoft.com/office/drawing/2014/main" id="{5B588F0D-6E2C-4B25-9BE2-73B5FE230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Projectiles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4" name="コンテンツ プレースホルダー 2">
            <a:extLst>
              <a:ext uri="{FF2B5EF4-FFF2-40B4-BE49-F238E27FC236}">
                <a16:creationId xmlns:a16="http://schemas.microsoft.com/office/drawing/2014/main" id="{DD2272AA-83C3-41CD-9391-FDAA93B8AC0C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6C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363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36" grpId="0"/>
      <p:bldP spid="60" grpId="0"/>
      <p:bldP spid="61" grpId="0"/>
      <p:bldP spid="31" grpId="0"/>
      <p:bldP spid="31" grpId="1"/>
      <p:bldP spid="6" grpId="0"/>
      <p:bldP spid="33" grpId="0"/>
      <p:bldP spid="34" grpId="0"/>
      <p:bldP spid="37" grpId="0"/>
      <p:bldP spid="38" grpId="0"/>
      <p:bldP spid="39" grpId="0" animBg="1"/>
      <p:bldP spid="41" grpId="0"/>
      <p:bldP spid="42" grpId="0" animBg="1"/>
      <p:bldP spid="43" grpId="0" animBg="1"/>
      <p:bldP spid="45" grpId="0" animBg="1"/>
      <p:bldP spid="51" grpId="0"/>
      <p:bldP spid="64" grpId="0"/>
      <p:bldP spid="66" grpId="0"/>
      <p:bldP spid="67" grpId="0"/>
      <p:bldP spid="68" grpId="0" animBg="1"/>
      <p:bldP spid="6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81400" cy="47244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</a:rPr>
              <a:t>You can use the constant acceleration formulae for a projectile moving in a vertical plane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A particle P is projected from a point O on a horizontal plane with speed 28ms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, and with angle of elevation 30°. After projection, the particle moves freely under gravity until it strikes the plane at a point A.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Find: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r>
              <a:rPr lang="en-GB" sz="1400" dirty="0">
                <a:latin typeface="Comic Sans MS" pitchFamily="66" charset="0"/>
              </a:rPr>
              <a:t>The greatest height above the plane reached by P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r>
              <a:rPr lang="en-GB" sz="1400" dirty="0">
                <a:latin typeface="Comic Sans MS" pitchFamily="66" charset="0"/>
              </a:rPr>
              <a:t>The time of flight of P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r>
              <a:rPr lang="en-GB" sz="1400" dirty="0">
                <a:latin typeface="Comic Sans MS" pitchFamily="66" charset="0"/>
              </a:rPr>
              <a:t>The distance OA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4200" y="1295400"/>
            <a:ext cx="197201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Start with a diagram!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648200" y="2667000"/>
            <a:ext cx="335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4876800" y="1828800"/>
            <a:ext cx="2905432" cy="811161"/>
          </a:xfrm>
          <a:custGeom>
            <a:avLst/>
            <a:gdLst>
              <a:gd name="connsiteX0" fmla="*/ 0 w 2905432"/>
              <a:gd name="connsiteY0" fmla="*/ 811161 h 811161"/>
              <a:gd name="connsiteX1" fmla="*/ 1460090 w 2905432"/>
              <a:gd name="connsiteY1" fmla="*/ 0 h 811161"/>
              <a:gd name="connsiteX2" fmla="*/ 2905432 w 2905432"/>
              <a:gd name="connsiteY2" fmla="*/ 811161 h 81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5432" h="811161">
                <a:moveTo>
                  <a:pt x="0" y="811161"/>
                </a:moveTo>
                <a:cubicBezTo>
                  <a:pt x="487925" y="405580"/>
                  <a:pt x="975851" y="0"/>
                  <a:pt x="1460090" y="0"/>
                </a:cubicBezTo>
                <a:cubicBezTo>
                  <a:pt x="1944329" y="0"/>
                  <a:pt x="2424880" y="405580"/>
                  <a:pt x="2905432" y="811161"/>
                </a:cubicBezTo>
              </a:path>
            </a:pathLst>
          </a:cu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724400" y="26670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0" y="26670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800600" y="1676400"/>
            <a:ext cx="114300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4419600" y="2209800"/>
            <a:ext cx="914400" cy="914400"/>
          </a:xfrm>
          <a:prstGeom prst="arc">
            <a:avLst>
              <a:gd name="adj1" fmla="val 18866032"/>
              <a:gd name="adj2" fmla="val 21507941"/>
            </a:avLst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791200" y="14478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28</a:t>
            </a:r>
            <a:endParaRPr lang="en-GB" sz="1400" baseline="300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7800" y="23622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30°</a:t>
            </a:r>
            <a:endParaRPr lang="en-GB" sz="1400" baseline="30000" dirty="0">
              <a:latin typeface="Comic Sans MS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800600" y="2667000"/>
            <a:ext cx="1143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943600" y="1676400"/>
            <a:ext cx="0" cy="99060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29200" y="2743200"/>
            <a:ext cx="896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28cos30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3600" y="2133600"/>
            <a:ext cx="853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CC"/>
                </a:solidFill>
                <a:latin typeface="Comic Sans MS" pitchFamily="66" charset="0"/>
              </a:rPr>
              <a:t>28sin30</a:t>
            </a:r>
            <a:endParaRPr lang="en-GB" sz="1400" baseline="300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8600" y="3048000"/>
            <a:ext cx="480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The greatest height will be reached when the vertical velocity is 0 (as the particle stops moving up and starts moving down)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38600" y="3886200"/>
            <a:ext cx="3233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400" u="sng" dirty="0">
                <a:latin typeface="Comic Sans MS" pitchFamily="66" charset="0"/>
              </a:rPr>
              <a:t>Resolve vertically and use SUVAT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14800" y="4191000"/>
                <a:ext cx="571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191000"/>
                <a:ext cx="571630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800600" y="4191000"/>
                <a:ext cx="12059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=28</m:t>
                      </m:r>
                      <m:r>
                        <a:rPr lang="en-GB" sz="1400" b="0" i="1" smtClean="0">
                          <a:latin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</a:rPr>
                        <m:t>30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191000"/>
                <a:ext cx="1205908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096000" y="4191000"/>
                <a:ext cx="6615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191000"/>
                <a:ext cx="661591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858000" y="41910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4191000"/>
                <a:ext cx="933204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924800" y="4191000"/>
                <a:ext cx="571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4191000"/>
                <a:ext cx="571630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267200" y="4648200"/>
                <a:ext cx="13403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  <m:r>
                        <a:rPr lang="en-GB" sz="1400" b="0" i="1" smtClean="0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648200"/>
                <a:ext cx="1340367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60520" y="5074920"/>
                <a:ext cx="259506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(0)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(28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30)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+2(−9.8)(</m:t>
                      </m:r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0520" y="5074920"/>
                <a:ext cx="2595069" cy="307777"/>
              </a:xfrm>
              <a:prstGeom prst="rect">
                <a:avLst/>
              </a:prstGeom>
              <a:blipFill rotWithShape="1">
                <a:blip r:embed="rId10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358640" y="5532120"/>
                <a:ext cx="149316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0</m:t>
                      </m:r>
                      <m:r>
                        <a:rPr lang="en-GB" sz="1400" b="0" i="1" smtClean="0">
                          <a:latin typeface="Cambria Math"/>
                        </a:rPr>
                        <m:t>=196−19.6</m:t>
                      </m:r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640" y="5532120"/>
                <a:ext cx="1493166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038600" y="5974080"/>
                <a:ext cx="11793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19.6</m:t>
                      </m:r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=196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974080"/>
                <a:ext cx="1179362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389120" y="6431280"/>
                <a:ext cx="8987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=10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0" y="6431280"/>
                <a:ext cx="898708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29"/>
          <p:cNvSpPr/>
          <p:nvPr/>
        </p:nvSpPr>
        <p:spPr>
          <a:xfrm>
            <a:off x="6553200" y="4800600"/>
            <a:ext cx="457200" cy="381000"/>
          </a:xfrm>
          <a:prstGeom prst="arc">
            <a:avLst>
              <a:gd name="adj1" fmla="val 16200000"/>
              <a:gd name="adj2" fmla="val 55164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c 30"/>
          <p:cNvSpPr/>
          <p:nvPr/>
        </p:nvSpPr>
        <p:spPr>
          <a:xfrm>
            <a:off x="6553200" y="5257800"/>
            <a:ext cx="457200" cy="381000"/>
          </a:xfrm>
          <a:prstGeom prst="arc">
            <a:avLst>
              <a:gd name="adj1" fmla="val 16200000"/>
              <a:gd name="adj2" fmla="val 55164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c 31"/>
          <p:cNvSpPr/>
          <p:nvPr/>
        </p:nvSpPr>
        <p:spPr>
          <a:xfrm>
            <a:off x="6553200" y="5715000"/>
            <a:ext cx="457200" cy="381000"/>
          </a:xfrm>
          <a:prstGeom prst="arc">
            <a:avLst>
              <a:gd name="adj1" fmla="val 16200000"/>
              <a:gd name="adj2" fmla="val 55164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c 32"/>
          <p:cNvSpPr/>
          <p:nvPr/>
        </p:nvSpPr>
        <p:spPr>
          <a:xfrm>
            <a:off x="6553200" y="6172200"/>
            <a:ext cx="457200" cy="381000"/>
          </a:xfrm>
          <a:prstGeom prst="arc">
            <a:avLst>
              <a:gd name="adj1" fmla="val 16200000"/>
              <a:gd name="adj2" fmla="val 55164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7010400" y="4800600"/>
            <a:ext cx="1265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010400" y="5257800"/>
            <a:ext cx="1492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terms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010400" y="5791200"/>
            <a:ext cx="10374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Rearrange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57690" y="6248400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726924" y="4873101"/>
                <a:ext cx="5772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10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6924" y="4873101"/>
                <a:ext cx="577274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CC3ED332-CA3C-4E23-B9F2-5C20355CFAB3}"/>
                  </a:ext>
                </a:extLst>
              </p:cNvPr>
              <p:cNvSpPr txBox="1"/>
              <p:nvPr/>
            </p:nvSpPr>
            <p:spPr>
              <a:xfrm>
                <a:off x="7256528" y="3911757"/>
                <a:ext cx="50706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CC3ED332-CA3C-4E23-B9F2-5C20355CFA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6528" y="3911757"/>
                <a:ext cx="507062" cy="246221"/>
              </a:xfrm>
              <a:prstGeom prst="rect">
                <a:avLst/>
              </a:prstGeom>
              <a:blipFill>
                <a:blip r:embed="rId15"/>
                <a:stretch>
                  <a:fillRect l="-13095" r="-13095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タイトル 1">
            <a:extLst>
              <a:ext uri="{FF2B5EF4-FFF2-40B4-BE49-F238E27FC236}">
                <a16:creationId xmlns:a16="http://schemas.microsoft.com/office/drawing/2014/main" id="{5FB8644D-E84F-43F1-AF2F-9DD47B36D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Projectiles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4" name="コンテンツ プレースホルダー 2">
            <a:extLst>
              <a:ext uri="{FF2B5EF4-FFF2-40B4-BE49-F238E27FC236}">
                <a16:creationId xmlns:a16="http://schemas.microsoft.com/office/drawing/2014/main" id="{70AADF91-694B-41DB-A716-066715260F11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6C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484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9" grpId="0"/>
      <p:bldP spid="11" grpId="0" animBg="1"/>
      <p:bldP spid="12" grpId="0"/>
      <p:bldP spid="13" grpId="0"/>
      <p:bldP spid="19" grpId="0"/>
      <p:bldP spid="20" grpId="0"/>
      <p:bldP spid="17" grpId="0"/>
      <p:bldP spid="18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 animBg="1"/>
      <p:bldP spid="31" grpId="0" animBg="1"/>
      <p:bldP spid="32" grpId="0" animBg="1"/>
      <p:bldP spid="33" grpId="0" animBg="1"/>
      <p:bldP spid="34" grpId="0"/>
      <p:bldP spid="35" grpId="0"/>
      <p:bldP spid="36" grpId="0"/>
      <p:bldP spid="37" grpId="0"/>
      <p:bldP spid="38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81400" cy="47244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</a:rPr>
              <a:t>You can use the constant acceleration formulae for a projectile moving in a vertical plane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A particle P is projected from a point O on a horizontal plane with speed 28ms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, and with angle of elevation 30°. After projection, the particle moves freely under gravity until it strikes the plane at a point A.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Find: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r>
              <a:rPr lang="en-GB" sz="1400" dirty="0">
                <a:latin typeface="Comic Sans MS" pitchFamily="66" charset="0"/>
              </a:rPr>
              <a:t>The greatest height above the plane reached by P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r>
              <a:rPr lang="en-GB" sz="1400" dirty="0">
                <a:latin typeface="Comic Sans MS" pitchFamily="66" charset="0"/>
              </a:rPr>
              <a:t>The time of flight of P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r>
              <a:rPr lang="en-GB" sz="1400" dirty="0">
                <a:latin typeface="Comic Sans MS" pitchFamily="66" charset="0"/>
              </a:rPr>
              <a:t>The distance OA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4200" y="1295400"/>
            <a:ext cx="197201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Start with a diagram!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648200" y="2667000"/>
            <a:ext cx="335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4876800" y="1828800"/>
            <a:ext cx="2905432" cy="811161"/>
          </a:xfrm>
          <a:custGeom>
            <a:avLst/>
            <a:gdLst>
              <a:gd name="connsiteX0" fmla="*/ 0 w 2905432"/>
              <a:gd name="connsiteY0" fmla="*/ 811161 h 811161"/>
              <a:gd name="connsiteX1" fmla="*/ 1460090 w 2905432"/>
              <a:gd name="connsiteY1" fmla="*/ 0 h 811161"/>
              <a:gd name="connsiteX2" fmla="*/ 2905432 w 2905432"/>
              <a:gd name="connsiteY2" fmla="*/ 811161 h 81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5432" h="811161">
                <a:moveTo>
                  <a:pt x="0" y="811161"/>
                </a:moveTo>
                <a:cubicBezTo>
                  <a:pt x="487925" y="405580"/>
                  <a:pt x="975851" y="0"/>
                  <a:pt x="1460090" y="0"/>
                </a:cubicBezTo>
                <a:cubicBezTo>
                  <a:pt x="1944329" y="0"/>
                  <a:pt x="2424880" y="405580"/>
                  <a:pt x="2905432" y="811161"/>
                </a:cubicBezTo>
              </a:path>
            </a:pathLst>
          </a:cu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724400" y="26670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0" y="26670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800600" y="1676400"/>
            <a:ext cx="114300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4419600" y="2209800"/>
            <a:ext cx="914400" cy="914400"/>
          </a:xfrm>
          <a:prstGeom prst="arc">
            <a:avLst>
              <a:gd name="adj1" fmla="val 18866032"/>
              <a:gd name="adj2" fmla="val 21507941"/>
            </a:avLst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791200" y="14478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28</a:t>
            </a:r>
            <a:endParaRPr lang="en-GB" sz="1400" baseline="300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7800" y="23622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30°</a:t>
            </a:r>
            <a:endParaRPr lang="en-GB" sz="1400" baseline="30000" dirty="0">
              <a:latin typeface="Comic Sans MS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800600" y="2667000"/>
            <a:ext cx="1143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943600" y="1676400"/>
            <a:ext cx="0" cy="99060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29200" y="2743200"/>
            <a:ext cx="896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28cos30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3600" y="2133600"/>
            <a:ext cx="853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CC"/>
                </a:solidFill>
                <a:latin typeface="Comic Sans MS" pitchFamily="66" charset="0"/>
              </a:rPr>
              <a:t>28sin30</a:t>
            </a:r>
            <a:endParaRPr lang="en-GB" sz="1400" baseline="300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8600" y="2971800"/>
            <a:ext cx="480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The time of flight of the particle will be when its vertical displacement is 0 (</a:t>
            </a:r>
            <a:r>
              <a:rPr lang="en-GB" sz="1400" dirty="0" err="1">
                <a:latin typeface="Comic Sans MS" pitchFamily="66" charset="0"/>
              </a:rPr>
              <a:t>ie</a:t>
            </a:r>
            <a:r>
              <a:rPr lang="en-GB" sz="1400" dirty="0">
                <a:latin typeface="Comic Sans MS" pitchFamily="66" charset="0"/>
              </a:rPr>
              <a:t> – it is at the same height it started at)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038600" y="3733800"/>
            <a:ext cx="3839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400" u="sng" dirty="0">
                <a:latin typeface="Comic Sans MS" pitchFamily="66" charset="0"/>
              </a:rPr>
              <a:t>Resolve vertically and use SUVAT (again)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114800" y="4038600"/>
                <a:ext cx="6455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038600"/>
                <a:ext cx="645561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800600" y="4038600"/>
                <a:ext cx="12059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=28</m:t>
                      </m:r>
                      <m:r>
                        <a:rPr lang="en-GB" sz="1400" b="0" i="1" smtClean="0">
                          <a:latin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</a:rPr>
                        <m:t>30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038600"/>
                <a:ext cx="1205908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096000" y="40386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038600"/>
                <a:ext cx="587661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858000" y="40386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4038600"/>
                <a:ext cx="933204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7924800" y="4038600"/>
                <a:ext cx="571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4038600"/>
                <a:ext cx="571630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114800" y="4343400"/>
                <a:ext cx="133453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𝑢𝑡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343400"/>
                <a:ext cx="1334531" cy="49564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114800" y="4800600"/>
                <a:ext cx="2740366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0=(28</m:t>
                      </m:r>
                      <m:r>
                        <a:rPr lang="en-GB" sz="1400" b="0" i="1" smtClean="0">
                          <a:latin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</a:rPr>
                        <m:t>30)(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)+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(−9.8)(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800600"/>
                <a:ext cx="2740366" cy="49564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038600" y="5334000"/>
                <a:ext cx="20320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0=28</m:t>
                      </m:r>
                      <m:r>
                        <a:rPr lang="en-GB" sz="1400" b="0" i="1" smtClean="0">
                          <a:latin typeface="Cambria Math"/>
                        </a:rPr>
                        <m:t>𝑡𝑠𝑖𝑛</m:t>
                      </m:r>
                      <m:r>
                        <a:rPr lang="en-GB" sz="1400" b="0" i="1" smtClean="0">
                          <a:latin typeface="Cambria Math"/>
                        </a:rPr>
                        <m:t>30−4.9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334000"/>
                <a:ext cx="2032056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114800" y="5715001"/>
                <a:ext cx="1955856" cy="304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(28</m:t>
                      </m:r>
                      <m:r>
                        <a:rPr lang="en-GB" sz="1400" b="0" i="1" smtClean="0">
                          <a:latin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</a:rPr>
                        <m:t>30−4.9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715001"/>
                <a:ext cx="1955856" cy="304800"/>
              </a:xfrm>
              <a:prstGeom prst="rect">
                <a:avLst/>
              </a:prstGeom>
              <a:blipFill rotWithShape="1">
                <a:blip r:embed="rId1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038600" y="6096000"/>
                <a:ext cx="838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6096000"/>
                <a:ext cx="838200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648200" y="6096001"/>
                <a:ext cx="533400" cy="304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𝑜𝑟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6096001"/>
                <a:ext cx="533400" cy="30480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029200" y="6096000"/>
                <a:ext cx="1752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28</m:t>
                      </m:r>
                      <m:r>
                        <a:rPr lang="en-GB" sz="1400" b="0" i="1" smtClean="0">
                          <a:latin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</a:rPr>
                        <m:t>30−4.9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6096000"/>
                <a:ext cx="1752600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019800" y="6400800"/>
                <a:ext cx="990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=2.9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6400800"/>
                <a:ext cx="990600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53"/>
          <p:cNvSpPr/>
          <p:nvPr/>
        </p:nvSpPr>
        <p:spPr>
          <a:xfrm>
            <a:off x="6629400" y="4648200"/>
            <a:ext cx="457200" cy="457200"/>
          </a:xfrm>
          <a:prstGeom prst="arc">
            <a:avLst>
              <a:gd name="adj1" fmla="val 16200000"/>
              <a:gd name="adj2" fmla="val 55164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7086600" y="4724400"/>
            <a:ext cx="1265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56" name="Arc 55"/>
          <p:cNvSpPr/>
          <p:nvPr/>
        </p:nvSpPr>
        <p:spPr>
          <a:xfrm>
            <a:off x="6629400" y="5105400"/>
            <a:ext cx="457200" cy="381000"/>
          </a:xfrm>
          <a:prstGeom prst="arc">
            <a:avLst>
              <a:gd name="adj1" fmla="val 16200000"/>
              <a:gd name="adj2" fmla="val 55164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6629400" y="5486400"/>
            <a:ext cx="457200" cy="381000"/>
          </a:xfrm>
          <a:prstGeom prst="arc">
            <a:avLst>
              <a:gd name="adj1" fmla="val 16200000"/>
              <a:gd name="adj2" fmla="val 55164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6629400" y="5867400"/>
            <a:ext cx="457200" cy="381000"/>
          </a:xfrm>
          <a:prstGeom prst="arc">
            <a:avLst>
              <a:gd name="adj1" fmla="val 16200000"/>
              <a:gd name="adj2" fmla="val 55164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Arc 58"/>
          <p:cNvSpPr/>
          <p:nvPr/>
        </p:nvSpPr>
        <p:spPr>
          <a:xfrm>
            <a:off x="6629400" y="6248400"/>
            <a:ext cx="457200" cy="381000"/>
          </a:xfrm>
          <a:prstGeom prst="arc">
            <a:avLst>
              <a:gd name="adj1" fmla="val 16200000"/>
              <a:gd name="adj2" fmla="val 55164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7056120" y="5135880"/>
            <a:ext cx="15231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Work out terms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086600" y="5486400"/>
            <a:ext cx="979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077620" y="5867400"/>
            <a:ext cx="20393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Either part could be 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010400" y="6172200"/>
            <a:ext cx="1849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Work out the second possibility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08011" y="6021682"/>
            <a:ext cx="40644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The answer of 0 corresponds to the particle’s starting position. The value 2.9 is the time it takes to hit the ground again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3179685" y="5314026"/>
                <a:ext cx="5473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2.9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685" y="5314026"/>
                <a:ext cx="547394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37">
                <a:extLst>
                  <a:ext uri="{FF2B5EF4-FFF2-40B4-BE49-F238E27FC236}">
                    <a16:creationId xmlns:a16="http://schemas.microsoft.com/office/drawing/2014/main" id="{DE22C538-F5EA-49E3-974F-E77C3DF46086}"/>
                  </a:ext>
                </a:extLst>
              </p:cNvPr>
              <p:cNvSpPr txBox="1"/>
              <p:nvPr/>
            </p:nvSpPr>
            <p:spPr>
              <a:xfrm>
                <a:off x="2726924" y="4873101"/>
                <a:ext cx="5772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10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TextBox 37">
                <a:extLst>
                  <a:ext uri="{FF2B5EF4-FFF2-40B4-BE49-F238E27FC236}">
                    <a16:creationId xmlns:a16="http://schemas.microsoft.com/office/drawing/2014/main" id="{DE22C538-F5EA-49E3-974F-E77C3DF460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6924" y="4873101"/>
                <a:ext cx="577274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3883B70E-1FC8-48E9-BD11-3EFB60072858}"/>
                  </a:ext>
                </a:extLst>
              </p:cNvPr>
              <p:cNvSpPr txBox="1"/>
              <p:nvPr/>
            </p:nvSpPr>
            <p:spPr>
              <a:xfrm>
                <a:off x="7806944" y="3751959"/>
                <a:ext cx="50706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3883B70E-1FC8-48E9-BD11-3EFB600728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6944" y="3751959"/>
                <a:ext cx="507062" cy="246221"/>
              </a:xfrm>
              <a:prstGeom prst="rect">
                <a:avLst/>
              </a:prstGeom>
              <a:blipFill>
                <a:blip r:embed="rId20"/>
                <a:stretch>
                  <a:fillRect l="-14458" r="-13253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タイトル 1">
            <a:extLst>
              <a:ext uri="{FF2B5EF4-FFF2-40B4-BE49-F238E27FC236}">
                <a16:creationId xmlns:a16="http://schemas.microsoft.com/office/drawing/2014/main" id="{87E64F71-B866-40AB-9406-A60045484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Projectiles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0" name="コンテンツ プレースホルダー 2">
            <a:extLst>
              <a:ext uri="{FF2B5EF4-FFF2-40B4-BE49-F238E27FC236}">
                <a16:creationId xmlns:a16="http://schemas.microsoft.com/office/drawing/2014/main" id="{2DFB2AD1-1838-4DF3-A1E1-B5A42DAC079A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6C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757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 animBg="1"/>
      <p:bldP spid="55" grpId="0"/>
      <p:bldP spid="56" grpId="0" animBg="1"/>
      <p:bldP spid="57" grpId="0" animBg="1"/>
      <p:bldP spid="58" grpId="0" animBg="1"/>
      <p:bldP spid="59" grpId="0" animBg="1"/>
      <p:bldP spid="60" grpId="0"/>
      <p:bldP spid="61" grpId="0"/>
      <p:bldP spid="62" grpId="0"/>
      <p:bldP spid="63" grpId="0"/>
      <p:bldP spid="64" grpId="0"/>
      <p:bldP spid="65" grpId="0"/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81400" cy="47244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</a:rPr>
              <a:t>You can use the constant acceleration formulae for a projectile moving in a vertical plane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A particle P is projected from a point O on a horizontal plane with speed 28ms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, and with angle of elevation 30°. After projection, the particle moves freely under gravity until it strikes the plane at a point A.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Find: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r>
              <a:rPr lang="en-GB" sz="1400" dirty="0">
                <a:latin typeface="Comic Sans MS" pitchFamily="66" charset="0"/>
              </a:rPr>
              <a:t>The greatest height above the plane reached by P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r>
              <a:rPr lang="en-GB" sz="1400" dirty="0">
                <a:latin typeface="Comic Sans MS" pitchFamily="66" charset="0"/>
              </a:rPr>
              <a:t>The time of flight of P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AutoNum type="alphaLcParenR"/>
            </a:pPr>
            <a:r>
              <a:rPr lang="en-GB" sz="1400" dirty="0">
                <a:latin typeface="Comic Sans MS" pitchFamily="66" charset="0"/>
              </a:rPr>
              <a:t>The distance OA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4200" y="1295400"/>
            <a:ext cx="197201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Start with a diagram!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648200" y="2667000"/>
            <a:ext cx="335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4876800" y="1828800"/>
            <a:ext cx="2905432" cy="811161"/>
          </a:xfrm>
          <a:custGeom>
            <a:avLst/>
            <a:gdLst>
              <a:gd name="connsiteX0" fmla="*/ 0 w 2905432"/>
              <a:gd name="connsiteY0" fmla="*/ 811161 h 811161"/>
              <a:gd name="connsiteX1" fmla="*/ 1460090 w 2905432"/>
              <a:gd name="connsiteY1" fmla="*/ 0 h 811161"/>
              <a:gd name="connsiteX2" fmla="*/ 2905432 w 2905432"/>
              <a:gd name="connsiteY2" fmla="*/ 811161 h 81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5432" h="811161">
                <a:moveTo>
                  <a:pt x="0" y="811161"/>
                </a:moveTo>
                <a:cubicBezTo>
                  <a:pt x="487925" y="405580"/>
                  <a:pt x="975851" y="0"/>
                  <a:pt x="1460090" y="0"/>
                </a:cubicBezTo>
                <a:cubicBezTo>
                  <a:pt x="1944329" y="0"/>
                  <a:pt x="2424880" y="405580"/>
                  <a:pt x="2905432" y="811161"/>
                </a:cubicBezTo>
              </a:path>
            </a:pathLst>
          </a:cu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724400" y="26670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0" y="26670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800600" y="1676400"/>
            <a:ext cx="114300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4419600" y="2209800"/>
            <a:ext cx="914400" cy="914400"/>
          </a:xfrm>
          <a:prstGeom prst="arc">
            <a:avLst>
              <a:gd name="adj1" fmla="val 18866032"/>
              <a:gd name="adj2" fmla="val 21507941"/>
            </a:avLst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791200" y="14478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28</a:t>
            </a:r>
            <a:endParaRPr lang="en-GB" sz="1400" baseline="300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7800" y="23622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30°</a:t>
            </a:r>
            <a:endParaRPr lang="en-GB" sz="1400" baseline="30000" dirty="0">
              <a:latin typeface="Comic Sans MS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800600" y="2667000"/>
            <a:ext cx="1143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943600" y="1676400"/>
            <a:ext cx="0" cy="99060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29200" y="2743200"/>
            <a:ext cx="896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28cos30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3600" y="2133600"/>
            <a:ext cx="853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CC"/>
                </a:solidFill>
                <a:latin typeface="Comic Sans MS" pitchFamily="66" charset="0"/>
              </a:rPr>
              <a:t>28sin30</a:t>
            </a:r>
            <a:endParaRPr lang="en-GB" sz="1400" baseline="300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8600" y="3124200"/>
            <a:ext cx="480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The distance OA will be based on the horizontal projection speed (which is constant)</a:t>
            </a:r>
          </a:p>
          <a:p>
            <a:pPr algn="ctr"/>
            <a:r>
              <a:rPr lang="en-GB" sz="1400" dirty="0">
                <a:latin typeface="Comic Sans MS" pitchFamily="66" charset="0"/>
                <a:sym typeface="Wingdings" pitchFamily="2" charset="2"/>
              </a:rPr>
              <a:t> We can use the time of flight calculated in part b)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191000" y="3962400"/>
                <a:ext cx="461030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𝐻𝑜𝑟𝑖𝑧𝑜𝑛𝑡𝑎𝑙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𝑑𝑖𝑠𝑡𝑎𝑛𝑐𝑒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𝐻𝑜𝑟𝑖𝑧𝑜𝑛𝑡𝑎𝑙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𝑠𝑝𝑒𝑒𝑑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𝑡𝑖𝑚𝑒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962400"/>
                <a:ext cx="4610300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114800" y="4419600"/>
                <a:ext cx="37271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𝐻𝑜𝑟𝑖𝑧𝑜𝑛𝑡𝑎𝑙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𝑑𝑖𝑠𝑡𝑎𝑛𝑐𝑒</m:t>
                      </m:r>
                      <m:r>
                        <a:rPr lang="en-GB" sz="1600" b="0" i="1" smtClean="0">
                          <a:latin typeface="Cambria Math"/>
                        </a:rPr>
                        <m:t>=28</m:t>
                      </m:r>
                      <m:r>
                        <a:rPr lang="en-GB" sz="1600" b="0" i="1" smtClean="0">
                          <a:latin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</a:rPr>
                        <m:t>30×2.9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419600"/>
                <a:ext cx="3727111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191000" y="4876800"/>
                <a:ext cx="32944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𝐻𝑜𝑟𝑖𝑧𝑜𝑛𝑡𝑎𝑙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𝑑𝑖𝑠𝑡𝑎𝑛𝑐𝑒</m:t>
                      </m:r>
                      <m:r>
                        <a:rPr lang="en-GB" sz="1600" b="0" i="1" smtClean="0">
                          <a:latin typeface="Cambria Math"/>
                        </a:rPr>
                        <m:t>=69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0" i="1" smtClean="0">
                          <a:latin typeface="Cambria Math"/>
                        </a:rPr>
                        <m:t> (2</m:t>
                      </m:r>
                      <m:r>
                        <a:rPr lang="en-GB" sz="1600" b="0" i="1" smtClean="0">
                          <a:latin typeface="Cambria Math"/>
                        </a:rPr>
                        <m:t>𝑠𝑓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876800"/>
                <a:ext cx="3294428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2917055" y="5803037"/>
                <a:ext cx="5772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69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7055" y="5803037"/>
                <a:ext cx="577274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64">
                <a:extLst>
                  <a:ext uri="{FF2B5EF4-FFF2-40B4-BE49-F238E27FC236}">
                    <a16:creationId xmlns:a16="http://schemas.microsoft.com/office/drawing/2014/main" id="{4A852BFB-B44D-4487-9096-9CD99C287294}"/>
                  </a:ext>
                </a:extLst>
              </p:cNvPr>
              <p:cNvSpPr txBox="1"/>
              <p:nvPr/>
            </p:nvSpPr>
            <p:spPr>
              <a:xfrm>
                <a:off x="3179685" y="5314026"/>
                <a:ext cx="5473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2.9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64">
                <a:extLst>
                  <a:ext uri="{FF2B5EF4-FFF2-40B4-BE49-F238E27FC236}">
                    <a16:creationId xmlns:a16="http://schemas.microsoft.com/office/drawing/2014/main" id="{4A852BFB-B44D-4487-9096-9CD99C2872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685" y="5314026"/>
                <a:ext cx="547394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37">
                <a:extLst>
                  <a:ext uri="{FF2B5EF4-FFF2-40B4-BE49-F238E27FC236}">
                    <a16:creationId xmlns:a16="http://schemas.microsoft.com/office/drawing/2014/main" id="{48D33BD3-CB2E-4B5E-A8BF-993B189B1781}"/>
                  </a:ext>
                </a:extLst>
              </p:cNvPr>
              <p:cNvSpPr txBox="1"/>
              <p:nvPr/>
            </p:nvSpPr>
            <p:spPr>
              <a:xfrm>
                <a:off x="2726924" y="4873101"/>
                <a:ext cx="5772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10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37">
                <a:extLst>
                  <a:ext uri="{FF2B5EF4-FFF2-40B4-BE49-F238E27FC236}">
                    <a16:creationId xmlns:a16="http://schemas.microsoft.com/office/drawing/2014/main" id="{48D33BD3-CB2E-4B5E-A8BF-993B189B17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6924" y="4873101"/>
                <a:ext cx="577274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タイトル 1">
            <a:extLst>
              <a:ext uri="{FF2B5EF4-FFF2-40B4-BE49-F238E27FC236}">
                <a16:creationId xmlns:a16="http://schemas.microsoft.com/office/drawing/2014/main" id="{D9E468E6-864B-4DA5-B06D-9F78C7F95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Projectiles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1" name="コンテンツ プレースホルダー 2">
            <a:extLst>
              <a:ext uri="{FF2B5EF4-FFF2-40B4-BE49-F238E27FC236}">
                <a16:creationId xmlns:a16="http://schemas.microsoft.com/office/drawing/2014/main" id="{49231E04-EE55-459B-8089-FC7BA958D74C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6C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186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8" grpId="0"/>
      <p:bldP spid="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191000" cy="47244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</a:rPr>
              <a:t>You can use the constant acceleration formulae for a projectile moving in a vertical plane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A particle is projected from a point O with speed Vms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at an angle of elevation 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, where tan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= </a:t>
            </a:r>
            <a:r>
              <a:rPr lang="en-GB" sz="1400" baseline="30000" dirty="0">
                <a:latin typeface="Comic Sans MS" pitchFamily="66" charset="0"/>
              </a:rPr>
              <a:t>4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3</a:t>
            </a:r>
            <a:r>
              <a:rPr lang="en-GB" sz="1400" dirty="0">
                <a:latin typeface="Comic Sans MS" pitchFamily="66" charset="0"/>
              </a:rPr>
              <a:t>. The point O is 42.5m above the horizontal plane. The particle strikes the plane 5 seconds after it is projected.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AutoNum type="alphaLcParenR"/>
            </a:pPr>
            <a:r>
              <a:rPr lang="en-GB" sz="1400" dirty="0">
                <a:latin typeface="Comic Sans MS" pitchFamily="66" charset="0"/>
              </a:rPr>
              <a:t>Show that V = 20ms</a:t>
            </a:r>
            <a:r>
              <a:rPr lang="en-GB" sz="1400" baseline="30000" dirty="0">
                <a:latin typeface="Comic Sans MS" pitchFamily="66" charset="0"/>
              </a:rPr>
              <a:t>-1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AutoNum type="alphaLcParenR"/>
            </a:pPr>
            <a:r>
              <a:rPr lang="en-GB" sz="1400" dirty="0">
                <a:latin typeface="Comic Sans MS" pitchFamily="66" charset="0"/>
              </a:rPr>
              <a:t>Find the distance between O and A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Find the values of Sin</a:t>
            </a:r>
            <a:r>
              <a:rPr lang="el-GR" sz="1400" dirty="0"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and Cos</a:t>
            </a:r>
            <a:r>
              <a:rPr lang="el-GR" sz="1400" dirty="0"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first, by labelling a triangle where Tan</a:t>
            </a:r>
            <a:r>
              <a:rPr lang="el-GR" sz="1400" dirty="0"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= </a:t>
            </a:r>
            <a:r>
              <a:rPr lang="en-GB" sz="1400" baseline="30000" dirty="0">
                <a:latin typeface="Comic Sans MS" pitchFamily="66" charset="0"/>
                <a:sym typeface="Wingdings" pitchFamily="2" charset="2"/>
              </a:rPr>
              <a:t>4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/</a:t>
            </a:r>
            <a:r>
              <a:rPr lang="en-GB" sz="1400" baseline="-25000" dirty="0">
                <a:latin typeface="Comic Sans MS" pitchFamily="66" charset="0"/>
                <a:sym typeface="Wingdings" pitchFamily="2" charset="2"/>
              </a:rPr>
              <a:t>3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(That is, opposite = 4 and adjacent = 3)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151725" y="1712797"/>
            <a:ext cx="0" cy="144780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151725" y="3160597"/>
            <a:ext cx="2819400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151725" y="2246197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 rot="16200000">
            <a:off x="5374941" y="2092659"/>
            <a:ext cx="3562068" cy="2729550"/>
          </a:xfrm>
          <a:prstGeom prst="arc">
            <a:avLst>
              <a:gd name="adj1" fmla="val 19241745"/>
              <a:gd name="adj2" fmla="val 4637959"/>
            </a:avLst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5638800" y="1828800"/>
            <a:ext cx="914400" cy="914400"/>
          </a:xfrm>
          <a:prstGeom prst="arc">
            <a:avLst>
              <a:gd name="adj1" fmla="val 18681069"/>
              <a:gd name="adj2" fmla="val 21415745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6156290" y="1407607"/>
            <a:ext cx="631208" cy="8245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629400" y="1066800"/>
            <a:ext cx="301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V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77000" y="1905000"/>
            <a:ext cx="301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latin typeface="Comic Sans MS" pitchFamily="66" charset="0"/>
              </a:rPr>
              <a:t>θ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63217" y="2035195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361525" y="3168559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5800" y="1600200"/>
                <a:ext cx="974177" cy="4962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𝑇𝑎𝑛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600200"/>
                <a:ext cx="974177" cy="49629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 rot="16200000">
            <a:off x="5527698" y="2594995"/>
            <a:ext cx="696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42.5m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026620" y="2248472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495800" y="2209800"/>
                <a:ext cx="918072" cy="4962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𝑆𝑖𝑛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209800"/>
                <a:ext cx="918072" cy="496290"/>
              </a:xfrm>
              <a:prstGeom prst="rect">
                <a:avLst/>
              </a:prstGeom>
              <a:blipFill rotWithShape="1">
                <a:blip r:embed="rId5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495800" y="2819400"/>
                <a:ext cx="951735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𝐶𝑜𝑠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819400"/>
                <a:ext cx="951735" cy="497059"/>
              </a:xfrm>
              <a:prstGeom prst="rect">
                <a:avLst/>
              </a:prstGeom>
              <a:blipFill rotWithShape="1">
                <a:blip r:embed="rId6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51"/>
          <p:cNvCxnSpPr/>
          <p:nvPr/>
        </p:nvCxnSpPr>
        <p:spPr>
          <a:xfrm flipV="1">
            <a:off x="443144" y="5545376"/>
            <a:ext cx="990600" cy="609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43144" y="6154976"/>
            <a:ext cx="990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433744" y="5545376"/>
            <a:ext cx="0" cy="609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Arc 58"/>
          <p:cNvSpPr/>
          <p:nvPr/>
        </p:nvSpPr>
        <p:spPr>
          <a:xfrm>
            <a:off x="-98217" y="5698913"/>
            <a:ext cx="914400" cy="914400"/>
          </a:xfrm>
          <a:prstGeom prst="arc">
            <a:avLst>
              <a:gd name="adj1" fmla="val 19997391"/>
              <a:gd name="adj2" fmla="val 2150795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824144" y="6154976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433744" y="5697776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71744" y="5545376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662344" y="5697776"/>
            <a:ext cx="519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Opp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47944" y="6304399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Adj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90744" y="5392976"/>
            <a:ext cx="5116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Hyp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195744" y="5376701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Use Pythagoras’ Theorem to find the missing side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Remember Sin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= </a:t>
            </a:r>
            <a:r>
              <a:rPr lang="en-GB" sz="1400" baseline="30000" dirty="0" err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opp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/</a:t>
            </a:r>
            <a:r>
              <a:rPr lang="en-GB" sz="1400" baseline="-25000" dirty="0" err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hyp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and Cos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= </a:t>
            </a:r>
            <a:r>
              <a:rPr lang="en-GB" sz="1400" baseline="30000" dirty="0" err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adj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/</a:t>
            </a:r>
            <a:r>
              <a:rPr lang="en-GB" sz="1400" baseline="-25000" dirty="0" err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hyp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flipH="1" flipV="1">
            <a:off x="6781800" y="1371600"/>
            <a:ext cx="4" cy="86514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172200" y="2286000"/>
            <a:ext cx="686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Vcos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781800" y="1752600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solidFill>
                  <a:srgbClr val="0000CC"/>
                </a:solidFill>
                <a:latin typeface="Comic Sans MS" pitchFamily="66" charset="0"/>
              </a:rPr>
              <a:t>Vsin</a:t>
            </a:r>
            <a:r>
              <a:rPr lang="el-GR" sz="1400" dirty="0">
                <a:solidFill>
                  <a:srgbClr val="0000CC"/>
                </a:solidFill>
                <a:latin typeface="Comic Sans MS" pitchFamily="66" charset="0"/>
              </a:rPr>
              <a:t>θ</a:t>
            </a:r>
            <a:endParaRPr lang="en-GB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495800" y="3429000"/>
            <a:ext cx="449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Resolving vertically using the information given (taking upwards as positive)</a:t>
            </a:r>
          </a:p>
          <a:p>
            <a:pPr algn="ctr"/>
            <a:r>
              <a:rPr lang="en-GB" sz="1400" dirty="0">
                <a:latin typeface="Comic Sans MS" pitchFamily="66" charset="0"/>
                <a:sym typeface="Wingdings" pitchFamily="2" charset="2"/>
              </a:rPr>
              <a:t> The ball will be 42.5m lower after 5 seconds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4572000" y="4191000"/>
                <a:ext cx="10158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=−42.5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191000"/>
                <a:ext cx="1015856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562600" y="4191000"/>
                <a:ext cx="10183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𝑉𝑠𝑖𝑛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θ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191000"/>
                <a:ext cx="1018356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6629400" y="41910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4191000"/>
                <a:ext cx="587661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7391400" y="41910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4191000"/>
                <a:ext cx="933204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8458200" y="4191000"/>
                <a:ext cx="6334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8200" y="4191000"/>
                <a:ext cx="633443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4980295" y="4585648"/>
                <a:ext cx="133453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𝑢𝑡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0295" y="4585648"/>
                <a:ext cx="1334531" cy="49564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4599295" y="5042848"/>
                <a:ext cx="2966388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−42.5=(</m:t>
                      </m:r>
                      <m:r>
                        <a:rPr lang="en-GB" sz="1400" b="0" i="1" smtClean="0">
                          <a:latin typeface="Cambria Math"/>
                        </a:rPr>
                        <m:t>𝑉𝑠𝑖𝑛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θ</m:t>
                      </m:r>
                      <m:r>
                        <a:rPr lang="en-GB" sz="1400" b="0" i="1" smtClean="0">
                          <a:latin typeface="Cambria Math"/>
                        </a:rPr>
                        <m:t>)(5)+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(−9.8)(</m:t>
                      </m:r>
                      <m:sSup>
                        <m:sSupPr>
                          <m:ctrlPr>
                            <a:rPr lang="en-GB" sz="14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dirty="0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en-GB" sz="14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295" y="5042848"/>
                <a:ext cx="2966388" cy="49564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599295" y="5652448"/>
                <a:ext cx="17949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−42.5=4</m:t>
                      </m:r>
                      <m:r>
                        <a:rPr lang="en-GB" sz="1400" b="0" i="1" smtClean="0">
                          <a:latin typeface="Cambria Math"/>
                        </a:rPr>
                        <m:t>𝑉</m:t>
                      </m:r>
                      <m:r>
                        <a:rPr lang="en-GB" sz="1400" b="0" i="1" smtClean="0">
                          <a:latin typeface="Cambria Math"/>
                        </a:rPr>
                        <m:t>−122.5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295" y="5652448"/>
                <a:ext cx="1794979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4876800" y="6055057"/>
                <a:ext cx="87524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80=4</m:t>
                      </m:r>
                      <m:r>
                        <a:rPr lang="en-GB" sz="1400" b="0" i="1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6055057"/>
                <a:ext cx="875240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4876800" y="6441743"/>
                <a:ext cx="7758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20=</m:t>
                      </m:r>
                      <m:r>
                        <a:rPr lang="en-GB" sz="1400" b="0" i="1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6441743"/>
                <a:ext cx="775853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Arc 87"/>
          <p:cNvSpPr/>
          <p:nvPr/>
        </p:nvSpPr>
        <p:spPr>
          <a:xfrm>
            <a:off x="7315200" y="4876800"/>
            <a:ext cx="457200" cy="457200"/>
          </a:xfrm>
          <a:prstGeom prst="arc">
            <a:avLst>
              <a:gd name="adj1" fmla="val 16200000"/>
              <a:gd name="adj2" fmla="val 55164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TextBox 88"/>
          <p:cNvSpPr txBox="1"/>
          <p:nvPr/>
        </p:nvSpPr>
        <p:spPr>
          <a:xfrm>
            <a:off x="7768988" y="4935941"/>
            <a:ext cx="1265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90" name="Arc 89"/>
          <p:cNvSpPr/>
          <p:nvPr/>
        </p:nvSpPr>
        <p:spPr>
          <a:xfrm>
            <a:off x="7315200" y="5334000"/>
            <a:ext cx="457200" cy="457200"/>
          </a:xfrm>
          <a:prstGeom prst="arc">
            <a:avLst>
              <a:gd name="adj1" fmla="val 16200000"/>
              <a:gd name="adj2" fmla="val 55164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Arc 90"/>
          <p:cNvSpPr/>
          <p:nvPr/>
        </p:nvSpPr>
        <p:spPr>
          <a:xfrm>
            <a:off x="6172200" y="5791200"/>
            <a:ext cx="457200" cy="381000"/>
          </a:xfrm>
          <a:prstGeom prst="arc">
            <a:avLst>
              <a:gd name="adj1" fmla="val 16200000"/>
              <a:gd name="adj2" fmla="val 55164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Arc 91"/>
          <p:cNvSpPr/>
          <p:nvPr/>
        </p:nvSpPr>
        <p:spPr>
          <a:xfrm>
            <a:off x="6172200" y="6172200"/>
            <a:ext cx="457200" cy="381000"/>
          </a:xfrm>
          <a:prstGeom prst="arc">
            <a:avLst>
              <a:gd name="adj1" fmla="val 16200000"/>
              <a:gd name="adj2" fmla="val 55164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TextBox 92"/>
          <p:cNvSpPr txBox="1"/>
          <p:nvPr/>
        </p:nvSpPr>
        <p:spPr>
          <a:xfrm>
            <a:off x="7662315" y="5334000"/>
            <a:ext cx="1481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terms (use sin</a:t>
            </a:r>
            <a:r>
              <a:rPr lang="el-GR" sz="12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= 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629400" y="5791200"/>
            <a:ext cx="10326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Add 122.5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629400" y="6172200"/>
            <a:ext cx="11176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4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010400" y="990600"/>
            <a:ext cx="197201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Start with a diagram!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6157240" y="2252808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FFB6B9D2-BF3F-4C0D-8663-1B17DE15F159}"/>
                  </a:ext>
                </a:extLst>
              </p:cNvPr>
              <p:cNvSpPr txBox="1"/>
              <p:nvPr/>
            </p:nvSpPr>
            <p:spPr>
              <a:xfrm>
                <a:off x="7966742" y="3645427"/>
                <a:ext cx="50706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FFB6B9D2-BF3F-4C0D-8663-1B17DE15F1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6742" y="3645427"/>
                <a:ext cx="507062" cy="246221"/>
              </a:xfrm>
              <a:prstGeom prst="rect">
                <a:avLst/>
              </a:prstGeom>
              <a:blipFill>
                <a:blip r:embed="rId17"/>
                <a:stretch>
                  <a:fillRect l="-14458" r="-13253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タイトル 1">
            <a:extLst>
              <a:ext uri="{FF2B5EF4-FFF2-40B4-BE49-F238E27FC236}">
                <a16:creationId xmlns:a16="http://schemas.microsoft.com/office/drawing/2014/main" id="{D54606B0-FA46-48E4-B2C6-4DDF87310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Projectiles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9" name="コンテンツ プレースホルダー 2">
            <a:extLst>
              <a:ext uri="{FF2B5EF4-FFF2-40B4-BE49-F238E27FC236}">
                <a16:creationId xmlns:a16="http://schemas.microsoft.com/office/drawing/2014/main" id="{8BAC0754-DCAF-4151-8DC9-982E32F09DA2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6C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164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4" grpId="0"/>
      <p:bldP spid="43" grpId="0"/>
      <p:bldP spid="44" grpId="0"/>
      <p:bldP spid="45" grpId="0"/>
      <p:bldP spid="35" grpId="0"/>
      <p:bldP spid="46" grpId="0"/>
      <p:bldP spid="49" grpId="0"/>
      <p:bldP spid="50" grpId="0"/>
      <p:bldP spid="59" grpId="0" animBg="1"/>
      <p:bldP spid="60" grpId="0"/>
      <p:bldP spid="61" grpId="0"/>
      <p:bldP spid="62" grpId="0"/>
      <p:bldP spid="63" grpId="0"/>
      <p:bldP spid="64" grpId="0"/>
      <p:bldP spid="65" grpId="0"/>
      <p:bldP spid="75" grpId="0"/>
      <p:bldP spid="76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 animBg="1"/>
      <p:bldP spid="89" grpId="0"/>
      <p:bldP spid="90" grpId="0" animBg="1"/>
      <p:bldP spid="91" grpId="0" animBg="1"/>
      <p:bldP spid="92" grpId="0" animBg="1"/>
      <p:bldP spid="93" grpId="0"/>
      <p:bldP spid="94" grpId="0"/>
      <p:bldP spid="95" grpId="0"/>
      <p:bldP spid="96" grpId="0" animBg="1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191000" cy="47244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</a:rPr>
              <a:t>You can use the constant acceleration formulae for a projectile moving in a vertical plane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A particle is projected from a point O with speed Vms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at an angle of elevation 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, where tan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= </a:t>
            </a:r>
            <a:r>
              <a:rPr lang="en-GB" sz="1400" baseline="30000" dirty="0">
                <a:latin typeface="Comic Sans MS" pitchFamily="66" charset="0"/>
              </a:rPr>
              <a:t>4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3</a:t>
            </a:r>
            <a:r>
              <a:rPr lang="en-GB" sz="1400" dirty="0">
                <a:latin typeface="Comic Sans MS" pitchFamily="66" charset="0"/>
              </a:rPr>
              <a:t>. The point O is 42.5m above the horizontal plane. The particle strikes the plane 5 seconds after it is projected.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AutoNum type="alphaLcParenR"/>
            </a:pPr>
            <a:r>
              <a:rPr lang="en-GB" sz="1400" dirty="0">
                <a:latin typeface="Comic Sans MS" pitchFamily="66" charset="0"/>
              </a:rPr>
              <a:t>Show that V = 20ms</a:t>
            </a:r>
            <a:r>
              <a:rPr lang="en-GB" sz="1400" baseline="30000" dirty="0">
                <a:latin typeface="Comic Sans MS" pitchFamily="66" charset="0"/>
              </a:rPr>
              <a:t>-1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AutoNum type="alphaLcParenR"/>
            </a:pPr>
            <a:r>
              <a:rPr lang="en-GB" sz="1400" dirty="0">
                <a:latin typeface="Comic Sans MS" pitchFamily="66" charset="0"/>
              </a:rPr>
              <a:t>Find the distance between O and A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151725" y="1712797"/>
            <a:ext cx="0" cy="144780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151725" y="3160597"/>
            <a:ext cx="2819400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151725" y="2246197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 rot="16200000">
            <a:off x="5374941" y="2092659"/>
            <a:ext cx="3562068" cy="2729550"/>
          </a:xfrm>
          <a:prstGeom prst="arc">
            <a:avLst>
              <a:gd name="adj1" fmla="val 19241745"/>
              <a:gd name="adj2" fmla="val 4637959"/>
            </a:avLst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5638800" y="1828800"/>
            <a:ext cx="914400" cy="914400"/>
          </a:xfrm>
          <a:prstGeom prst="arc">
            <a:avLst>
              <a:gd name="adj1" fmla="val 18681069"/>
              <a:gd name="adj2" fmla="val 21415745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6156290" y="1407607"/>
            <a:ext cx="631208" cy="8245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629400" y="1066800"/>
            <a:ext cx="301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V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77000" y="1905000"/>
            <a:ext cx="301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latin typeface="Comic Sans MS" pitchFamily="66" charset="0"/>
              </a:rPr>
              <a:t>θ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63217" y="2035195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361525" y="3168559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5800" y="1600200"/>
                <a:ext cx="974177" cy="4962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𝑇𝑎𝑛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600200"/>
                <a:ext cx="974177" cy="49629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 rot="16200000">
            <a:off x="5527698" y="2594995"/>
            <a:ext cx="696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42.5m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026620" y="2248472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495800" y="2209800"/>
                <a:ext cx="918072" cy="4962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𝑆𝑖𝑛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209800"/>
                <a:ext cx="918072" cy="496290"/>
              </a:xfrm>
              <a:prstGeom prst="rect">
                <a:avLst/>
              </a:prstGeom>
              <a:blipFill rotWithShape="1">
                <a:blip r:embed="rId5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495800" y="2819400"/>
                <a:ext cx="951735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𝐶𝑜𝑠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819400"/>
                <a:ext cx="951735" cy="497059"/>
              </a:xfrm>
              <a:prstGeom prst="rect">
                <a:avLst/>
              </a:prstGeom>
              <a:blipFill rotWithShape="1">
                <a:blip r:embed="rId6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Straight Arrow Connector 69"/>
          <p:cNvCxnSpPr/>
          <p:nvPr/>
        </p:nvCxnSpPr>
        <p:spPr>
          <a:xfrm flipH="1" flipV="1">
            <a:off x="6781800" y="1371600"/>
            <a:ext cx="4" cy="86514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172200" y="2286000"/>
            <a:ext cx="686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Vcos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781800" y="1752600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solidFill>
                  <a:srgbClr val="0000CC"/>
                </a:solidFill>
                <a:latin typeface="Comic Sans MS" pitchFamily="66" charset="0"/>
              </a:rPr>
              <a:t>Vsin</a:t>
            </a:r>
            <a:r>
              <a:rPr lang="el-GR" sz="1400" dirty="0">
                <a:solidFill>
                  <a:srgbClr val="0000CC"/>
                </a:solidFill>
                <a:latin typeface="Comic Sans MS" pitchFamily="66" charset="0"/>
              </a:rPr>
              <a:t>θ</a:t>
            </a:r>
            <a:endParaRPr lang="en-GB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010400" y="990600"/>
            <a:ext cx="197201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Start with a diagram!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6157240" y="2252808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348655" y="3665483"/>
                <a:ext cx="461030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𝐻𝑜𝑟𝑖𝑧𝑜𝑛𝑡𝑎𝑙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𝑑𝑖𝑠𝑡𝑎𝑛𝑐𝑒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𝐻𝑜𝑟𝑖𝑧𝑜𝑛𝑡𝑎𝑙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𝑠𝑝𝑒𝑒𝑑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𝑡𝑖𝑚𝑒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8655" y="3665483"/>
                <a:ext cx="4610300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348655" y="4122683"/>
                <a:ext cx="32397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𝐻𝑜𝑟𝑖𝑧𝑜𝑛𝑡𝑎𝑙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𝑑𝑖𝑠𝑡𝑎𝑛𝑐𝑒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𝑉𝑐𝑜𝑠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latin typeface="Cambria Math"/>
                        </a:rPr>
                        <m:t>θ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8655" y="4122683"/>
                <a:ext cx="3239798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348655" y="4579883"/>
                <a:ext cx="3312252" cy="645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𝐻𝑜𝑟𝑖𝑧𝑜𝑛𝑡𝑎𝑙</m:t>
                      </m:r>
                      <m:r>
                        <a:rPr lang="en-GB" sz="1600" i="1" smtClean="0">
                          <a:latin typeface="Cambria Math"/>
                        </a:rPr>
                        <m:t> </m:t>
                      </m:r>
                      <m:r>
                        <a:rPr lang="en-GB" sz="1600" i="1" smtClean="0">
                          <a:latin typeface="Cambria Math"/>
                        </a:rPr>
                        <m:t>𝑑𝑖𝑠𝑡𝑎𝑛𝑐𝑒</m:t>
                      </m:r>
                      <m:r>
                        <a:rPr lang="en-GB" sz="1600" i="1" smtClean="0">
                          <a:latin typeface="Cambria Math"/>
                        </a:rPr>
                        <m:t>=20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  <m:r>
                        <a:rPr lang="en-GB" sz="1600" i="1">
                          <a:latin typeface="Cambria Math"/>
                          <a:ea typeface="Cambria Math"/>
                        </a:rPr>
                        <m:t>×5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8655" y="4579883"/>
                <a:ext cx="3312252" cy="64556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359166" y="5315608"/>
                <a:ext cx="2752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𝐻𝑜𝑟𝑖𝑧𝑜𝑛𝑡𝑎𝑙</m:t>
                      </m:r>
                      <m:r>
                        <a:rPr lang="en-GB" sz="1600" i="1" smtClean="0">
                          <a:latin typeface="Cambria Math"/>
                        </a:rPr>
                        <m:t> </m:t>
                      </m:r>
                      <m:r>
                        <a:rPr lang="en-GB" sz="1600" i="1" smtClean="0">
                          <a:latin typeface="Cambria Math"/>
                        </a:rPr>
                        <m:t>𝑑𝑖𝑠𝑡𝑎𝑛𝑐𝑒</m:t>
                      </m:r>
                      <m:r>
                        <a:rPr lang="en-GB" sz="1600" i="1" smtClean="0">
                          <a:latin typeface="Cambria Math"/>
                        </a:rPr>
                        <m:t>=60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9166" y="5315608"/>
                <a:ext cx="2752998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Straight Arrow Connector 70"/>
          <p:cNvCxnSpPr/>
          <p:nvPr/>
        </p:nvCxnSpPr>
        <p:spPr>
          <a:xfrm flipH="1" flipV="1">
            <a:off x="6148552" y="3231931"/>
            <a:ext cx="2349062" cy="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083230" y="3251894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60m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7557" y="4555622"/>
            <a:ext cx="35157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Make sure you read the question – we want the distance </a:t>
            </a:r>
            <a:r>
              <a:rPr lang="en-GB" sz="1600" u="sng" dirty="0">
                <a:solidFill>
                  <a:srgbClr val="FF0000"/>
                </a:solidFill>
                <a:latin typeface="Comic Sans MS" pitchFamily="66" charset="0"/>
              </a:rPr>
              <a:t>OA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, not just the horizontal distance travelled!</a:t>
            </a: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99EAD24F-CCF6-433D-9C33-B31932963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Projectiles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コンテンツ プレースホルダー 2">
            <a:extLst>
              <a:ext uri="{FF2B5EF4-FFF2-40B4-BE49-F238E27FC236}">
                <a16:creationId xmlns:a16="http://schemas.microsoft.com/office/drawing/2014/main" id="{0E66B169-896C-4797-BAA5-8E7B5276DCE5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6C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633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8" grpId="0"/>
      <p:bldP spid="67" grpId="0"/>
      <p:bldP spid="69" grpId="0"/>
      <p:bldP spid="72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endCxn id="45" idx="0"/>
          </p:cNvCxnSpPr>
          <p:nvPr/>
        </p:nvCxnSpPr>
        <p:spPr>
          <a:xfrm>
            <a:off x="6160770" y="2247900"/>
            <a:ext cx="2364422" cy="920659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191000" cy="47244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</a:rPr>
              <a:t>You can use the constant acceleration formulae for a projectile moving in a vertical plane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A particle is projected from a point O with speed Vms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at an angle of elevation 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, where tan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= </a:t>
            </a:r>
            <a:r>
              <a:rPr lang="en-GB" sz="1400" baseline="30000" dirty="0">
                <a:latin typeface="Comic Sans MS" pitchFamily="66" charset="0"/>
              </a:rPr>
              <a:t>4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3</a:t>
            </a:r>
            <a:r>
              <a:rPr lang="en-GB" sz="1400" dirty="0">
                <a:latin typeface="Comic Sans MS" pitchFamily="66" charset="0"/>
              </a:rPr>
              <a:t>. The point O is 42.5m above the horizontal plane. The particle strikes the plane 5 seconds after it is projected.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AutoNum type="alphaLcParenR"/>
            </a:pPr>
            <a:r>
              <a:rPr lang="en-GB" sz="1400" dirty="0">
                <a:latin typeface="Comic Sans MS" pitchFamily="66" charset="0"/>
              </a:rPr>
              <a:t>Show that V = 20ms</a:t>
            </a:r>
            <a:r>
              <a:rPr lang="en-GB" sz="1400" baseline="30000" dirty="0">
                <a:latin typeface="Comic Sans MS" pitchFamily="66" charset="0"/>
              </a:rPr>
              <a:t>-1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AutoNum type="alphaLcParenR"/>
            </a:pPr>
            <a:r>
              <a:rPr lang="en-GB" sz="1400" dirty="0">
                <a:latin typeface="Comic Sans MS" pitchFamily="66" charset="0"/>
              </a:rPr>
              <a:t>Find the distance between O and A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6151725" y="2246197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 rot="16200000">
            <a:off x="5374941" y="2092659"/>
            <a:ext cx="3562068" cy="2729550"/>
          </a:xfrm>
          <a:prstGeom prst="arc">
            <a:avLst>
              <a:gd name="adj1" fmla="val 19241745"/>
              <a:gd name="adj2" fmla="val 4637959"/>
            </a:avLst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5638800" y="1828800"/>
            <a:ext cx="914400" cy="914400"/>
          </a:xfrm>
          <a:prstGeom prst="arc">
            <a:avLst>
              <a:gd name="adj1" fmla="val 18624575"/>
              <a:gd name="adj2" fmla="val 2126818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6156290" y="1407607"/>
            <a:ext cx="631208" cy="8245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629400" y="1066800"/>
            <a:ext cx="301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V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77000" y="1905000"/>
            <a:ext cx="301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latin typeface="Comic Sans MS" pitchFamily="66" charset="0"/>
              </a:rPr>
              <a:t>θ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63217" y="2035195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361525" y="3168559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5800" y="1600200"/>
                <a:ext cx="974177" cy="4962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𝑇𝑎𝑛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600200"/>
                <a:ext cx="974177" cy="49629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 rot="16200000">
            <a:off x="5527698" y="2594995"/>
            <a:ext cx="696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42.5m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026620" y="2248472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495800" y="2209800"/>
                <a:ext cx="918072" cy="4962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𝑆𝑖𝑛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209800"/>
                <a:ext cx="918072" cy="496290"/>
              </a:xfrm>
              <a:prstGeom prst="rect">
                <a:avLst/>
              </a:prstGeom>
              <a:blipFill rotWithShape="1">
                <a:blip r:embed="rId5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495800" y="2819400"/>
                <a:ext cx="951735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𝐶𝑜𝑠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819400"/>
                <a:ext cx="951735" cy="497059"/>
              </a:xfrm>
              <a:prstGeom prst="rect">
                <a:avLst/>
              </a:prstGeom>
              <a:blipFill rotWithShape="1">
                <a:blip r:embed="rId6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TextBox 95"/>
          <p:cNvSpPr txBox="1"/>
          <p:nvPr/>
        </p:nvSpPr>
        <p:spPr>
          <a:xfrm>
            <a:off x="7010400" y="990600"/>
            <a:ext cx="197201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Start with a diagram!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 flipH="1" flipV="1">
            <a:off x="6148552" y="3231931"/>
            <a:ext cx="2349062" cy="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083230" y="3251894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60m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151725" y="1712797"/>
            <a:ext cx="0" cy="144780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151725" y="3160597"/>
            <a:ext cx="2819400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419600" y="4419600"/>
                <a:ext cx="1646413" cy="4476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42.5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60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419600"/>
                <a:ext cx="1646413" cy="44768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495800" y="37338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Use Pythagoras’ Theorem to calculate the distance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495800" y="4953000"/>
                <a:ext cx="13472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</a:rPr>
                      <m:t>=</m:t>
                    </m:r>
                    <m:r>
                      <a:rPr lang="en-GB" b="0" i="1" smtClean="0">
                        <a:latin typeface="Cambria Math"/>
                      </a:rPr>
                      <m:t>74</m:t>
                    </m:r>
                    <m:r>
                      <a:rPr lang="en-GB" b="0" i="1" smtClean="0">
                        <a:latin typeface="Cambria Math"/>
                      </a:rPr>
                      <m:t>𝑚</m:t>
                    </m:r>
                    <m:r>
                      <a:rPr lang="en-GB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GB" dirty="0"/>
                  <a:t>(2sf)</a:t>
                </a: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953000"/>
                <a:ext cx="1347292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r="-4072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タイトル 1">
            <a:extLst>
              <a:ext uri="{FF2B5EF4-FFF2-40B4-BE49-F238E27FC236}">
                <a16:creationId xmlns:a16="http://schemas.microsoft.com/office/drawing/2014/main" id="{1A2A72A7-1CC2-4656-AAA4-9787544D0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Projectiles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コンテンツ プレースホルダー 2">
            <a:extLst>
              <a:ext uri="{FF2B5EF4-FFF2-40B4-BE49-F238E27FC236}">
                <a16:creationId xmlns:a16="http://schemas.microsoft.com/office/drawing/2014/main" id="{9E863DBC-D374-4633-909B-0656348F785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6C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111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191000" cy="47244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</a:rPr>
              <a:t>You can use the constant acceleration formulae for a projectile moving in a vertical plane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A particle is projected from a point O with speed 35ms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at an angle of elevation of 30°. The particle moves freely under gravity.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Find the length of time for which the particle is 15m or more above O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We want to find the times that the particle is exactly at 15m. There will be 2 of these, once as the particle is travelling up, and once as it is travelling down.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800600" y="2819400"/>
            <a:ext cx="335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5029200" y="1676400"/>
            <a:ext cx="2905432" cy="1115961"/>
          </a:xfrm>
          <a:custGeom>
            <a:avLst/>
            <a:gdLst>
              <a:gd name="connsiteX0" fmla="*/ 0 w 2905432"/>
              <a:gd name="connsiteY0" fmla="*/ 811161 h 811161"/>
              <a:gd name="connsiteX1" fmla="*/ 1460090 w 2905432"/>
              <a:gd name="connsiteY1" fmla="*/ 0 h 811161"/>
              <a:gd name="connsiteX2" fmla="*/ 2905432 w 2905432"/>
              <a:gd name="connsiteY2" fmla="*/ 811161 h 81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5432" h="811161">
                <a:moveTo>
                  <a:pt x="0" y="811161"/>
                </a:moveTo>
                <a:cubicBezTo>
                  <a:pt x="487925" y="405580"/>
                  <a:pt x="975851" y="0"/>
                  <a:pt x="1460090" y="0"/>
                </a:cubicBezTo>
                <a:cubicBezTo>
                  <a:pt x="1944329" y="0"/>
                  <a:pt x="2424880" y="405580"/>
                  <a:pt x="2905432" y="811161"/>
                </a:cubicBezTo>
              </a:path>
            </a:pathLst>
          </a:cu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800600" y="1524000"/>
            <a:ext cx="0" cy="1295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800600" y="1828800"/>
            <a:ext cx="3276600" cy="0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077200" y="1676400"/>
            <a:ext cx="513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15m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029200" y="1905000"/>
            <a:ext cx="609600" cy="9007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>
            <a:off x="4419600" y="2514600"/>
            <a:ext cx="914400" cy="914400"/>
          </a:xfrm>
          <a:prstGeom prst="arc">
            <a:avLst>
              <a:gd name="adj1" fmla="val 18507869"/>
              <a:gd name="adj2" fmla="val 20474744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181600" y="25146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30°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81600" y="18288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35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029200" y="2819400"/>
            <a:ext cx="6096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638800" y="1905000"/>
            <a:ext cx="0" cy="91440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876800" y="2895600"/>
            <a:ext cx="910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35Cos30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38800" y="2286000"/>
            <a:ext cx="889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CC"/>
                </a:solidFill>
                <a:latin typeface="Comic Sans MS" pitchFamily="66" charset="0"/>
              </a:rPr>
              <a:t>35Sin30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648200" y="3352800"/>
            <a:ext cx="4071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Resolving vertically, taking upwards as positive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95800" y="3657600"/>
                <a:ext cx="7449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=15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657600"/>
                <a:ext cx="744948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334000" y="3657600"/>
                <a:ext cx="121712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=35</m:t>
                      </m:r>
                      <m:r>
                        <a:rPr lang="en-GB" sz="1400" b="0" i="1" smtClean="0">
                          <a:latin typeface="Cambria Math"/>
                        </a:rPr>
                        <m:t>𝑆𝑖𝑛</m:t>
                      </m:r>
                      <m:r>
                        <a:rPr lang="en-GB" sz="1400" b="0" i="1" smtClean="0">
                          <a:latin typeface="Cambria Math"/>
                        </a:rPr>
                        <m:t>30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657600"/>
                <a:ext cx="1217128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629400" y="36576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657600"/>
                <a:ext cx="587661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315200" y="36576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3657600"/>
                <a:ext cx="933204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382000" y="36576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0" y="3657600"/>
                <a:ext cx="559512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543096" y="4114800"/>
                <a:ext cx="133453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𝑢𝑡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096" y="4114800"/>
                <a:ext cx="1334531" cy="495649"/>
              </a:xfrm>
              <a:prstGeom prst="rect">
                <a:avLst/>
              </a:prstGeom>
              <a:blipFill rotWithShape="1">
                <a:blip r:embed="rId9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416973" y="4648200"/>
                <a:ext cx="2839752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15=(35</m:t>
                      </m:r>
                      <m:r>
                        <a:rPr lang="en-GB" sz="1400" b="0" i="1" smtClean="0">
                          <a:latin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</a:rPr>
                        <m:t>30)(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)+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(−9.8)(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73" y="4648200"/>
                <a:ext cx="2839752" cy="49564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388069" y="5260428"/>
                <a:ext cx="20552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15=35</m:t>
                      </m:r>
                      <m:r>
                        <a:rPr lang="en-GB" sz="1400" b="0" i="1" smtClean="0">
                          <a:latin typeface="Cambria Math"/>
                        </a:rPr>
                        <m:t>𝑡𝑠𝑖𝑛</m:t>
                      </m:r>
                      <m:r>
                        <a:rPr lang="en-GB" sz="1400" b="0" i="1" smtClean="0">
                          <a:latin typeface="Cambria Math"/>
                        </a:rPr>
                        <m:t>30−4.9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8069" y="5260428"/>
                <a:ext cx="2055243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900855" y="5762296"/>
                <a:ext cx="22953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4.9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−35</m:t>
                      </m:r>
                      <m:r>
                        <a:rPr lang="en-GB" sz="1400" b="0" i="1" smtClean="0">
                          <a:latin typeface="Cambria Math"/>
                        </a:rPr>
                        <m:t>𝑡𝑠𝑖𝑛</m:t>
                      </m:r>
                      <m:r>
                        <a:rPr lang="en-GB" sz="1400" b="0" i="1" smtClean="0">
                          <a:latin typeface="Cambria Math"/>
                        </a:rPr>
                        <m:t>30+15=0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0855" y="5762296"/>
                <a:ext cx="2295308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834756" y="4938766"/>
                <a:ext cx="7985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=4.9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756" y="4938766"/>
                <a:ext cx="798552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603848" y="4931426"/>
                <a:ext cx="13335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𝑏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=−35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𝑠𝑖𝑛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30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3848" y="4931426"/>
                <a:ext cx="1333570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892741" y="4924792"/>
                <a:ext cx="7469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𝑐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741" y="4924792"/>
                <a:ext cx="746999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7010400" y="4419600"/>
            <a:ext cx="457200" cy="457200"/>
          </a:xfrm>
          <a:prstGeom prst="arc">
            <a:avLst>
              <a:gd name="adj1" fmla="val 16200000"/>
              <a:gd name="adj2" fmla="val 55164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7467600" y="4495800"/>
            <a:ext cx="1265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41" name="Arc 40"/>
          <p:cNvSpPr/>
          <p:nvPr/>
        </p:nvSpPr>
        <p:spPr>
          <a:xfrm>
            <a:off x="7010400" y="4953000"/>
            <a:ext cx="457200" cy="457200"/>
          </a:xfrm>
          <a:prstGeom prst="arc">
            <a:avLst>
              <a:gd name="adj1" fmla="val 16200000"/>
              <a:gd name="adj2" fmla="val 55164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/>
          <p:nvPr/>
        </p:nvSpPr>
        <p:spPr>
          <a:xfrm>
            <a:off x="6172200" y="5486400"/>
            <a:ext cx="457200" cy="457200"/>
          </a:xfrm>
          <a:prstGeom prst="arc">
            <a:avLst>
              <a:gd name="adj1" fmla="val 16200000"/>
              <a:gd name="adj2" fmla="val 55164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7391400" y="4953000"/>
            <a:ext cx="1218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Work out each term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629400" y="5486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Rearrange to a quadratic form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962400" y="6172200"/>
            <a:ext cx="4343400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This will be difficult to factorise so we should use the quadratic formula – hence we need a, b and c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010400" y="990600"/>
            <a:ext cx="197201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Start with a diagram!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340CAC9A-3A0E-41A7-A9C6-B94FADC89BAE}"/>
                  </a:ext>
                </a:extLst>
              </p:cNvPr>
              <p:cNvSpPr txBox="1"/>
              <p:nvPr/>
            </p:nvSpPr>
            <p:spPr>
              <a:xfrm>
                <a:off x="8636938" y="3370219"/>
                <a:ext cx="50706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340CAC9A-3A0E-41A7-A9C6-B94FADC89B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6938" y="3370219"/>
                <a:ext cx="507062" cy="246221"/>
              </a:xfrm>
              <a:prstGeom prst="rect">
                <a:avLst/>
              </a:prstGeom>
              <a:blipFill>
                <a:blip r:embed="rId16"/>
                <a:stretch>
                  <a:fillRect l="-14458" r="-13253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タイトル 1">
            <a:extLst>
              <a:ext uri="{FF2B5EF4-FFF2-40B4-BE49-F238E27FC236}">
                <a16:creationId xmlns:a16="http://schemas.microsoft.com/office/drawing/2014/main" id="{118AE7F6-1DBE-41CF-9306-BE31B646A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Projectiles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1" name="コンテンツ プレースホルダー 2">
            <a:extLst>
              <a:ext uri="{FF2B5EF4-FFF2-40B4-BE49-F238E27FC236}">
                <a16:creationId xmlns:a16="http://schemas.microsoft.com/office/drawing/2014/main" id="{57EE3DDF-422D-4F38-A37A-194F7B68258A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6C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146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6" grpId="0" animBg="1"/>
      <p:bldP spid="17" grpId="0"/>
      <p:bldP spid="18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 animBg="1"/>
      <p:bldP spid="40" grpId="0"/>
      <p:bldP spid="41" grpId="0" animBg="1"/>
      <p:bldP spid="42" grpId="0" animBg="1"/>
      <p:bldP spid="43" grpId="0"/>
      <p:bldP spid="44" grpId="0"/>
      <p:bldP spid="45" grpId="0" animBg="1"/>
      <p:bldP spid="46" grpId="0" animBg="1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191000" cy="47244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</a:rPr>
              <a:t>You can use the constant acceleration formulae for a projectile moving in a vertical plane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A particle is projected from a point O with speed 35ms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at an angle of elevation of 30°. The particle moves freely under gravity.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Find the length of time for which the particle is 15m or more above O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We want to find the times that the particle is exactly at 15m. There will be 2 of these, once as the particle is travelling up, and once as it is travelling down.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800600" y="2819400"/>
            <a:ext cx="335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5029200" y="1676400"/>
            <a:ext cx="2905432" cy="1115961"/>
          </a:xfrm>
          <a:custGeom>
            <a:avLst/>
            <a:gdLst>
              <a:gd name="connsiteX0" fmla="*/ 0 w 2905432"/>
              <a:gd name="connsiteY0" fmla="*/ 811161 h 811161"/>
              <a:gd name="connsiteX1" fmla="*/ 1460090 w 2905432"/>
              <a:gd name="connsiteY1" fmla="*/ 0 h 811161"/>
              <a:gd name="connsiteX2" fmla="*/ 2905432 w 2905432"/>
              <a:gd name="connsiteY2" fmla="*/ 811161 h 81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5432" h="811161">
                <a:moveTo>
                  <a:pt x="0" y="811161"/>
                </a:moveTo>
                <a:cubicBezTo>
                  <a:pt x="487925" y="405580"/>
                  <a:pt x="975851" y="0"/>
                  <a:pt x="1460090" y="0"/>
                </a:cubicBezTo>
                <a:cubicBezTo>
                  <a:pt x="1944329" y="0"/>
                  <a:pt x="2424880" y="405580"/>
                  <a:pt x="2905432" y="811161"/>
                </a:cubicBezTo>
              </a:path>
            </a:pathLst>
          </a:cu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800600" y="1524000"/>
            <a:ext cx="0" cy="1295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800600" y="1828800"/>
            <a:ext cx="3276600" cy="0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077200" y="1676400"/>
            <a:ext cx="513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15m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029200" y="1905000"/>
            <a:ext cx="609600" cy="9007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>
            <a:off x="4419600" y="2514600"/>
            <a:ext cx="914400" cy="914400"/>
          </a:xfrm>
          <a:prstGeom prst="arc">
            <a:avLst>
              <a:gd name="adj1" fmla="val 18546619"/>
              <a:gd name="adj2" fmla="val 20474744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181600" y="25146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30°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81600" y="18288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35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029200" y="2819400"/>
            <a:ext cx="6096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638800" y="1905000"/>
            <a:ext cx="0" cy="91440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876800" y="2895600"/>
            <a:ext cx="910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35Cos30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38800" y="2286000"/>
            <a:ext cx="889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CC"/>
                </a:solidFill>
                <a:latin typeface="Comic Sans MS" pitchFamily="66" charset="0"/>
              </a:rPr>
              <a:t>35Sin30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010400" y="990600"/>
            <a:ext cx="197201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Start with a diagram!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95800" y="3352800"/>
                <a:ext cx="1788117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−4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352800"/>
                <a:ext cx="1788117" cy="55335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495800" y="4038600"/>
                <a:ext cx="3757824" cy="5975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35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30±</m:t>
                          </m:r>
                          <m:rad>
                            <m:radPr>
                              <m:deg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(−35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𝑠𝑖𝑛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30)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−(4×4.9×15)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2(4.9)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038600"/>
                <a:ext cx="3757824" cy="59759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495800" y="4724400"/>
                <a:ext cx="26486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=1.43 </m:t>
                      </m:r>
                      <m:r>
                        <a:rPr lang="en-GB" sz="1400" b="0" i="1" smtClean="0">
                          <a:latin typeface="Cambria Math"/>
                        </a:rPr>
                        <m:t>𝑜𝑟</m:t>
                      </m:r>
                      <m:r>
                        <a:rPr lang="en-GB" sz="1400" b="0" i="1" smtClean="0">
                          <a:latin typeface="Cambria Math"/>
                        </a:rPr>
                        <m:t> 2.14 </m:t>
                      </m:r>
                      <m:r>
                        <a:rPr lang="en-GB" sz="1400" b="0" i="1" smtClean="0">
                          <a:latin typeface="Cambria Math"/>
                        </a:rPr>
                        <m:t>𝑠𝑒𝑐𝑜𝑛𝑑𝑠</m:t>
                      </m:r>
                      <m:r>
                        <a:rPr lang="en-GB" sz="1400" b="0" i="1" smtClean="0">
                          <a:latin typeface="Cambria Math"/>
                        </a:rPr>
                        <m:t> (2</m:t>
                      </m:r>
                      <m:r>
                        <a:rPr lang="en-GB" sz="1400" b="0" i="1" smtClean="0">
                          <a:latin typeface="Cambria Math"/>
                        </a:rPr>
                        <m:t>𝑑𝑝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724400"/>
                <a:ext cx="2648610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343400" y="5181600"/>
            <a:ext cx="457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The difference between these times will be the time spent above 15m</a:t>
            </a:r>
          </a:p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Subtract the smallest from the biggest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343400" y="60198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Time above 15m = 0.71 seconds</a:t>
            </a:r>
          </a:p>
          <a:p>
            <a:r>
              <a:rPr lang="en-GB" sz="1400" dirty="0">
                <a:latin typeface="Comic Sans MS" pitchFamily="66" charset="0"/>
              </a:rPr>
              <a:t>(remember to use exact answers)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35">
                <a:extLst>
                  <a:ext uri="{FF2B5EF4-FFF2-40B4-BE49-F238E27FC236}">
                    <a16:creationId xmlns:a16="http://schemas.microsoft.com/office/drawing/2014/main" id="{B1F27E9C-1DE4-4EF1-9E84-B360A60EDE31}"/>
                  </a:ext>
                </a:extLst>
              </p:cNvPr>
              <p:cNvSpPr txBox="1"/>
              <p:nvPr/>
            </p:nvSpPr>
            <p:spPr>
              <a:xfrm>
                <a:off x="834756" y="4938766"/>
                <a:ext cx="7985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=4.9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xtBox 35">
                <a:extLst>
                  <a:ext uri="{FF2B5EF4-FFF2-40B4-BE49-F238E27FC236}">
                    <a16:creationId xmlns:a16="http://schemas.microsoft.com/office/drawing/2014/main" id="{B1F27E9C-1DE4-4EF1-9E84-B360A60EDE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756" y="4938766"/>
                <a:ext cx="798552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6">
                <a:extLst>
                  <a:ext uri="{FF2B5EF4-FFF2-40B4-BE49-F238E27FC236}">
                    <a16:creationId xmlns:a16="http://schemas.microsoft.com/office/drawing/2014/main" id="{C511328A-BBAB-4C25-9B7F-F7528C2C4129}"/>
                  </a:ext>
                </a:extLst>
              </p:cNvPr>
              <p:cNvSpPr txBox="1"/>
              <p:nvPr/>
            </p:nvSpPr>
            <p:spPr>
              <a:xfrm>
                <a:off x="1603848" y="4931426"/>
                <a:ext cx="13335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𝑏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=−35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𝑠𝑖𝑛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30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6">
                <a:extLst>
                  <a:ext uri="{FF2B5EF4-FFF2-40B4-BE49-F238E27FC236}">
                    <a16:creationId xmlns:a16="http://schemas.microsoft.com/office/drawing/2014/main" id="{C511328A-BBAB-4C25-9B7F-F7528C2C41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3848" y="4931426"/>
                <a:ext cx="1333570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7">
                <a:extLst>
                  <a:ext uri="{FF2B5EF4-FFF2-40B4-BE49-F238E27FC236}">
                    <a16:creationId xmlns:a16="http://schemas.microsoft.com/office/drawing/2014/main" id="{2C47F086-7C3E-470A-A724-4B04E28A8E09}"/>
                  </a:ext>
                </a:extLst>
              </p:cNvPr>
              <p:cNvSpPr txBox="1"/>
              <p:nvPr/>
            </p:nvSpPr>
            <p:spPr>
              <a:xfrm>
                <a:off x="2892741" y="4924792"/>
                <a:ext cx="7469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𝑐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7">
                <a:extLst>
                  <a:ext uri="{FF2B5EF4-FFF2-40B4-BE49-F238E27FC236}">
                    <a16:creationId xmlns:a16="http://schemas.microsoft.com/office/drawing/2014/main" id="{2C47F086-7C3E-470A-A724-4B04E28A8E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741" y="4924792"/>
                <a:ext cx="746999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タイトル 1">
            <a:extLst>
              <a:ext uri="{FF2B5EF4-FFF2-40B4-BE49-F238E27FC236}">
                <a16:creationId xmlns:a16="http://schemas.microsoft.com/office/drawing/2014/main" id="{42DDBB83-695A-4385-827E-6B393F8D1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Projectiles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4" name="コンテンツ プレースホルダー 2">
            <a:extLst>
              <a:ext uri="{FF2B5EF4-FFF2-40B4-BE49-F238E27FC236}">
                <a16:creationId xmlns:a16="http://schemas.microsoft.com/office/drawing/2014/main" id="{730A1CD3-9DE5-421D-8CF3-7702104C5267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6C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193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7" grpId="0"/>
      <p:bldP spid="4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9CF2A6-76E0-4CC0-AE56-432C71E388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AFF290-BF17-41A0-A0EA-E915AD4DCB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39A149-72D5-4AAB-A461-99C1087A0DFC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2687</Words>
  <Application>Microsoft Office PowerPoint</Application>
  <PresentationFormat>On-screen Show (4:3)</PresentationFormat>
  <Paragraphs>423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Microsoft Himalaya</vt:lpstr>
      <vt:lpstr>Permanent Marker</vt:lpstr>
      <vt:lpstr>Super Black SF</vt:lpstr>
      <vt:lpstr>Wingdings</vt:lpstr>
      <vt:lpstr>Office テーマ</vt:lpstr>
      <vt:lpstr>PowerPoint Presentation</vt:lpstr>
      <vt:lpstr>Projectiles</vt:lpstr>
      <vt:lpstr>Projectiles</vt:lpstr>
      <vt:lpstr>Projectiles</vt:lpstr>
      <vt:lpstr>Projectiles</vt:lpstr>
      <vt:lpstr>Projectiles</vt:lpstr>
      <vt:lpstr>Projectiles</vt:lpstr>
      <vt:lpstr>Projectiles</vt:lpstr>
      <vt:lpstr>Projectiles</vt:lpstr>
      <vt:lpstr>Projectiles</vt:lpstr>
      <vt:lpstr>Projectiles</vt:lpstr>
      <vt:lpstr>Projectiles</vt:lpstr>
      <vt:lpstr>Projectiles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59</cp:revision>
  <dcterms:created xsi:type="dcterms:W3CDTF">2018-06-16T01:40:49Z</dcterms:created>
  <dcterms:modified xsi:type="dcterms:W3CDTF">2020-12-23T11:37:17Z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