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60" r:id="rId5"/>
    <p:sldId id="259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BC1919-8A2D-4B63-8765-31FE4DA0F11E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04325-482B-40BF-A724-3B07C53D5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139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015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E3977-E4BC-4A38-B4E5-B657A2D4EF6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11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6000">
              <a:srgbClr val="CCCCFF">
                <a:alpha val="20000"/>
              </a:srgbClr>
            </a:gs>
            <a:gs pos="95000">
              <a:srgbClr val="CCCCFF">
                <a:alpha val="20000"/>
              </a:srgbClr>
            </a:gs>
            <a:gs pos="100000">
              <a:srgbClr val="7030A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0.png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5.png"/><Relationship Id="rId1" Type="http://schemas.openxmlformats.org/officeDocument/2006/relationships/tags" Target="../tags/tag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13" Type="http://schemas.openxmlformats.org/officeDocument/2006/relationships/image" Target="../media/image10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1.png"/><Relationship Id="rId12" Type="http://schemas.openxmlformats.org/officeDocument/2006/relationships/image" Target="../media/image10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0.png"/><Relationship Id="rId11" Type="http://schemas.openxmlformats.org/officeDocument/2006/relationships/image" Target="../media/image105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98.png"/><Relationship Id="rId9" Type="http://schemas.openxmlformats.org/officeDocument/2006/relationships/image" Target="../media/image103.png"/><Relationship Id="rId14" Type="http://schemas.openxmlformats.org/officeDocument/2006/relationships/image" Target="../media/image10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82150" y="2280373"/>
            <a:ext cx="86501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720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Super Black SF" panose="020B7200000000000000" pitchFamily="34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6B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Super Black SF" panose="020B7200000000000000" pitchFamily="34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28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934200" y="4876800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understand how to resolve initial projection velocities that are given at an angle (usually relative to a horizontal plane)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When a particle is projected with initial speed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, at an angle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it moves along a symmetrical curve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algn="ctr">
                  <a:lnSpc>
                    <a:spcPct val="110000"/>
                  </a:lnSpc>
                  <a:spcBef>
                    <a:spcPts val="0"/>
                  </a:spcBef>
                  <a:buFont typeface="Wingdings"/>
                  <a:buChar char="à"/>
                </a:pPr>
                <a:r>
                  <a:rPr lang="en-GB" sz="1400" dirty="0">
                    <a:latin typeface="Comic Sans MS" pitchFamily="66" charset="0"/>
                  </a:rPr>
                  <a:t>The speed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known as the speed of projection</a:t>
                </a:r>
              </a:p>
              <a:p>
                <a:pPr algn="ctr">
                  <a:lnSpc>
                    <a:spcPct val="110000"/>
                  </a:lnSpc>
                  <a:spcBef>
                    <a:spcPts val="0"/>
                  </a:spcBef>
                  <a:buFont typeface="Wingdings"/>
                  <a:buChar char="à"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 </a:t>
                </a:r>
                <a:r>
                  <a:rPr lang="en-GB" sz="1400" dirty="0">
                    <a:latin typeface="Comic Sans MS" pitchFamily="66" charset="0"/>
                  </a:rPr>
                  <a:t>The angle </a:t>
                </a:r>
                <a14:m>
                  <m:oMath xmlns:m="http://schemas.openxmlformats.org/officeDocument/2006/math">
                    <m:r>
                      <a:rPr lang="el-GR" sz="14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is known as the angle of projection (or angle of elevation) of the particle</a:t>
                </a: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10000"/>
                  </a:lnSpc>
                  <a:spcBef>
                    <a:spcPts val="0"/>
                  </a:spcBef>
                  <a:buNone/>
                </a:pPr>
                <a:r>
                  <a:rPr lang="en-GB" sz="1400" dirty="0">
                    <a:latin typeface="Comic Sans MS" pitchFamily="66" charset="0"/>
                  </a:rPr>
                  <a:t>The initial projection speed can be resolved into two components as shown to the right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  <a:blipFill>
                <a:blip r:embed="rId4"/>
                <a:stretch>
                  <a:fillRect l="-170" t="-269" r="-25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648200" y="2895600"/>
            <a:ext cx="3352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876800" y="2057400"/>
            <a:ext cx="2905432" cy="811161"/>
          </a:xfrm>
          <a:custGeom>
            <a:avLst/>
            <a:gdLst>
              <a:gd name="connsiteX0" fmla="*/ 0 w 2905432"/>
              <a:gd name="connsiteY0" fmla="*/ 811161 h 811161"/>
              <a:gd name="connsiteX1" fmla="*/ 1460090 w 2905432"/>
              <a:gd name="connsiteY1" fmla="*/ 0 h 811161"/>
              <a:gd name="connsiteX2" fmla="*/ 2905432 w 2905432"/>
              <a:gd name="connsiteY2" fmla="*/ 811161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05432" h="811161">
                <a:moveTo>
                  <a:pt x="0" y="811161"/>
                </a:moveTo>
                <a:cubicBezTo>
                  <a:pt x="487925" y="405580"/>
                  <a:pt x="975851" y="0"/>
                  <a:pt x="1460090" y="0"/>
                </a:cubicBezTo>
                <a:cubicBezTo>
                  <a:pt x="1944329" y="0"/>
                  <a:pt x="2424880" y="405580"/>
                  <a:pt x="2905432" y="811161"/>
                </a:cubicBezTo>
              </a:path>
            </a:pathLst>
          </a:cu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836111" y="1896123"/>
            <a:ext cx="1143000" cy="990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4378911" y="2429523"/>
            <a:ext cx="914400" cy="914400"/>
          </a:xfrm>
          <a:prstGeom prst="arc">
            <a:avLst>
              <a:gd name="adj1" fmla="val 19244129"/>
              <a:gd name="adj2" fmla="val 21507941"/>
            </a:avLst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26711" y="1515123"/>
                <a:ext cx="966803" cy="367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711" y="1515123"/>
                <a:ext cx="966803" cy="3679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93311" y="2505723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410200" y="3733800"/>
            <a:ext cx="1676400" cy="1295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410200" y="5029200"/>
            <a:ext cx="1676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086600" y="3733800"/>
            <a:ext cx="0" cy="1295400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90712" y="3971278"/>
                <a:ext cx="966803" cy="3679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712" y="3971278"/>
                <a:ext cx="966803" cy="3679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4953000" y="4572000"/>
            <a:ext cx="914400" cy="914400"/>
          </a:xfrm>
          <a:prstGeom prst="arc">
            <a:avLst>
              <a:gd name="adj1" fmla="val 19244129"/>
              <a:gd name="adj2" fmla="val 21507941"/>
            </a:avLst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791200" y="464820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latin typeface="Comic Sans MS" pitchFamily="66" charset="0"/>
              </a:rPr>
              <a:t>θ</a:t>
            </a:r>
            <a:endParaRPr lang="en-GB" baseline="30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8800" y="5105400"/>
                <a:ext cx="1466235" cy="3679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𝑢𝐶𝑜𝑠</m:t>
                      </m:r>
                      <m:r>
                        <a:rPr lang="el-GR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105400"/>
                <a:ext cx="1466235" cy="3679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162800" y="4191000"/>
                <a:ext cx="1426160" cy="3679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𝑢𝑆𝑖𝑛</m:t>
                      </m:r>
                      <m:r>
                        <a:rPr lang="el-GR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 dirty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aseline="30000" dirty="0">
                  <a:solidFill>
                    <a:srgbClr val="0000FF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191000"/>
                <a:ext cx="1426160" cy="36792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88167" y="5666912"/>
            <a:ext cx="4816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Any particle projected at an angle will have an initial horizontal and vertical speed, which you will usually need to resolve separately…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2F00A29-8350-452A-B439-9CAF6EC90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F057105E-DC48-4AC2-BC28-16631884551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170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12" grpId="0" animBg="1"/>
      <p:bldP spid="17" grpId="0" animBg="1"/>
      <p:bldP spid="18" grpId="0"/>
      <p:bldP spid="19" grpId="0"/>
      <p:bldP spid="29" grpId="0"/>
      <p:bldP spid="30" grpId="0" animBg="1"/>
      <p:bldP spid="31" grpId="0"/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understand how to resolve initial projection velocities that are given at an angle (usually relative to a horizontal plane)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projected from a point on a horizontal plane with an initial velocity of 40ms</a:t>
                </a:r>
                <a:r>
                  <a:rPr lang="en-US" sz="1400" baseline="30000" dirty="0">
                    <a:latin typeface="Comic Sans MS" pitchFamily="66" charset="0"/>
                  </a:rPr>
                  <a:t>-1</a:t>
                </a:r>
                <a:r>
                  <a:rPr lang="en-US" sz="1400" dirty="0">
                    <a:latin typeface="Comic Sans MS" pitchFamily="66" charset="0"/>
                  </a:rPr>
                  <a:t>, at an angle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above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horizontal and vertical components of the velocity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Start by finding the corresponding ratios for sine and cosine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b) Write the initial velocity in vector form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  <a:blipFill>
                <a:blip r:embed="rId4"/>
                <a:stretch>
                  <a:fillRect l="-170" t="-269" r="-25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12F00A29-8350-452A-B439-9CAF6EC90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F057105E-DC48-4AC2-BC28-16631884551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直角三角形 1">
            <a:extLst>
              <a:ext uri="{FF2B5EF4-FFF2-40B4-BE49-F238E27FC236}">
                <a16:creationId xmlns:a16="http://schemas.microsoft.com/office/drawing/2014/main" id="{EC5A8022-CA45-47D2-9F80-FA3BCDBDF030}"/>
              </a:ext>
            </a:extLst>
          </p:cNvPr>
          <p:cNvSpPr/>
          <p:nvPr/>
        </p:nvSpPr>
        <p:spPr>
          <a:xfrm flipH="1">
            <a:off x="5326602" y="1367162"/>
            <a:ext cx="1757778" cy="1171852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9843583B-7DF7-47CC-A0AE-A563947BD84F}"/>
              </a:ext>
            </a:extLst>
          </p:cNvPr>
          <p:cNvSpPr/>
          <p:nvPr/>
        </p:nvSpPr>
        <p:spPr>
          <a:xfrm>
            <a:off x="6934200" y="2391053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AC36F887-A86B-4D58-A5E2-B4B2345312AF}"/>
                  </a:ext>
                </a:extLst>
              </p:cNvPr>
              <p:cNvSpPr txBox="1"/>
              <p:nvPr/>
            </p:nvSpPr>
            <p:spPr>
              <a:xfrm>
                <a:off x="7195351" y="184211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AC36F887-A86B-4D58-A5E2-B4B234531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351" y="184211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3F74DC-3833-45EF-8A32-FE12D611DDB6}"/>
                  </a:ext>
                </a:extLst>
              </p:cNvPr>
              <p:cNvSpPr txBox="1"/>
              <p:nvPr/>
            </p:nvSpPr>
            <p:spPr>
              <a:xfrm>
                <a:off x="6165542" y="260559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3F74DC-3833-45EF-8A32-FE12D611D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542" y="2605595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905227EF-E15C-4F6E-827A-18BF453FA041}"/>
              </a:ext>
            </a:extLst>
          </p:cNvPr>
          <p:cNvSpPr/>
          <p:nvPr/>
        </p:nvSpPr>
        <p:spPr>
          <a:xfrm>
            <a:off x="4811697" y="2104008"/>
            <a:ext cx="914400" cy="914400"/>
          </a:xfrm>
          <a:prstGeom prst="arc">
            <a:avLst>
              <a:gd name="adj1" fmla="val 19750807"/>
              <a:gd name="adj2" fmla="val 2154079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918C4BF-108F-4DAD-BC17-FB72F3483587}"/>
                  </a:ext>
                </a:extLst>
              </p:cNvPr>
              <p:cNvSpPr txBox="1"/>
              <p:nvPr/>
            </p:nvSpPr>
            <p:spPr>
              <a:xfrm>
                <a:off x="6069367" y="163940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5918C4BF-108F-4DAD-BC17-FB72F3483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9367" y="1639409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4483" r="-3448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4F83075-9F5E-483C-83E5-5F609031BCF3}"/>
                  </a:ext>
                </a:extLst>
              </p:cNvPr>
              <p:cNvSpPr txBox="1"/>
              <p:nvPr/>
            </p:nvSpPr>
            <p:spPr>
              <a:xfrm>
                <a:off x="7719134" y="1131904"/>
                <a:ext cx="7592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64F83075-9F5E-483C-83E5-5F609031B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134" y="1131904"/>
                <a:ext cx="759247" cy="403316"/>
              </a:xfrm>
              <a:prstGeom prst="rect">
                <a:avLst/>
              </a:prstGeom>
              <a:blipFill>
                <a:blip r:embed="rId8"/>
                <a:stretch>
                  <a:fillRect l="-4000" t="-1515" r="-48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2C8159B-2341-496D-874E-E9E159EF62D5}"/>
                  </a:ext>
                </a:extLst>
              </p:cNvPr>
              <p:cNvSpPr txBox="1"/>
              <p:nvPr/>
            </p:nvSpPr>
            <p:spPr>
              <a:xfrm>
                <a:off x="7763522" y="1726707"/>
                <a:ext cx="728789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2C8159B-2341-496D-874E-E9E159EF6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522" y="1726707"/>
                <a:ext cx="728789" cy="403316"/>
              </a:xfrm>
              <a:prstGeom prst="rect">
                <a:avLst/>
              </a:prstGeom>
              <a:blipFill>
                <a:blip r:embed="rId9"/>
                <a:stretch>
                  <a:fillRect l="-5882" r="-5882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2D5C352-3A7C-4DA2-BC1E-1340218ADC4B}"/>
                  </a:ext>
                </a:extLst>
              </p:cNvPr>
              <p:cNvSpPr txBox="1"/>
              <p:nvPr/>
            </p:nvSpPr>
            <p:spPr>
              <a:xfrm>
                <a:off x="7736889" y="2294878"/>
                <a:ext cx="749628" cy="4039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32D5C352-3A7C-4DA2-BC1E-1340218ADC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889" y="2294878"/>
                <a:ext cx="749628" cy="403957"/>
              </a:xfrm>
              <a:prstGeom prst="rect">
                <a:avLst/>
              </a:prstGeom>
              <a:blipFill>
                <a:blip r:embed="rId10"/>
                <a:stretch>
                  <a:fillRect l="-2439" r="-5691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BF11883-70A7-4DF6-A341-234E430364A1}"/>
                  </a:ext>
                </a:extLst>
              </p:cNvPr>
              <p:cNvSpPr txBox="1"/>
              <p:nvPr/>
            </p:nvSpPr>
            <p:spPr>
              <a:xfrm>
                <a:off x="5739415" y="2250489"/>
                <a:ext cx="1977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5BF11883-70A7-4DF6-A341-234E43036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415" y="2250489"/>
                <a:ext cx="197746" cy="276999"/>
              </a:xfrm>
              <a:prstGeom prst="rect">
                <a:avLst/>
              </a:prstGeom>
              <a:blipFill>
                <a:blip r:embed="rId11"/>
                <a:stretch>
                  <a:fillRect l="-18750" r="-156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388B383A-6F8D-40F2-B079-6F0CB48C6371}"/>
              </a:ext>
            </a:extLst>
          </p:cNvPr>
          <p:cNvCxnSpPr>
            <a:cxnSpLocks/>
          </p:cNvCxnSpPr>
          <p:nvPr/>
        </p:nvCxnSpPr>
        <p:spPr>
          <a:xfrm flipV="1">
            <a:off x="5440604" y="3755783"/>
            <a:ext cx="1562470" cy="9943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95FE235-CFB0-42CD-9EE7-9A1846B52C96}"/>
                  </a:ext>
                </a:extLst>
              </p:cNvPr>
              <p:cNvSpPr txBox="1"/>
              <p:nvPr/>
            </p:nvSpPr>
            <p:spPr>
              <a:xfrm>
                <a:off x="5685267" y="3902616"/>
                <a:ext cx="7989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40 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095FE235-CFB0-42CD-9EE7-9A1846B52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267" y="3902616"/>
                <a:ext cx="798937" cy="246221"/>
              </a:xfrm>
              <a:prstGeom prst="rect">
                <a:avLst/>
              </a:prstGeom>
              <a:blipFill>
                <a:blip r:embed="rId12"/>
                <a:stretch>
                  <a:fillRect l="-6107" r="-152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95E8E109-B604-4265-9A79-66907718DEFB}"/>
              </a:ext>
            </a:extLst>
          </p:cNvPr>
          <p:cNvCxnSpPr>
            <a:cxnSpLocks/>
          </p:cNvCxnSpPr>
          <p:nvPr/>
        </p:nvCxnSpPr>
        <p:spPr>
          <a:xfrm flipV="1">
            <a:off x="5424328" y="4760442"/>
            <a:ext cx="157874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5BF1C28C-9FCE-4C47-8F6C-9D0B85F5E52C}"/>
              </a:ext>
            </a:extLst>
          </p:cNvPr>
          <p:cNvCxnSpPr>
            <a:cxnSpLocks/>
          </p:cNvCxnSpPr>
          <p:nvPr/>
        </p:nvCxnSpPr>
        <p:spPr>
          <a:xfrm flipV="1">
            <a:off x="6996416" y="3741730"/>
            <a:ext cx="0" cy="10172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E8F90644-608E-4718-887A-FE1134B518CA}"/>
              </a:ext>
            </a:extLst>
          </p:cNvPr>
          <p:cNvSpPr/>
          <p:nvPr/>
        </p:nvSpPr>
        <p:spPr>
          <a:xfrm>
            <a:off x="4873913" y="4360944"/>
            <a:ext cx="914400" cy="914400"/>
          </a:xfrm>
          <a:prstGeom prst="arc">
            <a:avLst>
              <a:gd name="adj1" fmla="val 19750807"/>
              <a:gd name="adj2" fmla="val 210985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B0FE4AD-6D52-492C-8481-100D01D630A9}"/>
                  </a:ext>
                </a:extLst>
              </p:cNvPr>
              <p:cNvSpPr txBox="1"/>
              <p:nvPr/>
            </p:nvSpPr>
            <p:spPr>
              <a:xfrm>
                <a:off x="5774997" y="4489669"/>
                <a:ext cx="176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B0FE4AD-6D52-492C-8481-100D01D63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997" y="4489669"/>
                <a:ext cx="176137" cy="246221"/>
              </a:xfrm>
              <a:prstGeom prst="rect">
                <a:avLst/>
              </a:prstGeom>
              <a:blipFill>
                <a:blip r:embed="rId13"/>
                <a:stretch>
                  <a:fillRect l="-13793" r="-13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27">
            <a:extLst>
              <a:ext uri="{FF2B5EF4-FFF2-40B4-BE49-F238E27FC236}">
                <a16:creationId xmlns:a16="http://schemas.microsoft.com/office/drawing/2014/main" id="{2F98FFA2-7AC0-4AD7-AA18-711374217F22}"/>
              </a:ext>
            </a:extLst>
          </p:cNvPr>
          <p:cNvSpPr/>
          <p:nvPr/>
        </p:nvSpPr>
        <p:spPr>
          <a:xfrm>
            <a:off x="6845496" y="4594723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4290AC0-C7FC-47B9-8801-24A4BE2C990A}"/>
                  </a:ext>
                </a:extLst>
              </p:cNvPr>
              <p:cNvSpPr txBox="1"/>
              <p:nvPr/>
            </p:nvSpPr>
            <p:spPr>
              <a:xfrm>
                <a:off x="5613718" y="4798908"/>
                <a:ext cx="122674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E4290AC0-C7FC-47B9-8801-24A4BE2C9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3718" y="4798908"/>
                <a:ext cx="1226746" cy="246221"/>
              </a:xfrm>
              <a:prstGeom prst="rect">
                <a:avLst/>
              </a:prstGeom>
              <a:blipFill>
                <a:blip r:embed="rId14"/>
                <a:stretch>
                  <a:fillRect l="-3483" r="-995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0E4BDFD-AF53-47A7-9F90-1B3652808163}"/>
                  </a:ext>
                </a:extLst>
              </p:cNvPr>
              <p:cNvSpPr txBox="1"/>
              <p:nvPr/>
            </p:nvSpPr>
            <p:spPr>
              <a:xfrm>
                <a:off x="7043024" y="4150838"/>
                <a:ext cx="120590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A0E4BDFD-AF53-47A7-9F90-1B3652808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024" y="4150838"/>
                <a:ext cx="1205908" cy="246221"/>
              </a:xfrm>
              <a:prstGeom prst="rect">
                <a:avLst/>
              </a:prstGeom>
              <a:blipFill>
                <a:blip r:embed="rId15"/>
                <a:stretch>
                  <a:fillRect l="-3030" r="-1010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7C6D724-B496-4F2E-9141-92293CB6F908}"/>
              </a:ext>
            </a:extLst>
          </p:cNvPr>
          <p:cNvSpPr txBox="1"/>
          <p:nvPr/>
        </p:nvSpPr>
        <p:spPr>
          <a:xfrm>
            <a:off x="4110273" y="3002762"/>
            <a:ext cx="4906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use these ratio to split the initial velocity into its horizontal and vertical component parts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E5EFB93-4A72-45BD-93BD-BBD7F4482D5A}"/>
                  </a:ext>
                </a:extLst>
              </p:cNvPr>
              <p:cNvSpPr txBox="1"/>
              <p:nvPr/>
            </p:nvSpPr>
            <p:spPr>
              <a:xfrm flipH="1">
                <a:off x="5911649" y="4807040"/>
                <a:ext cx="669647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32 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E5EFB93-4A72-45BD-93BD-BBD7F4482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911649" y="4807040"/>
                <a:ext cx="669647" cy="246221"/>
              </a:xfrm>
              <a:prstGeom prst="rect">
                <a:avLst/>
              </a:prstGeom>
              <a:blipFill>
                <a:blip r:embed="rId16"/>
                <a:stretch>
                  <a:fillRect l="-10909" t="-2500" r="-1727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3A427133-16C1-40EC-9EE1-A5EADF791DBA}"/>
                  </a:ext>
                </a:extLst>
              </p:cNvPr>
              <p:cNvSpPr txBox="1"/>
              <p:nvPr/>
            </p:nvSpPr>
            <p:spPr>
              <a:xfrm>
                <a:off x="7028343" y="4166836"/>
                <a:ext cx="7989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24 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3A427133-16C1-40EC-9EE1-A5EADF791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343" y="4166836"/>
                <a:ext cx="798937" cy="246221"/>
              </a:xfrm>
              <a:prstGeom prst="rect">
                <a:avLst/>
              </a:prstGeom>
              <a:blipFill>
                <a:blip r:embed="rId17"/>
                <a:stretch>
                  <a:fillRect l="-6107" t="-2500" r="-1527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2C26E3E-0BEF-4BF3-9C8B-2DE03ABE1C7C}"/>
              </a:ext>
            </a:extLst>
          </p:cNvPr>
          <p:cNvSpPr txBox="1"/>
          <p:nvPr/>
        </p:nvSpPr>
        <p:spPr>
          <a:xfrm>
            <a:off x="4237023" y="5076006"/>
            <a:ext cx="4906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exact values using the ratio we found…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5959242-D90A-46A2-81D9-5A2908D68FA7}"/>
                  </a:ext>
                </a:extLst>
              </p:cNvPr>
              <p:cNvSpPr txBox="1"/>
              <p:nvPr/>
            </p:nvSpPr>
            <p:spPr>
              <a:xfrm>
                <a:off x="1403287" y="5848539"/>
                <a:ext cx="1665837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+24</m:t>
                          </m:r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sSup>
                        <m:sSup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95959242-D90A-46A2-81D9-5A2908D68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287" y="5848539"/>
                <a:ext cx="1665837" cy="251800"/>
              </a:xfrm>
              <a:prstGeom prst="rect">
                <a:avLst/>
              </a:prstGeom>
              <a:blipFill>
                <a:blip r:embed="rId18"/>
                <a:stretch>
                  <a:fillRect b="-26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20736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4" grpId="0"/>
      <p:bldP spid="17" grpId="0"/>
      <p:bldP spid="14" grpId="0" animBg="1"/>
      <p:bldP spid="19" grpId="0"/>
      <p:bldP spid="16" grpId="0"/>
      <p:bldP spid="21" grpId="0"/>
      <p:bldP spid="22" grpId="0"/>
      <p:bldP spid="23" grpId="0"/>
      <p:bldP spid="26" grpId="0"/>
      <p:bldP spid="35" grpId="0" animBg="1"/>
      <p:bldP spid="36" grpId="0"/>
      <p:bldP spid="37" grpId="0" animBg="1"/>
      <p:bldP spid="38" grpId="0"/>
      <p:bldP spid="38" grpId="1"/>
      <p:bldP spid="39" grpId="0"/>
      <p:bldP spid="39" grpId="1"/>
      <p:bldP spid="40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understand how to resolve initial projection velocities that are given at an angle (usually relative to a horizontal plane)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particle is projected with velocity  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are the unit vectors in the horizontal and vertical directions respectively.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Find the initial speed of the particle and its angle of projection.</a:t>
                </a:r>
              </a:p>
              <a:p>
                <a:pPr marL="342900" indent="-342900" algn="ctr">
                  <a:lnSpc>
                    <a:spcPct val="110000"/>
                  </a:lnSpc>
                  <a:spcBef>
                    <a:spcPts val="0"/>
                  </a:spcBef>
                  <a:buAutoNum type="alphaLcParenR"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3678" y="1786631"/>
                <a:ext cx="3581400" cy="4525963"/>
              </a:xfrm>
              <a:blipFill>
                <a:blip r:embed="rId4"/>
                <a:stretch>
                  <a:fillRect l="-170" t="-269" r="-25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タイトル 1">
            <a:extLst>
              <a:ext uri="{FF2B5EF4-FFF2-40B4-BE49-F238E27FC236}">
                <a16:creationId xmlns:a16="http://schemas.microsoft.com/office/drawing/2014/main" id="{12F00A29-8350-452A-B439-9CAF6EC90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Projectiles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F057105E-DC48-4AC2-BC28-16631884551C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6B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9FDDFD3-CB60-40C1-B423-E0ECDA26EB26}"/>
              </a:ext>
            </a:extLst>
          </p:cNvPr>
          <p:cNvCxnSpPr>
            <a:cxnSpLocks/>
          </p:cNvCxnSpPr>
          <p:nvPr/>
        </p:nvCxnSpPr>
        <p:spPr>
          <a:xfrm flipV="1">
            <a:off x="5369582" y="1003177"/>
            <a:ext cx="1563878" cy="15363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74D15C4-8E49-47A1-8D2D-C611C7E38F18}"/>
              </a:ext>
            </a:extLst>
          </p:cNvPr>
          <p:cNvCxnSpPr>
            <a:cxnSpLocks/>
          </p:cNvCxnSpPr>
          <p:nvPr/>
        </p:nvCxnSpPr>
        <p:spPr>
          <a:xfrm flipV="1">
            <a:off x="5353306" y="2549902"/>
            <a:ext cx="1578746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D09E4B0-A0AB-44A9-B2FE-27C045FC0161}"/>
              </a:ext>
            </a:extLst>
          </p:cNvPr>
          <p:cNvCxnSpPr>
            <a:cxnSpLocks/>
          </p:cNvCxnSpPr>
          <p:nvPr/>
        </p:nvCxnSpPr>
        <p:spPr>
          <a:xfrm flipV="1">
            <a:off x="6925394" y="985421"/>
            <a:ext cx="0" cy="15629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弧 8">
            <a:extLst>
              <a:ext uri="{FF2B5EF4-FFF2-40B4-BE49-F238E27FC236}">
                <a16:creationId xmlns:a16="http://schemas.microsoft.com/office/drawing/2014/main" id="{972542DA-E780-49D0-8ECF-2A9AB7139241}"/>
              </a:ext>
            </a:extLst>
          </p:cNvPr>
          <p:cNvSpPr/>
          <p:nvPr/>
        </p:nvSpPr>
        <p:spPr>
          <a:xfrm>
            <a:off x="4802891" y="2150404"/>
            <a:ext cx="914400" cy="914400"/>
          </a:xfrm>
          <a:prstGeom prst="arc">
            <a:avLst>
              <a:gd name="adj1" fmla="val 19238922"/>
              <a:gd name="adj2" fmla="val 210985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0F76711-2BAF-47E1-88FA-F913CD2AA109}"/>
                  </a:ext>
                </a:extLst>
              </p:cNvPr>
              <p:cNvSpPr txBox="1"/>
              <p:nvPr/>
            </p:nvSpPr>
            <p:spPr>
              <a:xfrm>
                <a:off x="5674892" y="2251617"/>
                <a:ext cx="23518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60F76711-2BAF-47E1-88FA-F913CD2AA1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892" y="2251617"/>
                <a:ext cx="235186" cy="246221"/>
              </a:xfrm>
              <a:prstGeom prst="rect">
                <a:avLst/>
              </a:prstGeom>
              <a:blipFill>
                <a:blip r:embed="rId5"/>
                <a:stretch>
                  <a:fillRect l="-7692" r="-256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7">
            <a:extLst>
              <a:ext uri="{FF2B5EF4-FFF2-40B4-BE49-F238E27FC236}">
                <a16:creationId xmlns:a16="http://schemas.microsoft.com/office/drawing/2014/main" id="{6B68952E-522F-4C43-9839-8F9839A99DBD}"/>
              </a:ext>
            </a:extLst>
          </p:cNvPr>
          <p:cNvSpPr/>
          <p:nvPr/>
        </p:nvSpPr>
        <p:spPr>
          <a:xfrm>
            <a:off x="6774474" y="2384183"/>
            <a:ext cx="1524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0CE2AB3-3F2C-4156-BC54-F8417F2FE5F6}"/>
                  </a:ext>
                </a:extLst>
              </p:cNvPr>
              <p:cNvSpPr txBox="1"/>
              <p:nvPr/>
            </p:nvSpPr>
            <p:spPr>
              <a:xfrm>
                <a:off x="6030968" y="2552858"/>
                <a:ext cx="23724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60CE2AB3-3F2C-4156-BC54-F8417F2FE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968" y="2552858"/>
                <a:ext cx="237244" cy="246221"/>
              </a:xfrm>
              <a:prstGeom prst="rect">
                <a:avLst/>
              </a:prstGeom>
              <a:blipFill>
                <a:blip r:embed="rId6"/>
                <a:stretch>
                  <a:fillRect l="-17949" r="-1794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9EA9737-7661-455D-BCFF-DDF25603DCC9}"/>
                  </a:ext>
                </a:extLst>
              </p:cNvPr>
              <p:cNvSpPr txBox="1"/>
              <p:nvPr/>
            </p:nvSpPr>
            <p:spPr>
              <a:xfrm>
                <a:off x="6980880" y="1656213"/>
                <a:ext cx="20115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9EA9737-7661-455D-BCFF-DDF25603D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880" y="1656213"/>
                <a:ext cx="201155" cy="246221"/>
              </a:xfrm>
              <a:prstGeom prst="rect">
                <a:avLst/>
              </a:prstGeom>
              <a:blipFill>
                <a:blip r:embed="rId7"/>
                <a:stretch>
                  <a:fillRect l="-36364" r="-3939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CFD2B5-C4AC-4505-98D2-48A15AF37B20}"/>
              </a:ext>
            </a:extLst>
          </p:cNvPr>
          <p:cNvSpPr txBox="1"/>
          <p:nvPr/>
        </p:nvSpPr>
        <p:spPr>
          <a:xfrm>
            <a:off x="4128115" y="3018408"/>
            <a:ext cx="3627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Initial speed – use Pythagoras’ Theorem…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46990F5-BB75-4844-AFCD-A14061CA0C95}"/>
                  </a:ext>
                </a:extLst>
              </p:cNvPr>
              <p:cNvSpPr txBox="1"/>
              <p:nvPr/>
            </p:nvSpPr>
            <p:spPr>
              <a:xfrm>
                <a:off x="4185821" y="3413464"/>
                <a:ext cx="1321324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(3)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(5)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246990F5-BB75-4844-AFCD-A14061CA0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821" y="3413464"/>
                <a:ext cx="1321324" cy="298159"/>
              </a:xfrm>
              <a:prstGeom prst="rect">
                <a:avLst/>
              </a:prstGeom>
              <a:blipFill>
                <a:blip r:embed="rId8"/>
                <a:stretch>
                  <a:fillRect l="-926" r="-1389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D6E67CA-376B-4718-8B70-EFD835AC33E9}"/>
                  </a:ext>
                </a:extLst>
              </p:cNvPr>
              <p:cNvSpPr txBox="1"/>
              <p:nvPr/>
            </p:nvSpPr>
            <p:spPr>
              <a:xfrm>
                <a:off x="4176943" y="3875103"/>
                <a:ext cx="6197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D6E67CA-376B-4718-8B70-EFD835AC3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943" y="3875103"/>
                <a:ext cx="619785" cy="275268"/>
              </a:xfrm>
              <a:prstGeom prst="rect">
                <a:avLst/>
              </a:prstGeom>
              <a:blipFill>
                <a:blip r:embed="rId9"/>
                <a:stretch>
                  <a:fillRect l="-2941" r="-5882"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A284F4E-2744-4023-8BC6-473FF578FC83}"/>
                  </a:ext>
                </a:extLst>
              </p:cNvPr>
              <p:cNvSpPr txBox="1"/>
              <p:nvPr/>
            </p:nvSpPr>
            <p:spPr>
              <a:xfrm>
                <a:off x="5677269" y="1451499"/>
                <a:ext cx="408893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2A284F4E-2744-4023-8BC6-473FF578FC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269" y="1451499"/>
                <a:ext cx="408893" cy="275268"/>
              </a:xfrm>
              <a:prstGeom prst="rect">
                <a:avLst/>
              </a:prstGeom>
              <a:blipFill>
                <a:blip r:embed="rId10"/>
                <a:stretch>
                  <a:fillRect r="-1044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EBCA5E3-2BD3-4224-8C58-ABD93AF05AA6}"/>
              </a:ext>
            </a:extLst>
          </p:cNvPr>
          <p:cNvSpPr txBox="1"/>
          <p:nvPr/>
        </p:nvSpPr>
        <p:spPr>
          <a:xfrm>
            <a:off x="4065972" y="4385569"/>
            <a:ext cx="27302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Angle of projection – use tan…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9CD9220-0070-424E-A8BD-51BEEA7E768A}"/>
                  </a:ext>
                </a:extLst>
              </p:cNvPr>
              <p:cNvSpPr txBox="1"/>
              <p:nvPr/>
            </p:nvSpPr>
            <p:spPr>
              <a:xfrm>
                <a:off x="4185820" y="4780625"/>
                <a:ext cx="120109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9CD9220-0070-424E-A8BD-51BEEA7E7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820" y="4780625"/>
                <a:ext cx="1201098" cy="5532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CFE688C-C6F1-4EAB-BB76-9AF9E7A27FD6}"/>
                  </a:ext>
                </a:extLst>
              </p:cNvPr>
              <p:cNvSpPr txBox="1"/>
              <p:nvPr/>
            </p:nvSpPr>
            <p:spPr>
              <a:xfrm>
                <a:off x="4203575" y="5419818"/>
                <a:ext cx="102893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59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/>
                  <a:t> </a:t>
                </a:r>
                <a:r>
                  <a:rPr lang="en-GB" sz="1600" dirty="0">
                    <a:latin typeface="Comic Sans MS" panose="030F0702030302020204" pitchFamily="66" charset="0"/>
                  </a:rPr>
                  <a:t>(2sf)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CFE688C-C6F1-4EAB-BB76-9AF9E7A27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575" y="5419818"/>
                <a:ext cx="1028936" cy="251800"/>
              </a:xfrm>
              <a:prstGeom prst="rect">
                <a:avLst/>
              </a:prstGeom>
              <a:blipFill>
                <a:blip r:embed="rId12"/>
                <a:stretch>
                  <a:fillRect l="-4167" t="-21951" r="-11310" b="-5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96C9267-07EE-4AE9-B9A4-2414F2D59848}"/>
                  </a:ext>
                </a:extLst>
              </p:cNvPr>
              <p:cNvSpPr txBox="1"/>
              <p:nvPr/>
            </p:nvSpPr>
            <p:spPr>
              <a:xfrm>
                <a:off x="4376691" y="5877017"/>
                <a:ext cx="4199138" cy="5482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initial projection is at speed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at </a:t>
                </a:r>
                <a:r>
                  <a:rPr lang="en-GB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an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59</m:t>
                        </m:r>
                      </m:e>
                      <m:sup>
                        <m: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above the horizontal</a:t>
                </a: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96C9267-07EE-4AE9-B9A4-2414F2D59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691" y="5877017"/>
                <a:ext cx="4199138" cy="548292"/>
              </a:xfrm>
              <a:prstGeom prst="rect">
                <a:avLst/>
              </a:prstGeom>
              <a:blipFill>
                <a:blip r:embed="rId13"/>
                <a:stretch>
                  <a:fillRect r="-1161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2A90B1C-F90D-45D3-8F3E-6039F54D725F}"/>
                  </a:ext>
                </a:extLst>
              </p:cNvPr>
              <p:cNvSpPr txBox="1"/>
              <p:nvPr/>
            </p:nvSpPr>
            <p:spPr>
              <a:xfrm flipH="1">
                <a:off x="5702300" y="2245267"/>
                <a:ext cx="271042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22A90B1C-F90D-45D3-8F3E-6039F54D7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02300" y="2245267"/>
                <a:ext cx="271042" cy="251800"/>
              </a:xfrm>
              <a:prstGeom prst="rect">
                <a:avLst/>
              </a:prstGeom>
              <a:blipFill>
                <a:blip r:embed="rId14"/>
                <a:stretch>
                  <a:fillRect l="-26667" r="-20000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EB0DD912-44B5-4925-A058-675DB87BA405}"/>
              </a:ext>
            </a:extLst>
          </p:cNvPr>
          <p:cNvCxnSpPr>
            <a:cxnSpLocks/>
          </p:cNvCxnSpPr>
          <p:nvPr/>
        </p:nvCxnSpPr>
        <p:spPr>
          <a:xfrm>
            <a:off x="5353235" y="2551383"/>
            <a:ext cx="247687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7081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0" grpId="1"/>
      <p:bldP spid="11" grpId="0" animBg="1"/>
      <p:bldP spid="11" grpId="1" animBg="1"/>
      <p:bldP spid="12" grpId="0"/>
      <p:bldP spid="12" grpId="1"/>
      <p:bldP spid="13" grpId="0"/>
      <p:bldP spid="13" grpId="1"/>
      <p:bldP spid="16" grpId="0"/>
      <p:bldP spid="17" grpId="0"/>
      <p:bldP spid="20" grpId="0"/>
      <p:bldP spid="21" grpId="0"/>
      <p:bldP spid="22" grpId="0"/>
      <p:bldP spid="23" grpId="0"/>
      <p:bldP spid="24" grpId="0"/>
      <p:bldP spid="26" grpId="0"/>
      <p:bldP spid="2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9CF2A6-76E0-4CC0-AE56-432C71E388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AFF290-BF17-41A0-A0EA-E915AD4DCB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39A149-72D5-4AAB-A461-99C1087A0DF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545</Words>
  <Application>Microsoft Office PowerPoint</Application>
  <PresentationFormat>On-screen Show (4:3)</PresentationFormat>
  <Paragraphs>69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Super Black SF</vt:lpstr>
      <vt:lpstr>Wingdings</vt:lpstr>
      <vt:lpstr>Office テーマ</vt:lpstr>
      <vt:lpstr>PowerPoint Presentation</vt:lpstr>
      <vt:lpstr>Projectiles</vt:lpstr>
      <vt:lpstr>Projectiles</vt:lpstr>
      <vt:lpstr>Projectiles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58</cp:revision>
  <dcterms:created xsi:type="dcterms:W3CDTF">2018-06-16T01:40:49Z</dcterms:created>
  <dcterms:modified xsi:type="dcterms:W3CDTF">2020-12-23T11:36:35Z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